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2" r:id="rId6"/>
    <p:sldMasterId id="2147483675" r:id="rId7"/>
    <p:sldMasterId id="2147483689" r:id="rId8"/>
    <p:sldMasterId id="2147483707" r:id="rId9"/>
    <p:sldMasterId id="2147483717" r:id="rId10"/>
    <p:sldMasterId id="2147483729" r:id="rId11"/>
    <p:sldMasterId id="2147483735" r:id="rId12"/>
    <p:sldMasterId id="2147483738" r:id="rId13"/>
    <p:sldMasterId id="2147483754" r:id="rId14"/>
    <p:sldMasterId id="2147483773" r:id="rId15"/>
    <p:sldMasterId id="2147483786" r:id="rId16"/>
  </p:sldMasterIdLst>
  <p:notesMasterIdLst>
    <p:notesMasterId r:id="rId171"/>
  </p:notesMasterIdLst>
  <p:sldIdLst>
    <p:sldId id="2147483336" r:id="rId17"/>
    <p:sldId id="2147474153" r:id="rId18"/>
    <p:sldId id="2147483312" r:id="rId19"/>
    <p:sldId id="2147483344" r:id="rId20"/>
    <p:sldId id="2147474550" r:id="rId21"/>
    <p:sldId id="2147474551" r:id="rId22"/>
    <p:sldId id="2147474053" r:id="rId23"/>
    <p:sldId id="2147483337" r:id="rId24"/>
    <p:sldId id="2147474519" r:id="rId25"/>
    <p:sldId id="2147474517" r:id="rId26"/>
    <p:sldId id="2147474528" r:id="rId27"/>
    <p:sldId id="2147474521" r:id="rId28"/>
    <p:sldId id="2146848039" r:id="rId29"/>
    <p:sldId id="2146848046" r:id="rId30"/>
    <p:sldId id="2147474530" r:id="rId31"/>
    <p:sldId id="2147474514" r:id="rId32"/>
    <p:sldId id="2147474527" r:id="rId33"/>
    <p:sldId id="270" r:id="rId34"/>
    <p:sldId id="284" r:id="rId35"/>
    <p:sldId id="298" r:id="rId36"/>
    <p:sldId id="2146847324" r:id="rId37"/>
    <p:sldId id="290" r:id="rId38"/>
    <p:sldId id="306" r:id="rId39"/>
    <p:sldId id="291" r:id="rId40"/>
    <p:sldId id="292" r:id="rId41"/>
    <p:sldId id="303" r:id="rId42"/>
    <p:sldId id="2146847319" r:id="rId43"/>
    <p:sldId id="293" r:id="rId44"/>
    <p:sldId id="294" r:id="rId45"/>
    <p:sldId id="295" r:id="rId46"/>
    <p:sldId id="299" r:id="rId47"/>
    <p:sldId id="2147474526" r:id="rId48"/>
    <p:sldId id="2147474516" r:id="rId49"/>
    <p:sldId id="2147483333" r:id="rId50"/>
    <p:sldId id="2147483338" r:id="rId51"/>
    <p:sldId id="2147483294" r:id="rId52"/>
    <p:sldId id="2147474075" r:id="rId53"/>
    <p:sldId id="2147474076" r:id="rId54"/>
    <p:sldId id="2147474077" r:id="rId55"/>
    <p:sldId id="2147474078" r:id="rId56"/>
    <p:sldId id="2147483339" r:id="rId57"/>
    <p:sldId id="2147474080" r:id="rId58"/>
    <p:sldId id="2147474081" r:id="rId59"/>
    <p:sldId id="2147474082" r:id="rId60"/>
    <p:sldId id="2147483295" r:id="rId61"/>
    <p:sldId id="2147474084" r:id="rId62"/>
    <p:sldId id="2147474085" r:id="rId63"/>
    <p:sldId id="958" r:id="rId64"/>
    <p:sldId id="2147474086" r:id="rId65"/>
    <p:sldId id="2147474087" r:id="rId66"/>
    <p:sldId id="2147474088" r:id="rId67"/>
    <p:sldId id="2147474091" r:id="rId68"/>
    <p:sldId id="2147474092" r:id="rId69"/>
    <p:sldId id="2147483325" r:id="rId70"/>
    <p:sldId id="2147483277" r:id="rId71"/>
    <p:sldId id="2147483242" r:id="rId72"/>
    <p:sldId id="2147483244" r:id="rId73"/>
    <p:sldId id="2147483265" r:id="rId74"/>
    <p:sldId id="2147483245" r:id="rId75"/>
    <p:sldId id="2147483263" r:id="rId76"/>
    <p:sldId id="2147483247" r:id="rId77"/>
    <p:sldId id="2147483282" r:id="rId78"/>
    <p:sldId id="2147483246" r:id="rId79"/>
    <p:sldId id="2147483250" r:id="rId80"/>
    <p:sldId id="2147483223" r:id="rId81"/>
    <p:sldId id="2672" r:id="rId82"/>
    <p:sldId id="2147483283" r:id="rId83"/>
    <p:sldId id="1485" r:id="rId84"/>
    <p:sldId id="1552" r:id="rId85"/>
    <p:sldId id="2147483268" r:id="rId86"/>
    <p:sldId id="2147483278" r:id="rId87"/>
    <p:sldId id="2147483274" r:id="rId88"/>
    <p:sldId id="2147483276" r:id="rId89"/>
    <p:sldId id="2147483253" r:id="rId90"/>
    <p:sldId id="2147483254" r:id="rId91"/>
    <p:sldId id="1185" r:id="rId92"/>
    <p:sldId id="2147483340" r:id="rId93"/>
    <p:sldId id="2147483281" r:id="rId94"/>
    <p:sldId id="2147483255" r:id="rId95"/>
    <p:sldId id="2147483256" r:id="rId96"/>
    <p:sldId id="2147483257" r:id="rId97"/>
    <p:sldId id="2147483239" r:id="rId98"/>
    <p:sldId id="2147483259" r:id="rId99"/>
    <p:sldId id="2147483260" r:id="rId100"/>
    <p:sldId id="2147483270" r:id="rId101"/>
    <p:sldId id="281" r:id="rId102"/>
    <p:sldId id="1159" r:id="rId103"/>
    <p:sldId id="2147483271" r:id="rId104"/>
    <p:sldId id="308" r:id="rId105"/>
    <p:sldId id="2147479109" r:id="rId106"/>
    <p:sldId id="2147479110" r:id="rId107"/>
    <p:sldId id="2147483211" r:id="rId108"/>
    <p:sldId id="2147483238" r:id="rId109"/>
    <p:sldId id="2147483241" r:id="rId110"/>
    <p:sldId id="2147483327" r:id="rId111"/>
    <p:sldId id="2147483341" r:id="rId112"/>
    <p:sldId id="2147471043" r:id="rId113"/>
    <p:sldId id="2147470974" r:id="rId114"/>
    <p:sldId id="2147471045" r:id="rId115"/>
    <p:sldId id="2147471046" r:id="rId116"/>
    <p:sldId id="2147376460" r:id="rId117"/>
    <p:sldId id="2147471047" r:id="rId118"/>
    <p:sldId id="2071590505" r:id="rId119"/>
    <p:sldId id="2147473795" r:id="rId120"/>
    <p:sldId id="2147473811" r:id="rId121"/>
    <p:sldId id="2141411809" r:id="rId122"/>
    <p:sldId id="2147483342" r:id="rId123"/>
    <p:sldId id="2147473815" r:id="rId124"/>
    <p:sldId id="960" r:id="rId125"/>
    <p:sldId id="2147473818" r:id="rId126"/>
    <p:sldId id="2147474529" r:id="rId127"/>
    <p:sldId id="2147473801" r:id="rId128"/>
    <p:sldId id="2147473798" r:id="rId129"/>
    <p:sldId id="2147473800" r:id="rId130"/>
    <p:sldId id="2147473812" r:id="rId131"/>
    <p:sldId id="2147473819" r:id="rId132"/>
    <p:sldId id="2141411810" r:id="rId133"/>
    <p:sldId id="2147473821" r:id="rId134"/>
    <p:sldId id="2146847926" r:id="rId135"/>
    <p:sldId id="2147473817" r:id="rId136"/>
    <p:sldId id="2147471029" r:id="rId137"/>
    <p:sldId id="2147473814" r:id="rId138"/>
    <p:sldId id="2147473794" r:id="rId139"/>
    <p:sldId id="2147483343" r:id="rId140"/>
    <p:sldId id="2147474177" r:id="rId141"/>
    <p:sldId id="2145706851" r:id="rId142"/>
    <p:sldId id="2145706852" r:id="rId143"/>
    <p:sldId id="2147474189" r:id="rId144"/>
    <p:sldId id="2147474178" r:id="rId145"/>
    <p:sldId id="2147474179" r:id="rId146"/>
    <p:sldId id="2147474180" r:id="rId147"/>
    <p:sldId id="2147474181" r:id="rId148"/>
    <p:sldId id="2147474182" r:id="rId149"/>
    <p:sldId id="2145707251" r:id="rId150"/>
    <p:sldId id="2145707378" r:id="rId151"/>
    <p:sldId id="2145707376" r:id="rId152"/>
    <p:sldId id="2145707231" r:id="rId153"/>
    <p:sldId id="2147474187" r:id="rId154"/>
    <p:sldId id="2147474188" r:id="rId155"/>
    <p:sldId id="2147471037" r:id="rId156"/>
    <p:sldId id="2147471040" r:id="rId157"/>
    <p:sldId id="2147471041" r:id="rId158"/>
    <p:sldId id="2147474172" r:id="rId159"/>
    <p:sldId id="2147483313" r:id="rId160"/>
    <p:sldId id="2147474173" r:id="rId161"/>
    <p:sldId id="2147474062" r:id="rId162"/>
    <p:sldId id="2147474154" r:id="rId163"/>
    <p:sldId id="2147483314" r:id="rId164"/>
    <p:sldId id="2147474183" r:id="rId165"/>
    <p:sldId id="2147483318" r:id="rId166"/>
    <p:sldId id="2147483315" r:id="rId167"/>
    <p:sldId id="2147483316" r:id="rId168"/>
    <p:sldId id="2147483317" r:id="rId169"/>
    <p:sldId id="2147483319" r:id="rId1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duction" id="{0741FB79-A4E8-46DD-AF88-D765879AE369}">
          <p14:sldIdLst>
            <p14:sldId id="2147483336"/>
            <p14:sldId id="2147474153"/>
            <p14:sldId id="2147483312"/>
            <p14:sldId id="2147483344"/>
            <p14:sldId id="2147474550"/>
            <p14:sldId id="2147474551"/>
          </p14:sldIdLst>
        </p14:section>
        <p14:section name="Provencio" id="{5A5CA9AC-CA68-4121-85A5-C45BDCF0D20E}">
          <p14:sldIdLst>
            <p14:sldId id="2147474053"/>
            <p14:sldId id="2147483337"/>
            <p14:sldId id="2147474519"/>
            <p14:sldId id="2147474517"/>
            <p14:sldId id="2147474528"/>
            <p14:sldId id="2147474521"/>
            <p14:sldId id="2146848039"/>
            <p14:sldId id="2146848046"/>
            <p14:sldId id="2147474530"/>
            <p14:sldId id="2147474514"/>
            <p14:sldId id="2147474527"/>
            <p14:sldId id="270"/>
            <p14:sldId id="284"/>
            <p14:sldId id="298"/>
            <p14:sldId id="2146847324"/>
            <p14:sldId id="290"/>
            <p14:sldId id="306"/>
            <p14:sldId id="291"/>
            <p14:sldId id="292"/>
            <p14:sldId id="303"/>
            <p14:sldId id="2146847319"/>
            <p14:sldId id="293"/>
            <p14:sldId id="294"/>
            <p14:sldId id="295"/>
            <p14:sldId id="299"/>
            <p14:sldId id="2147474526"/>
            <p14:sldId id="2147474516"/>
          </p14:sldIdLst>
        </p14:section>
        <p14:section name="Introduction to Debate" id="{4DA50284-7593-4EEA-A96A-329FB422994B}">
          <p14:sldIdLst>
            <p14:sldId id="2147483333"/>
          </p14:sldIdLst>
        </p14:section>
        <p14:section name="Reck" id="{ED72DDEC-224A-4660-B39A-2A791C6A0788}">
          <p14:sldIdLst>
            <p14:sldId id="2147483338"/>
            <p14:sldId id="2147483294"/>
            <p14:sldId id="2147474075"/>
            <p14:sldId id="2147474076"/>
            <p14:sldId id="2147474077"/>
            <p14:sldId id="2147474078"/>
            <p14:sldId id="2147483339"/>
            <p14:sldId id="2147474080"/>
            <p14:sldId id="2147474081"/>
            <p14:sldId id="2147474082"/>
            <p14:sldId id="2147483295"/>
            <p14:sldId id="2147474084"/>
            <p14:sldId id="2147474085"/>
            <p14:sldId id="958"/>
            <p14:sldId id="2147474086"/>
            <p14:sldId id="2147474087"/>
            <p14:sldId id="2147474088"/>
            <p14:sldId id="2147474091"/>
            <p14:sldId id="2147474092"/>
          </p14:sldIdLst>
        </p14:section>
        <p14:section name="Mok" id="{2CEB5E8A-1299-4D01-99F0-8326308988C5}">
          <p14:sldIdLst>
            <p14:sldId id="2147483325"/>
            <p14:sldId id="2147483277"/>
            <p14:sldId id="2147483242"/>
            <p14:sldId id="2147483244"/>
            <p14:sldId id="2147483265"/>
            <p14:sldId id="2147483245"/>
            <p14:sldId id="2147483263"/>
            <p14:sldId id="2147483247"/>
            <p14:sldId id="2147483282"/>
            <p14:sldId id="2147483246"/>
            <p14:sldId id="2147483250"/>
            <p14:sldId id="2147483223"/>
            <p14:sldId id="2672"/>
            <p14:sldId id="2147483283"/>
            <p14:sldId id="1485"/>
            <p14:sldId id="1552"/>
            <p14:sldId id="2147483268"/>
            <p14:sldId id="2147483278"/>
            <p14:sldId id="2147483274"/>
            <p14:sldId id="2147483276"/>
            <p14:sldId id="2147483253"/>
            <p14:sldId id="2147483254"/>
            <p14:sldId id="1185"/>
            <p14:sldId id="2147483340"/>
            <p14:sldId id="2147483281"/>
            <p14:sldId id="2147483255"/>
            <p14:sldId id="2147483256"/>
            <p14:sldId id="2147483257"/>
            <p14:sldId id="2147483239"/>
            <p14:sldId id="2147483259"/>
            <p14:sldId id="2147483260"/>
            <p14:sldId id="2147483270"/>
            <p14:sldId id="281"/>
            <p14:sldId id="1159"/>
            <p14:sldId id="2147483271"/>
            <p14:sldId id="308"/>
            <p14:sldId id="2147479109"/>
            <p14:sldId id="2147479110"/>
            <p14:sldId id="2147483211"/>
            <p14:sldId id="2147483238"/>
            <p14:sldId id="2147483241"/>
          </p14:sldIdLst>
        </p14:section>
        <p14:section name="Paz-Ares" id="{2326223E-7144-4881-8333-E037DFD864BE}">
          <p14:sldIdLst>
            <p14:sldId id="2147483327"/>
            <p14:sldId id="2147483341"/>
            <p14:sldId id="2147471043"/>
            <p14:sldId id="2147470974"/>
            <p14:sldId id="2147471045"/>
            <p14:sldId id="2147471046"/>
            <p14:sldId id="2147376460"/>
            <p14:sldId id="2147471047"/>
            <p14:sldId id="2071590505"/>
            <p14:sldId id="2147473795"/>
            <p14:sldId id="2147473811"/>
            <p14:sldId id="2141411809"/>
            <p14:sldId id="2147483342"/>
            <p14:sldId id="2147473815"/>
            <p14:sldId id="960"/>
            <p14:sldId id="2147473818"/>
            <p14:sldId id="2147474529"/>
            <p14:sldId id="2147473801"/>
            <p14:sldId id="2147473798"/>
            <p14:sldId id="2147473800"/>
            <p14:sldId id="2147473812"/>
            <p14:sldId id="2147473819"/>
            <p14:sldId id="2141411810"/>
            <p14:sldId id="2147473821"/>
            <p14:sldId id="2146847926"/>
            <p14:sldId id="2147473817"/>
            <p14:sldId id="2147471029"/>
            <p14:sldId id="2147473814"/>
            <p14:sldId id="2147473794"/>
          </p14:sldIdLst>
        </p14:section>
        <p14:section name="Novello" id="{E7E21D2D-B3D8-43F3-8BB2-F095E9D9D586}">
          <p14:sldIdLst>
            <p14:sldId id="2147483343"/>
            <p14:sldId id="2147474177"/>
            <p14:sldId id="2145706851"/>
            <p14:sldId id="2145706852"/>
            <p14:sldId id="2147474189"/>
            <p14:sldId id="2147474178"/>
            <p14:sldId id="2147474179"/>
            <p14:sldId id="2147474180"/>
            <p14:sldId id="2147474181"/>
            <p14:sldId id="2147474182"/>
            <p14:sldId id="2145707251"/>
            <p14:sldId id="2145707378"/>
            <p14:sldId id="2145707376"/>
            <p14:sldId id="2145707231"/>
            <p14:sldId id="2147474187"/>
            <p14:sldId id="2147474188"/>
            <p14:sldId id="2147471037"/>
            <p14:sldId id="2147471040"/>
            <p14:sldId id="2147471041"/>
            <p14:sldId id="2147474172"/>
          </p14:sldIdLst>
        </p14:section>
        <p14:section name="Panel discussion and Q&amp;A" id="{EB3576B1-264B-4520-B924-8C70D302F1D2}">
          <p14:sldIdLst>
            <p14:sldId id="2147483313"/>
          </p14:sldIdLst>
        </p14:section>
        <p14:section name="Take home messages &amp; farewell" id="{73F9FCCD-9BCF-421A-A34B-8EE1DFCE2132}">
          <p14:sldIdLst>
            <p14:sldId id="2147474173"/>
            <p14:sldId id="2147474062"/>
          </p14:sldIdLst>
        </p14:section>
        <p14:section name="Bibliography" id="{7280CD98-FA71-4D81-8080-64BEF426CED0}">
          <p14:sldIdLst>
            <p14:sldId id="2147474154"/>
            <p14:sldId id="2147483314"/>
            <p14:sldId id="2147474183"/>
            <p14:sldId id="2147483318"/>
            <p14:sldId id="2147483315"/>
            <p14:sldId id="2147483316"/>
            <p14:sldId id="2147483317"/>
            <p14:sldId id="21474833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AA42A-ECC5-400E-90F6-98412C361071}" v="2" dt="2024-09-13T15:07:06.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6" autoAdjust="0"/>
    <p:restoredTop sz="94660"/>
  </p:normalViewPr>
  <p:slideViewPr>
    <p:cSldViewPr snapToGrid="0">
      <p:cViewPr>
        <p:scale>
          <a:sx n="66" d="100"/>
          <a:sy n="66" d="100"/>
        </p:scale>
        <p:origin x="40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notesMaster" Target="notesMasters/notesMaster1.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microsoft.com/office/2015/10/relationships/revisionInfo" Target="revisionInfo.xml"/><Relationship Id="rId172"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theme" Target="theme/theme1.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tableStyles" Target="tableStyles.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microsoft.com/office/2016/11/relationships/changesInfo" Target="changesInfos/changesInfo1.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Li" userId="7b014a9d-a3c1-420a-8747-4c70f8299802" providerId="ADAL" clId="{BE1AA42A-ECC5-400E-90F6-98412C361071}"/>
    <pc:docChg chg="custSel addSld delSld modSld delSection modSection">
      <pc:chgData name="Cynthia Li" userId="7b014a9d-a3c1-420a-8747-4c70f8299802" providerId="ADAL" clId="{BE1AA42A-ECC5-400E-90F6-98412C361071}" dt="2024-09-15T12:35:44.585" v="38" actId="478"/>
      <pc:docMkLst>
        <pc:docMk/>
      </pc:docMkLst>
      <pc:sldChg chg="del">
        <pc:chgData name="Cynthia Li" userId="7b014a9d-a3c1-420a-8747-4c70f8299802" providerId="ADAL" clId="{BE1AA42A-ECC5-400E-90F6-98412C361071}" dt="2024-09-09T16:24:02.803" v="1" actId="47"/>
        <pc:sldMkLst>
          <pc:docMk/>
          <pc:sldMk cId="1330689674" sldId="2146848029"/>
        </pc:sldMkLst>
      </pc:sldChg>
      <pc:sldChg chg="del">
        <pc:chgData name="Cynthia Li" userId="7b014a9d-a3c1-420a-8747-4c70f8299802" providerId="ADAL" clId="{BE1AA42A-ECC5-400E-90F6-98412C361071}" dt="2024-09-15T12:35:35.014" v="36" actId="47"/>
        <pc:sldMkLst>
          <pc:docMk/>
          <pc:sldMk cId="851575857" sldId="2147474057"/>
        </pc:sldMkLst>
      </pc:sldChg>
      <pc:sldChg chg="modSp add mod">
        <pc:chgData name="Cynthia Li" userId="7b014a9d-a3c1-420a-8747-4c70f8299802" providerId="ADAL" clId="{BE1AA42A-ECC5-400E-90F6-98412C361071}" dt="2024-09-09T16:24:36.235" v="21" actId="1037"/>
        <pc:sldMkLst>
          <pc:docMk/>
          <pc:sldMk cId="891041520" sldId="2147474530"/>
        </pc:sldMkLst>
        <pc:spChg chg="mod">
          <ac:chgData name="Cynthia Li" userId="7b014a9d-a3c1-420a-8747-4c70f8299802" providerId="ADAL" clId="{BE1AA42A-ECC5-400E-90F6-98412C361071}" dt="2024-09-09T16:24:36.235" v="21" actId="1037"/>
          <ac:spMkLst>
            <pc:docMk/>
            <pc:sldMk cId="891041520" sldId="2147474530"/>
            <ac:spMk id="13" creationId="{0C8F0790-8FC3-27EB-1100-C4DD56858535}"/>
          </ac:spMkLst>
        </pc:spChg>
      </pc:sldChg>
      <pc:sldChg chg="delSp modSp mod">
        <pc:chgData name="Cynthia Li" userId="7b014a9d-a3c1-420a-8747-4c70f8299802" providerId="ADAL" clId="{BE1AA42A-ECC5-400E-90F6-98412C361071}" dt="2024-09-15T12:35:44.585" v="38" actId="478"/>
        <pc:sldMkLst>
          <pc:docMk/>
          <pc:sldMk cId="3814877110" sldId="2147483318"/>
        </pc:sldMkLst>
        <pc:spChg chg="mod">
          <ac:chgData name="Cynthia Li" userId="7b014a9d-a3c1-420a-8747-4c70f8299802" providerId="ADAL" clId="{BE1AA42A-ECC5-400E-90F6-98412C361071}" dt="2024-09-15T12:35:41.072" v="37" actId="20577"/>
          <ac:spMkLst>
            <pc:docMk/>
            <pc:sldMk cId="3814877110" sldId="2147483318"/>
            <ac:spMk id="4" creationId="{F17D0E34-AE75-0F01-A810-EDA82FE69EA9}"/>
          </ac:spMkLst>
        </pc:spChg>
        <pc:spChg chg="del">
          <ac:chgData name="Cynthia Li" userId="7b014a9d-a3c1-420a-8747-4c70f8299802" providerId="ADAL" clId="{BE1AA42A-ECC5-400E-90F6-98412C361071}" dt="2024-09-15T12:35:44.585" v="38" actId="478"/>
          <ac:spMkLst>
            <pc:docMk/>
            <pc:sldMk cId="3814877110" sldId="2147483318"/>
            <ac:spMk id="5" creationId="{278EBFDB-CCF5-30FF-9F31-33FF9D322BF2}"/>
          </ac:spMkLst>
        </pc:spChg>
      </pc:sldChg>
      <pc:sldChg chg="modSp del mod">
        <pc:chgData name="Cynthia Li" userId="7b014a9d-a3c1-420a-8747-4c70f8299802" providerId="ADAL" clId="{BE1AA42A-ECC5-400E-90F6-98412C361071}" dt="2024-09-13T15:08:48.513" v="34" actId="47"/>
        <pc:sldMkLst>
          <pc:docMk/>
          <pc:sldMk cId="3029680069" sldId="2147483334"/>
        </pc:sldMkLst>
        <pc:spChg chg="mod">
          <ac:chgData name="Cynthia Li" userId="7b014a9d-a3c1-420a-8747-4c70f8299802" providerId="ADAL" clId="{BE1AA42A-ECC5-400E-90F6-98412C361071}" dt="2024-09-13T15:07:45.288" v="25" actId="1035"/>
          <ac:spMkLst>
            <pc:docMk/>
            <pc:sldMk cId="3029680069" sldId="2147483334"/>
            <ac:spMk id="17" creationId="{65819532-AFD9-E80E-E5A7-671023D5B11E}"/>
          </ac:spMkLst>
        </pc:spChg>
        <pc:spChg chg="mod">
          <ac:chgData name="Cynthia Li" userId="7b014a9d-a3c1-420a-8747-4c70f8299802" providerId="ADAL" clId="{BE1AA42A-ECC5-400E-90F6-98412C361071}" dt="2024-09-13T15:07:56.669" v="33" actId="1035"/>
          <ac:spMkLst>
            <pc:docMk/>
            <pc:sldMk cId="3029680069" sldId="2147483334"/>
            <ac:spMk id="34" creationId="{071E3810-F33A-CD54-CB3D-FFBFCE464FD7}"/>
          </ac:spMkLst>
        </pc:spChg>
      </pc:sldChg>
      <pc:sldChg chg="del">
        <pc:chgData name="Cynthia Li" userId="7b014a9d-a3c1-420a-8747-4c70f8299802" providerId="ADAL" clId="{BE1AA42A-ECC5-400E-90F6-98412C361071}" dt="2024-09-13T15:07:08.185" v="23" actId="47"/>
        <pc:sldMkLst>
          <pc:docMk/>
          <pc:sldMk cId="2744292519" sldId="2147483335"/>
        </pc:sldMkLst>
      </pc:sldChg>
      <pc:sldChg chg="add">
        <pc:chgData name="Cynthia Li" userId="7b014a9d-a3c1-420a-8747-4c70f8299802" providerId="ADAL" clId="{BE1AA42A-ECC5-400E-90F6-98412C361071}" dt="2024-09-13T15:07:06.588" v="22"/>
        <pc:sldMkLst>
          <pc:docMk/>
          <pc:sldMk cId="240823046" sldId="214748334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2295640879944"/>
          <c:y val="0.16683097260268137"/>
          <c:w val="0.79093649376302189"/>
          <c:h val="0.63406239982648283"/>
        </c:manualLayout>
      </c:layout>
      <c:barChart>
        <c:barDir val="col"/>
        <c:grouping val="clustered"/>
        <c:varyColors val="0"/>
        <c:ser>
          <c:idx val="0"/>
          <c:order val="0"/>
          <c:tx>
            <c:strRef>
              <c:f>Sheet1!$B$1</c:f>
              <c:strCache>
                <c:ptCount val="1"/>
                <c:pt idx="0">
                  <c:v>MPR</c:v>
                </c:pt>
              </c:strCache>
            </c:strRef>
          </c:tx>
          <c:spPr>
            <a:solidFill>
              <a:schemeClr val="accent1"/>
            </a:solidFill>
            <a:ln>
              <a:noFill/>
            </a:ln>
            <a:effectLst/>
          </c:spPr>
          <c:invertIfNegative val="0"/>
          <c:dPt>
            <c:idx val="0"/>
            <c:invertIfNegative val="0"/>
            <c:bubble3D val="0"/>
            <c:spPr>
              <a:solidFill>
                <a:srgbClr val="5571BF"/>
              </a:solidFill>
              <a:ln>
                <a:noFill/>
              </a:ln>
              <a:effectLst/>
            </c:spPr>
            <c:extLst>
              <c:ext xmlns:c16="http://schemas.microsoft.com/office/drawing/2014/chart" uri="{C3380CC4-5D6E-409C-BE32-E72D297353CC}">
                <c16:uniqueId val="{00000001-12E1-4812-A232-34AEBA9BDF00}"/>
              </c:ext>
            </c:extLst>
          </c:dPt>
          <c:dPt>
            <c:idx val="1"/>
            <c:invertIfNegative val="0"/>
            <c:bubble3D val="0"/>
            <c:spPr>
              <a:solidFill>
                <a:srgbClr val="7F7F7F"/>
              </a:solidFill>
              <a:ln>
                <a:noFill/>
              </a:ln>
              <a:effectLst/>
            </c:spPr>
            <c:extLst>
              <c:ext xmlns:c16="http://schemas.microsoft.com/office/drawing/2014/chart" uri="{C3380CC4-5D6E-409C-BE32-E72D297353CC}">
                <c16:uniqueId val="{00000003-12E1-4812-A232-34AEBA9BDF00}"/>
              </c:ext>
            </c:extLst>
          </c:dPt>
          <c:dLbls>
            <c:dLbl>
              <c:idx val="0"/>
              <c:tx>
                <c:rich>
                  <a:bodyPr/>
                  <a:lstStyle/>
                  <a:p>
                    <a:fld id="{8793B4EE-60C0-4EB1-A096-93EB3BB5FBDA}"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2E1-4812-A232-34AEBA9BDF00}"/>
                </c:ext>
              </c:extLst>
            </c:dLbl>
            <c:dLbl>
              <c:idx val="1"/>
              <c:tx>
                <c:rich>
                  <a:bodyPr/>
                  <a:lstStyle/>
                  <a:p>
                    <a:fld id="{11918ACB-79CA-4371-A3A6-C1763431DA94}"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2E1-4812-A232-34AEBA9BDF0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TIS arm
(N=226)</c:v>
                </c:pt>
                <c:pt idx="1">
                  <c:v>PBO arm
(N=227)</c:v>
                </c:pt>
              </c:strCache>
            </c:strRef>
          </c:cat>
          <c:val>
            <c:numRef>
              <c:f>Sheet1!$B$2:$B$3</c:f>
              <c:numCache>
                <c:formatCode>0.0</c:formatCode>
                <c:ptCount val="2"/>
                <c:pt idx="0">
                  <c:v>56.2</c:v>
                </c:pt>
                <c:pt idx="1">
                  <c:v>15</c:v>
                </c:pt>
              </c:numCache>
            </c:numRef>
          </c:val>
          <c:extLst>
            <c:ext xmlns:c16="http://schemas.microsoft.com/office/drawing/2014/chart" uri="{C3380CC4-5D6E-409C-BE32-E72D297353CC}">
              <c16:uniqueId val="{00000004-12E1-4812-A232-34AEBA9BDF00}"/>
            </c:ext>
          </c:extLst>
        </c:ser>
        <c:dLbls>
          <c:dLblPos val="ctr"/>
          <c:showLegendKey val="0"/>
          <c:showVal val="1"/>
          <c:showCatName val="0"/>
          <c:showSerName val="0"/>
          <c:showPercent val="0"/>
          <c:showBubbleSize val="0"/>
        </c:dLbls>
        <c:gapWidth val="219"/>
        <c:overlap val="-27"/>
        <c:axId val="1248995168"/>
        <c:axId val="1248995648"/>
      </c:barChart>
      <c:catAx>
        <c:axId val="124899516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248995648"/>
        <c:crossesAt val="0"/>
        <c:auto val="1"/>
        <c:lblAlgn val="ctr"/>
        <c:lblOffset val="100"/>
        <c:noMultiLvlLbl val="0"/>
      </c:catAx>
      <c:valAx>
        <c:axId val="1248995648"/>
        <c:scaling>
          <c:orientation val="minMax"/>
          <c:max val="7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sz="900" b="1">
                    <a:solidFill>
                      <a:schemeClr val="tx1"/>
                    </a:solidFill>
                  </a:rPr>
                  <a:t>MPR rate (%)</a:t>
                </a:r>
              </a:p>
            </c:rich>
          </c:tx>
          <c:layout>
            <c:manualLayout>
              <c:xMode val="edge"/>
              <c:yMode val="edge"/>
              <c:x val="4.5568172123615948E-2"/>
              <c:y val="0.35049313166747231"/>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48995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28385508904812"/>
          <c:y val="0.14726783994569947"/>
          <c:w val="0.7932840034269073"/>
          <c:h val="0.6202733551147297"/>
        </c:manualLayout>
      </c:layout>
      <c:barChart>
        <c:barDir val="col"/>
        <c:grouping val="clustered"/>
        <c:varyColors val="0"/>
        <c:ser>
          <c:idx val="0"/>
          <c:order val="0"/>
          <c:tx>
            <c:strRef>
              <c:f>Sheet1!$B$1</c:f>
              <c:strCache>
                <c:ptCount val="1"/>
                <c:pt idx="0">
                  <c:v>pCR</c:v>
                </c:pt>
              </c:strCache>
            </c:strRef>
          </c:tx>
          <c:spPr>
            <a:solidFill>
              <a:srgbClr val="5571BF"/>
            </a:solidFill>
            <a:ln>
              <a:noFill/>
            </a:ln>
            <a:effectLst/>
          </c:spPr>
          <c:invertIfNegative val="0"/>
          <c:dPt>
            <c:idx val="1"/>
            <c:invertIfNegative val="0"/>
            <c:bubble3D val="0"/>
            <c:spPr>
              <a:solidFill>
                <a:srgbClr val="7F7F7F"/>
              </a:solidFill>
              <a:ln>
                <a:noFill/>
              </a:ln>
              <a:effectLst/>
            </c:spPr>
            <c:extLst>
              <c:ext xmlns:c16="http://schemas.microsoft.com/office/drawing/2014/chart" uri="{C3380CC4-5D6E-409C-BE32-E72D297353CC}">
                <c16:uniqueId val="{00000001-7815-46C8-B148-D34DC3442EF9}"/>
              </c:ext>
            </c:extLst>
          </c:dPt>
          <c:dLbls>
            <c:dLbl>
              <c:idx val="0"/>
              <c:tx>
                <c:rich>
                  <a:bodyPr/>
                  <a:lstStyle/>
                  <a:p>
                    <a:fld id="{BC5EF0CF-6D1E-4333-954D-7EC6C977421E}"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815-46C8-B148-D34DC3442EF9}"/>
                </c:ext>
              </c:extLst>
            </c:dLbl>
            <c:dLbl>
              <c:idx val="1"/>
              <c:layout>
                <c:manualLayout>
                  <c:x val="1.81302631940396E-4"/>
                  <c:y val="6.747709285002168E-2"/>
                </c:manualLayout>
              </c:layout>
              <c:tx>
                <c:rich>
                  <a:bodyPr/>
                  <a:lstStyle/>
                  <a:p>
                    <a:fld id="{7198320E-F494-486B-9AD9-1EDFEBB704D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15-46C8-B148-D34DC3442EF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TIS arm
(N=226)</c:v>
                </c:pt>
                <c:pt idx="1">
                  <c:v>PBO Arm
(N=227)</c:v>
                </c:pt>
              </c:strCache>
            </c:strRef>
          </c:cat>
          <c:val>
            <c:numRef>
              <c:f>Sheet1!$B$2:$B$3</c:f>
              <c:numCache>
                <c:formatCode>0.0</c:formatCode>
                <c:ptCount val="2"/>
                <c:pt idx="0">
                  <c:v>40.700000000000003</c:v>
                </c:pt>
                <c:pt idx="1">
                  <c:v>5.7</c:v>
                </c:pt>
              </c:numCache>
            </c:numRef>
          </c:val>
          <c:extLst>
            <c:ext xmlns:c16="http://schemas.microsoft.com/office/drawing/2014/chart" uri="{C3380CC4-5D6E-409C-BE32-E72D297353CC}">
              <c16:uniqueId val="{00000003-7815-46C8-B148-D34DC3442EF9}"/>
            </c:ext>
          </c:extLst>
        </c:ser>
        <c:dLbls>
          <c:dLblPos val="outEnd"/>
          <c:showLegendKey val="0"/>
          <c:showVal val="1"/>
          <c:showCatName val="0"/>
          <c:showSerName val="0"/>
          <c:showPercent val="0"/>
          <c:showBubbleSize val="0"/>
        </c:dLbls>
        <c:gapWidth val="219"/>
        <c:overlap val="-27"/>
        <c:axId val="1259589856"/>
        <c:axId val="1259592256"/>
      </c:barChart>
      <c:catAx>
        <c:axId val="125958985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259592256"/>
        <c:crosses val="autoZero"/>
        <c:auto val="1"/>
        <c:lblAlgn val="ctr"/>
        <c:lblOffset val="100"/>
        <c:noMultiLvlLbl val="0"/>
      </c:catAx>
      <c:valAx>
        <c:axId val="1259592256"/>
        <c:scaling>
          <c:orientation val="minMax"/>
          <c:max val="7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900" b="1" err="1">
                    <a:solidFill>
                      <a:schemeClr val="tx1"/>
                    </a:solidFill>
                  </a:rPr>
                  <a:t>pCR</a:t>
                </a:r>
                <a:r>
                  <a:rPr lang="en-US" sz="900" b="1" baseline="0">
                    <a:solidFill>
                      <a:schemeClr val="tx1"/>
                    </a:solidFill>
                  </a:rPr>
                  <a:t> rate (%)</a:t>
                </a:r>
                <a:endParaRPr lang="en-US" sz="900" b="1">
                  <a:solidFill>
                    <a:schemeClr val="tx1"/>
                  </a:solidFill>
                </a:endParaRPr>
              </a:p>
            </c:rich>
          </c:tx>
          <c:layout>
            <c:manualLayout>
              <c:xMode val="edge"/>
              <c:yMode val="edge"/>
              <c:x val="4.4331615748195295E-2"/>
              <c:y val="0.3295753213287324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59589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45203710403602"/>
          <c:y val="8.3759195610226725E-2"/>
          <c:w val="0.50148088686551962"/>
          <c:h val="0.75222133029827942"/>
        </c:manualLayout>
      </c:layout>
      <c:pieChart>
        <c:varyColors val="1"/>
        <c:ser>
          <c:idx val="0"/>
          <c:order val="0"/>
          <c:tx>
            <c:strRef>
              <c:f>Foglio1!$B$1</c:f>
              <c:strCache>
                <c:ptCount val="1"/>
                <c:pt idx="0">
                  <c:v>Vendite</c:v>
                </c:pt>
              </c:strCache>
            </c:strRef>
          </c:tx>
          <c:spPr>
            <a:ln>
              <a:noFill/>
            </a:ln>
          </c:spPr>
          <c:dPt>
            <c:idx val="0"/>
            <c:bubble3D val="0"/>
            <c:spPr>
              <a:solidFill>
                <a:schemeClr val="accent4">
                  <a:lumMod val="75000"/>
                  <a:alpha val="59000"/>
                </a:schemeClr>
              </a:solidFill>
              <a:ln w="19050">
                <a:noFill/>
              </a:ln>
              <a:effectLst/>
            </c:spPr>
            <c:extLst>
              <c:ext xmlns:c16="http://schemas.microsoft.com/office/drawing/2014/chart" uri="{C3380CC4-5D6E-409C-BE32-E72D297353CC}">
                <c16:uniqueId val="{00000001-ACDD-F24E-812D-F1E9B2811535}"/>
              </c:ext>
            </c:extLst>
          </c:dPt>
          <c:dPt>
            <c:idx val="1"/>
            <c:bubble3D val="0"/>
            <c:spPr>
              <a:solidFill>
                <a:srgbClr val="C00000">
                  <a:alpha val="46000"/>
                </a:srgbClr>
              </a:solidFill>
              <a:ln w="19050">
                <a:noFill/>
              </a:ln>
              <a:effectLst/>
            </c:spPr>
            <c:extLst>
              <c:ext xmlns:c16="http://schemas.microsoft.com/office/drawing/2014/chart" uri="{C3380CC4-5D6E-409C-BE32-E72D297353CC}">
                <c16:uniqueId val="{00000003-ACDD-F24E-812D-F1E9B2811535}"/>
              </c:ext>
            </c:extLst>
          </c:dPt>
          <c:dPt>
            <c:idx val="2"/>
            <c:bubble3D val="0"/>
            <c:spPr>
              <a:solidFill>
                <a:srgbClr val="FFFF00">
                  <a:alpha val="60000"/>
                </a:srgbClr>
              </a:solidFill>
              <a:ln w="19050">
                <a:noFill/>
              </a:ln>
              <a:effectLst/>
            </c:spPr>
            <c:extLst>
              <c:ext xmlns:c16="http://schemas.microsoft.com/office/drawing/2014/chart" uri="{C3380CC4-5D6E-409C-BE32-E72D297353CC}">
                <c16:uniqueId val="{00000005-ACDD-F24E-812D-F1E9B2811535}"/>
              </c:ext>
            </c:extLst>
          </c:dPt>
          <c:cat>
            <c:strRef>
              <c:f>Foglio1!$A$2:$A$4</c:f>
              <c:strCache>
                <c:ptCount val="3"/>
                <c:pt idx="0">
                  <c:v>Caregiver</c:v>
                </c:pt>
                <c:pt idx="1">
                  <c:v>Sufferer </c:v>
                </c:pt>
                <c:pt idx="2">
                  <c:v>Altro *</c:v>
                </c:pt>
              </c:strCache>
            </c:strRef>
          </c:cat>
          <c:val>
            <c:numRef>
              <c:f>Foglio1!$B$2:$B$4</c:f>
              <c:numCache>
                <c:formatCode>0%</c:formatCode>
                <c:ptCount val="3"/>
                <c:pt idx="0">
                  <c:v>0.87</c:v>
                </c:pt>
                <c:pt idx="1">
                  <c:v>0.06</c:v>
                </c:pt>
                <c:pt idx="2">
                  <c:v>7.0000000000000007E-2</c:v>
                </c:pt>
              </c:numCache>
            </c:numRef>
          </c:val>
          <c:extLst>
            <c:ext xmlns:c16="http://schemas.microsoft.com/office/drawing/2014/chart" uri="{C3380CC4-5D6E-409C-BE32-E72D297353CC}">
              <c16:uniqueId val="{00000006-ACDD-F24E-812D-F1E9B28115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0.36831</cdr:x>
      <cdr:y>0.21781</cdr:y>
    </cdr:from>
    <cdr:to>
      <cdr:x>0.36831</cdr:x>
      <cdr:y>0.2808</cdr:y>
    </cdr:to>
    <cdr:cxnSp macro="">
      <cdr:nvCxnSpPr>
        <cdr:cNvPr id="16" name="Straight Connector 15">
          <a:extLst xmlns:a="http://schemas.openxmlformats.org/drawingml/2006/main">
            <a:ext uri="{FF2B5EF4-FFF2-40B4-BE49-F238E27FC236}">
              <a16:creationId xmlns:a16="http://schemas.microsoft.com/office/drawing/2014/main" id="{88097745-186C-2CE3-56BF-15090EAC16C6}"/>
            </a:ext>
          </a:extLst>
        </cdr:cNvPr>
        <cdr:cNvCxnSpPr/>
      </cdr:nvCxnSpPr>
      <cdr:spPr>
        <a:xfrm xmlns:a="http://schemas.openxmlformats.org/drawingml/2006/main" flipV="1">
          <a:off x="1808523" y="790524"/>
          <a:ext cx="0" cy="228600"/>
        </a:xfrm>
        <a:prstGeom xmlns:a="http://schemas.openxmlformats.org/drawingml/2006/main" prst="line">
          <a:avLst/>
        </a:prstGeom>
        <a:ln xmlns:a="http://schemas.openxmlformats.org/drawingml/2006/main" w="28575"/>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0.77909</cdr:x>
      <cdr:y>0.2182</cdr:y>
    </cdr:from>
    <cdr:to>
      <cdr:x>0.77909</cdr:x>
      <cdr:y>0.63981</cdr:y>
    </cdr:to>
    <cdr:cxnSp macro="">
      <cdr:nvCxnSpPr>
        <cdr:cNvPr id="19" name="Straight Connector 18">
          <a:extLst xmlns:a="http://schemas.openxmlformats.org/drawingml/2006/main">
            <a:ext uri="{FF2B5EF4-FFF2-40B4-BE49-F238E27FC236}">
              <a16:creationId xmlns:a16="http://schemas.microsoft.com/office/drawing/2014/main" id="{F621FF8C-8CE1-58FA-45A9-80A1134E04C6}"/>
            </a:ext>
          </a:extLst>
        </cdr:cNvPr>
        <cdr:cNvCxnSpPr/>
      </cdr:nvCxnSpPr>
      <cdr:spPr>
        <a:xfrm xmlns:a="http://schemas.openxmlformats.org/drawingml/2006/main" flipV="1">
          <a:off x="3128098" y="637810"/>
          <a:ext cx="0" cy="1232396"/>
        </a:xfrm>
        <a:prstGeom xmlns:a="http://schemas.openxmlformats.org/drawingml/2006/main" prst="line">
          <a:avLst/>
        </a:prstGeom>
        <a:ln xmlns:a="http://schemas.openxmlformats.org/drawingml/2006/main" w="28575"/>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0.36704</cdr:x>
      <cdr:y>0.22167</cdr:y>
    </cdr:from>
    <cdr:to>
      <cdr:x>0.78171</cdr:x>
      <cdr:y>0.22167</cdr:y>
    </cdr:to>
    <cdr:cxnSp macro="">
      <cdr:nvCxnSpPr>
        <cdr:cNvPr id="22" name="Straight Connector 21">
          <a:extLst xmlns:a="http://schemas.openxmlformats.org/drawingml/2006/main">
            <a:ext uri="{FF2B5EF4-FFF2-40B4-BE49-F238E27FC236}">
              <a16:creationId xmlns:a16="http://schemas.microsoft.com/office/drawing/2014/main" id="{61496603-24F3-AFE2-C9C6-96DBF737AE59}"/>
            </a:ext>
          </a:extLst>
        </cdr:cNvPr>
        <cdr:cNvCxnSpPr/>
      </cdr:nvCxnSpPr>
      <cdr:spPr>
        <a:xfrm xmlns:a="http://schemas.openxmlformats.org/drawingml/2006/main" flipH="1">
          <a:off x="1939160" y="804534"/>
          <a:ext cx="2190750" cy="0"/>
        </a:xfrm>
        <a:prstGeom xmlns:a="http://schemas.openxmlformats.org/drawingml/2006/main" prst="line">
          <a:avLst/>
        </a:prstGeom>
        <a:ln xmlns:a="http://schemas.openxmlformats.org/drawingml/2006/main" w="28575"/>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0.16328</cdr:x>
      <cdr:y>0.73455</cdr:y>
    </cdr:from>
    <cdr:to>
      <cdr:x>0.81532</cdr:x>
      <cdr:y>0.87514</cdr:y>
    </cdr:to>
    <cdr:sp macro="" textlink="">
      <cdr:nvSpPr>
        <cdr:cNvPr id="2" name="CasellaDiTesto 1">
          <a:extLst xmlns:a="http://schemas.openxmlformats.org/drawingml/2006/main">
            <a:ext uri="{FF2B5EF4-FFF2-40B4-BE49-F238E27FC236}">
              <a16:creationId xmlns:a16="http://schemas.microsoft.com/office/drawing/2014/main" id="{A50C5AD2-C095-9772-B059-0BA337694F58}"/>
            </a:ext>
          </a:extLst>
        </cdr:cNvPr>
        <cdr:cNvSpPr txBox="1"/>
      </cdr:nvSpPr>
      <cdr:spPr>
        <a:xfrm xmlns:a="http://schemas.openxmlformats.org/drawingml/2006/main">
          <a:off x="779872" y="2338907"/>
          <a:ext cx="3114261" cy="4476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0.70034</cdr:x>
      <cdr:y>0.7045</cdr:y>
    </cdr:from>
    <cdr:to>
      <cdr:x>0.88412</cdr:x>
      <cdr:y>0.93757</cdr:y>
    </cdr:to>
    <cdr:sp macro="" textlink="">
      <cdr:nvSpPr>
        <cdr:cNvPr id="4" name="CasellaDiTesto 3">
          <a:extLst xmlns:a="http://schemas.openxmlformats.org/drawingml/2006/main">
            <a:ext uri="{FF2B5EF4-FFF2-40B4-BE49-F238E27FC236}">
              <a16:creationId xmlns:a16="http://schemas.microsoft.com/office/drawing/2014/main" id="{AAB4FFDF-6CC0-155B-33D4-7F9B229D3713}"/>
            </a:ext>
          </a:extLst>
        </cdr:cNvPr>
        <cdr:cNvSpPr txBox="1"/>
      </cdr:nvSpPr>
      <cdr:spPr>
        <a:xfrm xmlns:a="http://schemas.openxmlformats.org/drawingml/2006/main">
          <a:off x="3344958" y="2243223"/>
          <a:ext cx="877776" cy="7421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t-IT" sz="1100" dirty="0"/>
            <a:t>caregiver</a:t>
          </a:r>
        </a:p>
      </cdr:txBody>
    </cdr:sp>
  </cdr:relSizeAnchor>
  <cdr:relSizeAnchor xmlns:cdr="http://schemas.openxmlformats.org/drawingml/2006/chartDrawing">
    <cdr:from>
      <cdr:x>0.22931</cdr:x>
      <cdr:y>0.12274</cdr:y>
    </cdr:from>
    <cdr:to>
      <cdr:x>0.39579</cdr:x>
      <cdr:y>0.1935</cdr:y>
    </cdr:to>
    <cdr:sp macro="" textlink="">
      <cdr:nvSpPr>
        <cdr:cNvPr id="6" name="CasellaDiTesto 5">
          <a:extLst xmlns:a="http://schemas.openxmlformats.org/drawingml/2006/main">
            <a:ext uri="{FF2B5EF4-FFF2-40B4-BE49-F238E27FC236}">
              <a16:creationId xmlns:a16="http://schemas.microsoft.com/office/drawing/2014/main" id="{96F6357C-2A7A-B0C2-0F7E-97A2C9E90BD2}"/>
            </a:ext>
          </a:extLst>
        </cdr:cNvPr>
        <cdr:cNvSpPr txBox="1"/>
      </cdr:nvSpPr>
      <cdr:spPr>
        <a:xfrm xmlns:a="http://schemas.openxmlformats.org/drawingml/2006/main">
          <a:off x="1095219" y="390835"/>
          <a:ext cx="795130" cy="22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t-IT" sz="1100" dirty="0" err="1"/>
            <a:t>patient</a:t>
          </a:r>
          <a:endParaRPr lang="it-IT" sz="1100" dirty="0"/>
        </a:p>
      </cdr:txBody>
    </cdr:sp>
  </cdr:relSizeAnchor>
  <cdr:relSizeAnchor xmlns:cdr="http://schemas.openxmlformats.org/drawingml/2006/chartDrawing">
    <cdr:from>
      <cdr:x>0.41676</cdr:x>
      <cdr:y>0</cdr:y>
    </cdr:from>
    <cdr:to>
      <cdr:x>0.58324</cdr:x>
      <cdr:y>0.07075</cdr:y>
    </cdr:to>
    <cdr:sp macro="" textlink="">
      <cdr:nvSpPr>
        <cdr:cNvPr id="7" name="CasellaDiTesto 1">
          <a:extLst xmlns:a="http://schemas.openxmlformats.org/drawingml/2006/main">
            <a:ext uri="{FF2B5EF4-FFF2-40B4-BE49-F238E27FC236}">
              <a16:creationId xmlns:a16="http://schemas.microsoft.com/office/drawing/2014/main" id="{81E0C7ED-EDE4-136A-738B-F716C36498AC}"/>
            </a:ext>
          </a:extLst>
        </cdr:cNvPr>
        <cdr:cNvSpPr txBox="1"/>
      </cdr:nvSpPr>
      <cdr:spPr>
        <a:xfrm xmlns:a="http://schemas.openxmlformats.org/drawingml/2006/main">
          <a:off x="1990531" y="0"/>
          <a:ext cx="795130" cy="2252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100" dirty="0" err="1"/>
            <a:t>other</a:t>
          </a:r>
          <a:endParaRPr lang="it-IT"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3EFAD-0717-4CBF-8E76-1438F9A8B376}" type="datetimeFigureOut">
              <a:rPr lang="en-GB" smtClean="0"/>
              <a:t>15/09/2024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F02E3-685B-46F2-B9FD-6157F378FBF6}" type="slidenum">
              <a:rPr lang="en-GB" smtClean="0"/>
              <a:t>‹#›</a:t>
            </a:fld>
            <a:endParaRPr lang="en-GB"/>
          </a:p>
        </p:txBody>
      </p:sp>
    </p:spTree>
    <p:extLst>
      <p:ext uri="{BB962C8B-B14F-4D97-AF65-F5344CB8AC3E}">
        <p14:creationId xmlns:p14="http://schemas.microsoft.com/office/powerpoint/2010/main" val="428257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en-US"/>
              <a:t>00:10 – 00:19 = 9s</a:t>
            </a:r>
          </a:p>
          <a:p>
            <a:r>
              <a:rPr lang="en-US"/>
              <a:t>Text </a:t>
            </a:r>
            <a:r>
              <a:rPr lang="en-US" err="1"/>
              <a:t>ist</a:t>
            </a:r>
            <a:r>
              <a:rPr lang="en-US"/>
              <a:t> </a:t>
            </a:r>
            <a:r>
              <a:rPr lang="en-US" err="1"/>
              <a:t>aktuell</a:t>
            </a:r>
            <a:r>
              <a:rPr lang="en-US"/>
              <a:t> </a:t>
            </a:r>
            <a:r>
              <a:rPr lang="en-US" err="1"/>
              <a:t>Platzhalter</a:t>
            </a:r>
            <a:r>
              <a:rPr lang="en-US"/>
              <a:t>, </a:t>
            </a:r>
            <a:r>
              <a:rPr lang="en-US" err="1"/>
              <a:t>korrekter</a:t>
            </a:r>
            <a:r>
              <a:rPr lang="en-US"/>
              <a:t> Text </a:t>
            </a:r>
            <a:r>
              <a:rPr lang="en-US" err="1"/>
              <a:t>folgt</a:t>
            </a:r>
            <a:r>
              <a:rPr lang="en-US"/>
              <a:t> von </a:t>
            </a:r>
            <a:r>
              <a:rPr lang="en-US" err="1"/>
              <a:t>BeiGene</a:t>
            </a: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C4390-E969-495C-BBF1-FA0BBF6B14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79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9675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12917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255117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86030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EBAD6-9174-3C4A-9F61-CC8FB41B7FF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549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C8FBEFE-2F9E-FF14-E8A4-6A16023408A2}"/>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51FE17A-776E-51A6-1931-2737E789E1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6688" indent="-166688">
              <a:buFontTx/>
              <a:buChar char="•"/>
            </a:pPr>
            <a:endParaRPr lang="en-US" altLang="zh-HK">
              <a:latin typeface="Arial" panose="020B0604020202020204" pitchFamily="34" charset="0"/>
            </a:endParaRPr>
          </a:p>
        </p:txBody>
      </p:sp>
      <p:sp>
        <p:nvSpPr>
          <p:cNvPr id="43012" name="Header Placeholder 3">
            <a:extLst>
              <a:ext uri="{FF2B5EF4-FFF2-40B4-BE49-F238E27FC236}">
                <a16:creationId xmlns:a16="http://schemas.microsoft.com/office/drawing/2014/main" id="{621E7A02-FF05-ED4C-2BA6-370D3628F82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43013" name="Footer Placeholder 4">
            <a:extLst>
              <a:ext uri="{FF2B5EF4-FFF2-40B4-BE49-F238E27FC236}">
                <a16:creationId xmlns:a16="http://schemas.microsoft.com/office/drawing/2014/main" id="{2DFD28B8-A69B-DA59-9D06-CEAAAEFDBDF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43014" name="Slide Number Placeholder 5">
            <a:extLst>
              <a:ext uri="{FF2B5EF4-FFF2-40B4-BE49-F238E27FC236}">
                <a16:creationId xmlns:a16="http://schemas.microsoft.com/office/drawing/2014/main" id="{4C2D0B75-9858-B1CB-227D-EE66EE9A93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1928C1-2C23-1345-A857-A43F2177B87B}" type="slidenum">
              <a:rPr kumimoji="0" lang="en-US" altLang="zh-HK"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zh-HK"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CBAD1FF-CA7D-1C00-22A0-53CD7DF19994}"/>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E31255D3-68D2-9F70-E103-77C0B7C27D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HK">
              <a:latin typeface="Arial" panose="020B0604020202020204" pitchFamily="34" charset="0"/>
            </a:endParaRPr>
          </a:p>
        </p:txBody>
      </p:sp>
      <p:sp>
        <p:nvSpPr>
          <p:cNvPr id="47108" name="Header Placeholder 3">
            <a:extLst>
              <a:ext uri="{FF2B5EF4-FFF2-40B4-BE49-F238E27FC236}">
                <a16:creationId xmlns:a16="http://schemas.microsoft.com/office/drawing/2014/main" id="{F3370420-4CAC-AB24-655A-2F137100180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47109" name="Footer Placeholder 4">
            <a:extLst>
              <a:ext uri="{FF2B5EF4-FFF2-40B4-BE49-F238E27FC236}">
                <a16:creationId xmlns:a16="http://schemas.microsoft.com/office/drawing/2014/main" id="{84DC3AD1-EF56-FDD1-6841-1C5E0AB9EEF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47110" name="Slide Number Placeholder 5">
            <a:extLst>
              <a:ext uri="{FF2B5EF4-FFF2-40B4-BE49-F238E27FC236}">
                <a16:creationId xmlns:a16="http://schemas.microsoft.com/office/drawing/2014/main" id="{9E2E3E98-041C-BFC0-69E5-701A24966E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6F678E-D13B-BE4F-8302-19EAEFA4DAE1}" type="slidenum">
              <a:rPr kumimoji="0" lang="en-US" altLang="zh-HK"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zh-HK"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18C55-681F-4BAF-9460-765D77B2C91B}" type="slidenum">
              <a:rPr kumimoji="0" lang="en-H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H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60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18C55-681F-4BAF-9460-765D77B2C91B}" type="slidenum">
              <a:rPr kumimoji="0" lang="en-H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H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027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85ED2-D54B-9D4D-A519-51A7C57D62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876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
          </a:p>
        </p:txBody>
      </p:sp>
    </p:spTree>
    <p:extLst>
      <p:ext uri="{BB962C8B-B14F-4D97-AF65-F5344CB8AC3E}">
        <p14:creationId xmlns:p14="http://schemas.microsoft.com/office/powerpoint/2010/main" val="60827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EBAD6-9174-3C4A-9F61-CC8FB41B7FF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5490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EBAD6-9174-3C4A-9F61-CC8FB41B7FF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6741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1059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SG" sz="1200" kern="1200">
                <a:solidFill>
                  <a:schemeClr val="tx1"/>
                </a:solidFill>
                <a:effectLst/>
                <a:latin typeface="+mn-lt"/>
                <a:ea typeface="+mn-ea"/>
                <a:cs typeface="+mn-cs"/>
              </a:rPr>
              <a:t>TIGIT potently inhibits innate and adaptive immunity through multiple mechanisms </a:t>
            </a:r>
            <a:endParaRPr lang="en-SG"/>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85ED2-D54B-9D4D-A519-51A7C57D62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468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85ED2-D54B-9D4D-A519-51A7C57D62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1618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2"/>
        <p:cNvGrpSpPr/>
        <p:nvPr/>
      </p:nvGrpSpPr>
      <p:grpSpPr>
        <a:xfrm>
          <a:off x="0" y="0"/>
          <a:ext cx="0" cy="0"/>
          <a:chOff x="0" y="0"/>
          <a:chExt cx="0" cy="0"/>
        </a:xfrm>
      </p:grpSpPr>
      <p:sp>
        <p:nvSpPr>
          <p:cNvPr id="4263" name="Google Shape;4263;p5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4" name="Google Shape;4264;p5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5" name="Google Shape;4265;p5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678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325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343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08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a:p>
        </p:txBody>
      </p:sp>
    </p:spTree>
    <p:extLst>
      <p:ext uri="{BB962C8B-B14F-4D97-AF65-F5344CB8AC3E}">
        <p14:creationId xmlns:p14="http://schemas.microsoft.com/office/powerpoint/2010/main" val="281012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88603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619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txBox="1">
            <a:spLocks noGrp="1" noChangeArrowheads="1"/>
          </p:cNvSpPr>
          <p:nvPr/>
        </p:nvSpPr>
        <p:spPr bwMode="auto">
          <a:xfrm>
            <a:off x="3884613" y="8685213"/>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1pPr>
            <a:lvl2pPr marL="742950" indent="-28575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2pPr>
            <a:lvl3pPr marL="1143000" indent="-22860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3pPr>
            <a:lvl4pPr marL="1600200" indent="-22860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4pPr>
            <a:lvl5pPr marL="2057400" indent="-22860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Lst>
              <a:defRPr/>
            </a:pPr>
            <a:fld id="{635724D9-1AD2-304D-A7ED-6D214D467132}" type="slidenum">
              <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rPr>
              <a:pPr marL="0" marR="0" lvl="0" indent="0" algn="r" defTabSz="4572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Lst>
                <a:defRPr/>
              </a:pPr>
              <a:t>105</a:t>
            </a:fld>
            <a:endPar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endParaRPr>
          </a:p>
        </p:txBody>
      </p:sp>
      <p:sp>
        <p:nvSpPr>
          <p:cNvPr id="75779"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7E4972B-1FA4-BD4D-B2D9-CAC3DE96B6D1}" type="slidenum">
              <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rPr>
              <a:pPr marL="0" marR="0" lvl="0" indent="0" algn="r" defTabSz="4572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105</a:t>
            </a:fld>
            <a:endPar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endParaRPr>
          </a:p>
        </p:txBody>
      </p:sp>
      <p:sp>
        <p:nvSpPr>
          <p:cNvPr id="75780" name="Rectangle 2"/>
          <p:cNvSpPr>
            <a:spLocks noGrp="1" noRot="1" noChangeAspect="1" noChangeArrowheads="1" noTextEdit="1"/>
          </p:cNvSpPr>
          <p:nvPr>
            <p:ph type="sldImg"/>
          </p:nvPr>
        </p:nvSpPr>
        <p:spPr bwMode="auto">
          <a:xfrm>
            <a:off x="612775" y="814388"/>
            <a:ext cx="5632450" cy="3168650"/>
          </a:xfrm>
          <a:solidFill>
            <a:srgbClr val="FFFFFF"/>
          </a:solidFill>
          <a:ln>
            <a:solidFill>
              <a:srgbClr val="000000"/>
            </a:solidFill>
            <a:miter lim="800000"/>
            <a:headEnd/>
            <a:tailEnd/>
          </a:ln>
        </p:spPr>
      </p:sp>
      <p:sp>
        <p:nvSpPr>
          <p:cNvPr id="75781" name="Rectangle 3"/>
          <p:cNvSpPr>
            <a:spLocks noGrp="1" noChangeArrowheads="1"/>
          </p:cNvSpPr>
          <p:nvPr>
            <p:ph type="body" idx="1"/>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905899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ea typeface="ＭＳ Ｐゴシック"/>
              <a:cs typeface="Calibri"/>
            </a:endParaRPr>
          </a:p>
        </p:txBody>
      </p:sp>
      <p:sp>
        <p:nvSpPr>
          <p:cNvPr id="12083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Calibri" charset="0"/>
                <a:ea typeface="MS PGothic" charset="-128"/>
              </a:defRPr>
            </a:lvl1pPr>
            <a:lvl2pPr marL="742950" indent="-285750">
              <a:tabLst>
                <a:tab pos="723900" algn="l"/>
                <a:tab pos="1447800" algn="l"/>
                <a:tab pos="2171700" algn="l"/>
                <a:tab pos="2895600" algn="l"/>
              </a:tabLst>
              <a:defRPr>
                <a:solidFill>
                  <a:schemeClr val="tx1"/>
                </a:solidFill>
                <a:latin typeface="Calibri" charset="0"/>
                <a:ea typeface="MS PGothic" charset="-128"/>
              </a:defRPr>
            </a:lvl2pPr>
            <a:lvl3pPr marL="1143000" indent="-228600">
              <a:tabLst>
                <a:tab pos="723900" algn="l"/>
                <a:tab pos="1447800" algn="l"/>
                <a:tab pos="2171700" algn="l"/>
                <a:tab pos="2895600" algn="l"/>
              </a:tabLst>
              <a:defRPr>
                <a:solidFill>
                  <a:schemeClr val="tx1"/>
                </a:solidFill>
                <a:latin typeface="Calibri" charset="0"/>
                <a:ea typeface="MS PGothic" charset="-128"/>
              </a:defRPr>
            </a:lvl3pPr>
            <a:lvl4pPr marL="1600200" indent="-228600">
              <a:tabLst>
                <a:tab pos="723900" algn="l"/>
                <a:tab pos="1447800" algn="l"/>
                <a:tab pos="2171700" algn="l"/>
                <a:tab pos="2895600" algn="l"/>
              </a:tabLst>
              <a:defRPr>
                <a:solidFill>
                  <a:schemeClr val="tx1"/>
                </a:solidFill>
                <a:latin typeface="Calibri" charset="0"/>
                <a:ea typeface="MS PGothic" charset="-128"/>
              </a:defRPr>
            </a:lvl4pPr>
            <a:lvl5pPr marL="2057400" indent="-228600">
              <a:tabLst>
                <a:tab pos="723900" algn="l"/>
                <a:tab pos="1447800" algn="l"/>
                <a:tab pos="2171700" algn="l"/>
                <a:tab pos="2895600" algn="l"/>
              </a:tabLst>
              <a:defRPr>
                <a:solidFill>
                  <a:schemeClr val="tx1"/>
                </a:solidFill>
                <a:latin typeface="Calibri" charset="0"/>
                <a:ea typeface="MS PGothic" charset="-128"/>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9pPr>
          </a:lstStyle>
          <a:p>
            <a:pPr marL="0" marR="0" lvl="0" indent="0" algn="l" defTabSz="457200" rtl="0" eaLnBrk="1" fontAlgn="auto" latinLnBrk="0" hangingPunct="1">
              <a:lnSpc>
                <a:spcPct val="100000"/>
              </a:lnSpc>
              <a:spcBef>
                <a:spcPts val="0"/>
              </a:spcBef>
              <a:spcAft>
                <a:spcPts val="0"/>
              </a:spcAft>
              <a:buClrTx/>
              <a:buSzTx/>
              <a:buFont typeface="Wingdings" charset="2"/>
              <a:buNone/>
              <a:tabLst>
                <a:tab pos="723900" algn="l"/>
                <a:tab pos="1447800" algn="l"/>
                <a:tab pos="2171700" algn="l"/>
                <a:tab pos="2895600" algn="l"/>
              </a:tabLst>
              <a:defRPr/>
            </a:pPr>
            <a:endParaRPr kumimoji="0" lang="en-US" altLang="x-none" sz="10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
        <p:nvSpPr>
          <p:cNvPr id="120836"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Calibri" charset="0"/>
                <a:ea typeface="MS PGothic" charset="-128"/>
              </a:defRPr>
            </a:lvl1pPr>
            <a:lvl2pPr marL="742950" indent="-285750">
              <a:tabLst>
                <a:tab pos="723900" algn="l"/>
                <a:tab pos="1447800" algn="l"/>
                <a:tab pos="2171700" algn="l"/>
                <a:tab pos="2895600" algn="l"/>
              </a:tabLst>
              <a:defRPr>
                <a:solidFill>
                  <a:schemeClr val="tx1"/>
                </a:solidFill>
                <a:latin typeface="Calibri" charset="0"/>
                <a:ea typeface="MS PGothic" charset="-128"/>
              </a:defRPr>
            </a:lvl2pPr>
            <a:lvl3pPr marL="1143000" indent="-228600">
              <a:tabLst>
                <a:tab pos="723900" algn="l"/>
                <a:tab pos="1447800" algn="l"/>
                <a:tab pos="2171700" algn="l"/>
                <a:tab pos="2895600" algn="l"/>
              </a:tabLst>
              <a:defRPr>
                <a:solidFill>
                  <a:schemeClr val="tx1"/>
                </a:solidFill>
                <a:latin typeface="Calibri" charset="0"/>
                <a:ea typeface="MS PGothic" charset="-128"/>
              </a:defRPr>
            </a:lvl3pPr>
            <a:lvl4pPr marL="1600200" indent="-228600">
              <a:tabLst>
                <a:tab pos="723900" algn="l"/>
                <a:tab pos="1447800" algn="l"/>
                <a:tab pos="2171700" algn="l"/>
                <a:tab pos="2895600" algn="l"/>
              </a:tabLst>
              <a:defRPr>
                <a:solidFill>
                  <a:schemeClr val="tx1"/>
                </a:solidFill>
                <a:latin typeface="Calibri" charset="0"/>
                <a:ea typeface="MS PGothic" charset="-128"/>
              </a:defRPr>
            </a:lvl4pPr>
            <a:lvl5pPr marL="2057400" indent="-228600">
              <a:tabLst>
                <a:tab pos="723900" algn="l"/>
                <a:tab pos="1447800" algn="l"/>
                <a:tab pos="2171700" algn="l"/>
                <a:tab pos="2895600" algn="l"/>
              </a:tabLst>
              <a:defRPr>
                <a:solidFill>
                  <a:schemeClr val="tx1"/>
                </a:solidFill>
                <a:latin typeface="Calibri" charset="0"/>
                <a:ea typeface="MS PGothic" charset="-128"/>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9pPr>
          </a:lstStyle>
          <a:p>
            <a:pPr marL="0" marR="0" lvl="0" indent="0" algn="l" defTabSz="457200" rtl="0" eaLnBrk="1" fontAlgn="auto" latinLnBrk="0" hangingPunct="1">
              <a:lnSpc>
                <a:spcPct val="100000"/>
              </a:lnSpc>
              <a:spcBef>
                <a:spcPts val="0"/>
              </a:spcBef>
              <a:spcAft>
                <a:spcPts val="0"/>
              </a:spcAft>
              <a:buClrTx/>
              <a:buSzTx/>
              <a:buFont typeface="Wingdings" charset="2"/>
              <a:buNone/>
              <a:tabLst>
                <a:tab pos="723900" algn="l"/>
                <a:tab pos="1447800" algn="l"/>
                <a:tab pos="2171700" algn="l"/>
                <a:tab pos="2895600" algn="l"/>
              </a:tabLst>
              <a:defRPr/>
            </a:pPr>
            <a:endParaRPr kumimoji="0" lang="en-US" altLang="x-none" sz="10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
        <p:nvSpPr>
          <p:cNvPr id="120837"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Calibri" charset="0"/>
                <a:ea typeface="MS PGothic" charset="-128"/>
              </a:defRPr>
            </a:lvl1pPr>
            <a:lvl2pPr marL="742950" indent="-285750">
              <a:tabLst>
                <a:tab pos="723900" algn="l"/>
                <a:tab pos="1447800" algn="l"/>
                <a:tab pos="2171700" algn="l"/>
                <a:tab pos="2895600" algn="l"/>
              </a:tabLst>
              <a:defRPr>
                <a:solidFill>
                  <a:schemeClr val="tx1"/>
                </a:solidFill>
                <a:latin typeface="Calibri" charset="0"/>
                <a:ea typeface="MS PGothic" charset="-128"/>
              </a:defRPr>
            </a:lvl2pPr>
            <a:lvl3pPr marL="1143000" indent="-228600">
              <a:tabLst>
                <a:tab pos="723900" algn="l"/>
                <a:tab pos="1447800" algn="l"/>
                <a:tab pos="2171700" algn="l"/>
                <a:tab pos="2895600" algn="l"/>
              </a:tabLst>
              <a:defRPr>
                <a:solidFill>
                  <a:schemeClr val="tx1"/>
                </a:solidFill>
                <a:latin typeface="Calibri" charset="0"/>
                <a:ea typeface="MS PGothic" charset="-128"/>
              </a:defRPr>
            </a:lvl3pPr>
            <a:lvl4pPr marL="1600200" indent="-228600">
              <a:tabLst>
                <a:tab pos="723900" algn="l"/>
                <a:tab pos="1447800" algn="l"/>
                <a:tab pos="2171700" algn="l"/>
                <a:tab pos="2895600" algn="l"/>
              </a:tabLst>
              <a:defRPr>
                <a:solidFill>
                  <a:schemeClr val="tx1"/>
                </a:solidFill>
                <a:latin typeface="Calibri" charset="0"/>
                <a:ea typeface="MS PGothic" charset="-128"/>
              </a:defRPr>
            </a:lvl4pPr>
            <a:lvl5pPr marL="2057400" indent="-228600">
              <a:tabLst>
                <a:tab pos="723900" algn="l"/>
                <a:tab pos="1447800" algn="l"/>
                <a:tab pos="2171700" algn="l"/>
                <a:tab pos="2895600" algn="l"/>
              </a:tabLst>
              <a:defRPr>
                <a:solidFill>
                  <a:schemeClr val="tx1"/>
                </a:solidFill>
                <a:latin typeface="Calibri" charset="0"/>
                <a:ea typeface="MS PGothic" charset="-128"/>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charset="0"/>
                <a:ea typeface="MS PGothic"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AA52515-5D99-2245-B712-93FE375FEEBC}" type="slidenum">
              <a:rPr kumimoji="0" lang="en-US" altLang="x-none" sz="1000" b="0" i="0" u="none" strike="noStrike" kern="1200" cap="none" spc="0" normalizeH="0" baseline="0" noProof="0">
                <a:ln>
                  <a:noFill/>
                </a:ln>
                <a:solidFill>
                  <a:srgbClr val="000000"/>
                </a:solidFill>
                <a:effectLst/>
                <a:uLnTx/>
                <a:uFillTx/>
                <a:latin typeface="Times New Roman" charset="0"/>
                <a:ea typeface="SimSun" charset="-122"/>
                <a:cs typeface="+mn-cs"/>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107</a:t>
            </a:fld>
            <a:endParaRPr kumimoji="0" lang="en-US" altLang="x-none" sz="10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4058772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a:buChar char="•"/>
            </a:pPr>
            <a:endParaRPr lang="es-ES">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6722A-A24C-0D46-8C39-1EA286E8F120}"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540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258DACF-8309-2044-8EF4-AA7C90F4E9AA}" type="slidenum">
              <a:rPr kumimoji="0" lang="en-US" sz="1200" b="0" i="0" u="none" strike="noStrike" kern="0" cap="none" spc="0" normalizeH="0" baseline="0" noProof="0" smtClean="0">
                <a:ln>
                  <a:noFill/>
                </a:ln>
                <a:solidFill>
                  <a:srgbClr val="000000"/>
                </a:solidFill>
                <a:effectLst/>
                <a:uLnTx/>
                <a:uFillTx/>
                <a:latin typeface="Helvetica"/>
                <a:ea typeface="Helvetica"/>
                <a:cs typeface="Helvetica"/>
                <a:sym typeface="Helvetica"/>
              </a:rPr>
              <a:pPr marL="0" marR="0" lvl="0" indent="0" algn="r" defTabSz="914400" rtl="0" eaLnBrk="1" fontAlgn="auto" latinLnBrk="0" hangingPunct="0">
                <a:lnSpc>
                  <a:spcPct val="100000"/>
                </a:lnSpc>
                <a:spcBef>
                  <a:spcPts val="0"/>
                </a:spcBef>
                <a:spcAft>
                  <a:spcPts val="0"/>
                </a:spcAft>
                <a:buClrTx/>
                <a:buSzTx/>
                <a:buFontTx/>
                <a:buNone/>
                <a:tabLst/>
                <a:defRPr/>
              </a:pPr>
              <a:t>109</a:t>
            </a:fld>
            <a:endParaRPr kumimoji="0" lang="en-US" sz="1200"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Tree>
    <p:extLst>
      <p:ext uri="{BB962C8B-B14F-4D97-AF65-F5344CB8AC3E}">
        <p14:creationId xmlns:p14="http://schemas.microsoft.com/office/powerpoint/2010/main" val="346421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150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650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012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DC8E60-3720-2A4A-A793-E5060C0328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01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a:t>What new data do we have?</a:t>
            </a:r>
          </a:p>
        </p:txBody>
      </p:sp>
    </p:spTree>
    <p:extLst>
      <p:ext uri="{BB962C8B-B14F-4D97-AF65-F5344CB8AC3E}">
        <p14:creationId xmlns:p14="http://schemas.microsoft.com/office/powerpoint/2010/main" val="1629866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6722A-A24C-0D46-8C39-1EA286E8F12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694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6722A-A24C-0D46-8C39-1EA286E8F12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2662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6722A-A24C-0D46-8C39-1EA286E8F12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05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654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6722A-A24C-0D46-8C39-1EA286E8F12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102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alibri"/>
              <a:buChar char="-"/>
            </a:pPr>
            <a:endParaRPr lang="es-ES">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6722A-A24C-0D46-8C39-1EA286E8F12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020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txBox="1">
            <a:spLocks noGrp="1" noChangeArrowheads="1"/>
          </p:cNvSpPr>
          <p:nvPr/>
        </p:nvSpPr>
        <p:spPr bwMode="auto">
          <a:xfrm>
            <a:off x="3884613" y="8685213"/>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1pPr>
            <a:lvl2pPr marL="742950" indent="-28575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2pPr>
            <a:lvl3pPr marL="1143000" indent="-22860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3pPr>
            <a:lvl4pPr marL="1600200" indent="-22860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4pPr>
            <a:lvl5pPr marL="2057400" indent="-228600">
              <a:spcBef>
                <a:spcPct val="30000"/>
              </a:spcBef>
              <a:tabLst>
                <a:tab pos="723900" algn="l"/>
                <a:tab pos="1447800" algn="l"/>
                <a:tab pos="2171700" algn="l"/>
                <a:tab pos="2895600" algn="l"/>
              </a:tabLst>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charset="0"/>
                <a:ea typeface="ＭＳ Ｐゴシック"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Lst>
              <a:defRPr/>
            </a:pPr>
            <a:fld id="{635724D9-1AD2-304D-A7ED-6D214D467132}" type="slidenum">
              <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rPr>
              <a:pPr marL="0" marR="0" lvl="0" indent="0" algn="r" defTabSz="4572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Lst>
                <a:defRPr/>
              </a:pPr>
              <a:t>123</a:t>
            </a:fld>
            <a:endPar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endParaRPr>
          </a:p>
        </p:txBody>
      </p:sp>
      <p:sp>
        <p:nvSpPr>
          <p:cNvPr id="75779"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ＭＳ Ｐゴシック"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7E4972B-1FA4-BD4D-B2D9-CAC3DE96B6D1}" type="slidenum">
              <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rPr>
              <a:pPr marL="0" marR="0" lvl="0" indent="0" algn="r" defTabSz="4572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123</a:t>
            </a:fld>
            <a:endParaRPr kumimoji="0" lang="es-ES" altLang="x-none" sz="1200" b="0" i="0" u="none" strike="noStrike" kern="1200" cap="none" spc="0" normalizeH="0" baseline="0" noProof="0">
              <a:ln>
                <a:noFill/>
              </a:ln>
              <a:solidFill>
                <a:srgbClr val="000000"/>
              </a:solidFill>
              <a:effectLst/>
              <a:uLnTx/>
              <a:uFillTx/>
              <a:latin typeface="Calibri" charset="0"/>
              <a:ea typeface="SimSun" charset="-122"/>
              <a:cs typeface="Arial" charset="0"/>
            </a:endParaRPr>
          </a:p>
        </p:txBody>
      </p:sp>
      <p:sp>
        <p:nvSpPr>
          <p:cNvPr id="75780" name="Rectangle 2"/>
          <p:cNvSpPr>
            <a:spLocks noGrp="1" noRot="1" noChangeAspect="1" noChangeArrowheads="1" noTextEdit="1"/>
          </p:cNvSpPr>
          <p:nvPr>
            <p:ph type="sldImg"/>
          </p:nvPr>
        </p:nvSpPr>
        <p:spPr bwMode="auto">
          <a:xfrm>
            <a:off x="612775" y="814388"/>
            <a:ext cx="5632450" cy="3168650"/>
          </a:xfrm>
          <a:solidFill>
            <a:srgbClr val="FFFFFF"/>
          </a:solidFill>
          <a:ln>
            <a:solidFill>
              <a:srgbClr val="000000"/>
            </a:solidFill>
            <a:miter lim="800000"/>
            <a:headEnd/>
            <a:tailEnd/>
          </a:ln>
        </p:spPr>
      </p:sp>
      <p:sp>
        <p:nvSpPr>
          <p:cNvPr id="75781" name="Rectangle 3"/>
          <p:cNvSpPr>
            <a:spLocks noGrp="1" noChangeArrowheads="1"/>
          </p:cNvSpPr>
          <p:nvPr>
            <p:ph type="body" idx="1"/>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574182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i="1">
                <a:effectLst/>
                <a:latin typeface="Times" pitchFamily="2" charset="0"/>
              </a:rPr>
              <a:t>the </a:t>
            </a:r>
            <a:r>
              <a:rPr lang="it-IT" i="1" err="1">
                <a:effectLst/>
                <a:latin typeface="Times" pitchFamily="2" charset="0"/>
              </a:rPr>
              <a:t>foundation</a:t>
            </a:r>
            <a:r>
              <a:rPr lang="it-IT" i="1">
                <a:effectLst/>
                <a:latin typeface="Times" pitchFamily="2" charset="0"/>
              </a:rPr>
              <a:t> of treatment </a:t>
            </a:r>
            <a:r>
              <a:rPr lang="it-IT" i="1" err="1">
                <a:effectLst/>
                <a:latin typeface="Times" pitchFamily="2" charset="0"/>
              </a:rPr>
              <a:t>is</a:t>
            </a:r>
            <a:r>
              <a:rPr lang="it-IT" i="1">
                <a:effectLst/>
                <a:latin typeface="Times" pitchFamily="2" charset="0"/>
              </a:rPr>
              <a:t> with </a:t>
            </a:r>
            <a:r>
              <a:rPr lang="it-IT" i="1" err="1">
                <a:effectLst/>
                <a:latin typeface="Times" pitchFamily="2" charset="0"/>
              </a:rPr>
              <a:t>chemotherapy</a:t>
            </a:r>
            <a:r>
              <a:rPr lang="it-IT" i="1">
                <a:effectLst/>
                <a:latin typeface="Times" pitchFamily="2" charset="0"/>
              </a:rPr>
              <a:t>,</a:t>
            </a:r>
            <a:endParaRPr lang="it-IT">
              <a:effectLst/>
              <a:latin typeface="Times" pitchFamily="2" charset="0"/>
            </a:endParaRPr>
          </a:p>
          <a:p>
            <a:r>
              <a:rPr lang="it-IT" i="1">
                <a:effectLst/>
                <a:latin typeface="Times" pitchFamily="2" charset="0"/>
              </a:rPr>
              <a:t>with a </a:t>
            </a:r>
            <a:r>
              <a:rPr lang="it-IT" i="1" err="1">
                <a:effectLst/>
                <a:latin typeface="Times" pitchFamily="2" charset="0"/>
              </a:rPr>
              <a:t>combination</a:t>
            </a:r>
            <a:r>
              <a:rPr lang="it-IT" i="1">
                <a:effectLst/>
                <a:latin typeface="Times" pitchFamily="2" charset="0"/>
              </a:rPr>
              <a:t> of </a:t>
            </a:r>
            <a:r>
              <a:rPr lang="it-IT" i="1" err="1">
                <a:effectLst/>
                <a:latin typeface="Times" pitchFamily="2" charset="0"/>
              </a:rPr>
              <a:t>platinum</a:t>
            </a:r>
            <a:r>
              <a:rPr lang="it-IT" i="1">
                <a:effectLst/>
                <a:latin typeface="Times" pitchFamily="2" charset="0"/>
              </a:rPr>
              <a:t> agent (</a:t>
            </a:r>
            <a:r>
              <a:rPr lang="it-IT" i="1" err="1">
                <a:effectLst/>
                <a:latin typeface="Times" pitchFamily="2" charset="0"/>
              </a:rPr>
              <a:t>cisplatin</a:t>
            </a:r>
            <a:endParaRPr lang="it-IT">
              <a:effectLst/>
              <a:latin typeface="Times" pitchFamily="2" charset="0"/>
            </a:endParaRPr>
          </a:p>
          <a:p>
            <a:r>
              <a:rPr lang="it-IT" i="1">
                <a:effectLst/>
                <a:latin typeface="Times" pitchFamily="2" charset="0"/>
              </a:rPr>
              <a:t>or </a:t>
            </a:r>
            <a:r>
              <a:rPr lang="it-IT" i="1" err="1">
                <a:effectLst/>
                <a:latin typeface="Times" pitchFamily="2" charset="0"/>
              </a:rPr>
              <a:t>carboplatin</a:t>
            </a:r>
            <a:r>
              <a:rPr lang="it-IT" i="1">
                <a:effectLst/>
                <a:latin typeface="Times" pitchFamily="2" charset="0"/>
              </a:rPr>
              <a:t>) with etoposide.</a:t>
            </a:r>
            <a:r>
              <a:rPr lang="it-IT" i="1">
                <a:solidFill>
                  <a:srgbClr val="0000FF"/>
                </a:solidFill>
                <a:effectLst/>
                <a:latin typeface="Times" pitchFamily="2" charset="0"/>
              </a:rPr>
              <a:t>4 </a:t>
            </a:r>
            <a:r>
              <a:rPr lang="it-IT" i="1" err="1">
                <a:effectLst/>
                <a:latin typeface="Times" pitchFamily="2" charset="0"/>
              </a:rPr>
              <a:t>This</a:t>
            </a:r>
            <a:r>
              <a:rPr lang="it-IT" i="1">
                <a:effectLst/>
                <a:latin typeface="Times" pitchFamily="2" charset="0"/>
              </a:rPr>
              <a:t> </a:t>
            </a:r>
            <a:r>
              <a:rPr lang="it-IT" i="1" err="1">
                <a:effectLst/>
                <a:latin typeface="Times" pitchFamily="2" charset="0"/>
              </a:rPr>
              <a:t>regimen</a:t>
            </a:r>
            <a:r>
              <a:rPr lang="it-IT" i="1">
                <a:effectLst/>
                <a:latin typeface="Times" pitchFamily="2" charset="0"/>
              </a:rPr>
              <a:t> </a:t>
            </a:r>
            <a:r>
              <a:rPr lang="it-IT" i="1" err="1">
                <a:effectLst/>
                <a:latin typeface="Times" pitchFamily="2" charset="0"/>
              </a:rPr>
              <a:t>was</a:t>
            </a:r>
            <a:r>
              <a:rPr lang="it-IT" i="1">
                <a:effectLst/>
                <a:latin typeface="Times" pitchFamily="2" charset="0"/>
              </a:rPr>
              <a:t> </a:t>
            </a:r>
            <a:r>
              <a:rPr lang="it-IT" i="1" err="1">
                <a:effectLst/>
                <a:latin typeface="Times" pitchFamily="2" charset="0"/>
              </a:rPr>
              <a:t>used</a:t>
            </a:r>
            <a:r>
              <a:rPr lang="it-IT" i="1">
                <a:effectLst/>
                <a:latin typeface="Times" pitchFamily="2" charset="0"/>
              </a:rPr>
              <a:t> </a:t>
            </a:r>
            <a:r>
              <a:rPr lang="it-IT" i="1" err="1">
                <a:effectLst/>
                <a:latin typeface="Times" pitchFamily="2" charset="0"/>
              </a:rPr>
              <a:t>since</a:t>
            </a:r>
            <a:endParaRPr lang="it-IT">
              <a:effectLst/>
              <a:latin typeface="Times" pitchFamily="2" charset="0"/>
            </a:endParaRPr>
          </a:p>
          <a:p>
            <a:r>
              <a:rPr lang="it-IT" i="1">
                <a:effectLst/>
                <a:latin typeface="Times" pitchFamily="2" charset="0"/>
              </a:rPr>
              <a:t>the 1980s </a:t>
            </a:r>
            <a:r>
              <a:rPr lang="it-IT" i="1" err="1">
                <a:effectLst/>
                <a:latin typeface="Times" pitchFamily="2" charset="0"/>
              </a:rPr>
              <a:t>until</a:t>
            </a:r>
            <a:r>
              <a:rPr lang="it-IT" i="1">
                <a:effectLst/>
                <a:latin typeface="Times" pitchFamily="2" charset="0"/>
              </a:rPr>
              <a:t> </a:t>
            </a:r>
            <a:r>
              <a:rPr lang="it-IT" i="1" err="1">
                <a:effectLst/>
                <a:latin typeface="Times" pitchFamily="2" charset="0"/>
              </a:rPr>
              <a:t>recently</a:t>
            </a:r>
            <a:r>
              <a:rPr lang="it-IT" i="1">
                <a:effectLst/>
                <a:latin typeface="Times" pitchFamily="2" charset="0"/>
              </a:rPr>
              <a:t>, with studies </a:t>
            </a:r>
            <a:r>
              <a:rPr lang="it-IT" i="1" err="1">
                <a:effectLst/>
                <a:latin typeface="Times" pitchFamily="2" charset="0"/>
              </a:rPr>
              <a:t>demonstrating</a:t>
            </a:r>
            <a:r>
              <a:rPr lang="it-IT" i="1">
                <a:effectLst/>
                <a:latin typeface="Times" pitchFamily="2" charset="0"/>
              </a:rPr>
              <a:t> the</a:t>
            </a:r>
            <a:endParaRPr lang="it-IT">
              <a:effectLst/>
              <a:latin typeface="Times" pitchFamily="2" charset="0"/>
            </a:endParaRPr>
          </a:p>
          <a:p>
            <a:r>
              <a:rPr lang="it-IT" i="1">
                <a:effectLst/>
                <a:latin typeface="Times" pitchFamily="2" charset="0"/>
              </a:rPr>
              <a:t>bene</a:t>
            </a:r>
            <a:r>
              <a:rPr lang="it-IT" i="1">
                <a:effectLst/>
                <a:latin typeface="Helvetica" pitchFamily="2" charset="0"/>
              </a:rPr>
              <a:t>fi</a:t>
            </a:r>
            <a:r>
              <a:rPr lang="it-IT" i="1">
                <a:effectLst/>
                <a:latin typeface="Times" pitchFamily="2" charset="0"/>
              </a:rPr>
              <a:t>t for ICI to </a:t>
            </a:r>
            <a:r>
              <a:rPr lang="it-IT" i="1" err="1">
                <a:effectLst/>
                <a:latin typeface="Times" pitchFamily="2" charset="0"/>
              </a:rPr>
              <a:t>traditional</a:t>
            </a:r>
            <a:r>
              <a:rPr lang="it-IT" i="1">
                <a:effectLst/>
                <a:latin typeface="Times" pitchFamily="2" charset="0"/>
              </a:rPr>
              <a:t> </a:t>
            </a:r>
            <a:r>
              <a:rPr lang="it-IT" i="1" err="1">
                <a:effectLst/>
                <a:latin typeface="Times" pitchFamily="2" charset="0"/>
              </a:rPr>
              <a:t>chemotherapy</a:t>
            </a:r>
            <a:endParaRPr lang="it-IT">
              <a:effectLst/>
              <a:latin typeface="Times" pitchFamily="2" charset="0"/>
            </a:endParaRP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770AD-C73C-C147-A9AD-1E456333945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335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i="1" err="1">
                <a:effectLst/>
                <a:latin typeface="Times" pitchFamily="2" charset="0"/>
              </a:rPr>
              <a:t>Although</a:t>
            </a:r>
            <a:r>
              <a:rPr lang="it-IT" i="1">
                <a:effectLst/>
                <a:latin typeface="Times" pitchFamily="2" charset="0"/>
              </a:rPr>
              <a:t> some </a:t>
            </a:r>
            <a:r>
              <a:rPr lang="it-IT" i="1" err="1">
                <a:effectLst/>
                <a:latin typeface="Times" pitchFamily="2" charset="0"/>
              </a:rPr>
              <a:t>preliminary</a:t>
            </a:r>
            <a:r>
              <a:rPr lang="it-IT" i="1">
                <a:effectLst/>
                <a:latin typeface="Times" pitchFamily="2" charset="0"/>
              </a:rPr>
              <a:t> </a:t>
            </a:r>
            <a:r>
              <a:rPr lang="it-IT" i="1" err="1">
                <a:effectLst/>
                <a:latin typeface="Times" pitchFamily="2" charset="0"/>
              </a:rPr>
              <a:t>analyses</a:t>
            </a:r>
            <a:r>
              <a:rPr lang="it-IT" i="1">
                <a:effectLst/>
                <a:latin typeface="Times" pitchFamily="2" charset="0"/>
              </a:rPr>
              <a:t> </a:t>
            </a:r>
            <a:r>
              <a:rPr lang="it-IT" i="1" err="1">
                <a:effectLst/>
                <a:latin typeface="Times" pitchFamily="2" charset="0"/>
              </a:rPr>
              <a:t>have</a:t>
            </a:r>
            <a:endParaRPr lang="it-IT">
              <a:effectLst/>
              <a:latin typeface="Times" pitchFamily="2" charset="0"/>
            </a:endParaRPr>
          </a:p>
          <a:p>
            <a:r>
              <a:rPr lang="it-IT" i="1" err="1">
                <a:effectLst/>
                <a:latin typeface="Times" pitchFamily="2" charset="0"/>
              </a:rPr>
              <a:t>demonstrated</a:t>
            </a:r>
            <a:r>
              <a:rPr lang="it-IT" i="1">
                <a:effectLst/>
                <a:latin typeface="Times" pitchFamily="2" charset="0"/>
              </a:rPr>
              <a:t> the </a:t>
            </a:r>
            <a:r>
              <a:rPr lang="it-IT" i="1" err="1">
                <a:effectLst/>
                <a:latin typeface="Times" pitchFamily="2" charset="0"/>
              </a:rPr>
              <a:t>predictive</a:t>
            </a:r>
            <a:r>
              <a:rPr lang="it-IT" i="1">
                <a:effectLst/>
                <a:latin typeface="Times" pitchFamily="2" charset="0"/>
              </a:rPr>
              <a:t> </a:t>
            </a:r>
            <a:r>
              <a:rPr lang="it-IT" i="1" err="1">
                <a:effectLst/>
                <a:latin typeface="Times" pitchFamily="2" charset="0"/>
              </a:rPr>
              <a:t>value</a:t>
            </a:r>
            <a:r>
              <a:rPr lang="it-IT" i="1">
                <a:effectLst/>
                <a:latin typeface="Times" pitchFamily="2" charset="0"/>
              </a:rPr>
              <a:t> of </a:t>
            </a:r>
            <a:r>
              <a:rPr lang="it-IT" i="1" err="1">
                <a:effectLst/>
                <a:latin typeface="Times" pitchFamily="2" charset="0"/>
              </a:rPr>
              <a:t>these</a:t>
            </a:r>
            <a:r>
              <a:rPr lang="it-IT" i="1">
                <a:effectLst/>
                <a:latin typeface="Times" pitchFamily="2" charset="0"/>
              </a:rPr>
              <a:t> subtypes,</a:t>
            </a:r>
            <a:r>
              <a:rPr lang="it-IT" i="1">
                <a:solidFill>
                  <a:srgbClr val="0000FF"/>
                </a:solidFill>
                <a:effectLst/>
                <a:latin typeface="Times" pitchFamily="2" charset="0"/>
              </a:rPr>
              <a:t>9</a:t>
            </a:r>
            <a:r>
              <a:rPr lang="it-IT" i="1">
                <a:effectLst/>
                <a:latin typeface="Times" pitchFamily="2" charset="0"/>
              </a:rPr>
              <a:t>,</a:t>
            </a:r>
            <a:r>
              <a:rPr lang="it-IT" i="1">
                <a:solidFill>
                  <a:srgbClr val="0000FF"/>
                </a:solidFill>
                <a:effectLst/>
                <a:latin typeface="Times" pitchFamily="2" charset="0"/>
              </a:rPr>
              <a:t>10 </a:t>
            </a:r>
            <a:r>
              <a:rPr lang="it-IT" i="1" err="1">
                <a:effectLst/>
                <a:latin typeface="Times" pitchFamily="2" charset="0"/>
              </a:rPr>
              <a:t>as</a:t>
            </a:r>
            <a:endParaRPr lang="it-IT">
              <a:effectLst/>
              <a:latin typeface="Times" pitchFamily="2" charset="0"/>
            </a:endParaRPr>
          </a:p>
          <a:p>
            <a:r>
              <a:rPr lang="it-IT" i="1" err="1">
                <a:effectLst/>
                <a:latin typeface="Times" pitchFamily="2" charset="0"/>
              </a:rPr>
              <a:t>well</a:t>
            </a:r>
            <a:r>
              <a:rPr lang="it-IT" i="1">
                <a:effectLst/>
                <a:latin typeface="Times" pitchFamily="2" charset="0"/>
              </a:rPr>
              <a:t> </a:t>
            </a:r>
            <a:r>
              <a:rPr lang="it-IT" i="1" err="1">
                <a:effectLst/>
                <a:latin typeface="Times" pitchFamily="2" charset="0"/>
              </a:rPr>
              <a:t>as</a:t>
            </a:r>
            <a:r>
              <a:rPr lang="it-IT" i="1">
                <a:effectLst/>
                <a:latin typeface="Times" pitchFamily="2" charset="0"/>
              </a:rPr>
              <a:t> of </a:t>
            </a:r>
            <a:r>
              <a:rPr lang="it-IT" i="1" err="1">
                <a:effectLst/>
                <a:latin typeface="Times" pitchFamily="2" charset="0"/>
              </a:rPr>
              <a:t>tumor</a:t>
            </a:r>
            <a:r>
              <a:rPr lang="it-IT" i="1">
                <a:effectLst/>
                <a:latin typeface="Times" pitchFamily="2" charset="0"/>
              </a:rPr>
              <a:t> </a:t>
            </a:r>
            <a:r>
              <a:rPr lang="it-IT" i="1" err="1">
                <a:effectLst/>
                <a:latin typeface="Times" pitchFamily="2" charset="0"/>
              </a:rPr>
              <a:t>methylation</a:t>
            </a:r>
            <a:r>
              <a:rPr lang="it-IT" i="1">
                <a:effectLst/>
                <a:latin typeface="Times" pitchFamily="2" charset="0"/>
              </a:rPr>
              <a:t> pro</a:t>
            </a:r>
            <a:r>
              <a:rPr lang="it-IT" i="1">
                <a:effectLst/>
                <a:latin typeface="Helvetica" pitchFamily="2" charset="0"/>
              </a:rPr>
              <a:t>fi</a:t>
            </a:r>
            <a:r>
              <a:rPr lang="it-IT" i="1">
                <a:effectLst/>
                <a:latin typeface="Times" pitchFamily="2" charset="0"/>
              </a:rPr>
              <a:t>les,</a:t>
            </a:r>
            <a:r>
              <a:rPr lang="it-IT" i="1">
                <a:solidFill>
                  <a:srgbClr val="0000FF"/>
                </a:solidFill>
                <a:effectLst/>
                <a:latin typeface="Times" pitchFamily="2" charset="0"/>
              </a:rPr>
              <a:t>11 </a:t>
            </a:r>
            <a:r>
              <a:rPr lang="it-IT" i="1" err="1">
                <a:effectLst/>
                <a:latin typeface="Times" pitchFamily="2" charset="0"/>
              </a:rPr>
              <a:t>these</a:t>
            </a:r>
            <a:r>
              <a:rPr lang="it-IT" i="1">
                <a:effectLst/>
                <a:latin typeface="Times" pitchFamily="2" charset="0"/>
              </a:rPr>
              <a:t> </a:t>
            </a:r>
            <a:r>
              <a:rPr lang="it-IT" i="1" err="1">
                <a:effectLst/>
                <a:latin typeface="Times" pitchFamily="2" charset="0"/>
              </a:rPr>
              <a:t>molecular</a:t>
            </a:r>
            <a:endParaRPr lang="it-IT">
              <a:effectLst/>
              <a:latin typeface="Times" pitchFamily="2" charset="0"/>
            </a:endParaRPr>
          </a:p>
          <a:p>
            <a:r>
              <a:rPr lang="it-IT" i="1" err="1">
                <a:effectLst/>
                <a:latin typeface="Times" pitchFamily="2" charset="0"/>
              </a:rPr>
              <a:t>pro</a:t>
            </a:r>
            <a:r>
              <a:rPr lang="it-IT" i="1" err="1">
                <a:effectLst/>
                <a:latin typeface="Helvetica" pitchFamily="2" charset="0"/>
              </a:rPr>
              <a:t>fi</a:t>
            </a:r>
            <a:r>
              <a:rPr lang="it-IT" i="1" err="1">
                <a:effectLst/>
                <a:latin typeface="Times" pitchFamily="2" charset="0"/>
              </a:rPr>
              <a:t>les</a:t>
            </a:r>
            <a:r>
              <a:rPr lang="it-IT" i="1">
                <a:effectLst/>
                <a:latin typeface="Times" pitchFamily="2" charset="0"/>
              </a:rPr>
              <a:t> </a:t>
            </a:r>
            <a:r>
              <a:rPr lang="it-IT" i="1" err="1">
                <a:effectLst/>
                <a:latin typeface="Times" pitchFamily="2" charset="0"/>
              </a:rPr>
              <a:t>have</a:t>
            </a:r>
            <a:r>
              <a:rPr lang="it-IT" i="1">
                <a:effectLst/>
                <a:latin typeface="Times" pitchFamily="2" charset="0"/>
              </a:rPr>
              <a:t> </a:t>
            </a:r>
            <a:r>
              <a:rPr lang="it-IT" i="1" err="1">
                <a:effectLst/>
                <a:latin typeface="Times" pitchFamily="2" charset="0"/>
              </a:rPr>
              <a:t>largely</a:t>
            </a:r>
            <a:r>
              <a:rPr lang="it-IT" i="1">
                <a:effectLst/>
                <a:latin typeface="Times" pitchFamily="2" charset="0"/>
              </a:rPr>
              <a:t> </a:t>
            </a:r>
            <a:r>
              <a:rPr lang="it-IT" i="1" err="1">
                <a:effectLst/>
                <a:latin typeface="Times" pitchFamily="2" charset="0"/>
              </a:rPr>
              <a:t>yet</a:t>
            </a:r>
            <a:r>
              <a:rPr lang="it-IT" i="1">
                <a:effectLst/>
                <a:latin typeface="Times" pitchFamily="2" charset="0"/>
              </a:rPr>
              <a:t> to be </a:t>
            </a:r>
            <a:r>
              <a:rPr lang="it-IT" i="1" err="1">
                <a:effectLst/>
                <a:latin typeface="Times" pitchFamily="2" charset="0"/>
              </a:rPr>
              <a:t>incorporated</a:t>
            </a:r>
            <a:r>
              <a:rPr lang="it-IT" i="1">
                <a:effectLst/>
                <a:latin typeface="Times" pitchFamily="2" charset="0"/>
              </a:rPr>
              <a:t> </a:t>
            </a:r>
            <a:r>
              <a:rPr lang="it-IT" i="1" err="1">
                <a:effectLst/>
                <a:latin typeface="Times" pitchFamily="2" charset="0"/>
              </a:rPr>
              <a:t>into</a:t>
            </a:r>
            <a:r>
              <a:rPr lang="it-IT" i="1">
                <a:effectLst/>
                <a:latin typeface="Times" pitchFamily="2" charset="0"/>
              </a:rPr>
              <a:t> clinical</a:t>
            </a:r>
            <a:endParaRPr lang="it-IT">
              <a:effectLst/>
              <a:latin typeface="Times" pitchFamily="2" charset="0"/>
            </a:endParaRPr>
          </a:p>
          <a:p>
            <a:r>
              <a:rPr lang="it-IT" i="1" err="1">
                <a:effectLst/>
                <a:latin typeface="Times" pitchFamily="2" charset="0"/>
              </a:rPr>
              <a:t>decision</a:t>
            </a:r>
            <a:r>
              <a:rPr lang="it-IT" i="1">
                <a:effectLst/>
                <a:latin typeface="Times" pitchFamily="2" charset="0"/>
              </a:rPr>
              <a:t> making.</a:t>
            </a:r>
            <a:endParaRPr lang="it-IT">
              <a:effectLst/>
              <a:latin typeface="Times" pitchFamily="2" charset="0"/>
            </a:endParaRP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770AD-C73C-C147-A9AD-1E456333945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097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What</a:t>
            </a:r>
            <a:r>
              <a:rPr lang="it-IT"/>
              <a:t> </a:t>
            </a:r>
            <a:r>
              <a:rPr lang="it-IT" err="1"/>
              <a:t>is</a:t>
            </a:r>
            <a:r>
              <a:rPr lang="it-IT"/>
              <a:t> SCLC from </a:t>
            </a:r>
            <a:r>
              <a:rPr lang="it-IT" err="1"/>
              <a:t>pt</a:t>
            </a:r>
            <a:r>
              <a:rPr lang="it-IT"/>
              <a:t> and caregiver point  of </a:t>
            </a:r>
            <a:r>
              <a:rPr lang="it-IT" err="1"/>
              <a:t>view</a:t>
            </a:r>
            <a:endParaRPr lang="it-IT"/>
          </a:p>
          <a:p>
            <a:r>
              <a:rPr lang="it-IT"/>
              <a:t>-Ed Book ASCO 2024</a:t>
            </a:r>
          </a:p>
          <a:p>
            <a:r>
              <a:rPr lang="it-IT"/>
              <a:t>-</a:t>
            </a:r>
            <a:r>
              <a:rPr lang="it-IT" err="1"/>
              <a:t>Results</a:t>
            </a:r>
            <a:r>
              <a:rPr lang="it-IT"/>
              <a:t> of a </a:t>
            </a:r>
            <a:r>
              <a:rPr lang="it-IT" err="1"/>
              <a:t>program</a:t>
            </a:r>
            <a:r>
              <a:rPr lang="it-IT"/>
              <a:t> </a:t>
            </a:r>
            <a:r>
              <a:rPr lang="it-IT" err="1"/>
              <a:t>conducted</a:t>
            </a:r>
            <a:r>
              <a:rPr lang="it-IT"/>
              <a:t> by WALCE (</a:t>
            </a:r>
            <a:r>
              <a:rPr lang="it-IT" err="1"/>
              <a:t>European</a:t>
            </a:r>
            <a:r>
              <a:rPr lang="it-IT"/>
              <a:t> Advocacy, </a:t>
            </a:r>
            <a:r>
              <a:rPr lang="it-IT" err="1"/>
              <a:t>I’m</a:t>
            </a:r>
            <a:r>
              <a:rPr lang="it-IT"/>
              <a:t> the </a:t>
            </a:r>
            <a:r>
              <a:rPr lang="it-IT" err="1"/>
              <a:t>president</a:t>
            </a:r>
            <a:r>
              <a:rPr lang="it-IT"/>
              <a:t> of </a:t>
            </a:r>
            <a:r>
              <a:rPr lang="it-IT" err="1"/>
              <a:t>this</a:t>
            </a:r>
            <a:r>
              <a:rPr lang="it-IT"/>
              <a:t>) and </a:t>
            </a:r>
            <a:r>
              <a:rPr lang="it-IT" err="1"/>
              <a:t>Doxapharma</a:t>
            </a:r>
            <a:r>
              <a:rPr lang="it-IT"/>
              <a:t> checking the social media </a:t>
            </a:r>
            <a:r>
              <a:rPr lang="it-IT" err="1"/>
              <a:t>about</a:t>
            </a:r>
            <a:r>
              <a:rPr lang="it-IT"/>
              <a:t> SCLC in the </a:t>
            </a:r>
            <a:r>
              <a:rPr lang="it-IT" err="1"/>
              <a:t>period</a:t>
            </a:r>
            <a:r>
              <a:rPr lang="it-IT"/>
              <a:t> of time </a:t>
            </a:r>
            <a:r>
              <a:rPr lang="it-IT" err="1"/>
              <a:t>between</a:t>
            </a:r>
            <a:r>
              <a:rPr lang="it-IT"/>
              <a:t> </a:t>
            </a:r>
            <a:r>
              <a:rPr lang="it-IT" err="1"/>
              <a:t>jan</a:t>
            </a:r>
            <a:r>
              <a:rPr lang="it-IT"/>
              <a:t> 2017 and </a:t>
            </a:r>
            <a:r>
              <a:rPr lang="it-IT" err="1"/>
              <a:t>Dec</a:t>
            </a:r>
            <a:r>
              <a:rPr lang="it-IT"/>
              <a:t> 2018</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770AD-C73C-C147-A9AD-1E456333945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59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a:p>
        </p:txBody>
      </p:sp>
    </p:spTree>
    <p:extLst>
      <p:ext uri="{BB962C8B-B14F-4D97-AF65-F5344CB8AC3E}">
        <p14:creationId xmlns:p14="http://schemas.microsoft.com/office/powerpoint/2010/main" val="2551563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770AD-C73C-C147-A9AD-1E456333945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872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u="none" strike="noStrike">
                <a:solidFill>
                  <a:srgbClr val="505050"/>
                </a:solidFill>
                <a:effectLst/>
                <a:latin typeface="Helvetica" pitchFamily="2" charset="0"/>
              </a:rPr>
              <a:t>A </a:t>
            </a:r>
            <a:r>
              <a:rPr lang="it-IT" b="0" i="0" u="none" strike="noStrike" err="1">
                <a:solidFill>
                  <a:srgbClr val="505050"/>
                </a:solidFill>
                <a:effectLst/>
                <a:latin typeface="Helvetica" pitchFamily="2" charset="0"/>
              </a:rPr>
              <a:t>total</a:t>
            </a:r>
            <a:r>
              <a:rPr lang="it-IT" b="0" i="0" u="none" strike="noStrike">
                <a:solidFill>
                  <a:srgbClr val="505050"/>
                </a:solidFill>
                <a:effectLst/>
                <a:latin typeface="Helvetica" pitchFamily="2" charset="0"/>
              </a:rPr>
              <a:t> of 4677 studies </a:t>
            </a:r>
            <a:r>
              <a:rPr lang="it-IT" b="0" i="0" u="none" strike="noStrike" err="1">
                <a:solidFill>
                  <a:srgbClr val="505050"/>
                </a:solidFill>
                <a:effectLst/>
                <a:latin typeface="Helvetica" pitchFamily="2" charset="0"/>
              </a:rPr>
              <a:t>were</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initially</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screened</a:t>
            </a:r>
            <a:r>
              <a:rPr lang="it-IT" b="0" i="0" u="none" strike="noStrike">
                <a:solidFill>
                  <a:srgbClr val="505050"/>
                </a:solidFill>
                <a:effectLst/>
                <a:latin typeface="Helvetica" pitchFamily="2" charset="0"/>
              </a:rPr>
              <a:t> and 15 studies </a:t>
            </a:r>
            <a:r>
              <a:rPr lang="it-IT" b="0" i="0" u="none" strike="noStrike" err="1">
                <a:solidFill>
                  <a:srgbClr val="505050"/>
                </a:solidFill>
                <a:effectLst/>
                <a:latin typeface="Helvetica" pitchFamily="2" charset="0"/>
              </a:rPr>
              <a:t>encompassing</a:t>
            </a:r>
            <a:r>
              <a:rPr lang="it-IT" b="0" i="0" u="none" strike="noStrike">
                <a:solidFill>
                  <a:srgbClr val="505050"/>
                </a:solidFill>
                <a:effectLst/>
                <a:latin typeface="Helvetica" pitchFamily="2" charset="0"/>
              </a:rPr>
              <a:t> a </a:t>
            </a:r>
            <a:r>
              <a:rPr lang="it-IT" b="0" i="0" u="none" strike="noStrike" err="1">
                <a:solidFill>
                  <a:srgbClr val="505050"/>
                </a:solidFill>
                <a:effectLst/>
                <a:latin typeface="Helvetica" pitchFamily="2" charset="0"/>
              </a:rPr>
              <a:t>total</a:t>
            </a:r>
            <a:r>
              <a:rPr lang="it-IT" b="0" i="0" u="none" strike="noStrike">
                <a:solidFill>
                  <a:srgbClr val="505050"/>
                </a:solidFill>
                <a:effectLst/>
                <a:latin typeface="Helvetica" pitchFamily="2" charset="0"/>
              </a:rPr>
              <a:t> of 1033 </a:t>
            </a:r>
            <a:r>
              <a:rPr lang="it-IT" b="0" i="0" u="none" strike="noStrike" err="1">
                <a:solidFill>
                  <a:srgbClr val="505050"/>
                </a:solidFill>
                <a:effectLst/>
                <a:latin typeface="Helvetica" pitchFamily="2" charset="0"/>
              </a:rPr>
              <a:t>patients</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were</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included</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Chemoimmunotherapy</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combined</a:t>
            </a:r>
            <a:r>
              <a:rPr lang="it-IT" b="0" i="0" u="none" strike="noStrike">
                <a:solidFill>
                  <a:srgbClr val="505050"/>
                </a:solidFill>
                <a:effectLst/>
                <a:latin typeface="Helvetica" pitchFamily="2" charset="0"/>
              </a:rPr>
              <a:t> with </a:t>
            </a:r>
            <a:r>
              <a:rPr lang="it-IT" b="0" i="0" u="none" strike="noStrike" err="1">
                <a:solidFill>
                  <a:srgbClr val="505050"/>
                </a:solidFill>
                <a:effectLst/>
                <a:latin typeface="Helvetica" pitchFamily="2" charset="0"/>
              </a:rPr>
              <a:t>cTRT</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significantly</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improved</a:t>
            </a:r>
            <a:r>
              <a:rPr lang="it-IT" b="0" i="0" u="none" strike="noStrike">
                <a:solidFill>
                  <a:srgbClr val="505050"/>
                </a:solidFill>
                <a:effectLst/>
                <a:latin typeface="Helvetica" pitchFamily="2" charset="0"/>
              </a:rPr>
              <a:t> survival (HR = 0.52, 95 % CI: 0.39, 0.68) with </a:t>
            </a:r>
            <a:r>
              <a:rPr lang="it-IT" b="0" i="0" u="none" strike="noStrike" err="1">
                <a:solidFill>
                  <a:srgbClr val="505050"/>
                </a:solidFill>
                <a:effectLst/>
                <a:latin typeface="Helvetica" pitchFamily="2" charset="0"/>
              </a:rPr>
              <a:t>favorable</a:t>
            </a:r>
            <a:r>
              <a:rPr lang="it-IT" b="0" i="0" u="none" strike="noStrike">
                <a:solidFill>
                  <a:srgbClr val="505050"/>
                </a:solidFill>
                <a:effectLst/>
                <a:latin typeface="Helvetica" pitchFamily="2" charset="0"/>
              </a:rPr>
              <a:t> 6-month (0.89, 95 % CI: 0.77, 1.00) and 1-year (0.77, 95 % CI: 0.72, 0.82) OS, </a:t>
            </a:r>
            <a:r>
              <a:rPr lang="it-IT" b="0" i="0" u="none" strike="noStrike" err="1">
                <a:solidFill>
                  <a:srgbClr val="505050"/>
                </a:solidFill>
                <a:effectLst/>
                <a:latin typeface="Helvetica" pitchFamily="2" charset="0"/>
              </a:rPr>
              <a:t>without</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affecting</a:t>
            </a:r>
            <a:r>
              <a:rPr lang="it-IT" b="0" i="0" u="none" strike="noStrike">
                <a:solidFill>
                  <a:srgbClr val="505050"/>
                </a:solidFill>
                <a:effectLst/>
                <a:latin typeface="Helvetica" pitchFamily="2" charset="0"/>
              </a:rPr>
              <a:t> ≥3 grade </a:t>
            </a:r>
            <a:r>
              <a:rPr lang="it-IT" b="0" i="0" u="none" strike="noStrike" err="1">
                <a:solidFill>
                  <a:srgbClr val="505050"/>
                </a:solidFill>
                <a:effectLst/>
                <a:latin typeface="Helvetica" pitchFamily="2" charset="0"/>
              </a:rPr>
              <a:t>TRAEs</a:t>
            </a:r>
            <a:r>
              <a:rPr lang="it-IT" b="0" i="0" u="none" strike="noStrike">
                <a:solidFill>
                  <a:srgbClr val="505050"/>
                </a:solidFill>
                <a:effectLst/>
                <a:latin typeface="Helvetica" pitchFamily="2" charset="0"/>
              </a:rPr>
              <a:t> (RR = 1.29, 95 % CI: 0.85, 1.98). </a:t>
            </a:r>
            <a:r>
              <a:rPr lang="it-IT" b="0" i="0" u="none" strike="noStrike" err="1">
                <a:solidFill>
                  <a:srgbClr val="505050"/>
                </a:solidFill>
                <a:effectLst/>
                <a:latin typeface="Helvetica" pitchFamily="2" charset="0"/>
              </a:rPr>
              <a:t>Pooled</a:t>
            </a:r>
            <a:r>
              <a:rPr lang="it-IT" b="0" i="0" u="none" strike="noStrike">
                <a:solidFill>
                  <a:srgbClr val="505050"/>
                </a:solidFill>
                <a:effectLst/>
                <a:latin typeface="Helvetica" pitchFamily="2" charset="0"/>
              </a:rPr>
              <a:t> 6-month and 1-year PFS </a:t>
            </a:r>
            <a:r>
              <a:rPr lang="it-IT" b="0" i="0" u="none" strike="noStrike" err="1">
                <a:solidFill>
                  <a:srgbClr val="505050"/>
                </a:solidFill>
                <a:effectLst/>
                <a:latin typeface="Helvetica" pitchFamily="2" charset="0"/>
              </a:rPr>
              <a:t>were</a:t>
            </a:r>
            <a:r>
              <a:rPr lang="it-IT" b="0" i="0" u="none" strike="noStrike">
                <a:solidFill>
                  <a:srgbClr val="505050"/>
                </a:solidFill>
                <a:effectLst/>
                <a:latin typeface="Helvetica" pitchFamily="2" charset="0"/>
              </a:rPr>
              <a:t> 0.67 (95 % CI: 0.47, 0.86) and 0.38 (95 % CI: 0.22, 0.55), </a:t>
            </a:r>
            <a:r>
              <a:rPr lang="it-IT" b="0" i="0" u="none" strike="noStrike" err="1">
                <a:solidFill>
                  <a:srgbClr val="505050"/>
                </a:solidFill>
                <a:effectLst/>
                <a:latin typeface="Helvetica" pitchFamily="2" charset="0"/>
              </a:rPr>
              <a:t>respectively</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Incidence</a:t>
            </a:r>
            <a:r>
              <a:rPr lang="it-IT" b="0" i="0" u="none" strike="noStrike">
                <a:solidFill>
                  <a:srgbClr val="505050"/>
                </a:solidFill>
                <a:effectLst/>
                <a:latin typeface="Helvetica" pitchFamily="2" charset="0"/>
              </a:rPr>
              <a:t> of ≥3 grade </a:t>
            </a:r>
            <a:r>
              <a:rPr lang="it-IT" b="0" i="0" u="none" strike="noStrike" err="1">
                <a:solidFill>
                  <a:srgbClr val="505050"/>
                </a:solidFill>
                <a:effectLst/>
                <a:latin typeface="Helvetica" pitchFamily="2" charset="0"/>
              </a:rPr>
              <a:t>TRAEs</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was</a:t>
            </a:r>
            <a:r>
              <a:rPr lang="it-IT" b="0" i="0" u="none" strike="noStrike">
                <a:solidFill>
                  <a:srgbClr val="505050"/>
                </a:solidFill>
                <a:effectLst/>
                <a:latin typeface="Helvetica" pitchFamily="2" charset="0"/>
              </a:rPr>
              <a:t> 0.24 (95 % CI: 0.08, 0.39) and </a:t>
            </a:r>
            <a:r>
              <a:rPr lang="it-IT" b="0" i="0" u="none" strike="noStrike" err="1">
                <a:solidFill>
                  <a:srgbClr val="505050"/>
                </a:solidFill>
                <a:effectLst/>
                <a:latin typeface="Helvetica" pitchFamily="2" charset="0"/>
              </a:rPr>
              <a:t>radiation</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pneumonitis</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was</a:t>
            </a:r>
            <a:r>
              <a:rPr lang="it-IT" b="0" i="0" u="none" strike="noStrike">
                <a:solidFill>
                  <a:srgbClr val="505050"/>
                </a:solidFill>
                <a:effectLst/>
                <a:latin typeface="Helvetica" pitchFamily="2" charset="0"/>
              </a:rPr>
              <a:t> 0.03 (95 % CI: 0.01, 0.06). </a:t>
            </a:r>
            <a:r>
              <a:rPr lang="it-IT" b="0" i="0" u="none" strike="noStrike" err="1">
                <a:solidFill>
                  <a:srgbClr val="505050"/>
                </a:solidFill>
                <a:effectLst/>
                <a:latin typeface="Helvetica" pitchFamily="2" charset="0"/>
              </a:rPr>
              <a:t>Chemoimmunotherapy</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combined</a:t>
            </a:r>
            <a:r>
              <a:rPr lang="it-IT" b="0" i="0" u="none" strike="noStrike">
                <a:solidFill>
                  <a:srgbClr val="505050"/>
                </a:solidFill>
                <a:effectLst/>
                <a:latin typeface="Helvetica" pitchFamily="2" charset="0"/>
              </a:rPr>
              <a:t> with </a:t>
            </a:r>
            <a:r>
              <a:rPr lang="it-IT" b="0" i="0" u="none" strike="noStrike" err="1">
                <a:solidFill>
                  <a:srgbClr val="505050"/>
                </a:solidFill>
                <a:effectLst/>
                <a:latin typeface="Helvetica" pitchFamily="2" charset="0"/>
              </a:rPr>
              <a:t>cTRT</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improves</a:t>
            </a:r>
            <a:r>
              <a:rPr lang="it-IT" b="0" i="0" u="none" strike="noStrike">
                <a:solidFill>
                  <a:srgbClr val="505050"/>
                </a:solidFill>
                <a:effectLst/>
                <a:latin typeface="Helvetica" pitchFamily="2" charset="0"/>
              </a:rPr>
              <a:t> survival and shows </a:t>
            </a:r>
            <a:r>
              <a:rPr lang="it-IT" b="0" i="0" u="none" strike="noStrike" err="1">
                <a:solidFill>
                  <a:srgbClr val="505050"/>
                </a:solidFill>
                <a:effectLst/>
                <a:latin typeface="Helvetica" pitchFamily="2" charset="0"/>
              </a:rPr>
              <a:t>favorable</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outcomes</a:t>
            </a:r>
            <a:r>
              <a:rPr lang="it-IT" b="0" i="0" u="none" strike="noStrike">
                <a:solidFill>
                  <a:srgbClr val="505050"/>
                </a:solidFill>
                <a:effectLst/>
                <a:latin typeface="Helvetica" pitchFamily="2" charset="0"/>
              </a:rPr>
              <a:t> in ES-SCLC </a:t>
            </a:r>
            <a:r>
              <a:rPr lang="it-IT" b="0" i="0" u="none" strike="noStrike" err="1">
                <a:solidFill>
                  <a:srgbClr val="505050"/>
                </a:solidFill>
                <a:effectLst/>
                <a:latin typeface="Helvetica" pitchFamily="2" charset="0"/>
              </a:rPr>
              <a:t>patients</a:t>
            </a:r>
            <a:r>
              <a:rPr lang="it-IT" b="0" i="0" u="none" strike="noStrike">
                <a:solidFill>
                  <a:srgbClr val="505050"/>
                </a:solidFill>
                <a:effectLst/>
                <a:latin typeface="Helvetica" pitchFamily="2" charset="0"/>
              </a:rPr>
              <a:t>, with </a:t>
            </a:r>
            <a:r>
              <a:rPr lang="it-IT" b="0" i="0" u="none" strike="noStrike" err="1">
                <a:solidFill>
                  <a:srgbClr val="505050"/>
                </a:solidFill>
                <a:effectLst/>
                <a:latin typeface="Helvetica" pitchFamily="2" charset="0"/>
              </a:rPr>
              <a:t>manageable</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adverse</a:t>
            </a:r>
            <a:r>
              <a:rPr lang="it-IT" b="0" i="0" u="none" strike="noStrike">
                <a:solidFill>
                  <a:srgbClr val="505050"/>
                </a:solidFill>
                <a:effectLst/>
                <a:latin typeface="Helvetica" pitchFamily="2" charset="0"/>
              </a:rPr>
              <a:t> events. </a:t>
            </a:r>
            <a:r>
              <a:rPr lang="it-IT" b="0" i="0" u="none" strike="noStrike" err="1">
                <a:solidFill>
                  <a:srgbClr val="505050"/>
                </a:solidFill>
                <a:effectLst/>
                <a:latin typeface="Helvetica" pitchFamily="2" charset="0"/>
              </a:rPr>
              <a:t>Further</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research</a:t>
            </a:r>
            <a:r>
              <a:rPr lang="it-IT" b="0" i="0" u="none" strike="noStrike">
                <a:solidFill>
                  <a:srgbClr val="505050"/>
                </a:solidFill>
                <a:effectLst/>
                <a:latin typeface="Helvetica" pitchFamily="2" charset="0"/>
              </a:rPr>
              <a:t> with </a:t>
            </a:r>
            <a:r>
              <a:rPr lang="it-IT" b="0" i="0" u="none" strike="noStrike" err="1">
                <a:solidFill>
                  <a:srgbClr val="505050"/>
                </a:solidFill>
                <a:effectLst/>
                <a:latin typeface="Helvetica" pitchFamily="2" charset="0"/>
              </a:rPr>
              <a:t>larger</a:t>
            </a:r>
            <a:r>
              <a:rPr lang="it-IT" b="0" i="0" u="none" strike="noStrike">
                <a:solidFill>
                  <a:srgbClr val="505050"/>
                </a:solidFill>
                <a:effectLst/>
                <a:latin typeface="Helvetica" pitchFamily="2" charset="0"/>
              </a:rPr>
              <a:t> samples </a:t>
            </a:r>
            <a:r>
              <a:rPr lang="it-IT" b="0" i="0" u="none" strike="noStrike" err="1">
                <a:solidFill>
                  <a:srgbClr val="505050"/>
                </a:solidFill>
                <a:effectLst/>
                <a:latin typeface="Helvetica" pitchFamily="2" charset="0"/>
              </a:rPr>
              <a:t>is</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needed</a:t>
            </a:r>
            <a:r>
              <a:rPr lang="it-IT" b="0" i="0" u="none" strike="noStrike">
                <a:solidFill>
                  <a:srgbClr val="505050"/>
                </a:solidFill>
                <a:effectLst/>
                <a:latin typeface="Helvetica" pitchFamily="2" charset="0"/>
              </a:rPr>
              <a:t> to </a:t>
            </a:r>
            <a:r>
              <a:rPr lang="it-IT" b="0" i="0" u="none" strike="noStrike" err="1">
                <a:solidFill>
                  <a:srgbClr val="505050"/>
                </a:solidFill>
                <a:effectLst/>
                <a:latin typeface="Helvetica" pitchFamily="2" charset="0"/>
              </a:rPr>
              <a:t>confirm</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these</a:t>
            </a:r>
            <a:r>
              <a:rPr lang="it-IT" b="0" i="0" u="none" strike="noStrike">
                <a:solidFill>
                  <a:srgbClr val="505050"/>
                </a:solidFill>
                <a:effectLst/>
                <a:latin typeface="Helvetica" pitchFamily="2" charset="0"/>
              </a:rPr>
              <a:t> </a:t>
            </a:r>
            <a:r>
              <a:rPr lang="it-IT" b="0" i="0" u="none" strike="noStrike" err="1">
                <a:solidFill>
                  <a:srgbClr val="505050"/>
                </a:solidFill>
                <a:effectLst/>
                <a:latin typeface="Helvetica" pitchFamily="2" charset="0"/>
              </a:rPr>
              <a:t>findings</a:t>
            </a:r>
            <a:r>
              <a:rPr lang="it-IT" b="0" i="0" u="none" strike="noStrike">
                <a:solidFill>
                  <a:srgbClr val="505050"/>
                </a:solidFill>
                <a:effectLst/>
                <a:latin typeface="Helvetica" pitchFamily="2" charset="0"/>
              </a:rPr>
              <a: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770AD-C73C-C147-A9AD-1E456333945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033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770AD-C73C-C147-A9AD-1E456333945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56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a:p>
        </p:txBody>
      </p:sp>
    </p:spTree>
    <p:extLst>
      <p:ext uri="{BB962C8B-B14F-4D97-AF65-F5344CB8AC3E}">
        <p14:creationId xmlns:p14="http://schemas.microsoft.com/office/powerpoint/2010/main" val="53164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a:p>
        </p:txBody>
      </p:sp>
    </p:spTree>
    <p:extLst>
      <p:ext uri="{BB962C8B-B14F-4D97-AF65-F5344CB8AC3E}">
        <p14:creationId xmlns:p14="http://schemas.microsoft.com/office/powerpoint/2010/main" val="191731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75882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 Id="rId4" Type="http://schemas.openxmlformats.org/officeDocument/2006/relationships/image" Target="../media/image20.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2.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5.jpeg"/><Relationship Id="rId4" Type="http://schemas.openxmlformats.org/officeDocument/2006/relationships/image" Target="../media/image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3194A-BFF0-5740-BC4D-482F1F5936A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46BA8B6-6B46-6C44-A724-A45CB2E85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66DE8E3-D682-F546-A827-0B5727B8D5DE}"/>
              </a:ext>
            </a:extLst>
          </p:cNvPr>
          <p:cNvSpPr>
            <a:spLocks noGrp="1"/>
          </p:cNvSpPr>
          <p:nvPr>
            <p:ph type="dt" sz="half" idx="10"/>
          </p:nvPr>
        </p:nvSpPr>
        <p:spPr/>
        <p:txBody>
          <a:bodyPr/>
          <a:lstStyle/>
          <a:p>
            <a:fld id="{B70858C6-EF15-DB4D-A6B7-9A3A2B2E3368}" type="datetimeFigureOut">
              <a:rPr lang="de-DE" smtClean="0"/>
              <a:t>15.09.2024</a:t>
            </a:fld>
            <a:endParaRPr lang="de-DE"/>
          </a:p>
        </p:txBody>
      </p:sp>
      <p:sp>
        <p:nvSpPr>
          <p:cNvPr id="5" name="Fußzeilenplatzhalter 4">
            <a:extLst>
              <a:ext uri="{FF2B5EF4-FFF2-40B4-BE49-F238E27FC236}">
                <a16:creationId xmlns:a16="http://schemas.microsoft.com/office/drawing/2014/main" id="{484BE7C9-4E25-9C45-9E0F-A33402711E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3A82EF-041A-FE45-B312-8181110CBFE2}"/>
              </a:ext>
            </a:extLst>
          </p:cNvPr>
          <p:cNvSpPr>
            <a:spLocks noGrp="1"/>
          </p:cNvSpPr>
          <p:nvPr>
            <p:ph type="sldNum" sz="quarter" idx="12"/>
          </p:nvPr>
        </p:nvSpPr>
        <p:spPr/>
        <p:txBody>
          <a:bodyPr/>
          <a:lstStyle/>
          <a:p>
            <a:fld id="{A43FDBE0-6C68-4448-823F-D148B3547665}" type="slidenum">
              <a:rPr lang="de-DE" smtClean="0"/>
              <a:t>‹#›</a:t>
            </a:fld>
            <a:endParaRPr lang="de-DE"/>
          </a:p>
        </p:txBody>
      </p:sp>
    </p:spTree>
    <p:extLst>
      <p:ext uri="{BB962C8B-B14F-4D97-AF65-F5344CB8AC3E}">
        <p14:creationId xmlns:p14="http://schemas.microsoft.com/office/powerpoint/2010/main" val="222431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34509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26504694"/>
      </p:ext>
    </p:extLst>
  </p:cSld>
  <p:clrMapOvr>
    <a:masterClrMapping/>
  </p:clrMapOvr>
  <p:transition>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001451100"/>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713213067"/>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E4D691-0856-9ED1-9164-54B04B5F8E7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026FCD2-23BB-137D-865C-8DD24D481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E8FFDA7-40E0-5D72-C432-F1F17A87AEE0}"/>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5" name="Segnaposto piè di pagina 4">
            <a:extLst>
              <a:ext uri="{FF2B5EF4-FFF2-40B4-BE49-F238E27FC236}">
                <a16:creationId xmlns:a16="http://schemas.microsoft.com/office/drawing/2014/main" id="{A61A3143-AA5B-AE93-2AEB-B8B6FAC1A9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391212D-0471-35EB-D95E-7AD012C12219}"/>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301919164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DF080D-AEC4-04DE-A825-ADF1469AC9F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8E51C2-5B5F-9D30-1FCA-C5472C0F27F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D0A957-A478-CE22-DF59-B99B670715A6}"/>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5" name="Segnaposto piè di pagina 4">
            <a:extLst>
              <a:ext uri="{FF2B5EF4-FFF2-40B4-BE49-F238E27FC236}">
                <a16:creationId xmlns:a16="http://schemas.microsoft.com/office/drawing/2014/main" id="{DE221067-64E2-819E-0878-3628AD1859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59D6A5-1372-09E6-94B8-C0FE9B614882}"/>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160482993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226A59-7719-1586-3B65-C767A1347D5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F1F2958-AFE6-1921-2D87-1E3D693E93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ED33670-5269-05E6-004C-A53644EECB7B}"/>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5" name="Segnaposto piè di pagina 4">
            <a:extLst>
              <a:ext uri="{FF2B5EF4-FFF2-40B4-BE49-F238E27FC236}">
                <a16:creationId xmlns:a16="http://schemas.microsoft.com/office/drawing/2014/main" id="{271C55AC-3742-02B8-BE01-C6E9C075A8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87471C-3F7A-4EAA-452F-E8A4BCA22CBF}"/>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427000728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94CCA8-1D6D-0F19-2C22-E3FCE85EF5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C795D3E-D367-75C9-2B44-DAD42E3BBF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2A3A7CB-9CF5-63E0-88B5-94730B809DA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9743441-B7F8-0B1D-A11C-A63DFC874CC7}"/>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6" name="Segnaposto piè di pagina 5">
            <a:extLst>
              <a:ext uri="{FF2B5EF4-FFF2-40B4-BE49-F238E27FC236}">
                <a16:creationId xmlns:a16="http://schemas.microsoft.com/office/drawing/2014/main" id="{1FE322C8-702E-FCB0-2553-3DEAB10749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CB2367-7CA6-E4E4-D20D-F7CBFFA056DB}"/>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160929962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06AA33-8E29-18AD-E224-E9DE4E57F4C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CD09ED-8749-5359-59E4-EB0A70ABA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CC36CB0-24A5-034A-A958-175A893403F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6DFE39E-13AA-8A5B-D173-19C3E17D8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B11D0E-3F16-16D7-CA90-D9344D5997F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29B0ACB-9F1A-D310-A027-6D327C34A42D}"/>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8" name="Segnaposto piè di pagina 7">
            <a:extLst>
              <a:ext uri="{FF2B5EF4-FFF2-40B4-BE49-F238E27FC236}">
                <a16:creationId xmlns:a16="http://schemas.microsoft.com/office/drawing/2014/main" id="{08715019-EB8E-0864-1A2A-C54FE1129ED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E8A8270-289A-B956-2ADD-80CE8B88110E}"/>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15762666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AAF9AC-B883-58F9-F277-B8CF1BB682C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7FD5855-9A37-5286-D346-CAE24773321D}"/>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4" name="Segnaposto piè di pagina 3">
            <a:extLst>
              <a:ext uri="{FF2B5EF4-FFF2-40B4-BE49-F238E27FC236}">
                <a16:creationId xmlns:a16="http://schemas.microsoft.com/office/drawing/2014/main" id="{712DC0D9-745E-CDA2-4379-0FB4CDF9997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E2AD11F-DC69-FB6A-D125-76E1D646505D}"/>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287614807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757ACEE-83F0-3D23-E688-35A689C55A44}"/>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3" name="Segnaposto piè di pagina 2">
            <a:extLst>
              <a:ext uri="{FF2B5EF4-FFF2-40B4-BE49-F238E27FC236}">
                <a16:creationId xmlns:a16="http://schemas.microsoft.com/office/drawing/2014/main" id="{917A35F3-E831-03F9-20D9-F1C283C28A8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18BA392-D83B-1AC7-98F0-26E8E0956B30}"/>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18259399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6" y="6339057"/>
            <a:ext cx="609600" cy="365125"/>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sp>
        <p:nvSpPr>
          <p:cNvPr id="34" name="Rectangle 33">
            <a:extLst>
              <a:ext uri="{FF2B5EF4-FFF2-40B4-BE49-F238E27FC236}">
                <a16:creationId xmlns:a16="http://schemas.microsoft.com/office/drawing/2014/main" id="{2D76F924-4533-6447-8EA4-CD0397FF3DA9}"/>
              </a:ext>
            </a:extLst>
          </p:cNvPr>
          <p:cNvSpPr/>
          <p:nvPr/>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7"/>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684EAD-23BC-C17B-B48F-473AFD800041}"/>
              </a:ext>
            </a:extLst>
          </p:cNvPr>
          <p:cNvSpPr/>
          <p:nvPr/>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8517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90451E-33CE-74C3-5912-CBA1FC49E2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0E69330-137E-3FD5-CDEB-A48A6390F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74388E2-F8CF-22AE-6AB3-817252736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9F62C83-8BDE-CBC7-6CC0-8E0A02AE9A78}"/>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6" name="Segnaposto piè di pagina 5">
            <a:extLst>
              <a:ext uri="{FF2B5EF4-FFF2-40B4-BE49-F238E27FC236}">
                <a16:creationId xmlns:a16="http://schemas.microsoft.com/office/drawing/2014/main" id="{A4979671-10DC-B4C1-12CE-C16A40DB8E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7834918-AFDB-2F31-1FC1-4BBACF5A5485}"/>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37033738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27FA8C-8B57-BB0D-AD01-555D280E50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38685F9-6F4E-6550-1CEA-63089CA8E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D91F185-A342-174E-0D14-34DEDD671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AC6697D-D252-FA61-348D-8DCE3F946162}"/>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6" name="Segnaposto piè di pagina 5">
            <a:extLst>
              <a:ext uri="{FF2B5EF4-FFF2-40B4-BE49-F238E27FC236}">
                <a16:creationId xmlns:a16="http://schemas.microsoft.com/office/drawing/2014/main" id="{E6D2A5D3-4033-29C5-544F-1C0C06D63DF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4D4071D-E064-DBDB-F407-4CFCD23A19D2}"/>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336544609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742C4-5BC4-5FF0-68D5-E43249367B7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0080BA5-8ABE-D428-8916-AD48050AED6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8506D5-79AE-6DAD-AFBC-2A77AE399F00}"/>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5" name="Segnaposto piè di pagina 4">
            <a:extLst>
              <a:ext uri="{FF2B5EF4-FFF2-40B4-BE49-F238E27FC236}">
                <a16:creationId xmlns:a16="http://schemas.microsoft.com/office/drawing/2014/main" id="{2EAF49AB-B53D-1E0A-06F7-84D0C72265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EE3734A-9D91-0164-5168-36EEB55F9F94}"/>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174202939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5B423CF-289C-16A4-4B8F-F461C1AE4B3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AA35533-410E-E83F-6BB1-FE66A4DBB73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806CF5-01C0-D7F8-ACEE-2B1BB052BD74}"/>
              </a:ext>
            </a:extLst>
          </p:cNvPr>
          <p:cNvSpPr>
            <a:spLocks noGrp="1"/>
          </p:cNvSpPr>
          <p:nvPr>
            <p:ph type="dt" sz="half" idx="10"/>
          </p:nvPr>
        </p:nvSpPr>
        <p:spPr/>
        <p:txBody>
          <a:bodyPr/>
          <a:lstStyle/>
          <a:p>
            <a:fld id="{71072E0E-7BD4-7F49-B985-F257EC2A865A}" type="datetimeFigureOut">
              <a:rPr lang="it-IT" smtClean="0"/>
              <a:t>15/09/2024</a:t>
            </a:fld>
            <a:endParaRPr lang="it-IT"/>
          </a:p>
        </p:txBody>
      </p:sp>
      <p:sp>
        <p:nvSpPr>
          <p:cNvPr id="5" name="Segnaposto piè di pagina 4">
            <a:extLst>
              <a:ext uri="{FF2B5EF4-FFF2-40B4-BE49-F238E27FC236}">
                <a16:creationId xmlns:a16="http://schemas.microsoft.com/office/drawing/2014/main" id="{07AB698E-5C6C-E232-4448-5FF4AFC69E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813A628-30F8-006D-F919-AC2FAFC1658A}"/>
              </a:ext>
            </a:extLst>
          </p:cNvPr>
          <p:cNvSpPr>
            <a:spLocks noGrp="1"/>
          </p:cNvSpPr>
          <p:nvPr>
            <p:ph type="sldNum" sz="quarter" idx="12"/>
          </p:nvPr>
        </p:nvSpPr>
        <p:spPr/>
        <p:txBody>
          <a:bodyPr/>
          <a:lstStyle/>
          <a:p>
            <a:fld id="{B5798568-7DF7-7C41-A947-4944DAFF06E5}" type="slidenum">
              <a:rPr lang="it-IT" smtClean="0"/>
              <a:t>‹#›</a:t>
            </a:fld>
            <a:endParaRPr lang="it-IT"/>
          </a:p>
        </p:txBody>
      </p:sp>
    </p:spTree>
    <p:extLst>
      <p:ext uri="{BB962C8B-B14F-4D97-AF65-F5344CB8AC3E}">
        <p14:creationId xmlns:p14="http://schemas.microsoft.com/office/powerpoint/2010/main" val="315528505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54F71AC-34A3-4450-ABDA-3555A61EBD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59234" y="5988044"/>
            <a:ext cx="2260264" cy="610650"/>
          </a:xfrm>
          <a:prstGeom prst="rect">
            <a:avLst/>
          </a:prstGeom>
        </p:spPr>
      </p:pic>
      <p:sp>
        <p:nvSpPr>
          <p:cNvPr id="2" name="Titolo 1">
            <a:extLst>
              <a:ext uri="{FF2B5EF4-FFF2-40B4-BE49-F238E27FC236}">
                <a16:creationId xmlns:a16="http://schemas.microsoft.com/office/drawing/2014/main" id="{0A77B188-1BBF-482C-9531-66F2F6BD881A}"/>
              </a:ext>
            </a:extLst>
          </p:cNvPr>
          <p:cNvSpPr>
            <a:spLocks noGrp="1"/>
          </p:cNvSpPr>
          <p:nvPr>
            <p:ph type="title" hasCustomPrompt="1"/>
          </p:nvPr>
        </p:nvSpPr>
        <p:spPr>
          <a:xfrm>
            <a:off x="913261" y="499872"/>
            <a:ext cx="10544033" cy="528802"/>
          </a:xfrm>
        </p:spPr>
        <p:txBody>
          <a:bodyPr anchor="t">
            <a:normAutofit/>
          </a:bodyPr>
          <a:lstStyle>
            <a:lvl1pPr>
              <a:defRPr sz="3200" b="1">
                <a:solidFill>
                  <a:srgbClr val="0A4165"/>
                </a:solidFill>
              </a:defRPr>
            </a:lvl1pPr>
          </a:lstStyle>
          <a:p>
            <a:r>
              <a:rPr lang="it-IT"/>
              <a:t>Titolo diapositiva</a:t>
            </a:r>
          </a:p>
        </p:txBody>
      </p:sp>
      <p:pic>
        <p:nvPicPr>
          <p:cNvPr id="5" name="Elemento grafico 4">
            <a:extLst>
              <a:ext uri="{FF2B5EF4-FFF2-40B4-BE49-F238E27FC236}">
                <a16:creationId xmlns:a16="http://schemas.microsoft.com/office/drawing/2014/main" id="{C308237B-4978-4A3E-B272-0CC6B673C53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482" t="25361"/>
          <a:stretch/>
        </p:blipFill>
        <p:spPr>
          <a:xfrm>
            <a:off x="0" y="-1"/>
            <a:ext cx="1664404" cy="1528549"/>
          </a:xfrm>
          <a:prstGeom prst="rect">
            <a:avLst/>
          </a:prstGeom>
        </p:spPr>
      </p:pic>
    </p:spTree>
    <p:extLst>
      <p:ext uri="{BB962C8B-B14F-4D97-AF65-F5344CB8AC3E}">
        <p14:creationId xmlns:p14="http://schemas.microsoft.com/office/powerpoint/2010/main" val="322066791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FB5C56-5F76-A249-A4DF-253F6BAAC555}"/>
              </a:ext>
            </a:extLst>
          </p:cNvPr>
          <p:cNvSpPr>
            <a:spLocks noGrp="1"/>
          </p:cNvSpPr>
          <p:nvPr>
            <p:ph type="subTitle" idx="1"/>
          </p:nvPr>
        </p:nvSpPr>
        <p:spPr>
          <a:xfrm>
            <a:off x="3295441" y="4268330"/>
            <a:ext cx="5601117" cy="384953"/>
          </a:xfrm>
          <a:prstGeom prst="rect">
            <a:avLst/>
          </a:prstGeom>
        </p:spPr>
        <p:txBody>
          <a:bodyPr wrap="square" anchor="ctr">
            <a:normAutofit/>
          </a:bodyPr>
          <a:lstStyle>
            <a:lvl1pPr marL="0" indent="0" algn="ctr">
              <a:buNone/>
              <a:defRPr sz="1400" b="0" i="0">
                <a:solidFill>
                  <a:schemeClr val="tx1">
                    <a:lumMod val="85000"/>
                    <a:lumOff val="15000"/>
                  </a:schemeClr>
                </a:solidFill>
                <a:latin typeface="Avenir Next LT Pro" panose="020B0504020202020204" pitchFamily="34" charset="0"/>
              </a:defRPr>
            </a:lvl1pPr>
            <a:lvl2pPr marL="609555" indent="0" algn="ctr">
              <a:buNone/>
              <a:defRPr sz="2667"/>
            </a:lvl2pPr>
            <a:lvl3pPr marL="1219110" indent="0" algn="ctr">
              <a:buNone/>
              <a:defRPr sz="2400"/>
            </a:lvl3pPr>
            <a:lvl4pPr marL="1828664" indent="0" algn="ctr">
              <a:buNone/>
              <a:defRPr sz="2133"/>
            </a:lvl4pPr>
            <a:lvl5pPr marL="2438218" indent="0" algn="ctr">
              <a:buNone/>
              <a:defRPr sz="2133"/>
            </a:lvl5pPr>
            <a:lvl6pPr marL="3047772" indent="0" algn="ctr">
              <a:buNone/>
              <a:defRPr sz="2133"/>
            </a:lvl6pPr>
            <a:lvl7pPr marL="3657327" indent="0" algn="ctr">
              <a:buNone/>
              <a:defRPr sz="2133"/>
            </a:lvl7pPr>
            <a:lvl8pPr marL="4266880" indent="0" algn="ctr">
              <a:buNone/>
              <a:defRPr sz="2133"/>
            </a:lvl8pPr>
            <a:lvl9pPr marL="4876435" indent="0" algn="ctr">
              <a:buNone/>
              <a:defRPr sz="2133"/>
            </a:lvl9pPr>
          </a:lstStyle>
          <a:p>
            <a:r>
              <a:rPr lang="en-US"/>
              <a:t>Click to edit Master subtitle style</a:t>
            </a:r>
          </a:p>
        </p:txBody>
      </p:sp>
      <p:sp>
        <p:nvSpPr>
          <p:cNvPr id="2" name="Title 1">
            <a:extLst>
              <a:ext uri="{FF2B5EF4-FFF2-40B4-BE49-F238E27FC236}">
                <a16:creationId xmlns:a16="http://schemas.microsoft.com/office/drawing/2014/main" id="{CA919BB4-6AB1-8B4A-963B-F19ED20CB18E}"/>
              </a:ext>
            </a:extLst>
          </p:cNvPr>
          <p:cNvSpPr>
            <a:spLocks noGrp="1"/>
          </p:cNvSpPr>
          <p:nvPr>
            <p:ph type="ctrTitle" hasCustomPrompt="1"/>
          </p:nvPr>
        </p:nvSpPr>
        <p:spPr>
          <a:xfrm>
            <a:off x="2062701" y="2052982"/>
            <a:ext cx="8066598" cy="1826311"/>
          </a:xfrm>
          <a:prstGeom prst="rect">
            <a:avLst/>
          </a:prstGeom>
          <a:solidFill>
            <a:schemeClr val="bg1"/>
          </a:solidFill>
        </p:spPr>
        <p:txBody>
          <a:bodyPr wrap="square" anchor="ctr">
            <a:normAutofit/>
          </a:bodyPr>
          <a:lstStyle>
            <a:lvl1pPr marL="0" algn="ctr" defTabSz="1219110" rtl="0" eaLnBrk="1" latinLnBrk="0" hangingPunct="1">
              <a:lnSpc>
                <a:spcPct val="90000"/>
              </a:lnSpc>
              <a:spcBef>
                <a:spcPct val="0"/>
              </a:spcBef>
              <a:buNone/>
              <a:defRPr lang="en-US" sz="2800" b="0" kern="1200" cap="all" spc="400" baseline="0" dirty="0">
                <a:solidFill>
                  <a:schemeClr val="tx1">
                    <a:lumMod val="85000"/>
                    <a:lumOff val="15000"/>
                  </a:schemeClr>
                </a:solidFill>
                <a:latin typeface="Avenir Next LT Pro" panose="020B0504020202020204" pitchFamily="34" charset="0"/>
                <a:ea typeface="+mj-ea"/>
                <a:cs typeface="+mj-cs"/>
              </a:defRPr>
            </a:lvl1pPr>
          </a:lstStyle>
          <a:p>
            <a:r>
              <a:rPr lang="en-US"/>
              <a:t>Click to edit Master  title style</a:t>
            </a:r>
          </a:p>
        </p:txBody>
      </p:sp>
      <p:sp>
        <p:nvSpPr>
          <p:cNvPr id="6" name="Text Placeholder 5">
            <a:extLst>
              <a:ext uri="{FF2B5EF4-FFF2-40B4-BE49-F238E27FC236}">
                <a16:creationId xmlns:a16="http://schemas.microsoft.com/office/drawing/2014/main" id="{655E1707-35BD-4BFF-A074-4DF97EB6F932}"/>
              </a:ext>
            </a:extLst>
          </p:cNvPr>
          <p:cNvSpPr>
            <a:spLocks noGrp="1"/>
          </p:cNvSpPr>
          <p:nvPr>
            <p:ph type="body" sz="quarter" idx="10"/>
          </p:nvPr>
        </p:nvSpPr>
        <p:spPr>
          <a:xfrm>
            <a:off x="4541044" y="5859462"/>
            <a:ext cx="3109913" cy="384175"/>
          </a:xfrm>
        </p:spPr>
        <p:txBody>
          <a:bodyPr/>
          <a:lstStyle>
            <a:lvl1pPr marL="0" indent="0" algn="ctr">
              <a:buNone/>
              <a:defRPr sz="1600" b="0" i="0">
                <a:solidFill>
                  <a:schemeClr val="tx1">
                    <a:lumMod val="85000"/>
                    <a:lumOff val="15000"/>
                  </a:schemeClr>
                </a:solidFill>
                <a:latin typeface="Avenir Next LT Pro" panose="020B0504020202020204" pitchFamily="34" charset="0"/>
              </a:defRPr>
            </a:lvl1pPr>
          </a:lstStyle>
          <a:p>
            <a:pPr lvl="0"/>
            <a:r>
              <a:rPr lang="en-US"/>
              <a:t>Click to edit Master text</a:t>
            </a:r>
          </a:p>
        </p:txBody>
      </p:sp>
      <p:sp>
        <p:nvSpPr>
          <p:cNvPr id="4" name="Footer Placeholder 5">
            <a:extLst>
              <a:ext uri="{FF2B5EF4-FFF2-40B4-BE49-F238E27FC236}">
                <a16:creationId xmlns:a16="http://schemas.microsoft.com/office/drawing/2014/main" id="{3603B8B3-84D3-9E1A-E734-29617852F47A}"/>
              </a:ext>
            </a:extLst>
          </p:cNvPr>
          <p:cNvSpPr>
            <a:spLocks noGrp="1"/>
          </p:cNvSpPr>
          <p:nvPr>
            <p:ph type="ftr" sz="quarter" idx="3"/>
          </p:nvPr>
        </p:nvSpPr>
        <p:spPr>
          <a:xfrm>
            <a:off x="344424" y="6345382"/>
            <a:ext cx="11127140" cy="326753"/>
          </a:xfrm>
          <a:prstGeom prst="rect">
            <a:avLst/>
          </a:prstGeom>
        </p:spPr>
        <p:txBody>
          <a:bodyPr vert="horz" lIns="91440" tIns="45720" rIns="91440" bIns="45720" rtlCol="0" anchor="b"/>
          <a:lstStyle>
            <a:lvl1pPr algn="l">
              <a:defRPr sz="700" b="0" i="0">
                <a:solidFill>
                  <a:schemeClr val="tx1">
                    <a:lumMod val="85000"/>
                    <a:lumOff val="15000"/>
                  </a:schemeClr>
                </a:solidFill>
                <a:latin typeface="Avenir Next LT Pro" panose="020B0504020202020204" pitchFamily="34" charset="0"/>
              </a:defRPr>
            </a:lvl1pPr>
          </a:lstStyle>
          <a:p>
            <a:endParaRPr lang="en-US"/>
          </a:p>
        </p:txBody>
      </p:sp>
    </p:spTree>
    <p:extLst>
      <p:ext uri="{BB962C8B-B14F-4D97-AF65-F5344CB8AC3E}">
        <p14:creationId xmlns:p14="http://schemas.microsoft.com/office/powerpoint/2010/main" val="6643963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FB5C56-5F76-A249-A4DF-253F6BAAC555}"/>
              </a:ext>
            </a:extLst>
          </p:cNvPr>
          <p:cNvSpPr>
            <a:spLocks noGrp="1"/>
          </p:cNvSpPr>
          <p:nvPr>
            <p:ph type="subTitle" idx="1"/>
          </p:nvPr>
        </p:nvSpPr>
        <p:spPr>
          <a:xfrm>
            <a:off x="511725" y="4528446"/>
            <a:ext cx="8896435" cy="640175"/>
          </a:xfrm>
          <a:prstGeom prst="rect">
            <a:avLst/>
          </a:prstGeom>
        </p:spPr>
        <p:txBody>
          <a:bodyPr wrap="square">
            <a:normAutofit/>
          </a:bodyPr>
          <a:lstStyle>
            <a:lvl1pPr marL="0" indent="0" algn="l">
              <a:buNone/>
              <a:defRPr sz="1867" b="0">
                <a:solidFill>
                  <a:schemeClr val="tx1">
                    <a:lumMod val="85000"/>
                    <a:lumOff val="15000"/>
                  </a:schemeClr>
                </a:solidFill>
              </a:defRPr>
            </a:lvl1pPr>
            <a:lvl2pPr marL="609555" indent="0" algn="ctr">
              <a:buNone/>
              <a:defRPr sz="2667"/>
            </a:lvl2pPr>
            <a:lvl3pPr marL="1219110" indent="0" algn="ctr">
              <a:buNone/>
              <a:defRPr sz="2400"/>
            </a:lvl3pPr>
            <a:lvl4pPr marL="1828664" indent="0" algn="ctr">
              <a:buNone/>
              <a:defRPr sz="2133"/>
            </a:lvl4pPr>
            <a:lvl5pPr marL="2438218" indent="0" algn="ctr">
              <a:buNone/>
              <a:defRPr sz="2133"/>
            </a:lvl5pPr>
            <a:lvl6pPr marL="3047772" indent="0" algn="ctr">
              <a:buNone/>
              <a:defRPr sz="2133"/>
            </a:lvl6pPr>
            <a:lvl7pPr marL="3657327" indent="0" algn="ctr">
              <a:buNone/>
              <a:defRPr sz="2133"/>
            </a:lvl7pPr>
            <a:lvl8pPr marL="4266880" indent="0" algn="ctr">
              <a:buNone/>
              <a:defRPr sz="2133"/>
            </a:lvl8pPr>
            <a:lvl9pPr marL="4876435" indent="0" algn="ctr">
              <a:buNone/>
              <a:defRPr sz="2133"/>
            </a:lvl9pPr>
          </a:lstStyle>
          <a:p>
            <a:r>
              <a:rPr lang="en-US"/>
              <a:t>Click to edit Master subtitle style</a:t>
            </a:r>
          </a:p>
        </p:txBody>
      </p:sp>
      <p:sp>
        <p:nvSpPr>
          <p:cNvPr id="6" name="Title 1">
            <a:extLst>
              <a:ext uri="{FF2B5EF4-FFF2-40B4-BE49-F238E27FC236}">
                <a16:creationId xmlns:a16="http://schemas.microsoft.com/office/drawing/2014/main" id="{CA919BB4-6AB1-8B4A-963B-F19ED20CB18E}"/>
              </a:ext>
            </a:extLst>
          </p:cNvPr>
          <p:cNvSpPr>
            <a:spLocks noGrp="1"/>
          </p:cNvSpPr>
          <p:nvPr>
            <p:ph type="ctrTitle"/>
          </p:nvPr>
        </p:nvSpPr>
        <p:spPr>
          <a:xfrm>
            <a:off x="511725" y="2112683"/>
            <a:ext cx="8896435" cy="1951447"/>
          </a:xfrm>
          <a:prstGeom prst="rect">
            <a:avLst/>
          </a:prstGeom>
        </p:spPr>
        <p:txBody>
          <a:bodyPr wrap="square" anchor="ctr">
            <a:noAutofit/>
          </a:bodyPr>
          <a:lstStyle>
            <a:lvl1pPr algn="l">
              <a:defRPr sz="3600" b="0" cap="all" baseline="0">
                <a:solidFill>
                  <a:schemeClr val="tx1">
                    <a:lumMod val="85000"/>
                    <a:lumOff val="15000"/>
                  </a:schemeClr>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CAB09BF-8069-4394-A292-A2242D4BB19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5683283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4787" y="1056640"/>
            <a:ext cx="11502000" cy="5234432"/>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1D7B305-4CC7-414F-9BE0-532046091F2F}"/>
              </a:ext>
            </a:extLst>
          </p:cNvPr>
          <p:cNvSpPr>
            <a:spLocks noGrp="1"/>
          </p:cNvSpPr>
          <p:nvPr>
            <p:ph type="title"/>
          </p:nvPr>
        </p:nvSpPr>
        <p:spPr>
          <a:xfrm>
            <a:off x="344424" y="205169"/>
            <a:ext cx="11502000" cy="685800"/>
          </a:xfrm>
        </p:spPr>
        <p:txBody>
          <a:bodyPr/>
          <a:lstStyle>
            <a:lvl1pPr>
              <a:defRPr>
                <a:solidFill>
                  <a:schemeClr val="tx1">
                    <a:lumMod val="85000"/>
                    <a:lumOff val="15000"/>
                  </a:schemeClr>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C8925D1F-6BC4-4305-B0F8-27315BE1D88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62073494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Column 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4424" y="1056640"/>
            <a:ext cx="5605272" cy="5234400"/>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1D7B305-4CC7-414F-9BE0-532046091F2F}"/>
              </a:ext>
            </a:extLst>
          </p:cNvPr>
          <p:cNvSpPr>
            <a:spLocks noGrp="1"/>
          </p:cNvSpPr>
          <p:nvPr>
            <p:ph type="title"/>
          </p:nvPr>
        </p:nvSpPr>
        <p:spPr>
          <a:xfrm>
            <a:off x="344424" y="20830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7" name="Content Placeholder 5">
            <a:extLst>
              <a:ext uri="{FF2B5EF4-FFF2-40B4-BE49-F238E27FC236}">
                <a16:creationId xmlns:a16="http://schemas.microsoft.com/office/drawing/2014/main" id="{B7379E3A-E2B9-4749-AB49-9056517C002B}"/>
              </a:ext>
            </a:extLst>
          </p:cNvPr>
          <p:cNvSpPr>
            <a:spLocks noGrp="1"/>
          </p:cNvSpPr>
          <p:nvPr>
            <p:ph sz="quarter" idx="15"/>
          </p:nvPr>
        </p:nvSpPr>
        <p:spPr>
          <a:xfrm>
            <a:off x="6242304" y="1046480"/>
            <a:ext cx="5605272" cy="5193792"/>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F35C2A3-2175-4185-96F9-2F709F7579B2}"/>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40719770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0F53-AF8D-3B48-865A-294DF2F5A439}"/>
              </a:ext>
            </a:extLst>
          </p:cNvPr>
          <p:cNvSpPr>
            <a:spLocks noGrp="1"/>
          </p:cNvSpPr>
          <p:nvPr>
            <p:ph type="title"/>
          </p:nvPr>
        </p:nvSpPr>
        <p:spPr>
          <a:xfrm>
            <a:off x="344424" y="20516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C18DB67-33DD-47FA-92A7-1FFAA88C39F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1312863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2D3E9E-A95C-48F2-B4BF-A71542E0BE9A}" type="datetimeFigureOut">
              <a:rPr kumimoji="0" lang="en-US" sz="1800" b="0" i="0" u="none" strike="noStrike" kern="1200" cap="none" spc="0" normalizeH="0" baseline="0" noProof="0" dirty="0">
                <a:ln>
                  <a:noFill/>
                </a:ln>
                <a:solidFill>
                  <a:srgbClr val="D9D8D6"/>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dirty="0">
                <a:ln>
                  <a:noFill/>
                </a:ln>
                <a:solidFill>
                  <a:srgbClr val="83786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9989945"/>
      </p:ext>
    </p:extLst>
  </p:cSld>
  <p:clrMapOvr>
    <a:masterClrMapping/>
  </p:clrMapOvr>
  <p:transition>
    <p:fade/>
  </p:transition>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4423" y="1381760"/>
            <a:ext cx="11502000" cy="4790439"/>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4423" y="922528"/>
            <a:ext cx="11502000" cy="347472"/>
          </a:xfrm>
          <a:prstGeom prst="rect">
            <a:avLst/>
          </a:prstGeom>
        </p:spPr>
        <p:txBody>
          <a:bodyPr anchor="ctr" anchorCtr="0">
            <a:noAutofit/>
          </a:bodyPr>
          <a:lstStyle>
            <a:lvl1pPr marL="0" indent="0">
              <a:lnSpc>
                <a:spcPct val="100000"/>
              </a:lnSpc>
              <a:buNone/>
              <a:defRPr sz="1800" b="1">
                <a:solidFill>
                  <a:schemeClr val="tx1">
                    <a:lumMod val="85000"/>
                    <a:lumOff val="15000"/>
                  </a:schemeClr>
                </a:solidFill>
              </a:defRPr>
            </a:lvl1pPr>
          </a:lstStyle>
          <a:p>
            <a:pPr lvl="0"/>
            <a:r>
              <a:rPr lang="en-US"/>
              <a:t>Add Subtitle Here</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423" y="205169"/>
            <a:ext cx="11502000" cy="685800"/>
          </a:xfrm>
        </p:spPr>
        <p:txBody>
          <a:bodyPr/>
          <a:lstStyle>
            <a:lvl1pPr>
              <a:defRPr>
                <a:solidFill>
                  <a:schemeClr val="tx1">
                    <a:lumMod val="85000"/>
                    <a:lumOff val="15000"/>
                  </a:schemeClr>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CE381E28-33DA-4D20-903C-E34FB6770A92}"/>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189323827"/>
      </p:ext>
    </p:extLst>
  </p:cSld>
  <p:clrMapOvr>
    <a:masterClrMapping/>
  </p:clrMapOvr>
  <p:transition>
    <p:fade/>
  </p:transition>
  <p:extLst>
    <p:ext uri="{DCECCB84-F9BA-43D5-87BE-67443E8EF086}">
      <p15:sldGuideLst xmlns:p15="http://schemas.microsoft.com/office/powerpoint/2012/main">
        <p15:guide id="1" orient="horz" pos="867">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Column 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382683"/>
            <a:ext cx="5605272" cy="4791600"/>
          </a:xfrm>
          <a:prstGeom prst="rect">
            <a:avLst/>
          </a:prstGeom>
        </p:spPr>
        <p:txBody>
          <a:bodyPr>
            <a:noAutofit/>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424" y="20516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7" name="Content Placeholder 5">
            <a:extLst>
              <a:ext uri="{FF2B5EF4-FFF2-40B4-BE49-F238E27FC236}">
                <a16:creationId xmlns:a16="http://schemas.microsoft.com/office/drawing/2014/main" id="{CD6CC4FC-0134-1D4A-9D95-2F502D28A1A7}"/>
              </a:ext>
            </a:extLst>
          </p:cNvPr>
          <p:cNvSpPr>
            <a:spLocks noGrp="1"/>
          </p:cNvSpPr>
          <p:nvPr>
            <p:ph sz="quarter" idx="16"/>
          </p:nvPr>
        </p:nvSpPr>
        <p:spPr>
          <a:xfrm>
            <a:off x="6241713" y="1392844"/>
            <a:ext cx="5605272" cy="4759959"/>
          </a:xfrm>
          <a:prstGeom prst="rect">
            <a:avLst/>
          </a:prstGeom>
        </p:spPr>
        <p:txBody>
          <a:bodyPr>
            <a:noAutofit/>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1D24CC5-F1A2-4F94-987B-6356E6316809}"/>
              </a:ext>
            </a:extLst>
          </p:cNvPr>
          <p:cNvSpPr>
            <a:spLocks noGrp="1"/>
          </p:cNvSpPr>
          <p:nvPr>
            <p:ph type="ftr" sz="quarter" idx="17"/>
          </p:nvPr>
        </p:nvSpPr>
        <p:spPr/>
        <p:txBody>
          <a:bodyPr/>
          <a:lstStyle/>
          <a:p>
            <a:endParaRPr lang="en-US"/>
          </a:p>
        </p:txBody>
      </p:sp>
      <p:sp>
        <p:nvSpPr>
          <p:cNvPr id="5" name="Text Placeholder 2">
            <a:extLst>
              <a:ext uri="{FF2B5EF4-FFF2-40B4-BE49-F238E27FC236}">
                <a16:creationId xmlns:a16="http://schemas.microsoft.com/office/drawing/2014/main" id="{B4EF20D1-014F-CA0A-8A37-4A4912B35ABA}"/>
              </a:ext>
            </a:extLst>
          </p:cNvPr>
          <p:cNvSpPr>
            <a:spLocks noGrp="1"/>
          </p:cNvSpPr>
          <p:nvPr>
            <p:ph type="body" sz="quarter" idx="14" hasCustomPrompt="1"/>
          </p:nvPr>
        </p:nvSpPr>
        <p:spPr>
          <a:xfrm>
            <a:off x="344423" y="922528"/>
            <a:ext cx="11502000" cy="347472"/>
          </a:xfrm>
          <a:prstGeom prst="rect">
            <a:avLst/>
          </a:prstGeom>
        </p:spPr>
        <p:txBody>
          <a:bodyPr anchor="ctr" anchorCtr="0">
            <a:noAutofit/>
          </a:bodyPr>
          <a:lstStyle>
            <a:lvl1pPr marL="0" indent="0">
              <a:lnSpc>
                <a:spcPct val="100000"/>
              </a:lnSpc>
              <a:buNone/>
              <a:defRPr sz="1800" b="1">
                <a:solidFill>
                  <a:schemeClr val="tx1">
                    <a:lumMod val="85000"/>
                    <a:lumOff val="15000"/>
                  </a:schemeClr>
                </a:solidFill>
              </a:defRPr>
            </a:lvl1pPr>
          </a:lstStyle>
          <a:p>
            <a:pPr lvl="0"/>
            <a:r>
              <a:rPr lang="en-US"/>
              <a:t>Add Subtitle Here</a:t>
            </a:r>
          </a:p>
        </p:txBody>
      </p:sp>
    </p:spTree>
    <p:extLst>
      <p:ext uri="{BB962C8B-B14F-4D97-AF65-F5344CB8AC3E}">
        <p14:creationId xmlns:p14="http://schemas.microsoft.com/office/powerpoint/2010/main" val="2461393105"/>
      </p:ext>
    </p:extLst>
  </p:cSld>
  <p:clrMapOvr>
    <a:masterClrMapping/>
  </p:clrMapOvr>
  <p:transition>
    <p:fade/>
  </p:transition>
  <p:extLst>
    <p:ext uri="{DCECCB84-F9BA-43D5-87BE-67443E8EF086}">
      <p15:sldGuideLst xmlns:p15="http://schemas.microsoft.com/office/powerpoint/2012/main">
        <p15:guide id="1" orient="horz" pos="79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631B-4600-ED4F-BD2E-F104005D03E3}"/>
              </a:ext>
            </a:extLst>
          </p:cNvPr>
          <p:cNvSpPr>
            <a:spLocks noGrp="1"/>
          </p:cNvSpPr>
          <p:nvPr>
            <p:ph type="title"/>
          </p:nvPr>
        </p:nvSpPr>
        <p:spPr>
          <a:xfrm>
            <a:off x="344424" y="20516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5024FCD-B71B-4093-A8E9-6712A99E9701}"/>
              </a:ext>
            </a:extLst>
          </p:cNvPr>
          <p:cNvSpPr>
            <a:spLocks noGrp="1"/>
          </p:cNvSpPr>
          <p:nvPr>
            <p:ph type="ftr" sz="quarter" idx="15"/>
          </p:nvPr>
        </p:nvSpPr>
        <p:spPr/>
        <p:txBody>
          <a:bodyPr/>
          <a:lstStyle/>
          <a:p>
            <a:endParaRPr lang="en-US"/>
          </a:p>
        </p:txBody>
      </p:sp>
      <p:sp>
        <p:nvSpPr>
          <p:cNvPr id="5" name="Text Placeholder 2">
            <a:extLst>
              <a:ext uri="{FF2B5EF4-FFF2-40B4-BE49-F238E27FC236}">
                <a16:creationId xmlns:a16="http://schemas.microsoft.com/office/drawing/2014/main" id="{C4C6D550-EA77-EC8A-45C4-58DDBB548E0D}"/>
              </a:ext>
            </a:extLst>
          </p:cNvPr>
          <p:cNvSpPr>
            <a:spLocks noGrp="1"/>
          </p:cNvSpPr>
          <p:nvPr>
            <p:ph type="body" sz="quarter" idx="14" hasCustomPrompt="1"/>
          </p:nvPr>
        </p:nvSpPr>
        <p:spPr>
          <a:xfrm>
            <a:off x="344423" y="922528"/>
            <a:ext cx="11502000" cy="347472"/>
          </a:xfrm>
          <a:prstGeom prst="rect">
            <a:avLst/>
          </a:prstGeom>
        </p:spPr>
        <p:txBody>
          <a:bodyPr anchor="ctr" anchorCtr="0">
            <a:noAutofit/>
          </a:bodyPr>
          <a:lstStyle>
            <a:lvl1pPr marL="0" indent="0">
              <a:lnSpc>
                <a:spcPct val="100000"/>
              </a:lnSpc>
              <a:buNone/>
              <a:defRPr sz="1800" b="1">
                <a:solidFill>
                  <a:schemeClr val="tx1">
                    <a:lumMod val="85000"/>
                    <a:lumOff val="15000"/>
                  </a:schemeClr>
                </a:solidFill>
              </a:defRPr>
            </a:lvl1pPr>
          </a:lstStyle>
          <a:p>
            <a:pPr lvl="0"/>
            <a:r>
              <a:rPr lang="en-US"/>
              <a:t>Add Subtitle Here</a:t>
            </a:r>
          </a:p>
        </p:txBody>
      </p:sp>
    </p:spTree>
    <p:extLst>
      <p:ext uri="{BB962C8B-B14F-4D97-AF65-F5344CB8AC3E}">
        <p14:creationId xmlns:p14="http://schemas.microsoft.com/office/powerpoint/2010/main" val="24242743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Title &amp;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6078205" y="400872"/>
            <a:ext cx="5767155" cy="1083373"/>
          </a:xfrm>
          <a:prstGeom prst="rect">
            <a:avLst/>
          </a:prstGeom>
        </p:spPr>
        <p:txBody>
          <a:bodyPr wrap="square" anchor="ctr">
            <a:normAutofit/>
          </a:bodyPr>
          <a:lstStyle>
            <a:lvl1pPr>
              <a:defRPr sz="3200" b="0">
                <a:solidFill>
                  <a:schemeClr val="tx1">
                    <a:lumMod val="85000"/>
                    <a:lumOff val="15000"/>
                  </a:schemeClr>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6079473" y="1642456"/>
            <a:ext cx="5767971" cy="4689429"/>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80981174-94F3-5F4B-97F2-D13E45ED89E8}"/>
              </a:ext>
            </a:extLst>
          </p:cNvPr>
          <p:cNvSpPr>
            <a:spLocks noGrp="1"/>
          </p:cNvSpPr>
          <p:nvPr>
            <p:ph type="pic" sz="quarter" idx="14" hasCustomPrompt="1"/>
          </p:nvPr>
        </p:nvSpPr>
        <p:spPr>
          <a:xfrm>
            <a:off x="344560" y="400051"/>
            <a:ext cx="5556709" cy="5931832"/>
          </a:xfrm>
          <a:prstGeom prst="rect">
            <a:avLst/>
          </a:prstGeom>
          <a:pattFill prst="dkDnDiag">
            <a:fgClr>
              <a:schemeClr val="bg1">
                <a:lumMod val="95000"/>
              </a:schemeClr>
            </a:fgClr>
            <a:bgClr>
              <a:schemeClr val="bg1"/>
            </a:bgClr>
          </a:pattFill>
        </p:spPr>
        <p:txBody>
          <a:bodyPr lIns="36000" tIns="576000" rIns="36000" anchor="ctr"/>
          <a:lstStyle>
            <a:lvl1pPr marL="0" indent="0" algn="ctr">
              <a:buNone/>
              <a:defRPr sz="1067" b="0">
                <a:solidFill>
                  <a:schemeClr val="tx1">
                    <a:lumMod val="85000"/>
                    <a:lumOff val="15000"/>
                  </a:schemeClr>
                </a:solidFill>
              </a:defRPr>
            </a:lvl1pPr>
          </a:lstStyle>
          <a:p>
            <a:r>
              <a:rPr lang="en-US"/>
              <a:t>CLICK ICON TO ADD IMAGE</a:t>
            </a:r>
          </a:p>
        </p:txBody>
      </p:sp>
      <p:sp>
        <p:nvSpPr>
          <p:cNvPr id="2" name="Footer Placeholder 1">
            <a:extLst>
              <a:ext uri="{FF2B5EF4-FFF2-40B4-BE49-F238E27FC236}">
                <a16:creationId xmlns:a16="http://schemas.microsoft.com/office/drawing/2014/main" id="{FCEA88E1-2FE4-4168-9A2F-7B3F85E8C26B}"/>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06963245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81B322-17C9-4EF6-882F-D0C14485A3F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3287444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D648F6B3-E7BF-8F53-4E33-873E7B462923}"/>
              </a:ext>
            </a:extLst>
          </p:cNvPr>
          <p:cNvSpPr txBox="1">
            <a:spLocks/>
          </p:cNvSpPr>
          <p:nvPr userDrawn="1"/>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pPr/>
              <a:t>‹#›</a:t>
            </a:fld>
            <a:endParaRPr lang="en-US"/>
          </a:p>
        </p:txBody>
      </p:sp>
      <p:sp>
        <p:nvSpPr>
          <p:cNvPr id="3" name="Rectangle 2">
            <a:extLst>
              <a:ext uri="{FF2B5EF4-FFF2-40B4-BE49-F238E27FC236}">
                <a16:creationId xmlns:a16="http://schemas.microsoft.com/office/drawing/2014/main" id="{DCAD5C85-806B-610A-061F-2C7677F8F037}"/>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6614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600199"/>
            <a:ext cx="11502427" cy="4572000"/>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5020" y="978234"/>
            <a:ext cx="11501965" cy="347472"/>
          </a:xfrm>
          <a:prstGeom prst="rect">
            <a:avLst/>
          </a:prstGeom>
        </p:spPr>
        <p:txBody>
          <a:bodyPr anchor="ctr" anchorCtr="0">
            <a:normAutofit/>
          </a:bodyPr>
          <a:lstStyle>
            <a:lvl1pPr marL="0" indent="0">
              <a:lnSpc>
                <a:spcPct val="100000"/>
              </a:lnSpc>
              <a:buNone/>
              <a:defRPr b="1">
                <a:solidFill>
                  <a:schemeClr val="accent3"/>
                </a:solidFill>
              </a:defRPr>
            </a:lvl1pPr>
          </a:lstStyle>
          <a:p>
            <a:pPr lvl="0"/>
            <a:r>
              <a:rPr lang="en-US"/>
              <a:t>Add Subtitle Here</a:t>
            </a:r>
          </a:p>
        </p:txBody>
      </p:sp>
      <p:sp>
        <p:nvSpPr>
          <p:cNvPr id="8" name="Text Placeholder 2">
            <a:extLst>
              <a:ext uri="{FF2B5EF4-FFF2-40B4-BE49-F238E27FC236}">
                <a16:creationId xmlns:a16="http://schemas.microsoft.com/office/drawing/2014/main" id="{36665FF9-6867-5E42-99E2-EB11C0991B0D}"/>
              </a:ext>
            </a:extLst>
          </p:cNvPr>
          <p:cNvSpPr>
            <a:spLocks noGrp="1"/>
          </p:cNvSpPr>
          <p:nvPr>
            <p:ph type="body" sz="quarter" idx="15" hasCustomPrompt="1"/>
          </p:nvPr>
        </p:nvSpPr>
        <p:spPr>
          <a:xfrm>
            <a:off x="344559" y="6400800"/>
            <a:ext cx="10884360" cy="230315"/>
          </a:xfrm>
          <a:prstGeom prst="rect">
            <a:avLst/>
          </a:prstGeom>
        </p:spPr>
        <p:txBody>
          <a:bodyPr tIns="0" bIns="0" anchor="b">
            <a:noAutofit/>
          </a:bodyPr>
          <a:lstStyle>
            <a:lvl1pPr marL="0" indent="0">
              <a:spcBef>
                <a:spcPts val="200"/>
              </a:spcBef>
              <a:buNone/>
              <a:defRPr sz="700">
                <a:solidFill>
                  <a:schemeClr val="tx2"/>
                </a:solidFill>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a:t>Footer</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36804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8" name="Espace réservé du contenu 5">
            <a:extLst>
              <a:ext uri="{FF2B5EF4-FFF2-40B4-BE49-F238E27FC236}">
                <a16:creationId xmlns:a16="http://schemas.microsoft.com/office/drawing/2014/main" id="{C5255111-7A1C-8648-B6D5-6AA3DEEE1C92}"/>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0E2F8CA-AD89-C942-A0AC-C762A099F4DB}"/>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
        <p:nvSpPr>
          <p:cNvPr id="2" name="Footer Placeholder 1">
            <a:extLst>
              <a:ext uri="{FF2B5EF4-FFF2-40B4-BE49-F238E27FC236}">
                <a16:creationId xmlns:a16="http://schemas.microsoft.com/office/drawing/2014/main" id="{771DC2F0-9DEB-0C90-4455-B236C3004B0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40572895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480001" y="2494536"/>
            <a:ext cx="6582823" cy="1200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3" name="Subtitle 2"/>
          <p:cNvSpPr>
            <a:spLocks noGrp="1"/>
          </p:cNvSpPr>
          <p:nvPr>
            <p:ph type="subTitle" idx="1"/>
          </p:nvPr>
        </p:nvSpPr>
        <p:spPr>
          <a:xfrm>
            <a:off x="480001" y="3694536"/>
            <a:ext cx="6582823"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9" name="Text Placeholder 18"/>
          <p:cNvSpPr>
            <a:spLocks noGrp="1"/>
          </p:cNvSpPr>
          <p:nvPr>
            <p:ph type="body" sz="quarter" idx="10"/>
          </p:nvPr>
        </p:nvSpPr>
        <p:spPr>
          <a:xfrm>
            <a:off x="480003" y="4571299"/>
            <a:ext cx="6622907" cy="307200"/>
          </a:xfrm>
          <a:prstGeom prst="rect">
            <a:avLst/>
          </a:prstGeom>
        </p:spPr>
        <p:txBody>
          <a:bodyPr tIns="46800" bIns="234000" anchor="t">
            <a:noAutofit/>
          </a:bodyPr>
          <a:lstStyle>
            <a:lvl1pPr marL="0" indent="0">
              <a:buFontTx/>
              <a:buNone/>
              <a:defRPr sz="1600" b="1">
                <a:solidFill>
                  <a:srgbClr val="01426B"/>
                </a:solidFill>
                <a:latin typeface="+mn-lt"/>
              </a:defRPr>
            </a:lvl1pPr>
          </a:lstStyle>
          <a:p>
            <a:pPr lvl="0"/>
            <a:r>
              <a:rPr lang="en-US"/>
              <a:t>Click to edit Master text styles</a:t>
            </a:r>
          </a:p>
        </p:txBody>
      </p:sp>
      <p:sp>
        <p:nvSpPr>
          <p:cNvPr id="20" name="Text Placeholder 18"/>
          <p:cNvSpPr>
            <a:spLocks noGrp="1"/>
          </p:cNvSpPr>
          <p:nvPr>
            <p:ph type="body" sz="quarter" idx="11"/>
          </p:nvPr>
        </p:nvSpPr>
        <p:spPr>
          <a:xfrm>
            <a:off x="480003" y="4886400"/>
            <a:ext cx="6622908" cy="307200"/>
          </a:xfrm>
          <a:prstGeom prst="rect">
            <a:avLst/>
          </a:prstGeom>
        </p:spPr>
        <p:txBody>
          <a:bodyPr tIns="46800" bIns="234000" anchor="t">
            <a:noAutofit/>
          </a:bodyPr>
          <a:lstStyle>
            <a:lvl1pPr marL="0" indent="0">
              <a:buFontTx/>
              <a:buNone/>
              <a:defRPr sz="1600" b="0">
                <a:solidFill>
                  <a:srgbClr val="01426B"/>
                </a:solidFill>
                <a:latin typeface="+mn-lt"/>
                <a:cs typeface="Agency FB" panose="020F0502020204030204" pitchFamily="34" charset="0"/>
              </a:defRPr>
            </a:lvl1pPr>
          </a:lstStyle>
          <a:p>
            <a:pPr lvl="0"/>
            <a:r>
              <a:rPr lang="en-US"/>
              <a:t>Click to edit Master text styles</a:t>
            </a:r>
          </a:p>
        </p:txBody>
      </p:sp>
      <p:pic>
        <p:nvPicPr>
          <p:cNvPr id="5" name="Image 4">
            <a:extLst>
              <a:ext uri="{FF2B5EF4-FFF2-40B4-BE49-F238E27FC236}">
                <a16:creationId xmlns:a16="http://schemas.microsoft.com/office/drawing/2014/main" id="{EBCEF3B6-B39B-4D4A-A507-11505014D6E4}"/>
              </a:ext>
            </a:extLst>
          </p:cNvPr>
          <p:cNvPicPr>
            <a:picLocks noChangeAspect="1"/>
          </p:cNvPicPr>
          <p:nvPr userDrawn="1"/>
        </p:nvPicPr>
        <p:blipFill rotWithShape="1">
          <a:blip r:embed="rId2"/>
          <a:srcRect l="-3435" t="-3850" r="51551" b="-3850"/>
          <a:stretch/>
        </p:blipFill>
        <p:spPr>
          <a:xfrm>
            <a:off x="7062823" y="-3"/>
            <a:ext cx="5131565" cy="6858003"/>
          </a:xfrm>
          <a:prstGeom prst="rect">
            <a:avLst/>
          </a:prstGeom>
        </p:spPr>
      </p:pic>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6172648"/>
            <a:ext cx="1344000" cy="349353"/>
          </a:xfrm>
          <a:prstGeom prst="rect">
            <a:avLst/>
          </a:prstGeom>
        </p:spPr>
      </p:pic>
      <p:pic>
        <p:nvPicPr>
          <p:cNvPr id="6" name="Picture 5" descr="Logo, company name&#10;&#10;Description automatically generated">
            <a:extLst>
              <a:ext uri="{FF2B5EF4-FFF2-40B4-BE49-F238E27FC236}">
                <a16:creationId xmlns:a16="http://schemas.microsoft.com/office/drawing/2014/main" id="{5492B6C0-1923-FB4B-DA68-21080CABC35E}"/>
              </a:ext>
            </a:extLst>
          </p:cNvPr>
          <p:cNvPicPr>
            <a:picLocks noChangeAspect="1"/>
          </p:cNvPicPr>
          <p:nvPr userDrawn="1"/>
        </p:nvPicPr>
        <p:blipFill>
          <a:blip r:embed="rId4"/>
          <a:stretch>
            <a:fillRect/>
          </a:stretch>
        </p:blipFill>
        <p:spPr>
          <a:xfrm>
            <a:off x="420234" y="275398"/>
            <a:ext cx="5478565" cy="14219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06846E8-F450-7F16-C225-9EC23BE1B011}"/>
              </a:ext>
            </a:extLst>
          </p:cNvPr>
          <p:cNvPicPr>
            <a:picLocks noChangeAspect="1"/>
          </p:cNvPicPr>
          <p:nvPr userDrawn="1"/>
        </p:nvPicPr>
        <p:blipFill>
          <a:blip r:embed="rId5"/>
          <a:stretch>
            <a:fillRect/>
          </a:stretch>
        </p:blipFill>
        <p:spPr>
          <a:xfrm>
            <a:off x="2340386" y="6107104"/>
            <a:ext cx="3181873" cy="492433"/>
          </a:xfrm>
          <a:prstGeom prst="rect">
            <a:avLst/>
          </a:prstGeom>
        </p:spPr>
      </p:pic>
    </p:spTree>
    <p:extLst>
      <p:ext uri="{BB962C8B-B14F-4D97-AF65-F5344CB8AC3E}">
        <p14:creationId xmlns:p14="http://schemas.microsoft.com/office/powerpoint/2010/main" val="4101673197"/>
      </p:ext>
    </p:extLst>
  </p:cSld>
  <p:clrMapOvr>
    <a:masterClrMapping/>
  </p:clrMapOvr>
  <p:transition>
    <p:fade/>
  </p:transition>
  <p:extLst>
    <p:ext uri="{DCECCB84-F9BA-43D5-87BE-67443E8EF086}">
      <p15:sldGuideLst xmlns:p15="http://schemas.microsoft.com/office/powerpoint/2012/main">
        <p15:guide id="1" orient="horz" pos="3072">
          <p15:clr>
            <a:srgbClr val="FBAE40"/>
          </p15:clr>
        </p15:guide>
        <p15:guide id="2" pos="295">
          <p15:clr>
            <a:srgbClr val="FBAE40"/>
          </p15:clr>
        </p15:guide>
        <p15:guide id="3" orient="horz" pos="282">
          <p15:clr>
            <a:srgbClr val="FBAE40"/>
          </p15:clr>
        </p15:guide>
        <p15:guide id="4" orient="horz" pos="291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B851CDC-8EDC-13A1-7A11-9145B580CA7C}"/>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a:latin typeface="+mn-lt"/>
            </a:endParaRPr>
          </a:p>
        </p:txBody>
      </p:sp>
      <p:pic>
        <p:nvPicPr>
          <p:cNvPr id="19" name="Image 18">
            <a:extLst>
              <a:ext uri="{FF2B5EF4-FFF2-40B4-BE49-F238E27FC236}">
                <a16:creationId xmlns:a16="http://schemas.microsoft.com/office/drawing/2014/main" id="{93372CB1-553B-CA40-A7B3-35FDC5F37DB3}"/>
              </a:ext>
            </a:extLst>
          </p:cNvPr>
          <p:cNvPicPr>
            <a:picLocks noChangeAspect="1"/>
          </p:cNvPicPr>
          <p:nvPr userDrawn="1"/>
        </p:nvPicPr>
        <p:blipFill rotWithShape="1">
          <a:blip r:embed="rId3"/>
          <a:srcRect l="-13652" t="66073" r="6892" b="1"/>
          <a:stretch/>
        </p:blipFill>
        <p:spPr>
          <a:xfrm>
            <a:off x="0" y="-192505"/>
            <a:ext cx="12192000" cy="2494536"/>
          </a:xfrm>
          <a:prstGeom prst="rect">
            <a:avLst/>
          </a:prstGeom>
        </p:spPr>
      </p:pic>
      <p:sp>
        <p:nvSpPr>
          <p:cNvPr id="9" name="TextBox 8">
            <a:extLst>
              <a:ext uri="{FF2B5EF4-FFF2-40B4-BE49-F238E27FC236}">
                <a16:creationId xmlns:a16="http://schemas.microsoft.com/office/drawing/2014/main" id="{7F62E4B3-592A-D24B-AAF4-E631E8BC3A39}"/>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6" name="Espace réservé du contenu 5">
            <a:extLst>
              <a:ext uri="{FF2B5EF4-FFF2-40B4-BE49-F238E27FC236}">
                <a16:creationId xmlns:a16="http://schemas.microsoft.com/office/drawing/2014/main" id="{59583EA6-6316-F348-AF63-23747861ECEC}"/>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spTree>
    <p:extLst>
      <p:ext uri="{BB962C8B-B14F-4D97-AF65-F5344CB8AC3E}">
        <p14:creationId xmlns:p14="http://schemas.microsoft.com/office/powerpoint/2010/main" val="4020320714"/>
      </p:ext>
    </p:extLst>
  </p:cSld>
  <p:clrMapOvr>
    <a:masterClrMapping/>
  </p:clrMapOvr>
  <p:transition>
    <p:fade/>
  </p:transition>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6" name="Image 5">
            <a:extLst>
              <a:ext uri="{FF2B5EF4-FFF2-40B4-BE49-F238E27FC236}">
                <a16:creationId xmlns:a16="http://schemas.microsoft.com/office/drawing/2014/main" id="{30CFF897-2F1E-1546-BCB3-79D9F6CC3472}"/>
              </a:ext>
            </a:extLst>
          </p:cNvPr>
          <p:cNvPicPr>
            <a:picLocks noChangeAspect="1"/>
          </p:cNvPicPr>
          <p:nvPr userDrawn="1"/>
        </p:nvPicPr>
        <p:blipFill rotWithShape="1">
          <a:blip r:embed="rId2"/>
          <a:srcRect l="-19464" t="59592" r="-9939" b="-4814"/>
          <a:stretch/>
        </p:blipFill>
        <p:spPr>
          <a:xfrm>
            <a:off x="6096000" y="-1"/>
            <a:ext cx="6096000" cy="1371601"/>
          </a:xfrm>
          <a:prstGeom prst="rect">
            <a:avLst/>
          </a:prstGeom>
        </p:spPr>
      </p:pic>
      <p:sp>
        <p:nvSpPr>
          <p:cNvPr id="7" name="TextBox 8">
            <a:extLst>
              <a:ext uri="{FF2B5EF4-FFF2-40B4-BE49-F238E27FC236}">
                <a16:creationId xmlns:a16="http://schemas.microsoft.com/office/drawing/2014/main" id="{D020CD13-4E59-5C41-B16D-E062377A6EED}"/>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9" name="Espace réservé du contenu 5">
            <a:extLst>
              <a:ext uri="{FF2B5EF4-FFF2-40B4-BE49-F238E27FC236}">
                <a16:creationId xmlns:a16="http://schemas.microsoft.com/office/drawing/2014/main" id="{BADF16E2-5897-6A4F-93A6-720021DE7C49}"/>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10D1B2E6-D900-BF49-948B-8E718CEA73EA}"/>
              </a:ext>
            </a:extLst>
          </p:cNvPr>
          <p:cNvPicPr>
            <a:picLocks noChangeAspect="1"/>
          </p:cNvPicPr>
          <p:nvPr userDrawn="1"/>
        </p:nvPicPr>
        <p:blipFill rotWithShape="1">
          <a:blip r:embed="rId3"/>
          <a:srcRect b="18800"/>
          <a:stretch/>
        </p:blipFill>
        <p:spPr>
          <a:xfrm>
            <a:off x="521902" y="6138524"/>
            <a:ext cx="2847007" cy="600000"/>
          </a:xfrm>
          <a:prstGeom prst="rect">
            <a:avLst/>
          </a:prstGeom>
        </p:spPr>
      </p:pic>
      <p:sp>
        <p:nvSpPr>
          <p:cNvPr id="4" name="Footer Placeholder 3">
            <a:extLst>
              <a:ext uri="{FF2B5EF4-FFF2-40B4-BE49-F238E27FC236}">
                <a16:creationId xmlns:a16="http://schemas.microsoft.com/office/drawing/2014/main" id="{A2684C4D-6BD0-7F35-BCDC-A3B1F0596F14}"/>
              </a:ext>
            </a:extLst>
          </p:cNvPr>
          <p:cNvSpPr>
            <a:spLocks noGrp="1"/>
          </p:cNvSpPr>
          <p:nvPr>
            <p:ph type="ftr" sz="quarter" idx="14"/>
          </p:nvPr>
        </p:nvSpPr>
        <p:spPr>
          <a:xfrm>
            <a:off x="615952" y="5864571"/>
            <a:ext cx="10960097" cy="366183"/>
          </a:xfrm>
          <a:prstGeom prst="rect">
            <a:avLst/>
          </a:prstGeom>
        </p:spPr>
        <p:txBody>
          <a:bodyPr/>
          <a:lstStyle/>
          <a:p>
            <a:endParaRPr lang="en-US"/>
          </a:p>
        </p:txBody>
      </p:sp>
    </p:spTree>
    <p:extLst>
      <p:ext uri="{BB962C8B-B14F-4D97-AF65-F5344CB8AC3E}">
        <p14:creationId xmlns:p14="http://schemas.microsoft.com/office/powerpoint/2010/main" val="2941332857"/>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7" name="TextBox 8">
            <a:extLst>
              <a:ext uri="{FF2B5EF4-FFF2-40B4-BE49-F238E27FC236}">
                <a16:creationId xmlns:a16="http://schemas.microsoft.com/office/drawing/2014/main" id="{AC41C8F9-ACCF-134C-AAB2-9FC6CBB3B705}"/>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C5255111-7A1C-8648-B6D5-6AA3DEEE1C92}"/>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0E2F8CA-AD89-C942-A0AC-C762A099F4DB}"/>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
        <p:nvSpPr>
          <p:cNvPr id="2" name="Footer Placeholder 1">
            <a:extLst>
              <a:ext uri="{FF2B5EF4-FFF2-40B4-BE49-F238E27FC236}">
                <a16:creationId xmlns:a16="http://schemas.microsoft.com/office/drawing/2014/main" id="{05787B39-C1B3-4001-71F8-02E6178D303F}"/>
              </a:ext>
            </a:extLst>
          </p:cNvPr>
          <p:cNvSpPr>
            <a:spLocks noGrp="1"/>
          </p:cNvSpPr>
          <p:nvPr>
            <p:ph type="ftr" sz="quarter" idx="14"/>
          </p:nvPr>
        </p:nvSpPr>
        <p:spPr>
          <a:xfrm>
            <a:off x="615952" y="5864571"/>
            <a:ext cx="10960097" cy="366183"/>
          </a:xfrm>
          <a:prstGeom prst="rect">
            <a:avLst/>
          </a:prstGeom>
        </p:spPr>
        <p:txBody>
          <a:bodyPr/>
          <a:lstStyle/>
          <a:p>
            <a:endParaRPr lang="en-US"/>
          </a:p>
        </p:txBody>
      </p:sp>
    </p:spTree>
    <p:extLst>
      <p:ext uri="{BB962C8B-B14F-4D97-AF65-F5344CB8AC3E}">
        <p14:creationId xmlns:p14="http://schemas.microsoft.com/office/powerpoint/2010/main" val="28824056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DFFDF-AA2F-614A-8CF3-3857B7378E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B733B8C-8F5E-9748-AD7E-8A4A18A7FDB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C6870F-F3F5-5A42-BCBC-28CB19D7C8A5}"/>
              </a:ext>
            </a:extLst>
          </p:cNvPr>
          <p:cNvSpPr>
            <a:spLocks noGrp="1"/>
          </p:cNvSpPr>
          <p:nvPr>
            <p:ph type="dt" sz="half" idx="10"/>
          </p:nvPr>
        </p:nvSpPr>
        <p:spPr/>
        <p:txBody>
          <a:bodyPr/>
          <a:lstStyle/>
          <a:p>
            <a:fld id="{B70858C6-EF15-DB4D-A6B7-9A3A2B2E3368}" type="datetimeFigureOut">
              <a:rPr lang="de-DE" smtClean="0"/>
              <a:t>15.09.2024</a:t>
            </a:fld>
            <a:endParaRPr lang="de-DE"/>
          </a:p>
        </p:txBody>
      </p:sp>
      <p:sp>
        <p:nvSpPr>
          <p:cNvPr id="5" name="Fußzeilenplatzhalter 4">
            <a:extLst>
              <a:ext uri="{FF2B5EF4-FFF2-40B4-BE49-F238E27FC236}">
                <a16:creationId xmlns:a16="http://schemas.microsoft.com/office/drawing/2014/main" id="{701FD0D9-86BC-714A-B041-5E75298EF43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BA2E3B5-BBA6-2B40-9043-112801F289F8}"/>
              </a:ext>
            </a:extLst>
          </p:cNvPr>
          <p:cNvSpPr>
            <a:spLocks noGrp="1"/>
          </p:cNvSpPr>
          <p:nvPr>
            <p:ph type="sldNum" sz="quarter" idx="12"/>
          </p:nvPr>
        </p:nvSpPr>
        <p:spPr/>
        <p:txBody>
          <a:bodyPr/>
          <a:lstStyle/>
          <a:p>
            <a:fld id="{A43FDBE0-6C68-4448-823F-D148B3547665}" type="slidenum">
              <a:rPr lang="de-DE" smtClean="0"/>
              <a:t>‹#›</a:t>
            </a:fld>
            <a:endParaRPr lang="de-DE"/>
          </a:p>
        </p:txBody>
      </p:sp>
      <p:pic>
        <p:nvPicPr>
          <p:cNvPr id="7" name="Grafik 6">
            <a:extLst>
              <a:ext uri="{FF2B5EF4-FFF2-40B4-BE49-F238E27FC236}">
                <a16:creationId xmlns:a16="http://schemas.microsoft.com/office/drawing/2014/main" id="{ACB8C31F-2AE6-BB4F-BC2E-308D017AB9F9}"/>
              </a:ext>
            </a:extLst>
          </p:cNvPr>
          <p:cNvPicPr>
            <a:picLocks noChangeAspect="1"/>
          </p:cNvPicPr>
          <p:nvPr userDrawn="1"/>
        </p:nvPicPr>
        <p:blipFill>
          <a:blip r:embed="rId2"/>
          <a:stretch>
            <a:fillRect/>
          </a:stretch>
        </p:blipFill>
        <p:spPr>
          <a:xfrm>
            <a:off x="3165" y="0"/>
            <a:ext cx="12183557" cy="6858000"/>
          </a:xfrm>
          <a:prstGeom prst="rect">
            <a:avLst/>
          </a:prstGeom>
        </p:spPr>
      </p:pic>
    </p:spTree>
    <p:extLst>
      <p:ext uri="{BB962C8B-B14F-4D97-AF65-F5344CB8AC3E}">
        <p14:creationId xmlns:p14="http://schemas.microsoft.com/office/powerpoint/2010/main" val="3322139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816100"/>
            <a:ext cx="11213019" cy="3936339"/>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7" name="TextBox 8">
            <a:extLst>
              <a:ext uri="{FF2B5EF4-FFF2-40B4-BE49-F238E27FC236}">
                <a16:creationId xmlns:a16="http://schemas.microsoft.com/office/drawing/2014/main" id="{AC41C8F9-ACCF-134C-AAB2-9FC6CBB3B705}"/>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C5255111-7A1C-8648-B6D5-6AA3DEEE1C92}"/>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0E2F8CA-AD89-C942-A0AC-C762A099F4DB}"/>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
        <p:nvSpPr>
          <p:cNvPr id="2" name="Footer Placeholder 1">
            <a:extLst>
              <a:ext uri="{FF2B5EF4-FFF2-40B4-BE49-F238E27FC236}">
                <a16:creationId xmlns:a16="http://schemas.microsoft.com/office/drawing/2014/main" id="{05787B39-C1B3-4001-71F8-02E6178D303F}"/>
              </a:ext>
            </a:extLst>
          </p:cNvPr>
          <p:cNvSpPr>
            <a:spLocks noGrp="1"/>
          </p:cNvSpPr>
          <p:nvPr>
            <p:ph type="ftr" sz="quarter" idx="14"/>
          </p:nvPr>
        </p:nvSpPr>
        <p:spPr>
          <a:xfrm>
            <a:off x="615952" y="5864571"/>
            <a:ext cx="10960097" cy="366183"/>
          </a:xfrm>
          <a:prstGeom prst="rect">
            <a:avLst/>
          </a:prstGeom>
        </p:spPr>
        <p:txBody>
          <a:bodyPr/>
          <a:lstStyle/>
          <a:p>
            <a:endParaRPr lang="en-US"/>
          </a:p>
        </p:txBody>
      </p:sp>
    </p:spTree>
    <p:extLst>
      <p:ext uri="{BB962C8B-B14F-4D97-AF65-F5344CB8AC3E}">
        <p14:creationId xmlns:p14="http://schemas.microsoft.com/office/powerpoint/2010/main" val="26376977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rgbClr val="04426B"/>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TextBox 8">
            <a:extLst>
              <a:ext uri="{FF2B5EF4-FFF2-40B4-BE49-F238E27FC236}">
                <a16:creationId xmlns:a16="http://schemas.microsoft.com/office/drawing/2014/main" id="{5E55DE93-7754-3048-BDE7-0FEB6EB17FF7}"/>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D8A764DE-320D-7C49-A31D-6F4F6670CDEC}"/>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FBE0C93E-A13B-4C53-A119-34987590B86F}"/>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18608054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rgbClr val="04426B"/>
                </a:solidFill>
              </a:defRPr>
            </a:lvl1pPr>
          </a:lstStyle>
          <a:p>
            <a:pPr lvl="0"/>
            <a:r>
              <a:rPr lang="en-US"/>
              <a:t>Click to edit Master text styles</a:t>
            </a:r>
          </a:p>
        </p:txBody>
      </p:sp>
      <p:sp>
        <p:nvSpPr>
          <p:cNvPr id="8" name="TextBox 8">
            <a:extLst>
              <a:ext uri="{FF2B5EF4-FFF2-40B4-BE49-F238E27FC236}">
                <a16:creationId xmlns:a16="http://schemas.microsoft.com/office/drawing/2014/main" id="{38F069FC-D308-AF4F-8FDF-33CDD1157E98}"/>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0B9AD4CB-647A-3F44-8AC1-9BF0F5E08E0F}"/>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6259F3A4-3E7C-86AD-2341-987CC6CC6B6C}"/>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171373997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defRPr>
                <a:solidFill>
                  <a:srgbClr val="04426B"/>
                </a:solidFill>
              </a:defRPr>
            </a:lvl1pPr>
            <a:lvl2pPr>
              <a:defRPr>
                <a:solidFill>
                  <a:srgbClr val="04426B"/>
                </a:solidFill>
              </a:defRPr>
            </a:lvl2pPr>
            <a:lvl3pPr>
              <a:defRPr>
                <a:solidFill>
                  <a:srgbClr val="04426B"/>
                </a:solidFill>
              </a:defRPr>
            </a:lvl3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7" name="TextBox 8">
            <a:extLst>
              <a:ext uri="{FF2B5EF4-FFF2-40B4-BE49-F238E27FC236}">
                <a16:creationId xmlns:a16="http://schemas.microsoft.com/office/drawing/2014/main" id="{AF4E3762-08F4-C441-9887-AACECB5414B8}"/>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D9430972-8753-274E-B9A3-EAF87AEBD454}"/>
              </a:ext>
            </a:extLst>
          </p:cNvPr>
          <p:cNvSpPr>
            <a:spLocks noGrp="1"/>
          </p:cNvSpPr>
          <p:nvPr>
            <p:ph sz="quarter" idx="14"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9B7842C-E354-4BA2-0EB2-1A85F05F7906}"/>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41207584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792235-35F3-7540-81C3-71CDB6AEB50F}"/>
              </a:ext>
            </a:extLst>
          </p:cNvPr>
          <p:cNvPicPr>
            <a:picLocks noChangeAspect="1"/>
          </p:cNvPicPr>
          <p:nvPr userDrawn="1"/>
        </p:nvPicPr>
        <p:blipFill rotWithShape="1">
          <a:blip r:embed="rId2"/>
          <a:srcRect l="-19464" t="59592" r="-9939" b="-4814"/>
          <a:stretch/>
        </p:blipFill>
        <p:spPr>
          <a:xfrm>
            <a:off x="6096000" y="-1"/>
            <a:ext cx="6096000" cy="1371601"/>
          </a:xfrm>
          <a:prstGeom prst="rect">
            <a:avLst/>
          </a:prstGeom>
        </p:spPr>
      </p:pic>
      <p:sp>
        <p:nvSpPr>
          <p:cNvPr id="5" name="TextBox 8">
            <a:extLst>
              <a:ext uri="{FF2B5EF4-FFF2-40B4-BE49-F238E27FC236}">
                <a16:creationId xmlns:a16="http://schemas.microsoft.com/office/drawing/2014/main" id="{A5BC5E89-75B6-0B43-B2F2-B47351773C03}"/>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7" name="Espace réservé du contenu 5">
            <a:extLst>
              <a:ext uri="{FF2B5EF4-FFF2-40B4-BE49-F238E27FC236}">
                <a16:creationId xmlns:a16="http://schemas.microsoft.com/office/drawing/2014/main" id="{0A157748-F543-4B44-BF38-E96C15DF5F8E}"/>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8DE86D11-733A-2831-885D-1C39E0127261}"/>
              </a:ext>
            </a:extLst>
          </p:cNvPr>
          <p:cNvPicPr>
            <a:picLocks noChangeAspect="1"/>
          </p:cNvPicPr>
          <p:nvPr userDrawn="1"/>
        </p:nvPicPr>
        <p:blipFill rotWithShape="1">
          <a:blip r:embed="rId3"/>
          <a:srcRect b="18800"/>
          <a:stretch/>
        </p:blipFill>
        <p:spPr>
          <a:xfrm>
            <a:off x="521902" y="6138524"/>
            <a:ext cx="2847007" cy="600000"/>
          </a:xfrm>
          <a:prstGeom prst="rect">
            <a:avLst/>
          </a:prstGeom>
        </p:spPr>
      </p:pic>
    </p:spTree>
    <p:extLst>
      <p:ext uri="{BB962C8B-B14F-4D97-AF65-F5344CB8AC3E}">
        <p14:creationId xmlns:p14="http://schemas.microsoft.com/office/powerpoint/2010/main" val="19501879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9FDDDEC-1833-01AF-35FA-EFE3680A6B1C}"/>
              </a:ext>
            </a:extLst>
          </p:cNvPr>
          <p:cNvPicPr>
            <a:picLocks noChangeAspect="1"/>
          </p:cNvPicPr>
          <p:nvPr userDrawn="1"/>
        </p:nvPicPr>
        <p:blipFill>
          <a:blip r:embed="rId2"/>
          <a:stretch>
            <a:fillRect/>
          </a:stretch>
        </p:blipFill>
        <p:spPr>
          <a:xfrm>
            <a:off x="420234" y="275398"/>
            <a:ext cx="5478565" cy="1421917"/>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a:solidFill>
                  <a:srgbClr val="03416B"/>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a:solidFill>
                  <a:srgbClr val="03416B"/>
                </a:solidFill>
                <a:latin typeface="+mj-lt"/>
                <a:ea typeface="MS PGothic" pitchFamily="34" charset="-128"/>
                <a:cs typeface="+mn-cs"/>
              </a:rPr>
              <a:t>Via Ginevra 4, CH-6900 Lugano</a:t>
            </a:r>
            <a:br>
              <a:rPr lang="en-US" altLang="en-US" sz="1600" kern="1200" baseline="0">
                <a:solidFill>
                  <a:srgbClr val="03416B"/>
                </a:solidFill>
                <a:latin typeface="+mj-lt"/>
                <a:ea typeface="MS PGothic" pitchFamily="34" charset="-128"/>
                <a:cs typeface="+mn-cs"/>
              </a:rPr>
            </a:br>
            <a:r>
              <a:rPr lang="en-US" altLang="en-US" sz="1600" kern="1200" baseline="0">
                <a:solidFill>
                  <a:srgbClr val="03416B"/>
                </a:solidFill>
                <a:latin typeface="+mj-lt"/>
                <a:ea typeface="MS PGothic" pitchFamily="34" charset="-128"/>
                <a:cs typeface="+mn-cs"/>
              </a:rPr>
              <a:t>T. +41 (0)91 973 19 00</a:t>
            </a:r>
            <a:br>
              <a:rPr lang="en-US" altLang="en-US" sz="1600" kern="1200" baseline="0">
                <a:solidFill>
                  <a:srgbClr val="03416B"/>
                </a:solidFill>
                <a:latin typeface="+mj-lt"/>
                <a:ea typeface="MS PGothic" pitchFamily="34" charset="-128"/>
                <a:cs typeface="+mn-cs"/>
              </a:rPr>
            </a:br>
            <a:r>
              <a:rPr lang="en-US" altLang="en-US" sz="1600" kern="1200" baseline="0">
                <a:solidFill>
                  <a:srgbClr val="03416B"/>
                </a:solidFill>
                <a:latin typeface="+mj-lt"/>
                <a:ea typeface="MS PGothic" pitchFamily="34" charset="-128"/>
                <a:cs typeface="+mn-cs"/>
              </a:rPr>
              <a:t>esmo@esmo.org</a:t>
            </a:r>
            <a:br>
              <a:rPr lang="en-US" altLang="en-US" sz="1600" kern="1200" baseline="0">
                <a:solidFill>
                  <a:srgbClr val="03416B"/>
                </a:solidFill>
                <a:latin typeface="+mj-lt"/>
                <a:ea typeface="MS PGothic" pitchFamily="34" charset="-128"/>
                <a:cs typeface="+mn-cs"/>
              </a:rPr>
            </a:br>
            <a:endParaRPr lang="en-US" altLang="en-US" sz="1600" kern="1200" baseline="0">
              <a:solidFill>
                <a:srgbClr val="03416B"/>
              </a:solidFill>
              <a:latin typeface="+mj-lt"/>
              <a:ea typeface="MS PGothic" pitchFamily="34" charset="-128"/>
              <a:cs typeface="+mn-cs"/>
            </a:endParaRPr>
          </a:p>
          <a:p>
            <a:pPr eaLnBrk="1" hangingPunct="1">
              <a:lnSpc>
                <a:spcPct val="100000"/>
              </a:lnSpc>
              <a:defRPr/>
            </a:pPr>
            <a:r>
              <a:rPr lang="en-US" altLang="en-US" sz="1600" b="1" kern="1200" baseline="0">
                <a:solidFill>
                  <a:srgbClr val="03416B"/>
                </a:solidFill>
                <a:latin typeface="+mj-lt"/>
                <a:ea typeface="MS PGothic" pitchFamily="34" charset="-128"/>
                <a:cs typeface="+mn-cs"/>
              </a:rPr>
              <a:t>esmo.org</a:t>
            </a: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480001" y="2775089"/>
            <a:ext cx="5616001" cy="1600440"/>
          </a:xfrm>
          <a:prstGeom prst="rect">
            <a:avLst/>
          </a:prstGeom>
        </p:spPr>
        <p:txBody>
          <a:bodyPr tIns="46800" bIns="234000" anchor="t">
            <a:noAutofit/>
          </a:bodyPr>
          <a:lstStyle>
            <a:lvl1pPr marL="0" indent="0">
              <a:buFontTx/>
              <a:buNone/>
              <a:defRPr sz="1600" b="1">
                <a:solidFill>
                  <a:srgbClr val="01426B"/>
                </a:solidFill>
                <a:latin typeface="+mn-lt"/>
              </a:defRPr>
            </a:lvl1pPr>
          </a:lstStyle>
          <a:p>
            <a:pPr lvl="0"/>
            <a:r>
              <a:rPr lang="en-US"/>
              <a:t>Click to edit Master text styles</a:t>
            </a:r>
          </a:p>
        </p:txBody>
      </p:sp>
      <p:pic>
        <p:nvPicPr>
          <p:cNvPr id="26" name="Image 25">
            <a:extLst>
              <a:ext uri="{FF2B5EF4-FFF2-40B4-BE49-F238E27FC236}">
                <a16:creationId xmlns:a16="http://schemas.microsoft.com/office/drawing/2014/main" id="{517E9E02-8992-C44F-9F87-1DC39D5A8FF0}"/>
              </a:ext>
            </a:extLst>
          </p:cNvPr>
          <p:cNvPicPr>
            <a:picLocks noChangeAspect="1"/>
          </p:cNvPicPr>
          <p:nvPr userDrawn="1"/>
        </p:nvPicPr>
        <p:blipFill rotWithShape="1">
          <a:blip r:embed="rId3"/>
          <a:srcRect t="-3850" r="42464" b="-3850"/>
          <a:stretch/>
        </p:blipFill>
        <p:spPr>
          <a:xfrm>
            <a:off x="6503780" y="-3"/>
            <a:ext cx="5690609" cy="6858003"/>
          </a:xfrm>
          <a:prstGeom prst="rect">
            <a:avLst/>
          </a:prstGeom>
        </p:spPr>
      </p:pic>
    </p:spTree>
    <p:extLst>
      <p:ext uri="{BB962C8B-B14F-4D97-AF65-F5344CB8AC3E}">
        <p14:creationId xmlns:p14="http://schemas.microsoft.com/office/powerpoint/2010/main" val="49534471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27424209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823873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5333"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40781988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22428858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C8A91-1289-3048-86D0-42151A05856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0CE52E-EA97-374E-A172-F7EBDFA615C2}"/>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B01D934-7676-5347-A3F4-A13B6FE2EDD1}"/>
              </a:ext>
            </a:extLst>
          </p:cNvPr>
          <p:cNvSpPr>
            <a:spLocks noGrp="1"/>
          </p:cNvSpPr>
          <p:nvPr>
            <p:ph type="dt" sz="half" idx="10"/>
          </p:nvPr>
        </p:nvSpPr>
        <p:spPr/>
        <p:txBody>
          <a:bodyPr/>
          <a:lstStyle/>
          <a:p>
            <a:fld id="{B70858C6-EF15-DB4D-A6B7-9A3A2B2E3368}" type="datetimeFigureOut">
              <a:rPr lang="de-DE" smtClean="0"/>
              <a:t>15.09.2024</a:t>
            </a:fld>
            <a:endParaRPr lang="de-DE"/>
          </a:p>
        </p:txBody>
      </p:sp>
      <p:sp>
        <p:nvSpPr>
          <p:cNvPr id="5" name="Fußzeilenplatzhalter 4">
            <a:extLst>
              <a:ext uri="{FF2B5EF4-FFF2-40B4-BE49-F238E27FC236}">
                <a16:creationId xmlns:a16="http://schemas.microsoft.com/office/drawing/2014/main" id="{2491A6EC-A787-1748-9BB7-D3224CC1CE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585206-BB22-8B41-AC70-83EC253CB6B5}"/>
              </a:ext>
            </a:extLst>
          </p:cNvPr>
          <p:cNvSpPr>
            <a:spLocks noGrp="1"/>
          </p:cNvSpPr>
          <p:nvPr>
            <p:ph type="sldNum" sz="quarter" idx="12"/>
          </p:nvPr>
        </p:nvSpPr>
        <p:spPr/>
        <p:txBody>
          <a:bodyPr/>
          <a:lstStyle/>
          <a:p>
            <a:fld id="{A43FDBE0-6C68-4448-823F-D148B3547665}" type="slidenum">
              <a:rPr lang="de-DE" smtClean="0"/>
              <a:t>‹#›</a:t>
            </a:fld>
            <a:endParaRPr lang="de-DE"/>
          </a:p>
        </p:txBody>
      </p:sp>
    </p:spTree>
    <p:extLst>
      <p:ext uri="{BB962C8B-B14F-4D97-AF65-F5344CB8AC3E}">
        <p14:creationId xmlns:p14="http://schemas.microsoft.com/office/powerpoint/2010/main" val="446139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7"/>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6" name="5 Marcador de contenido"/>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18294884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106453553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252354632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49"/>
            <a:ext cx="4011084" cy="1162051"/>
          </a:xfrm>
        </p:spPr>
        <p:txBody>
          <a:bodyPr anchor="b"/>
          <a:lstStyle>
            <a:lvl1pPr algn="l">
              <a:defRPr sz="2667"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2740971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p:spPr>
        <p:txBody>
          <a:bodyPr anchor="b"/>
          <a:lstStyle>
            <a:lvl1pPr algn="l">
              <a:defRPr sz="2667"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
          </a:p>
        </p:txBody>
      </p:sp>
      <p:sp>
        <p:nvSpPr>
          <p:cNvPr id="4" name="3 Marcador de texto"/>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308858860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11533423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06375"/>
            <a:ext cx="2743200" cy="4387851"/>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06375"/>
            <a:ext cx="8026400" cy="43878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8A82A47-6D3E-4FEA-A152-B03CA54E107E}" type="datetimeFigureOut">
              <a:rPr lang="es-ES" smtClean="0"/>
              <a:pPr/>
              <a:t>15/09/2024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71B943-A7CB-4CA2-8958-A9362FB325AB}" type="slidenum">
              <a:rPr lang="es-ES" smtClean="0"/>
              <a:pPr/>
              <a:t>‹#›</a:t>
            </a:fld>
            <a:endParaRPr lang="es-ES"/>
          </a:p>
        </p:txBody>
      </p:sp>
    </p:spTree>
    <p:extLst>
      <p:ext uri="{BB962C8B-B14F-4D97-AF65-F5344CB8AC3E}">
        <p14:creationId xmlns:p14="http://schemas.microsoft.com/office/powerpoint/2010/main" val="301502432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0673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15680" y="992640"/>
            <a:ext cx="11360160" cy="2736480"/>
          </a:xfrm>
          <a:prstGeom prst="rect">
            <a:avLst/>
          </a:prstGeom>
        </p:spPr>
        <p:txBody>
          <a:bodyPr lIns="0" tIns="0" rIns="0" bIns="0" anchor="ctr">
            <a:noAutofit/>
          </a:bodyPr>
          <a:lstStyle/>
          <a:p>
            <a:endParaRPr lang="es-ES" sz="1867" b="0" strike="noStrike" spc="-1">
              <a:solidFill>
                <a:srgbClr val="000000"/>
              </a:solidFill>
              <a:latin typeface="Arial"/>
            </a:endParaRPr>
          </a:p>
        </p:txBody>
      </p:sp>
      <p:sp>
        <p:nvSpPr>
          <p:cNvPr id="43" name="PlaceHolder 2"/>
          <p:cNvSpPr>
            <a:spLocks noGrp="1"/>
          </p:cNvSpPr>
          <p:nvPr>
            <p:ph type="subTitle"/>
          </p:nvPr>
        </p:nvSpPr>
        <p:spPr>
          <a:xfrm>
            <a:off x="609600" y="1604640"/>
            <a:ext cx="10972320" cy="3977280"/>
          </a:xfrm>
          <a:prstGeom prst="rect">
            <a:avLst/>
          </a:prstGeom>
        </p:spPr>
        <p:txBody>
          <a:bodyPr lIns="0" tIns="0" rIns="0" bIns="0" anchor="ctr">
            <a:noAutofit/>
          </a:bodyPr>
          <a:lstStyle/>
          <a:p>
            <a:pPr algn="ctr"/>
            <a:endParaRPr lang="es-ES" sz="4267" b="0" strike="noStrike" spc="-1">
              <a:latin typeface="Arial"/>
            </a:endParaRPr>
          </a:p>
        </p:txBody>
      </p:sp>
    </p:spTree>
    <p:extLst>
      <p:ext uri="{BB962C8B-B14F-4D97-AF65-F5344CB8AC3E}">
        <p14:creationId xmlns:p14="http://schemas.microsoft.com/office/powerpoint/2010/main" val="17495610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3952805896"/>
      </p:ext>
    </p:extLst>
  </p:cSld>
  <p:clrMapOvr>
    <a:masterClrMapping/>
  </p:clrMapOvr>
  <p:transition>
    <p:fade/>
  </p:transition>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428AC2-1ED8-B74A-9BBD-9425794DE8F2}"/>
              </a:ext>
            </a:extLst>
          </p:cNvPr>
          <p:cNvSpPr>
            <a:spLocks noGrp="1"/>
          </p:cNvSpPr>
          <p:nvPr>
            <p:ph sz="half" idx="1"/>
          </p:nvPr>
        </p:nvSpPr>
        <p:spPr>
          <a:xfrm>
            <a:off x="371474" y="1825625"/>
            <a:ext cx="5648325" cy="4351338"/>
          </a:xfrm>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CFC2DAF-FF97-CF45-8C07-EF11022EEAD5}"/>
              </a:ext>
            </a:extLst>
          </p:cNvPr>
          <p:cNvSpPr>
            <a:spLocks noGrp="1"/>
          </p:cNvSpPr>
          <p:nvPr>
            <p:ph sz="half" idx="2"/>
          </p:nvPr>
        </p:nvSpPr>
        <p:spPr>
          <a:xfrm>
            <a:off x="6172199" y="1825625"/>
            <a:ext cx="5648325" cy="4351338"/>
          </a:xfrm>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85858A2-5A6C-8748-BED5-2C9DA0DE619D}"/>
              </a:ext>
            </a:extLst>
          </p:cNvPr>
          <p:cNvSpPr>
            <a:spLocks noGrp="1"/>
          </p:cNvSpPr>
          <p:nvPr>
            <p:ph type="dt" sz="half" idx="10"/>
          </p:nvPr>
        </p:nvSpPr>
        <p:spPr/>
        <p:txBody>
          <a:bodyPr/>
          <a:lstStyle/>
          <a:p>
            <a:fld id="{B70858C6-EF15-DB4D-A6B7-9A3A2B2E3368}" type="datetimeFigureOut">
              <a:rPr lang="de-DE" smtClean="0"/>
              <a:t>15.09.2024</a:t>
            </a:fld>
            <a:endParaRPr lang="de-DE"/>
          </a:p>
        </p:txBody>
      </p:sp>
      <p:sp>
        <p:nvSpPr>
          <p:cNvPr id="6" name="Fußzeilenplatzhalter 5">
            <a:extLst>
              <a:ext uri="{FF2B5EF4-FFF2-40B4-BE49-F238E27FC236}">
                <a16:creationId xmlns:a16="http://schemas.microsoft.com/office/drawing/2014/main" id="{96F478BD-FB1C-4944-852E-DB851B01EE9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0773AD6-562C-2740-BF4A-42D5FF7D1726}"/>
              </a:ext>
            </a:extLst>
          </p:cNvPr>
          <p:cNvSpPr>
            <a:spLocks noGrp="1"/>
          </p:cNvSpPr>
          <p:nvPr>
            <p:ph type="sldNum" sz="quarter" idx="12"/>
          </p:nvPr>
        </p:nvSpPr>
        <p:spPr/>
        <p:txBody>
          <a:bodyPr/>
          <a:lstStyle/>
          <a:p>
            <a:fld id="{A43FDBE0-6C68-4448-823F-D148B3547665}" type="slidenum">
              <a:rPr lang="de-DE" smtClean="0"/>
              <a:t>‹#›</a:t>
            </a:fld>
            <a:endParaRPr lang="de-DE"/>
          </a:p>
        </p:txBody>
      </p:sp>
      <p:sp>
        <p:nvSpPr>
          <p:cNvPr id="8" name="Titel 7">
            <a:extLst>
              <a:ext uri="{FF2B5EF4-FFF2-40B4-BE49-F238E27FC236}">
                <a16:creationId xmlns:a16="http://schemas.microsoft.com/office/drawing/2014/main" id="{3557D0C7-F72D-9F67-BB95-74FE3A9DA826}"/>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899382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79200" y="1397000"/>
            <a:ext cx="5553600" cy="561109"/>
          </a:xfrm>
        </p:spPr>
        <p:txBody>
          <a:bodyPr anchor="t"/>
          <a:lstStyle>
            <a:lvl1pPr marL="0" indent="0">
              <a:buNone/>
              <a:defRPr sz="2400" b="1">
                <a:solidFill>
                  <a:schemeClr val="tx2"/>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268800" y="1397000"/>
            <a:ext cx="5553600" cy="561109"/>
          </a:xfrm>
        </p:spPr>
        <p:txBody>
          <a:bodyPr anchor="t"/>
          <a:lstStyle>
            <a:lvl1pPr marL="0" indent="0">
              <a:buNone/>
              <a:defRPr sz="2400" b="1">
                <a:solidFill>
                  <a:schemeClr val="tx2"/>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10" name="Slide Number Placeholder 5"/>
          <p:cNvSpPr>
            <a:spLocks noGrp="1"/>
          </p:cNvSpPr>
          <p:nvPr>
            <p:ph type="sldNum" sz="quarter" idx="10"/>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lang="en-US" smtClean="0"/>
              <a:pPr/>
              <a:t>‹#›</a:t>
            </a:fld>
            <a:endParaRPr lang="en-US"/>
          </a:p>
        </p:txBody>
      </p:sp>
      <p:sp>
        <p:nvSpPr>
          <p:cNvPr id="9" name="Content Placeholder 8"/>
          <p:cNvSpPr>
            <a:spLocks noGrp="1"/>
          </p:cNvSpPr>
          <p:nvPr>
            <p:ph sz="quarter" idx="11"/>
          </p:nvPr>
        </p:nvSpPr>
        <p:spPr>
          <a:xfrm>
            <a:off x="379200" y="2022766"/>
            <a:ext cx="5553600" cy="4042833"/>
          </a:xfrm>
        </p:spPr>
        <p:txBody>
          <a:bodyPr/>
          <a:lstStyle>
            <a:lvl1pPr>
              <a:defRPr sz="2400"/>
            </a:lvl1pPr>
            <a:lvl2pPr>
              <a:defRPr sz="2000"/>
            </a:lvl2pPr>
            <a:lvl3pPr marL="609570" indent="-194723">
              <a:defRPr sz="1800"/>
            </a:lvl3pPr>
            <a:lvl4pPr marL="1070980" indent="-156625">
              <a:defRPr sz="1600"/>
            </a:lvl4pPr>
            <a:lvl5pPr marL="1523925" indent="-220122">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2"/>
          </p:nvPr>
        </p:nvSpPr>
        <p:spPr>
          <a:xfrm>
            <a:off x="6268800" y="2022766"/>
            <a:ext cx="5553600" cy="4042833"/>
          </a:xfrm>
        </p:spPr>
        <p:txBody>
          <a:bodyPr/>
          <a:lstStyle>
            <a:lvl1pPr>
              <a:defRPr sz="2400"/>
            </a:lvl1pPr>
            <a:lvl2pPr>
              <a:defRPr sz="2000"/>
            </a:lvl2pPr>
            <a:lvl3pPr marL="609570" indent="-194723">
              <a:defRPr sz="1800"/>
            </a:lvl3pPr>
            <a:lvl4pPr marL="1070980" indent="-156625">
              <a:defRPr sz="1600"/>
            </a:lvl4pPr>
            <a:lvl5pPr marL="1523925" indent="-220122">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6">
            <a:extLst>
              <a:ext uri="{FF2B5EF4-FFF2-40B4-BE49-F238E27FC236}">
                <a16:creationId xmlns:a16="http://schemas.microsoft.com/office/drawing/2014/main" id="{7B0B40AB-B115-4C5E-B713-B92B59464E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11" name="TextBox 3">
            <a:extLst>
              <a:ext uri="{FF2B5EF4-FFF2-40B4-BE49-F238E27FC236}">
                <a16:creationId xmlns:a16="http://schemas.microsoft.com/office/drawing/2014/main" id="{D9FD5C38-2AB3-4165-943F-C40712432DD3}"/>
              </a:ext>
            </a:extLst>
          </p:cNvPr>
          <p:cNvSpPr txBox="1"/>
          <p:nvPr userDrawn="1"/>
        </p:nvSpPr>
        <p:spPr>
          <a:xfrm>
            <a:off x="3624912" y="6223001"/>
            <a:ext cx="3534344" cy="533544"/>
          </a:xfrm>
          <a:prstGeom prst="rect">
            <a:avLst/>
          </a:prstGeom>
          <a:noFill/>
        </p:spPr>
        <p:txBody>
          <a:bodyPr wrap="square" lIns="0" tIns="0" rIns="0" bIns="0" rtlCol="0">
            <a:spAutoFit/>
          </a:bodyPr>
          <a:lstStyle/>
          <a:p>
            <a:r>
              <a:rPr lang="en-US" sz="667" b="1">
                <a:solidFill>
                  <a:srgbClr val="002557"/>
                </a:solidFill>
              </a:rPr>
              <a:t>PRESENTED BY:    </a:t>
            </a:r>
            <a:r>
              <a:rPr lang="en-US" sz="1333" b="1">
                <a:solidFill>
                  <a:srgbClr val="002557"/>
                </a:solidFill>
              </a:rPr>
              <a:t>Mariano </a:t>
            </a:r>
            <a:r>
              <a:rPr lang="en-US" sz="1333" b="1" err="1">
                <a:solidFill>
                  <a:srgbClr val="002557"/>
                </a:solidFill>
              </a:rPr>
              <a:t>Provencio</a:t>
            </a:r>
            <a:r>
              <a:rPr lang="en-US" sz="1333" b="1">
                <a:solidFill>
                  <a:srgbClr val="002557"/>
                </a:solidFill>
              </a:rPr>
              <a:t> MD, PhD.</a:t>
            </a:r>
          </a:p>
          <a:p>
            <a:r>
              <a:rPr lang="en-US" sz="1067" b="0">
                <a:solidFill>
                  <a:srgbClr val="002557"/>
                </a:solidFill>
              </a:rPr>
              <a:t>Hospital Puerta de </a:t>
            </a:r>
            <a:r>
              <a:rPr lang="en-US" sz="1067" b="0" err="1">
                <a:solidFill>
                  <a:srgbClr val="002557"/>
                </a:solidFill>
              </a:rPr>
              <a:t>Hierro</a:t>
            </a:r>
            <a:r>
              <a:rPr lang="en-US" sz="1067" b="0">
                <a:solidFill>
                  <a:srgbClr val="002557"/>
                </a:solidFill>
              </a:rPr>
              <a:t> </a:t>
            </a:r>
            <a:r>
              <a:rPr lang="en-US" sz="1067" b="0" err="1">
                <a:solidFill>
                  <a:srgbClr val="002557"/>
                </a:solidFill>
              </a:rPr>
              <a:t>Majadahonda</a:t>
            </a:r>
            <a:r>
              <a:rPr lang="en-US" sz="1067" b="0">
                <a:solidFill>
                  <a:srgbClr val="002557"/>
                </a:solidFill>
              </a:rPr>
              <a:t>-Madrid, SPAIN</a:t>
            </a:r>
          </a:p>
          <a:p>
            <a:r>
              <a:rPr lang="en-US" sz="1067" b="0">
                <a:solidFill>
                  <a:srgbClr val="002557"/>
                </a:solidFill>
              </a:rPr>
              <a:t>Spanish Lung Cancer Group</a:t>
            </a:r>
          </a:p>
        </p:txBody>
      </p:sp>
    </p:spTree>
    <p:custDataLst>
      <p:tags r:id="rId1"/>
    </p:custDataLst>
    <p:extLst>
      <p:ext uri="{BB962C8B-B14F-4D97-AF65-F5344CB8AC3E}">
        <p14:creationId xmlns:p14="http://schemas.microsoft.com/office/powerpoint/2010/main" val="172353372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2" y="1365253"/>
            <a:ext cx="11459633" cy="4986867"/>
          </a:xfrm>
        </p:spPr>
        <p:txBody>
          <a:bodyPr/>
          <a:lstStyle>
            <a:lvl1pPr marL="228594" indent="-228594">
              <a:spcBef>
                <a:spcPts val="1200"/>
              </a:spcBef>
              <a:buClr>
                <a:schemeClr val="tx1"/>
              </a:buClr>
              <a:defRPr sz="2400">
                <a:solidFill>
                  <a:srgbClr val="433F3F"/>
                </a:solidFill>
              </a:defRPr>
            </a:lvl1pPr>
            <a:lvl3pPr>
              <a:buClr>
                <a:schemeClr val="tx1"/>
              </a:buClr>
              <a:defRPr sz="2000">
                <a:solidFill>
                  <a:srgbClr val="433F3F"/>
                </a:solidFill>
              </a:defRPr>
            </a:lvl3pPr>
            <a:lvl4pPr marL="685783">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3" name="TextBox 2">
            <a:extLst>
              <a:ext uri="{FF2B5EF4-FFF2-40B4-BE49-F238E27FC236}">
                <a16:creationId xmlns:a16="http://schemas.microsoft.com/office/drawing/2014/main" id="{E2B76CCE-47B1-8469-EC98-167EE0C60844}"/>
              </a:ext>
            </a:extLst>
          </p:cNvPr>
          <p:cNvSpPr txBox="1"/>
          <p:nvPr userDrawn="1"/>
        </p:nvSpPr>
        <p:spPr>
          <a:xfrm>
            <a:off x="4725632" y="2"/>
            <a:ext cx="7466371" cy="257122"/>
          </a:xfrm>
          <a:prstGeom prst="rect">
            <a:avLst/>
          </a:prstGeom>
          <a:noFill/>
        </p:spPr>
        <p:txBody>
          <a:bodyPr wrap="square" rtlCol="0">
            <a:spAutoFit/>
          </a:bodyPr>
          <a:lstStyle/>
          <a:p>
            <a:pPr marL="0" marR="0" lvl="0" indent="0" algn="r" defTabSz="1218864" rtl="0" eaLnBrk="1" fontAlgn="auto" latinLnBrk="0" hangingPunct="1">
              <a:lnSpc>
                <a:spcPct val="100000"/>
              </a:lnSpc>
              <a:spcBef>
                <a:spcPts val="0"/>
              </a:spcBef>
              <a:spcAft>
                <a:spcPts val="0"/>
              </a:spcAft>
              <a:buClrTx/>
              <a:buSzTx/>
              <a:buFontTx/>
              <a:buNone/>
              <a:tabLst/>
              <a:defRPr/>
            </a:pPr>
            <a:r>
              <a:rPr lang="en-US" sz="1071">
                <a:solidFill>
                  <a:srgbClr val="433F3F"/>
                </a:solidFill>
              </a:rPr>
              <a:t>CheckMate 77T: clinical </a:t>
            </a:r>
            <a:r>
              <a:rPr lang="en-US" sz="1071"/>
              <a:t>outcomes with perioperative NIVO by nodal status</a:t>
            </a:r>
            <a:endParaRPr lang="en-US" sz="1071">
              <a:solidFill>
                <a:srgbClr val="433F3F"/>
              </a:solidFill>
            </a:endParaRPr>
          </a:p>
        </p:txBody>
      </p:sp>
    </p:spTree>
    <p:extLst>
      <p:ext uri="{BB962C8B-B14F-4D97-AF65-F5344CB8AC3E}">
        <p14:creationId xmlns:p14="http://schemas.microsoft.com/office/powerpoint/2010/main" val="349948666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ontent Side">
    <p:spTree>
      <p:nvGrpSpPr>
        <p:cNvPr id="1" name=""/>
        <p:cNvGrpSpPr/>
        <p:nvPr/>
      </p:nvGrpSpPr>
      <p:grpSpPr>
        <a:xfrm>
          <a:off x="0" y="0"/>
          <a:ext cx="0" cy="0"/>
          <a:chOff x="0" y="0"/>
          <a:chExt cx="0" cy="0"/>
        </a:xfrm>
      </p:grpSpPr>
      <p:pic>
        <p:nvPicPr>
          <p:cNvPr id="10" name="Picture 9" descr="A blue line on a black background&#10;&#10;Description automatically generated with low confidence">
            <a:extLst>
              <a:ext uri="{FF2B5EF4-FFF2-40B4-BE49-F238E27FC236}">
                <a16:creationId xmlns:a16="http://schemas.microsoft.com/office/drawing/2014/main" id="{FDB45664-8865-5264-8C47-E61B114D325B}"/>
              </a:ext>
            </a:extLst>
          </p:cNvPr>
          <p:cNvPicPr>
            <a:picLocks noChangeAspect="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500"/>
                    </a14:imgEffect>
                    <a14:imgEffect>
                      <a14:brightnessContrast bright="29000"/>
                    </a14:imgEffect>
                  </a14:imgLayer>
                </a14:imgProps>
              </a:ext>
              <a:ext uri="{28A0092B-C50C-407E-A947-70E740481C1C}">
                <a14:useLocalDpi xmlns:a14="http://schemas.microsoft.com/office/drawing/2010/main" val="0"/>
              </a:ext>
            </a:extLst>
          </a:blip>
          <a:stretch>
            <a:fillRect/>
          </a:stretch>
        </p:blipFill>
        <p:spPr>
          <a:xfrm>
            <a:off x="271549" y="367882"/>
            <a:ext cx="5600835" cy="1619100"/>
          </a:xfrm>
          <a:prstGeom prst="rect">
            <a:avLst/>
          </a:prstGeom>
        </p:spPr>
      </p:pic>
      <p:sp>
        <p:nvSpPr>
          <p:cNvPr id="4" name="Footer Placeholder 3">
            <a:extLst>
              <a:ext uri="{FF2B5EF4-FFF2-40B4-BE49-F238E27FC236}">
                <a16:creationId xmlns:a16="http://schemas.microsoft.com/office/drawing/2014/main" id="{C0812467-1C96-425F-B736-8D6D699DC5E2}"/>
              </a:ext>
            </a:extLst>
          </p:cNvPr>
          <p:cNvSpPr>
            <a:spLocks noGrp="1"/>
          </p:cNvSpPr>
          <p:nvPr>
            <p:ph type="ftr" sz="quarter" idx="11"/>
          </p:nvPr>
        </p:nvSpPr>
        <p:spPr>
          <a:xfrm>
            <a:off x="838200" y="6254751"/>
            <a:ext cx="10515600" cy="365125"/>
          </a:xfrm>
        </p:spPr>
        <p:txBody>
          <a:bodyPr anchor="b"/>
          <a:lstStyle>
            <a:lvl1pPr marL="0" indent="0" algn="l">
              <a:buFont typeface="Arial" panose="020B0604020202020204" pitchFamily="34" charset="0"/>
              <a:buNone/>
              <a:defRPr sz="1000">
                <a:solidFill>
                  <a:schemeClr val="tx1"/>
                </a:solidFill>
              </a:defRPr>
            </a:lvl1pPr>
          </a:lstStyle>
          <a:p>
            <a:r>
              <a:rPr lang="en-US"/>
              <a:t>References</a:t>
            </a:r>
            <a:endParaRPr lang="en-GB"/>
          </a:p>
          <a:p>
            <a:r>
              <a:rPr lang="en-GB"/>
              <a:t>Footnotes Calibri 10 pt</a:t>
            </a:r>
          </a:p>
        </p:txBody>
      </p:sp>
      <p:sp>
        <p:nvSpPr>
          <p:cNvPr id="9" name="Text Placeholder 3">
            <a:extLst>
              <a:ext uri="{FF2B5EF4-FFF2-40B4-BE49-F238E27FC236}">
                <a16:creationId xmlns:a16="http://schemas.microsoft.com/office/drawing/2014/main" id="{85BEF93E-E227-4F10-8F63-83A88FDE90B1}"/>
              </a:ext>
            </a:extLst>
          </p:cNvPr>
          <p:cNvSpPr>
            <a:spLocks noGrp="1"/>
          </p:cNvSpPr>
          <p:nvPr>
            <p:ph type="body" sz="half" idx="2"/>
          </p:nvPr>
        </p:nvSpPr>
        <p:spPr>
          <a:xfrm>
            <a:off x="838200" y="2302870"/>
            <a:ext cx="10515600" cy="3566119"/>
          </a:xfrm>
          <a:prstGeom prst="rect">
            <a:avLst/>
          </a:prstGeom>
        </p:spPr>
        <p:txBody>
          <a:bodyPr/>
          <a:lstStyle>
            <a:lvl1pPr marL="0" indent="0">
              <a:buNone/>
              <a:defRPr sz="160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215F8697-7B75-49F8-9094-E22A66A0E4AC}"/>
              </a:ext>
            </a:extLst>
          </p:cNvPr>
          <p:cNvSpPr>
            <a:spLocks noGrp="1"/>
          </p:cNvSpPr>
          <p:nvPr>
            <p:ph type="title"/>
          </p:nvPr>
        </p:nvSpPr>
        <p:spPr>
          <a:xfrm>
            <a:off x="838200" y="592228"/>
            <a:ext cx="10515600" cy="1074739"/>
          </a:xfrm>
          <a:prstGeom prst="rect">
            <a:avLst/>
          </a:prstGeom>
        </p:spPr>
        <p:txBody>
          <a:bodyPr anchor="b">
            <a:normAutofit/>
          </a:bodyPr>
          <a:lstStyle>
            <a:lvl1pPr>
              <a:defRPr sz="3200">
                <a:solidFill>
                  <a:schemeClr val="tx2">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pic>
        <p:nvPicPr>
          <p:cNvPr id="3" name="Picture 2" descr="A bright light in the dark&#10;&#10;Description automatically generated">
            <a:extLst>
              <a:ext uri="{FF2B5EF4-FFF2-40B4-BE49-F238E27FC236}">
                <a16:creationId xmlns:a16="http://schemas.microsoft.com/office/drawing/2014/main" id="{D403BDB8-E9F1-3947-133A-942265D857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0080" b="62664"/>
          <a:stretch/>
        </p:blipFill>
        <p:spPr>
          <a:xfrm>
            <a:off x="0" y="1"/>
            <a:ext cx="12192000" cy="497639"/>
          </a:xfrm>
          <a:prstGeom prst="rect">
            <a:avLst/>
          </a:prstGeom>
        </p:spPr>
      </p:pic>
      <p:sp>
        <p:nvSpPr>
          <p:cNvPr id="13" name="Rectangle 12">
            <a:extLst>
              <a:ext uri="{FF2B5EF4-FFF2-40B4-BE49-F238E27FC236}">
                <a16:creationId xmlns:a16="http://schemas.microsoft.com/office/drawing/2014/main" id="{9D816324-0FBB-B300-3DD5-1A515E1B1D29}"/>
              </a:ext>
            </a:extLst>
          </p:cNvPr>
          <p:cNvSpPr/>
          <p:nvPr userDrawn="1"/>
        </p:nvSpPr>
        <p:spPr>
          <a:xfrm>
            <a:off x="0" y="132514"/>
            <a:ext cx="12191997" cy="365125"/>
          </a:xfrm>
          <a:prstGeom prst="rect">
            <a:avLst/>
          </a:prstGeom>
          <a:gradFill flip="none" rotWithShape="1">
            <a:gsLst>
              <a:gs pos="10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extLst>
      <p:ext uri="{BB962C8B-B14F-4D97-AF65-F5344CB8AC3E}">
        <p14:creationId xmlns:p14="http://schemas.microsoft.com/office/powerpoint/2010/main" val="124021913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480001" y="2494536"/>
            <a:ext cx="6582823" cy="1200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3" name="Subtitle 2"/>
          <p:cNvSpPr>
            <a:spLocks noGrp="1"/>
          </p:cNvSpPr>
          <p:nvPr>
            <p:ph type="subTitle" idx="1"/>
          </p:nvPr>
        </p:nvSpPr>
        <p:spPr>
          <a:xfrm>
            <a:off x="480001" y="3694536"/>
            <a:ext cx="6582823"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9" name="Text Placeholder 18"/>
          <p:cNvSpPr>
            <a:spLocks noGrp="1"/>
          </p:cNvSpPr>
          <p:nvPr>
            <p:ph type="body" sz="quarter" idx="10"/>
          </p:nvPr>
        </p:nvSpPr>
        <p:spPr>
          <a:xfrm>
            <a:off x="480003" y="4571299"/>
            <a:ext cx="6622907" cy="307200"/>
          </a:xfrm>
          <a:prstGeom prst="rect">
            <a:avLst/>
          </a:prstGeom>
        </p:spPr>
        <p:txBody>
          <a:bodyPr tIns="46800" bIns="234000" anchor="t">
            <a:noAutofit/>
          </a:bodyPr>
          <a:lstStyle>
            <a:lvl1pPr marL="0" indent="0">
              <a:buFontTx/>
              <a:buNone/>
              <a:defRPr sz="1600" b="1">
                <a:solidFill>
                  <a:srgbClr val="01426B"/>
                </a:solidFill>
                <a:latin typeface="+mn-lt"/>
              </a:defRPr>
            </a:lvl1pPr>
          </a:lstStyle>
          <a:p>
            <a:pPr lvl="0"/>
            <a:r>
              <a:rPr lang="en-US"/>
              <a:t>Click to edit Master text styles</a:t>
            </a:r>
          </a:p>
        </p:txBody>
      </p:sp>
      <p:sp>
        <p:nvSpPr>
          <p:cNvPr id="20" name="Text Placeholder 18"/>
          <p:cNvSpPr>
            <a:spLocks noGrp="1"/>
          </p:cNvSpPr>
          <p:nvPr>
            <p:ph type="body" sz="quarter" idx="11"/>
          </p:nvPr>
        </p:nvSpPr>
        <p:spPr>
          <a:xfrm>
            <a:off x="480003" y="4886400"/>
            <a:ext cx="6622908" cy="307200"/>
          </a:xfrm>
          <a:prstGeom prst="rect">
            <a:avLst/>
          </a:prstGeom>
        </p:spPr>
        <p:txBody>
          <a:bodyPr tIns="46800" bIns="234000" anchor="t">
            <a:noAutofit/>
          </a:bodyPr>
          <a:lstStyle>
            <a:lvl1pPr marL="0" indent="0">
              <a:buFontTx/>
              <a:buNone/>
              <a:defRPr sz="1600" b="0">
                <a:solidFill>
                  <a:srgbClr val="01426B"/>
                </a:solidFill>
                <a:latin typeface="+mn-lt"/>
                <a:cs typeface="Agency FB" panose="020F0502020204030204" pitchFamily="34" charset="0"/>
              </a:defRPr>
            </a:lvl1pPr>
          </a:lstStyle>
          <a:p>
            <a:pPr lvl="0"/>
            <a:r>
              <a:rPr lang="en-US"/>
              <a:t>Click to edit Master text styles</a:t>
            </a:r>
          </a:p>
        </p:txBody>
      </p:sp>
      <p:pic>
        <p:nvPicPr>
          <p:cNvPr id="5" name="Image 4">
            <a:extLst>
              <a:ext uri="{FF2B5EF4-FFF2-40B4-BE49-F238E27FC236}">
                <a16:creationId xmlns:a16="http://schemas.microsoft.com/office/drawing/2014/main" id="{EBCEF3B6-B39B-4D4A-A507-11505014D6E4}"/>
              </a:ext>
            </a:extLst>
          </p:cNvPr>
          <p:cNvPicPr>
            <a:picLocks noChangeAspect="1"/>
          </p:cNvPicPr>
          <p:nvPr userDrawn="1"/>
        </p:nvPicPr>
        <p:blipFill rotWithShape="1">
          <a:blip r:embed="rId2"/>
          <a:srcRect l="-3435" t="-3850" r="51551" b="-3850"/>
          <a:stretch/>
        </p:blipFill>
        <p:spPr>
          <a:xfrm>
            <a:off x="7062823" y="-3"/>
            <a:ext cx="5131565" cy="6858003"/>
          </a:xfrm>
          <a:prstGeom prst="rect">
            <a:avLst/>
          </a:prstGeom>
        </p:spPr>
      </p:pic>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5592544"/>
            <a:ext cx="1344000" cy="349353"/>
          </a:xfrm>
          <a:prstGeom prst="rect">
            <a:avLst/>
          </a:prstGeom>
        </p:spPr>
      </p:pic>
      <p:pic>
        <p:nvPicPr>
          <p:cNvPr id="6" name="Picture 5" descr="Logo, company name&#10;&#10;Description automatically generated">
            <a:extLst>
              <a:ext uri="{FF2B5EF4-FFF2-40B4-BE49-F238E27FC236}">
                <a16:creationId xmlns:a16="http://schemas.microsoft.com/office/drawing/2014/main" id="{5492B6C0-1923-FB4B-DA68-21080CABC35E}"/>
              </a:ext>
            </a:extLst>
          </p:cNvPr>
          <p:cNvPicPr>
            <a:picLocks noChangeAspect="1"/>
          </p:cNvPicPr>
          <p:nvPr userDrawn="1"/>
        </p:nvPicPr>
        <p:blipFill>
          <a:blip r:embed="rId4"/>
          <a:stretch>
            <a:fillRect/>
          </a:stretch>
        </p:blipFill>
        <p:spPr>
          <a:xfrm>
            <a:off x="420234" y="275398"/>
            <a:ext cx="5478565" cy="14219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06846E8-F450-7F16-C225-9EC23BE1B011}"/>
              </a:ext>
            </a:extLst>
          </p:cNvPr>
          <p:cNvPicPr>
            <a:picLocks noChangeAspect="1"/>
          </p:cNvPicPr>
          <p:nvPr userDrawn="1"/>
        </p:nvPicPr>
        <p:blipFill>
          <a:blip r:embed="rId5"/>
          <a:stretch>
            <a:fillRect/>
          </a:stretch>
        </p:blipFill>
        <p:spPr>
          <a:xfrm>
            <a:off x="2340386" y="5527000"/>
            <a:ext cx="3181873" cy="492433"/>
          </a:xfrm>
          <a:prstGeom prst="rect">
            <a:avLst/>
          </a:prstGeom>
        </p:spPr>
      </p:pic>
    </p:spTree>
    <p:extLst>
      <p:ext uri="{BB962C8B-B14F-4D97-AF65-F5344CB8AC3E}">
        <p14:creationId xmlns:p14="http://schemas.microsoft.com/office/powerpoint/2010/main" val="1967727977"/>
      </p:ext>
    </p:extLst>
  </p:cSld>
  <p:clrMapOvr>
    <a:masterClrMapping/>
  </p:clrMapOvr>
  <p:transition>
    <p:fade/>
  </p:transition>
  <p:extLst>
    <p:ext uri="{DCECCB84-F9BA-43D5-87BE-67443E8EF086}">
      <p15:sldGuideLst xmlns:p15="http://schemas.microsoft.com/office/powerpoint/2012/main">
        <p15:guide id="1" orient="horz" pos="3072">
          <p15:clr>
            <a:srgbClr val="FBAE40"/>
          </p15:clr>
        </p15:guide>
        <p15:guide id="2" pos="295">
          <p15:clr>
            <a:srgbClr val="FBAE40"/>
          </p15:clr>
        </p15:guide>
        <p15:guide id="3" orient="horz" pos="282">
          <p15:clr>
            <a:srgbClr val="FBAE40"/>
          </p15:clr>
        </p15:guide>
        <p15:guide id="4" orient="horz" pos="291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B851CDC-8EDC-13A1-7A11-9145B580CA7C}"/>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a:latin typeface="+mn-lt"/>
            </a:endParaRPr>
          </a:p>
        </p:txBody>
      </p:sp>
      <p:pic>
        <p:nvPicPr>
          <p:cNvPr id="19" name="Image 18">
            <a:extLst>
              <a:ext uri="{FF2B5EF4-FFF2-40B4-BE49-F238E27FC236}">
                <a16:creationId xmlns:a16="http://schemas.microsoft.com/office/drawing/2014/main" id="{93372CB1-553B-CA40-A7B3-35FDC5F37DB3}"/>
              </a:ext>
            </a:extLst>
          </p:cNvPr>
          <p:cNvPicPr>
            <a:picLocks noChangeAspect="1"/>
          </p:cNvPicPr>
          <p:nvPr userDrawn="1"/>
        </p:nvPicPr>
        <p:blipFill rotWithShape="1">
          <a:blip r:embed="rId3"/>
          <a:srcRect l="-13652" t="66073" r="6892" b="1"/>
          <a:stretch/>
        </p:blipFill>
        <p:spPr>
          <a:xfrm>
            <a:off x="0" y="-192505"/>
            <a:ext cx="12192000" cy="2494536"/>
          </a:xfrm>
          <a:prstGeom prst="rect">
            <a:avLst/>
          </a:prstGeom>
        </p:spPr>
      </p:pic>
      <p:sp>
        <p:nvSpPr>
          <p:cNvPr id="9" name="TextBox 8">
            <a:extLst>
              <a:ext uri="{FF2B5EF4-FFF2-40B4-BE49-F238E27FC236}">
                <a16:creationId xmlns:a16="http://schemas.microsoft.com/office/drawing/2014/main" id="{7F62E4B3-592A-D24B-AAF4-E631E8BC3A39}"/>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6" name="Espace réservé du contenu 5">
            <a:extLst>
              <a:ext uri="{FF2B5EF4-FFF2-40B4-BE49-F238E27FC236}">
                <a16:creationId xmlns:a16="http://schemas.microsoft.com/office/drawing/2014/main" id="{59583EA6-6316-F348-AF63-23747861ECEC}"/>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spTree>
    <p:extLst>
      <p:ext uri="{BB962C8B-B14F-4D97-AF65-F5344CB8AC3E}">
        <p14:creationId xmlns:p14="http://schemas.microsoft.com/office/powerpoint/2010/main" val="1505873700"/>
      </p:ext>
    </p:extLst>
  </p:cSld>
  <p:clrMapOvr>
    <a:masterClrMapping/>
  </p:clrMapOvr>
  <p:transition>
    <p:fade/>
  </p:transition>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6" name="Image 5">
            <a:extLst>
              <a:ext uri="{FF2B5EF4-FFF2-40B4-BE49-F238E27FC236}">
                <a16:creationId xmlns:a16="http://schemas.microsoft.com/office/drawing/2014/main" id="{30CFF897-2F1E-1546-BCB3-79D9F6CC3472}"/>
              </a:ext>
            </a:extLst>
          </p:cNvPr>
          <p:cNvPicPr>
            <a:picLocks noChangeAspect="1"/>
          </p:cNvPicPr>
          <p:nvPr userDrawn="1"/>
        </p:nvPicPr>
        <p:blipFill rotWithShape="1">
          <a:blip r:embed="rId2"/>
          <a:srcRect l="-19464" t="59592" r="-9939" b="-4814"/>
          <a:stretch/>
        </p:blipFill>
        <p:spPr>
          <a:xfrm>
            <a:off x="6096000" y="-1"/>
            <a:ext cx="6096000" cy="1371601"/>
          </a:xfrm>
          <a:prstGeom prst="rect">
            <a:avLst/>
          </a:prstGeom>
        </p:spPr>
      </p:pic>
      <p:sp>
        <p:nvSpPr>
          <p:cNvPr id="7" name="TextBox 8">
            <a:extLst>
              <a:ext uri="{FF2B5EF4-FFF2-40B4-BE49-F238E27FC236}">
                <a16:creationId xmlns:a16="http://schemas.microsoft.com/office/drawing/2014/main" id="{D020CD13-4E59-5C41-B16D-E062377A6EED}"/>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9" name="Espace réservé du contenu 5">
            <a:extLst>
              <a:ext uri="{FF2B5EF4-FFF2-40B4-BE49-F238E27FC236}">
                <a16:creationId xmlns:a16="http://schemas.microsoft.com/office/drawing/2014/main" id="{BADF16E2-5897-6A4F-93A6-720021DE7C49}"/>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10D1B2E6-D900-BF49-948B-8E718CEA73EA}"/>
              </a:ext>
            </a:extLst>
          </p:cNvPr>
          <p:cNvPicPr>
            <a:picLocks noChangeAspect="1"/>
          </p:cNvPicPr>
          <p:nvPr userDrawn="1"/>
        </p:nvPicPr>
        <p:blipFill rotWithShape="1">
          <a:blip r:embed="rId3"/>
          <a:srcRect b="18800"/>
          <a:stretch/>
        </p:blipFill>
        <p:spPr>
          <a:xfrm>
            <a:off x="521902" y="6138524"/>
            <a:ext cx="2847007" cy="600000"/>
          </a:xfrm>
          <a:prstGeom prst="rect">
            <a:avLst/>
          </a:prstGeom>
        </p:spPr>
      </p:pic>
    </p:spTree>
    <p:extLst>
      <p:ext uri="{BB962C8B-B14F-4D97-AF65-F5344CB8AC3E}">
        <p14:creationId xmlns:p14="http://schemas.microsoft.com/office/powerpoint/2010/main" val="109505167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3" name="Picture 2" descr="Logo, company name&#10;&#10;Description automatically generated">
            <a:extLst>
              <a:ext uri="{FF2B5EF4-FFF2-40B4-BE49-F238E27FC236}">
                <a16:creationId xmlns:a16="http://schemas.microsoft.com/office/drawing/2014/main" id="{D0E2F8CA-AD89-C942-A0AC-C762A099F4DB}"/>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29531852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rgbClr val="04426B"/>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TextBox 8">
            <a:extLst>
              <a:ext uri="{FF2B5EF4-FFF2-40B4-BE49-F238E27FC236}">
                <a16:creationId xmlns:a16="http://schemas.microsoft.com/office/drawing/2014/main" id="{5E55DE93-7754-3048-BDE7-0FEB6EB17FF7}"/>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D8A764DE-320D-7C49-A31D-6F4F6670CDEC}"/>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FBE0C93E-A13B-4C53-A119-34987590B86F}"/>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391906447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rgbClr val="04426B"/>
                </a:solidFill>
              </a:defRPr>
            </a:lvl1pPr>
          </a:lstStyle>
          <a:p>
            <a:pPr lvl="0"/>
            <a:r>
              <a:rPr lang="en-US"/>
              <a:t>Click to edit Master text styles</a:t>
            </a:r>
          </a:p>
        </p:txBody>
      </p:sp>
      <p:sp>
        <p:nvSpPr>
          <p:cNvPr id="8" name="TextBox 8">
            <a:extLst>
              <a:ext uri="{FF2B5EF4-FFF2-40B4-BE49-F238E27FC236}">
                <a16:creationId xmlns:a16="http://schemas.microsoft.com/office/drawing/2014/main" id="{38F069FC-D308-AF4F-8FDF-33CDD1157E98}"/>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0B9AD4CB-647A-3F44-8AC1-9BF0F5E08E0F}"/>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6259F3A4-3E7C-86AD-2341-987CC6CC6B6C}"/>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271367098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defRPr>
                <a:solidFill>
                  <a:srgbClr val="04426B"/>
                </a:solidFill>
              </a:defRPr>
            </a:lvl1pPr>
            <a:lvl2pPr>
              <a:defRPr>
                <a:solidFill>
                  <a:srgbClr val="04426B"/>
                </a:solidFill>
              </a:defRPr>
            </a:lvl2pPr>
            <a:lvl3pPr>
              <a:defRPr>
                <a:solidFill>
                  <a:srgbClr val="04426B"/>
                </a:solidFill>
              </a:defRPr>
            </a:lvl3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7" name="TextBox 8">
            <a:extLst>
              <a:ext uri="{FF2B5EF4-FFF2-40B4-BE49-F238E27FC236}">
                <a16:creationId xmlns:a16="http://schemas.microsoft.com/office/drawing/2014/main" id="{AF4E3762-08F4-C441-9887-AACECB5414B8}"/>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D9430972-8753-274E-B9A3-EAF87AEBD454}"/>
              </a:ext>
            </a:extLst>
          </p:cNvPr>
          <p:cNvSpPr>
            <a:spLocks noGrp="1"/>
          </p:cNvSpPr>
          <p:nvPr>
            <p:ph sz="quarter" idx="14"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9B7842C-E354-4BA2-0EB2-1A85F05F7906}"/>
              </a:ext>
            </a:extLst>
          </p:cNvPr>
          <p:cNvPicPr>
            <a:picLocks noChangeAspect="1"/>
          </p:cNvPicPr>
          <p:nvPr userDrawn="1"/>
        </p:nvPicPr>
        <p:blipFill rotWithShape="1">
          <a:blip r:embed="rId2"/>
          <a:srcRect b="18800"/>
          <a:stretch/>
        </p:blipFill>
        <p:spPr>
          <a:xfrm>
            <a:off x="521902" y="6138524"/>
            <a:ext cx="2847007" cy="600000"/>
          </a:xfrm>
          <a:prstGeom prst="rect">
            <a:avLst/>
          </a:prstGeom>
        </p:spPr>
      </p:pic>
    </p:spTree>
    <p:extLst>
      <p:ext uri="{BB962C8B-B14F-4D97-AF65-F5344CB8AC3E}">
        <p14:creationId xmlns:p14="http://schemas.microsoft.com/office/powerpoint/2010/main" val="35883791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D317A83-65C5-CE40-9267-A154CE7D8D43}"/>
              </a:ext>
            </a:extLst>
          </p:cNvPr>
          <p:cNvPicPr>
            <a:picLocks noChangeAspect="1"/>
          </p:cNvPicPr>
          <p:nvPr userDrawn="1"/>
        </p:nvPicPr>
        <p:blipFill>
          <a:blip r:embed="rId2"/>
          <a:stretch>
            <a:fillRect/>
          </a:stretch>
        </p:blipFill>
        <p:spPr>
          <a:xfrm>
            <a:off x="3165" y="0"/>
            <a:ext cx="12183557" cy="6858000"/>
          </a:xfrm>
          <a:prstGeom prst="rect">
            <a:avLst/>
          </a:prstGeom>
        </p:spPr>
      </p:pic>
      <p:sp>
        <p:nvSpPr>
          <p:cNvPr id="3" name="Datumsplatzhalter 2">
            <a:extLst>
              <a:ext uri="{FF2B5EF4-FFF2-40B4-BE49-F238E27FC236}">
                <a16:creationId xmlns:a16="http://schemas.microsoft.com/office/drawing/2014/main" id="{DA1023E0-9425-D04F-A789-E44E3EC1494D}"/>
              </a:ext>
            </a:extLst>
          </p:cNvPr>
          <p:cNvSpPr>
            <a:spLocks noGrp="1"/>
          </p:cNvSpPr>
          <p:nvPr>
            <p:ph type="dt" sz="half" idx="10"/>
          </p:nvPr>
        </p:nvSpPr>
        <p:spPr/>
        <p:txBody>
          <a:bodyPr/>
          <a:lstStyle/>
          <a:p>
            <a:fld id="{B70858C6-EF15-DB4D-A6B7-9A3A2B2E3368}" type="datetimeFigureOut">
              <a:rPr lang="de-DE" smtClean="0"/>
              <a:t>15.09.2024</a:t>
            </a:fld>
            <a:endParaRPr lang="de-DE"/>
          </a:p>
        </p:txBody>
      </p:sp>
      <p:sp>
        <p:nvSpPr>
          <p:cNvPr id="4" name="Fußzeilenplatzhalter 3">
            <a:extLst>
              <a:ext uri="{FF2B5EF4-FFF2-40B4-BE49-F238E27FC236}">
                <a16:creationId xmlns:a16="http://schemas.microsoft.com/office/drawing/2014/main" id="{CE761586-9D97-4547-A9BC-C46DFE4F5A7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3D5A050-A66A-CD44-B692-D24816FD676E}"/>
              </a:ext>
            </a:extLst>
          </p:cNvPr>
          <p:cNvSpPr>
            <a:spLocks noGrp="1"/>
          </p:cNvSpPr>
          <p:nvPr>
            <p:ph type="sldNum" sz="quarter" idx="12"/>
          </p:nvPr>
        </p:nvSpPr>
        <p:spPr/>
        <p:txBody>
          <a:bodyPr/>
          <a:lstStyle/>
          <a:p>
            <a:fld id="{A43FDBE0-6C68-4448-823F-D148B3547665}" type="slidenum">
              <a:rPr lang="de-DE" smtClean="0"/>
              <a:t>‹#›</a:t>
            </a:fld>
            <a:endParaRPr lang="de-DE"/>
          </a:p>
        </p:txBody>
      </p:sp>
      <p:sp>
        <p:nvSpPr>
          <p:cNvPr id="7" name="Titel 6">
            <a:extLst>
              <a:ext uri="{FF2B5EF4-FFF2-40B4-BE49-F238E27FC236}">
                <a16:creationId xmlns:a16="http://schemas.microsoft.com/office/drawing/2014/main" id="{B9AE8627-008B-2283-6159-2549DFA6EF9D}"/>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3792188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792235-35F3-7540-81C3-71CDB6AEB50F}"/>
              </a:ext>
            </a:extLst>
          </p:cNvPr>
          <p:cNvPicPr>
            <a:picLocks noChangeAspect="1"/>
          </p:cNvPicPr>
          <p:nvPr userDrawn="1"/>
        </p:nvPicPr>
        <p:blipFill rotWithShape="1">
          <a:blip r:embed="rId2"/>
          <a:srcRect l="-19464" t="59592" r="-9939" b="-4814"/>
          <a:stretch/>
        </p:blipFill>
        <p:spPr>
          <a:xfrm>
            <a:off x="6096000" y="-1"/>
            <a:ext cx="6096000" cy="1371601"/>
          </a:xfrm>
          <a:prstGeom prst="rect">
            <a:avLst/>
          </a:prstGeom>
        </p:spPr>
      </p:pic>
      <p:sp>
        <p:nvSpPr>
          <p:cNvPr id="5" name="TextBox 8">
            <a:extLst>
              <a:ext uri="{FF2B5EF4-FFF2-40B4-BE49-F238E27FC236}">
                <a16:creationId xmlns:a16="http://schemas.microsoft.com/office/drawing/2014/main" id="{A5BC5E89-75B6-0B43-B2F2-B47351773C03}"/>
              </a:ext>
            </a:extLst>
          </p:cNvPr>
          <p:cNvSpPr txBox="1"/>
          <p:nvPr userDrawn="1"/>
        </p:nvSpPr>
        <p:spPr>
          <a:xfrm>
            <a:off x="8506429" y="6252611"/>
            <a:ext cx="3333639" cy="287130"/>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7" name="Espace réservé du contenu 5">
            <a:extLst>
              <a:ext uri="{FF2B5EF4-FFF2-40B4-BE49-F238E27FC236}">
                <a16:creationId xmlns:a16="http://schemas.microsoft.com/office/drawing/2014/main" id="{0A157748-F543-4B44-BF38-E96C15DF5F8E}"/>
              </a:ext>
            </a:extLst>
          </p:cNvPr>
          <p:cNvSpPr>
            <a:spLocks noGrp="1"/>
          </p:cNvSpPr>
          <p:nvPr>
            <p:ph sz="quarter" idx="13" hasCustomPrompt="1"/>
          </p:nvPr>
        </p:nvSpPr>
        <p:spPr>
          <a:xfrm>
            <a:off x="3955597"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8DE86D11-733A-2831-885D-1C39E0127261}"/>
              </a:ext>
            </a:extLst>
          </p:cNvPr>
          <p:cNvPicPr>
            <a:picLocks noChangeAspect="1"/>
          </p:cNvPicPr>
          <p:nvPr userDrawn="1"/>
        </p:nvPicPr>
        <p:blipFill rotWithShape="1">
          <a:blip r:embed="rId3"/>
          <a:srcRect b="18800"/>
          <a:stretch/>
        </p:blipFill>
        <p:spPr>
          <a:xfrm>
            <a:off x="521902" y="6138524"/>
            <a:ext cx="2847007" cy="600000"/>
          </a:xfrm>
          <a:prstGeom prst="rect">
            <a:avLst/>
          </a:prstGeom>
        </p:spPr>
      </p:pic>
    </p:spTree>
    <p:extLst>
      <p:ext uri="{BB962C8B-B14F-4D97-AF65-F5344CB8AC3E}">
        <p14:creationId xmlns:p14="http://schemas.microsoft.com/office/powerpoint/2010/main" val="354668645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9FDDDEC-1833-01AF-35FA-EFE3680A6B1C}"/>
              </a:ext>
            </a:extLst>
          </p:cNvPr>
          <p:cNvPicPr>
            <a:picLocks noChangeAspect="1"/>
          </p:cNvPicPr>
          <p:nvPr userDrawn="1"/>
        </p:nvPicPr>
        <p:blipFill>
          <a:blip r:embed="rId2"/>
          <a:stretch>
            <a:fillRect/>
          </a:stretch>
        </p:blipFill>
        <p:spPr>
          <a:xfrm>
            <a:off x="420234" y="275398"/>
            <a:ext cx="5478565" cy="1421917"/>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a:solidFill>
                  <a:srgbClr val="03416B"/>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a:solidFill>
                  <a:srgbClr val="03416B"/>
                </a:solidFill>
                <a:latin typeface="+mj-lt"/>
                <a:ea typeface="MS PGothic" pitchFamily="34" charset="-128"/>
                <a:cs typeface="+mn-cs"/>
              </a:rPr>
              <a:t>Via Ginevra 4, CH-6900 Lugano</a:t>
            </a:r>
            <a:br>
              <a:rPr lang="en-US" altLang="en-US" sz="1600" kern="1200" baseline="0">
                <a:solidFill>
                  <a:srgbClr val="03416B"/>
                </a:solidFill>
                <a:latin typeface="+mj-lt"/>
                <a:ea typeface="MS PGothic" pitchFamily="34" charset="-128"/>
                <a:cs typeface="+mn-cs"/>
              </a:rPr>
            </a:br>
            <a:r>
              <a:rPr lang="en-US" altLang="en-US" sz="1600" kern="1200" baseline="0">
                <a:solidFill>
                  <a:srgbClr val="03416B"/>
                </a:solidFill>
                <a:latin typeface="+mj-lt"/>
                <a:ea typeface="MS PGothic" pitchFamily="34" charset="-128"/>
                <a:cs typeface="+mn-cs"/>
              </a:rPr>
              <a:t>T. +41 (0)91 973 19 00</a:t>
            </a:r>
            <a:br>
              <a:rPr lang="en-US" altLang="en-US" sz="1600" kern="1200" baseline="0">
                <a:solidFill>
                  <a:srgbClr val="03416B"/>
                </a:solidFill>
                <a:latin typeface="+mj-lt"/>
                <a:ea typeface="MS PGothic" pitchFamily="34" charset="-128"/>
                <a:cs typeface="+mn-cs"/>
              </a:rPr>
            </a:br>
            <a:r>
              <a:rPr lang="en-US" altLang="en-US" sz="1600" kern="1200" baseline="0">
                <a:solidFill>
                  <a:srgbClr val="03416B"/>
                </a:solidFill>
                <a:latin typeface="+mj-lt"/>
                <a:ea typeface="MS PGothic" pitchFamily="34" charset="-128"/>
                <a:cs typeface="+mn-cs"/>
              </a:rPr>
              <a:t>esmo@esmo.org</a:t>
            </a:r>
            <a:br>
              <a:rPr lang="en-US" altLang="en-US" sz="1600" kern="1200" baseline="0">
                <a:solidFill>
                  <a:srgbClr val="03416B"/>
                </a:solidFill>
                <a:latin typeface="+mj-lt"/>
                <a:ea typeface="MS PGothic" pitchFamily="34" charset="-128"/>
                <a:cs typeface="+mn-cs"/>
              </a:rPr>
            </a:br>
            <a:endParaRPr lang="en-US" altLang="en-US" sz="1600" kern="1200" baseline="0">
              <a:solidFill>
                <a:srgbClr val="03416B"/>
              </a:solidFill>
              <a:latin typeface="+mj-lt"/>
              <a:ea typeface="MS PGothic" pitchFamily="34" charset="-128"/>
              <a:cs typeface="+mn-cs"/>
            </a:endParaRPr>
          </a:p>
          <a:p>
            <a:pPr eaLnBrk="1" hangingPunct="1">
              <a:lnSpc>
                <a:spcPct val="100000"/>
              </a:lnSpc>
              <a:defRPr/>
            </a:pPr>
            <a:r>
              <a:rPr lang="en-US" altLang="en-US" sz="1600" b="1" kern="1200" baseline="0">
                <a:solidFill>
                  <a:srgbClr val="03416B"/>
                </a:solidFill>
                <a:latin typeface="+mj-lt"/>
                <a:ea typeface="MS PGothic" pitchFamily="34" charset="-128"/>
                <a:cs typeface="+mn-cs"/>
              </a:rPr>
              <a:t>esmo.org</a:t>
            </a: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480001" y="2775089"/>
            <a:ext cx="5616001" cy="1600440"/>
          </a:xfrm>
          <a:prstGeom prst="rect">
            <a:avLst/>
          </a:prstGeom>
        </p:spPr>
        <p:txBody>
          <a:bodyPr tIns="46800" bIns="234000" anchor="t">
            <a:noAutofit/>
          </a:bodyPr>
          <a:lstStyle>
            <a:lvl1pPr marL="0" indent="0">
              <a:buFontTx/>
              <a:buNone/>
              <a:defRPr sz="1600" b="1">
                <a:solidFill>
                  <a:srgbClr val="01426B"/>
                </a:solidFill>
                <a:latin typeface="+mn-lt"/>
              </a:defRPr>
            </a:lvl1pPr>
          </a:lstStyle>
          <a:p>
            <a:pPr lvl="0"/>
            <a:r>
              <a:rPr lang="en-US"/>
              <a:t>Click to edit Master text styles</a:t>
            </a:r>
          </a:p>
        </p:txBody>
      </p:sp>
      <p:pic>
        <p:nvPicPr>
          <p:cNvPr id="26" name="Image 25">
            <a:extLst>
              <a:ext uri="{FF2B5EF4-FFF2-40B4-BE49-F238E27FC236}">
                <a16:creationId xmlns:a16="http://schemas.microsoft.com/office/drawing/2014/main" id="{517E9E02-8992-C44F-9F87-1DC39D5A8FF0}"/>
              </a:ext>
            </a:extLst>
          </p:cNvPr>
          <p:cNvPicPr>
            <a:picLocks noChangeAspect="1"/>
          </p:cNvPicPr>
          <p:nvPr userDrawn="1"/>
        </p:nvPicPr>
        <p:blipFill rotWithShape="1">
          <a:blip r:embed="rId3"/>
          <a:srcRect t="-3850" r="42464" b="-3850"/>
          <a:stretch/>
        </p:blipFill>
        <p:spPr>
          <a:xfrm>
            <a:off x="6503780" y="-3"/>
            <a:ext cx="5690609" cy="6858003"/>
          </a:xfrm>
          <a:prstGeom prst="rect">
            <a:avLst/>
          </a:prstGeom>
        </p:spPr>
      </p:pic>
    </p:spTree>
    <p:extLst>
      <p:ext uri="{BB962C8B-B14F-4D97-AF65-F5344CB8AC3E}">
        <p14:creationId xmlns:p14="http://schemas.microsoft.com/office/powerpoint/2010/main" val="36274810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480002" y="2494536"/>
            <a:ext cx="6582823" cy="1200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3" name="Subtitle 2"/>
          <p:cNvSpPr>
            <a:spLocks noGrp="1"/>
          </p:cNvSpPr>
          <p:nvPr>
            <p:ph type="subTitle" idx="1"/>
          </p:nvPr>
        </p:nvSpPr>
        <p:spPr>
          <a:xfrm>
            <a:off x="480002" y="3694536"/>
            <a:ext cx="6582823"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19" name="Text Placeholder 18"/>
          <p:cNvSpPr>
            <a:spLocks noGrp="1"/>
          </p:cNvSpPr>
          <p:nvPr>
            <p:ph type="body" sz="quarter" idx="10"/>
          </p:nvPr>
        </p:nvSpPr>
        <p:spPr>
          <a:xfrm>
            <a:off x="480004" y="4571299"/>
            <a:ext cx="6622907" cy="307200"/>
          </a:xfrm>
          <a:prstGeom prst="rect">
            <a:avLst/>
          </a:prstGeom>
        </p:spPr>
        <p:txBody>
          <a:bodyPr tIns="46800" bIns="234000" anchor="t">
            <a:noAutofit/>
          </a:bodyPr>
          <a:lstStyle>
            <a:lvl1pPr marL="0" indent="0">
              <a:buFontTx/>
              <a:buNone/>
              <a:defRPr sz="1600" b="1">
                <a:solidFill>
                  <a:srgbClr val="01426B"/>
                </a:solidFill>
                <a:latin typeface="+mn-lt"/>
              </a:defRPr>
            </a:lvl1pPr>
          </a:lstStyle>
          <a:p>
            <a:pPr lvl="0"/>
            <a:r>
              <a:rPr lang="en-US"/>
              <a:t>Click to edit Master text styles</a:t>
            </a:r>
          </a:p>
        </p:txBody>
      </p:sp>
      <p:sp>
        <p:nvSpPr>
          <p:cNvPr id="20" name="Text Placeholder 18"/>
          <p:cNvSpPr>
            <a:spLocks noGrp="1"/>
          </p:cNvSpPr>
          <p:nvPr>
            <p:ph type="body" sz="quarter" idx="11"/>
          </p:nvPr>
        </p:nvSpPr>
        <p:spPr>
          <a:xfrm>
            <a:off x="480003" y="4886400"/>
            <a:ext cx="6622908" cy="307200"/>
          </a:xfrm>
          <a:prstGeom prst="rect">
            <a:avLst/>
          </a:prstGeom>
        </p:spPr>
        <p:txBody>
          <a:bodyPr tIns="46800" bIns="234000" anchor="t">
            <a:noAutofit/>
          </a:bodyPr>
          <a:lstStyle>
            <a:lvl1pPr marL="0" indent="0">
              <a:buFontTx/>
              <a:buNone/>
              <a:defRPr sz="1600" b="0">
                <a:solidFill>
                  <a:srgbClr val="01426B"/>
                </a:solidFill>
                <a:latin typeface="+mn-lt"/>
                <a:cs typeface="Agency FB" panose="020F0502020204030204" pitchFamily="34" charset="0"/>
              </a:defRPr>
            </a:lvl1pPr>
          </a:lstStyle>
          <a:p>
            <a:pPr lvl="0"/>
            <a:r>
              <a:rPr lang="en-US"/>
              <a:t>Click to edit Master text styles</a:t>
            </a:r>
          </a:p>
        </p:txBody>
      </p:sp>
      <p:pic>
        <p:nvPicPr>
          <p:cNvPr id="5" name="Image 4">
            <a:extLst>
              <a:ext uri="{FF2B5EF4-FFF2-40B4-BE49-F238E27FC236}">
                <a16:creationId xmlns:a16="http://schemas.microsoft.com/office/drawing/2014/main" id="{EBCEF3B6-B39B-4D4A-A507-11505014D6E4}"/>
              </a:ext>
            </a:extLst>
          </p:cNvPr>
          <p:cNvPicPr>
            <a:picLocks noChangeAspect="1"/>
          </p:cNvPicPr>
          <p:nvPr userDrawn="1"/>
        </p:nvPicPr>
        <p:blipFill rotWithShape="1">
          <a:blip r:embed="rId2"/>
          <a:srcRect l="-3435" t="-3850" r="51551" b="-3850"/>
          <a:stretch/>
        </p:blipFill>
        <p:spPr>
          <a:xfrm>
            <a:off x="7062824" y="-3"/>
            <a:ext cx="5131565" cy="6858003"/>
          </a:xfrm>
          <a:prstGeom prst="rect">
            <a:avLst/>
          </a:prstGeom>
        </p:spPr>
      </p:pic>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6172649"/>
            <a:ext cx="1344000" cy="349353"/>
          </a:xfrm>
          <a:prstGeom prst="rect">
            <a:avLst/>
          </a:prstGeom>
        </p:spPr>
      </p:pic>
      <p:pic>
        <p:nvPicPr>
          <p:cNvPr id="6" name="Picture 5" descr="Logo, company name&#10;&#10;Description automatically generated">
            <a:extLst>
              <a:ext uri="{FF2B5EF4-FFF2-40B4-BE49-F238E27FC236}">
                <a16:creationId xmlns:a16="http://schemas.microsoft.com/office/drawing/2014/main" id="{5492B6C0-1923-FB4B-DA68-21080CABC35E}"/>
              </a:ext>
            </a:extLst>
          </p:cNvPr>
          <p:cNvPicPr>
            <a:picLocks noChangeAspect="1"/>
          </p:cNvPicPr>
          <p:nvPr userDrawn="1"/>
        </p:nvPicPr>
        <p:blipFill>
          <a:blip r:embed="rId4"/>
          <a:stretch>
            <a:fillRect/>
          </a:stretch>
        </p:blipFill>
        <p:spPr>
          <a:xfrm>
            <a:off x="420235" y="275399"/>
            <a:ext cx="5478565" cy="14219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06846E8-F450-7F16-C225-9EC23BE1B011}"/>
              </a:ext>
            </a:extLst>
          </p:cNvPr>
          <p:cNvPicPr>
            <a:picLocks noChangeAspect="1"/>
          </p:cNvPicPr>
          <p:nvPr userDrawn="1"/>
        </p:nvPicPr>
        <p:blipFill>
          <a:blip r:embed="rId5"/>
          <a:stretch>
            <a:fillRect/>
          </a:stretch>
        </p:blipFill>
        <p:spPr>
          <a:xfrm>
            <a:off x="2340388" y="6107105"/>
            <a:ext cx="3181873" cy="492433"/>
          </a:xfrm>
          <a:prstGeom prst="rect">
            <a:avLst/>
          </a:prstGeom>
        </p:spPr>
      </p:pic>
    </p:spTree>
    <p:extLst>
      <p:ext uri="{BB962C8B-B14F-4D97-AF65-F5344CB8AC3E}">
        <p14:creationId xmlns:p14="http://schemas.microsoft.com/office/powerpoint/2010/main" val="1129763462"/>
      </p:ext>
    </p:extLst>
  </p:cSld>
  <p:clrMapOvr>
    <a:masterClrMapping/>
  </p:clrMapOvr>
  <p:transition>
    <p:fade/>
  </p:transition>
  <p:extLst>
    <p:ext uri="{DCECCB84-F9BA-43D5-87BE-67443E8EF086}">
      <p15:sldGuideLst xmlns:p15="http://schemas.microsoft.com/office/powerpoint/2012/main">
        <p15:guide id="1" orient="horz" pos="3072">
          <p15:clr>
            <a:srgbClr val="FBAE40"/>
          </p15:clr>
        </p15:guide>
        <p15:guide id="2" pos="295">
          <p15:clr>
            <a:srgbClr val="FBAE40"/>
          </p15:clr>
        </p15:guide>
        <p15:guide id="3" orient="horz" pos="282">
          <p15:clr>
            <a:srgbClr val="FBAE40"/>
          </p15:clr>
        </p15:guide>
        <p15:guide id="4" orient="horz" pos="291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B851CDC-8EDC-13A1-7A11-9145B580CA7C}"/>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9" y="3223706"/>
            <a:ext cx="184730" cy="461665"/>
          </a:xfrm>
          <a:prstGeom prst="rect">
            <a:avLst/>
          </a:prstGeom>
          <a:solidFill>
            <a:schemeClr val="accent2"/>
          </a:solidFill>
        </p:spPr>
        <p:txBody>
          <a:bodyPr wrap="none" rtlCol="0" anchor="ctr">
            <a:spAutoFit/>
          </a:bodyPr>
          <a:lstStyle/>
          <a:p>
            <a:pPr algn="ctr"/>
            <a:endParaRPr lang="fr-FR" sz="2400">
              <a:latin typeface="+mn-lt"/>
            </a:endParaRPr>
          </a:p>
        </p:txBody>
      </p:sp>
      <p:pic>
        <p:nvPicPr>
          <p:cNvPr id="19" name="Image 18">
            <a:extLst>
              <a:ext uri="{FF2B5EF4-FFF2-40B4-BE49-F238E27FC236}">
                <a16:creationId xmlns:a16="http://schemas.microsoft.com/office/drawing/2014/main" id="{93372CB1-553B-CA40-A7B3-35FDC5F37DB3}"/>
              </a:ext>
            </a:extLst>
          </p:cNvPr>
          <p:cNvPicPr>
            <a:picLocks noChangeAspect="1"/>
          </p:cNvPicPr>
          <p:nvPr userDrawn="1"/>
        </p:nvPicPr>
        <p:blipFill rotWithShape="1">
          <a:blip r:embed="rId3"/>
          <a:srcRect l="-13652" t="66073" r="6892" b="1"/>
          <a:stretch/>
        </p:blipFill>
        <p:spPr>
          <a:xfrm>
            <a:off x="0" y="-192505"/>
            <a:ext cx="12192000" cy="2494536"/>
          </a:xfrm>
          <a:prstGeom prst="rect">
            <a:avLst/>
          </a:prstGeom>
        </p:spPr>
      </p:pic>
      <p:sp>
        <p:nvSpPr>
          <p:cNvPr id="9" name="TextBox 8">
            <a:extLst>
              <a:ext uri="{FF2B5EF4-FFF2-40B4-BE49-F238E27FC236}">
                <a16:creationId xmlns:a16="http://schemas.microsoft.com/office/drawing/2014/main" id="{7F62E4B3-592A-D24B-AAF4-E631E8BC3A39}"/>
              </a:ext>
            </a:extLst>
          </p:cNvPr>
          <p:cNvSpPr txBox="1"/>
          <p:nvPr userDrawn="1"/>
        </p:nvSpPr>
        <p:spPr>
          <a:xfrm>
            <a:off x="8506430" y="6252611"/>
            <a:ext cx="3333639" cy="287130"/>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6" name="Espace réservé du contenu 5">
            <a:extLst>
              <a:ext uri="{FF2B5EF4-FFF2-40B4-BE49-F238E27FC236}">
                <a16:creationId xmlns:a16="http://schemas.microsoft.com/office/drawing/2014/main" id="{59583EA6-6316-F348-AF63-23747861ECEC}"/>
              </a:ext>
            </a:extLst>
          </p:cNvPr>
          <p:cNvSpPr>
            <a:spLocks noGrp="1"/>
          </p:cNvSpPr>
          <p:nvPr>
            <p:ph sz="quarter" idx="13"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spTree>
    <p:extLst>
      <p:ext uri="{BB962C8B-B14F-4D97-AF65-F5344CB8AC3E}">
        <p14:creationId xmlns:p14="http://schemas.microsoft.com/office/powerpoint/2010/main" val="3807673506"/>
      </p:ext>
    </p:extLst>
  </p:cSld>
  <p:clrMapOvr>
    <a:masterClrMapping/>
  </p:clrMapOvr>
  <p:transition>
    <p:fade/>
  </p:transition>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2152439"/>
            <a:ext cx="11213019" cy="3600000"/>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6" name="Image 5">
            <a:extLst>
              <a:ext uri="{FF2B5EF4-FFF2-40B4-BE49-F238E27FC236}">
                <a16:creationId xmlns:a16="http://schemas.microsoft.com/office/drawing/2014/main" id="{30CFF897-2F1E-1546-BCB3-79D9F6CC3472}"/>
              </a:ext>
            </a:extLst>
          </p:cNvPr>
          <p:cNvPicPr>
            <a:picLocks noChangeAspect="1"/>
          </p:cNvPicPr>
          <p:nvPr userDrawn="1"/>
        </p:nvPicPr>
        <p:blipFill rotWithShape="1">
          <a:blip r:embed="rId2"/>
          <a:srcRect l="-19464" t="59592" r="-9939" b="-4814"/>
          <a:stretch/>
        </p:blipFill>
        <p:spPr>
          <a:xfrm>
            <a:off x="6096000" y="-1"/>
            <a:ext cx="6096000" cy="1371601"/>
          </a:xfrm>
          <a:prstGeom prst="rect">
            <a:avLst/>
          </a:prstGeom>
        </p:spPr>
      </p:pic>
      <p:sp>
        <p:nvSpPr>
          <p:cNvPr id="7" name="TextBox 8">
            <a:extLst>
              <a:ext uri="{FF2B5EF4-FFF2-40B4-BE49-F238E27FC236}">
                <a16:creationId xmlns:a16="http://schemas.microsoft.com/office/drawing/2014/main" id="{D020CD13-4E59-5C41-B16D-E062377A6EED}"/>
              </a:ext>
            </a:extLst>
          </p:cNvPr>
          <p:cNvSpPr txBox="1"/>
          <p:nvPr userDrawn="1"/>
        </p:nvSpPr>
        <p:spPr>
          <a:xfrm>
            <a:off x="8506430" y="6252611"/>
            <a:ext cx="3333639" cy="287130"/>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9" name="Espace réservé du contenu 5">
            <a:extLst>
              <a:ext uri="{FF2B5EF4-FFF2-40B4-BE49-F238E27FC236}">
                <a16:creationId xmlns:a16="http://schemas.microsoft.com/office/drawing/2014/main" id="{BADF16E2-5897-6A4F-93A6-720021DE7C49}"/>
              </a:ext>
            </a:extLst>
          </p:cNvPr>
          <p:cNvSpPr>
            <a:spLocks noGrp="1"/>
          </p:cNvSpPr>
          <p:nvPr>
            <p:ph sz="quarter" idx="13"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10D1B2E6-D900-BF49-948B-8E718CEA73EA}"/>
              </a:ext>
            </a:extLst>
          </p:cNvPr>
          <p:cNvPicPr>
            <a:picLocks noChangeAspect="1"/>
          </p:cNvPicPr>
          <p:nvPr userDrawn="1"/>
        </p:nvPicPr>
        <p:blipFill rotWithShape="1">
          <a:blip r:embed="rId3"/>
          <a:srcRect b="18800"/>
          <a:stretch/>
        </p:blipFill>
        <p:spPr>
          <a:xfrm>
            <a:off x="521903" y="6138524"/>
            <a:ext cx="2847007" cy="600000"/>
          </a:xfrm>
          <a:prstGeom prst="rect">
            <a:avLst/>
          </a:prstGeom>
        </p:spPr>
      </p:pic>
    </p:spTree>
    <p:extLst>
      <p:ext uri="{BB962C8B-B14F-4D97-AF65-F5344CB8AC3E}">
        <p14:creationId xmlns:p14="http://schemas.microsoft.com/office/powerpoint/2010/main" val="406724860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2152439"/>
            <a:ext cx="11213019" cy="3600000"/>
          </a:xfrm>
          <a:prstGeom prst="rect">
            <a:avLst/>
          </a:prstGeom>
        </p:spPr>
        <p:txBody>
          <a:bodyPr>
            <a:noAutofit/>
          </a:bodyPr>
          <a:lstStyle>
            <a:lvl1pPr marL="0" indent="0">
              <a:buNone/>
              <a:defRPr sz="2133"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8" name="Espace réservé du contenu 5">
            <a:extLst>
              <a:ext uri="{FF2B5EF4-FFF2-40B4-BE49-F238E27FC236}">
                <a16:creationId xmlns:a16="http://schemas.microsoft.com/office/drawing/2014/main" id="{C5255111-7A1C-8648-B6D5-6AA3DEEE1C92}"/>
              </a:ext>
            </a:extLst>
          </p:cNvPr>
          <p:cNvSpPr>
            <a:spLocks noGrp="1"/>
          </p:cNvSpPr>
          <p:nvPr>
            <p:ph sz="quarter" idx="13"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0E2F8CA-AD89-C942-A0AC-C762A099F4DB}"/>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373664668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80"/>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7"/>
            <a:ext cx="5606509" cy="3630732"/>
          </a:xfrm>
          <a:prstGeom prst="rect">
            <a:avLst/>
          </a:prstGeom>
        </p:spPr>
        <p:txBody>
          <a:bodyPr>
            <a:noAutofit/>
          </a:bodyPr>
          <a:lstStyle>
            <a:lvl1pPr marL="0" indent="0">
              <a:buNone/>
              <a:defRPr sz="2133" baseline="0">
                <a:solidFill>
                  <a:srgbClr val="04426B"/>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9" name="TextBox 8">
            <a:extLst>
              <a:ext uri="{FF2B5EF4-FFF2-40B4-BE49-F238E27FC236}">
                <a16:creationId xmlns:a16="http://schemas.microsoft.com/office/drawing/2014/main" id="{5E55DE93-7754-3048-BDE7-0FEB6EB17FF7}"/>
              </a:ext>
            </a:extLst>
          </p:cNvPr>
          <p:cNvSpPr txBox="1"/>
          <p:nvPr userDrawn="1"/>
        </p:nvSpPr>
        <p:spPr>
          <a:xfrm>
            <a:off x="8506430" y="6252611"/>
            <a:ext cx="3333639" cy="287130"/>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D8A764DE-320D-7C49-A31D-6F4F6670CDEC}"/>
              </a:ext>
            </a:extLst>
          </p:cNvPr>
          <p:cNvSpPr>
            <a:spLocks noGrp="1"/>
          </p:cNvSpPr>
          <p:nvPr>
            <p:ph sz="quarter" idx="13"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FBE0C93E-A13B-4C53-A119-34987590B86F}"/>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7261896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7" y="3758424"/>
            <a:ext cx="11260735" cy="1994017"/>
          </a:xfrm>
          <a:prstGeom prst="rect">
            <a:avLst/>
          </a:prstGeom>
          <a:solidFill>
            <a:schemeClr val="bg1">
              <a:lumMod val="85000"/>
            </a:schemeClr>
          </a:solidFill>
        </p:spPr>
        <p:txBody>
          <a:bodyPr anchor="ctr"/>
          <a:lstStyle>
            <a:lvl1pPr marL="0" marR="0" indent="0" algn="ctr" defTabSz="60957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1" y="2152441"/>
            <a:ext cx="11241491" cy="1605983"/>
          </a:xfrm>
          <a:prstGeom prst="rect">
            <a:avLst/>
          </a:prstGeom>
        </p:spPr>
        <p:txBody>
          <a:bodyPr>
            <a:noAutofit/>
          </a:bodyPr>
          <a:lstStyle>
            <a:lvl1pPr marL="0" indent="0">
              <a:buNone/>
              <a:defRPr sz="2133" baseline="0">
                <a:solidFill>
                  <a:srgbClr val="04426B"/>
                </a:solidFill>
              </a:defRPr>
            </a:lvl1pPr>
          </a:lstStyle>
          <a:p>
            <a:pPr lvl="0"/>
            <a:r>
              <a:rPr lang="en-US"/>
              <a:t>Click to edit Master text styles</a:t>
            </a:r>
          </a:p>
        </p:txBody>
      </p:sp>
      <p:sp>
        <p:nvSpPr>
          <p:cNvPr id="8" name="TextBox 8">
            <a:extLst>
              <a:ext uri="{FF2B5EF4-FFF2-40B4-BE49-F238E27FC236}">
                <a16:creationId xmlns:a16="http://schemas.microsoft.com/office/drawing/2014/main" id="{38F069FC-D308-AF4F-8FDF-33CDD1157E98}"/>
              </a:ext>
            </a:extLst>
          </p:cNvPr>
          <p:cNvSpPr txBox="1"/>
          <p:nvPr userDrawn="1"/>
        </p:nvSpPr>
        <p:spPr>
          <a:xfrm>
            <a:off x="8506430" y="6252611"/>
            <a:ext cx="3333639" cy="287130"/>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0B9AD4CB-647A-3F44-8AC1-9BF0F5E08E0F}"/>
              </a:ext>
            </a:extLst>
          </p:cNvPr>
          <p:cNvSpPr>
            <a:spLocks noGrp="1"/>
          </p:cNvSpPr>
          <p:nvPr>
            <p:ph sz="quarter" idx="13"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6259F3A4-3E7C-86AD-2341-987CC6CC6B6C}"/>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99505928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9"/>
            <a:ext cx="11232000" cy="3599999"/>
          </a:xfrm>
          <a:prstGeom prst="rect">
            <a:avLst/>
          </a:prstGeom>
        </p:spPr>
        <p:txBody>
          <a:bodyPr>
            <a:noAutofit/>
          </a:bodyPr>
          <a:lstStyle>
            <a:lvl1pPr>
              <a:defRPr>
                <a:solidFill>
                  <a:srgbClr val="04426B"/>
                </a:solidFill>
              </a:defRPr>
            </a:lvl1pPr>
            <a:lvl2pPr>
              <a:defRPr>
                <a:solidFill>
                  <a:srgbClr val="04426B"/>
                </a:solidFill>
              </a:defRPr>
            </a:lvl2pPr>
            <a:lvl3pPr>
              <a:defRPr>
                <a:solidFill>
                  <a:srgbClr val="04426B"/>
                </a:solidFill>
              </a:defRPr>
            </a:lvl3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9" y="646992"/>
            <a:ext cx="11232003" cy="576000"/>
          </a:xfrm>
          <a:prstGeom prst="rect">
            <a:avLst/>
          </a:prstGeom>
        </p:spPr>
        <p:txBody>
          <a:bodyPr anchor="t">
            <a:noAutofit/>
          </a:bodyPr>
          <a:lstStyle>
            <a:lvl1pPr algn="l">
              <a:lnSpc>
                <a:spcPct val="80000"/>
              </a:lnSpc>
              <a:defRPr sz="3733"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9" y="1222992"/>
            <a:ext cx="11232003" cy="600000"/>
          </a:xfrm>
          <a:prstGeom prst="rect">
            <a:avLst/>
          </a:prstGeom>
        </p:spPr>
        <p:txBody>
          <a:bodyPr anchor="t">
            <a:noAutofit/>
          </a:bodyPr>
          <a:lstStyle>
            <a:lvl1pPr marL="0" indent="0" algn="l">
              <a:buNone/>
              <a:defRPr sz="2667">
                <a:solidFill>
                  <a:srgbClr val="04426B"/>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7" name="TextBox 8">
            <a:extLst>
              <a:ext uri="{FF2B5EF4-FFF2-40B4-BE49-F238E27FC236}">
                <a16:creationId xmlns:a16="http://schemas.microsoft.com/office/drawing/2014/main" id="{AF4E3762-08F4-C441-9887-AACECB5414B8}"/>
              </a:ext>
            </a:extLst>
          </p:cNvPr>
          <p:cNvSpPr txBox="1"/>
          <p:nvPr userDrawn="1"/>
        </p:nvSpPr>
        <p:spPr>
          <a:xfrm>
            <a:off x="8506430" y="6252611"/>
            <a:ext cx="3333639" cy="287130"/>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D9430972-8753-274E-B9A3-EAF87AEBD454}"/>
              </a:ext>
            </a:extLst>
          </p:cNvPr>
          <p:cNvSpPr>
            <a:spLocks noGrp="1"/>
          </p:cNvSpPr>
          <p:nvPr>
            <p:ph sz="quarter" idx="14"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9B7842C-E354-4BA2-0EB2-1A85F05F7906}"/>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210717394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792235-35F3-7540-81C3-71CDB6AEB50F}"/>
              </a:ext>
            </a:extLst>
          </p:cNvPr>
          <p:cNvPicPr>
            <a:picLocks noChangeAspect="1"/>
          </p:cNvPicPr>
          <p:nvPr userDrawn="1"/>
        </p:nvPicPr>
        <p:blipFill rotWithShape="1">
          <a:blip r:embed="rId2"/>
          <a:srcRect l="-19464" t="59592" r="-9939" b="-4814"/>
          <a:stretch/>
        </p:blipFill>
        <p:spPr>
          <a:xfrm>
            <a:off x="6096000" y="-1"/>
            <a:ext cx="6096000" cy="1371601"/>
          </a:xfrm>
          <a:prstGeom prst="rect">
            <a:avLst/>
          </a:prstGeom>
        </p:spPr>
      </p:pic>
      <p:sp>
        <p:nvSpPr>
          <p:cNvPr id="5" name="TextBox 8">
            <a:extLst>
              <a:ext uri="{FF2B5EF4-FFF2-40B4-BE49-F238E27FC236}">
                <a16:creationId xmlns:a16="http://schemas.microsoft.com/office/drawing/2014/main" id="{A5BC5E89-75B6-0B43-B2F2-B47351773C03}"/>
              </a:ext>
            </a:extLst>
          </p:cNvPr>
          <p:cNvSpPr txBox="1"/>
          <p:nvPr userDrawn="1"/>
        </p:nvSpPr>
        <p:spPr>
          <a:xfrm>
            <a:off x="8506430" y="6252611"/>
            <a:ext cx="3333639" cy="287130"/>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Content of this presentation is copyright</a:t>
            </a:r>
            <a:r>
              <a:rPr lang="en-CH" sz="933" b="0" i="0">
                <a:solidFill>
                  <a:srgbClr val="85677D"/>
                </a:solidFill>
                <a:effectLst/>
                <a:latin typeface="Arial Narrow" panose="020B0606020202030204" pitchFamily="34" charset="0"/>
              </a:rPr>
              <a:t> </a:t>
            </a:r>
            <a:r>
              <a:rPr lang="en-US" sz="933" b="0" i="0">
                <a:solidFill>
                  <a:srgbClr val="85677D"/>
                </a:solidFill>
                <a:effectLst/>
                <a:latin typeface="Arial Narrow" panose="020B0606020202030204" pitchFamily="34" charset="0"/>
              </a:rPr>
              <a:t>and responsibility of the author. </a:t>
            </a:r>
            <a:endParaRPr lang="en-CH" sz="933" b="0" i="0">
              <a:solidFill>
                <a:srgbClr val="85677D"/>
              </a:solidFill>
              <a:effectLst/>
              <a:latin typeface="Arial Narrow" panose="020B0606020202030204" pitchFamily="34" charset="0"/>
            </a:endParaRPr>
          </a:p>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933" b="0" i="0">
                <a:solidFill>
                  <a:srgbClr val="85677D"/>
                </a:solidFill>
                <a:effectLst/>
                <a:latin typeface="Arial Narrow" panose="020B0606020202030204" pitchFamily="34" charset="0"/>
              </a:rPr>
              <a:t>Permission is required for re-use</a:t>
            </a:r>
            <a:r>
              <a:rPr lang="en-CH" sz="933" b="0" i="0">
                <a:solidFill>
                  <a:srgbClr val="85677D"/>
                </a:solidFill>
                <a:effectLst/>
                <a:latin typeface="Arial Narrow" panose="020B0606020202030204" pitchFamily="34" charset="0"/>
              </a:rPr>
              <a:t>.</a:t>
            </a:r>
            <a:endParaRPr lang="en-US" sz="933" b="0" i="0">
              <a:solidFill>
                <a:srgbClr val="85677D"/>
              </a:solidFill>
              <a:effectLst/>
              <a:latin typeface="Arial Narrow" panose="020B0606020202030204" pitchFamily="34" charset="0"/>
            </a:endParaRPr>
          </a:p>
        </p:txBody>
      </p:sp>
      <p:sp>
        <p:nvSpPr>
          <p:cNvPr id="7" name="Espace réservé du contenu 5">
            <a:extLst>
              <a:ext uri="{FF2B5EF4-FFF2-40B4-BE49-F238E27FC236}">
                <a16:creationId xmlns:a16="http://schemas.microsoft.com/office/drawing/2014/main" id="{0A157748-F543-4B44-BF38-E96C15DF5F8E}"/>
              </a:ext>
            </a:extLst>
          </p:cNvPr>
          <p:cNvSpPr>
            <a:spLocks noGrp="1"/>
          </p:cNvSpPr>
          <p:nvPr>
            <p:ph sz="quarter" idx="13" hasCustomPrompt="1"/>
          </p:nvPr>
        </p:nvSpPr>
        <p:spPr>
          <a:xfrm>
            <a:off x="3955598" y="6264141"/>
            <a:ext cx="4550833" cy="300000"/>
          </a:xfrm>
          <a:prstGeom prst="rect">
            <a:avLst/>
          </a:prstGeom>
        </p:spPr>
        <p:txBody>
          <a:bodyPr/>
          <a:lstStyle>
            <a:lvl1pPr marL="0" indent="0">
              <a:buNone/>
              <a:defRPr sz="1333"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8DE86D11-733A-2831-885D-1C39E0127261}"/>
              </a:ext>
            </a:extLst>
          </p:cNvPr>
          <p:cNvPicPr>
            <a:picLocks noChangeAspect="1"/>
          </p:cNvPicPr>
          <p:nvPr userDrawn="1"/>
        </p:nvPicPr>
        <p:blipFill rotWithShape="1">
          <a:blip r:embed="rId3"/>
          <a:srcRect b="18800"/>
          <a:stretch/>
        </p:blipFill>
        <p:spPr>
          <a:xfrm>
            <a:off x="521903" y="6138524"/>
            <a:ext cx="2847007" cy="600000"/>
          </a:xfrm>
          <a:prstGeom prst="rect">
            <a:avLst/>
          </a:prstGeom>
        </p:spPr>
      </p:pic>
    </p:spTree>
    <p:extLst>
      <p:ext uri="{BB962C8B-B14F-4D97-AF65-F5344CB8AC3E}">
        <p14:creationId xmlns:p14="http://schemas.microsoft.com/office/powerpoint/2010/main" val="31995272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4ACCFD-6A32-5A41-B720-B5832BF83F2D}"/>
              </a:ext>
            </a:extLst>
          </p:cNvPr>
          <p:cNvSpPr>
            <a:spLocks noGrp="1"/>
          </p:cNvSpPr>
          <p:nvPr>
            <p:ph type="dt" sz="half" idx="10"/>
          </p:nvPr>
        </p:nvSpPr>
        <p:spPr/>
        <p:txBody>
          <a:bodyPr/>
          <a:lstStyle/>
          <a:p>
            <a:fld id="{B70858C6-EF15-DB4D-A6B7-9A3A2B2E3368}" type="datetimeFigureOut">
              <a:rPr lang="de-DE" smtClean="0"/>
              <a:t>15.09.2024</a:t>
            </a:fld>
            <a:endParaRPr lang="de-DE"/>
          </a:p>
        </p:txBody>
      </p:sp>
      <p:sp>
        <p:nvSpPr>
          <p:cNvPr id="3" name="Fußzeilenplatzhalter 2">
            <a:extLst>
              <a:ext uri="{FF2B5EF4-FFF2-40B4-BE49-F238E27FC236}">
                <a16:creationId xmlns:a16="http://schemas.microsoft.com/office/drawing/2014/main" id="{71CCEC0A-169B-1B42-8676-0A583F9EA2B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FCFD558-06B5-AD43-8FBC-71C0B1F988BE}"/>
              </a:ext>
            </a:extLst>
          </p:cNvPr>
          <p:cNvSpPr>
            <a:spLocks noGrp="1"/>
          </p:cNvSpPr>
          <p:nvPr>
            <p:ph type="sldNum" sz="quarter" idx="12"/>
          </p:nvPr>
        </p:nvSpPr>
        <p:spPr/>
        <p:txBody>
          <a:bodyPr/>
          <a:lstStyle/>
          <a:p>
            <a:fld id="{A43FDBE0-6C68-4448-823F-D148B3547665}" type="slidenum">
              <a:rPr lang="de-DE" smtClean="0"/>
              <a:t>‹#›</a:t>
            </a:fld>
            <a:endParaRPr lang="de-DE"/>
          </a:p>
        </p:txBody>
      </p:sp>
    </p:spTree>
    <p:extLst>
      <p:ext uri="{BB962C8B-B14F-4D97-AF65-F5344CB8AC3E}">
        <p14:creationId xmlns:p14="http://schemas.microsoft.com/office/powerpoint/2010/main" val="2397537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9FDDDEC-1833-01AF-35FA-EFE3680A6B1C}"/>
              </a:ext>
            </a:extLst>
          </p:cNvPr>
          <p:cNvPicPr>
            <a:picLocks noChangeAspect="1"/>
          </p:cNvPicPr>
          <p:nvPr userDrawn="1"/>
        </p:nvPicPr>
        <p:blipFill>
          <a:blip r:embed="rId2"/>
          <a:stretch>
            <a:fillRect/>
          </a:stretch>
        </p:blipFill>
        <p:spPr>
          <a:xfrm>
            <a:off x="420235" y="275399"/>
            <a:ext cx="5478565" cy="1421917"/>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a:solidFill>
                  <a:srgbClr val="03416B"/>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a:solidFill>
                  <a:srgbClr val="03416B"/>
                </a:solidFill>
                <a:latin typeface="+mj-lt"/>
                <a:ea typeface="MS PGothic" pitchFamily="34" charset="-128"/>
                <a:cs typeface="+mn-cs"/>
              </a:rPr>
              <a:t>Via Ginevra 4, CH-6900 Lugano</a:t>
            </a:r>
            <a:br>
              <a:rPr lang="en-US" altLang="en-US" sz="1600" kern="1200" baseline="0">
                <a:solidFill>
                  <a:srgbClr val="03416B"/>
                </a:solidFill>
                <a:latin typeface="+mj-lt"/>
                <a:ea typeface="MS PGothic" pitchFamily="34" charset="-128"/>
                <a:cs typeface="+mn-cs"/>
              </a:rPr>
            </a:br>
            <a:r>
              <a:rPr lang="en-US" altLang="en-US" sz="1600" kern="1200" baseline="0">
                <a:solidFill>
                  <a:srgbClr val="03416B"/>
                </a:solidFill>
                <a:latin typeface="+mj-lt"/>
                <a:ea typeface="MS PGothic" pitchFamily="34" charset="-128"/>
                <a:cs typeface="+mn-cs"/>
              </a:rPr>
              <a:t>T. +41 (0)91 973 19 00</a:t>
            </a:r>
            <a:br>
              <a:rPr lang="en-US" altLang="en-US" sz="1600" kern="1200" baseline="0">
                <a:solidFill>
                  <a:srgbClr val="03416B"/>
                </a:solidFill>
                <a:latin typeface="+mj-lt"/>
                <a:ea typeface="MS PGothic" pitchFamily="34" charset="-128"/>
                <a:cs typeface="+mn-cs"/>
              </a:rPr>
            </a:br>
            <a:r>
              <a:rPr lang="en-US" altLang="en-US" sz="1600" kern="1200" baseline="0">
                <a:solidFill>
                  <a:srgbClr val="03416B"/>
                </a:solidFill>
                <a:latin typeface="+mj-lt"/>
                <a:ea typeface="MS PGothic" pitchFamily="34" charset="-128"/>
                <a:cs typeface="+mn-cs"/>
              </a:rPr>
              <a:t>esmo@esmo.org</a:t>
            </a:r>
            <a:br>
              <a:rPr lang="en-US" altLang="en-US" sz="1600" kern="1200" baseline="0">
                <a:solidFill>
                  <a:srgbClr val="03416B"/>
                </a:solidFill>
                <a:latin typeface="+mj-lt"/>
                <a:ea typeface="MS PGothic" pitchFamily="34" charset="-128"/>
                <a:cs typeface="+mn-cs"/>
              </a:rPr>
            </a:br>
            <a:endParaRPr lang="en-US" altLang="en-US" sz="1600" kern="1200" baseline="0">
              <a:solidFill>
                <a:srgbClr val="03416B"/>
              </a:solidFill>
              <a:latin typeface="+mj-lt"/>
              <a:ea typeface="MS PGothic" pitchFamily="34" charset="-128"/>
              <a:cs typeface="+mn-cs"/>
            </a:endParaRPr>
          </a:p>
          <a:p>
            <a:pPr eaLnBrk="1" hangingPunct="1">
              <a:lnSpc>
                <a:spcPct val="100000"/>
              </a:lnSpc>
              <a:defRPr/>
            </a:pPr>
            <a:r>
              <a:rPr lang="en-US" altLang="en-US" sz="1600" b="1" kern="1200" baseline="0">
                <a:solidFill>
                  <a:srgbClr val="03416B"/>
                </a:solidFill>
                <a:latin typeface="+mj-lt"/>
                <a:ea typeface="MS PGothic" pitchFamily="34" charset="-128"/>
                <a:cs typeface="+mn-cs"/>
              </a:rPr>
              <a:t>esmo.org</a:t>
            </a: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480002" y="2775089"/>
            <a:ext cx="5616001" cy="1600440"/>
          </a:xfrm>
          <a:prstGeom prst="rect">
            <a:avLst/>
          </a:prstGeom>
        </p:spPr>
        <p:txBody>
          <a:bodyPr tIns="46800" bIns="234000" anchor="t">
            <a:noAutofit/>
          </a:bodyPr>
          <a:lstStyle>
            <a:lvl1pPr marL="0" indent="0">
              <a:buFontTx/>
              <a:buNone/>
              <a:defRPr sz="1600" b="1">
                <a:solidFill>
                  <a:srgbClr val="01426B"/>
                </a:solidFill>
                <a:latin typeface="+mn-lt"/>
              </a:defRPr>
            </a:lvl1pPr>
          </a:lstStyle>
          <a:p>
            <a:pPr lvl="0"/>
            <a:r>
              <a:rPr lang="en-US"/>
              <a:t>Click to edit Master text styles</a:t>
            </a:r>
          </a:p>
        </p:txBody>
      </p:sp>
      <p:pic>
        <p:nvPicPr>
          <p:cNvPr id="26" name="Image 25">
            <a:extLst>
              <a:ext uri="{FF2B5EF4-FFF2-40B4-BE49-F238E27FC236}">
                <a16:creationId xmlns:a16="http://schemas.microsoft.com/office/drawing/2014/main" id="{517E9E02-8992-C44F-9F87-1DC39D5A8FF0}"/>
              </a:ext>
            </a:extLst>
          </p:cNvPr>
          <p:cNvPicPr>
            <a:picLocks noChangeAspect="1"/>
          </p:cNvPicPr>
          <p:nvPr userDrawn="1"/>
        </p:nvPicPr>
        <p:blipFill rotWithShape="1">
          <a:blip r:embed="rId3"/>
          <a:srcRect t="-3850" r="42464" b="-3850"/>
          <a:stretch/>
        </p:blipFill>
        <p:spPr>
          <a:xfrm>
            <a:off x="6503781" y="-3"/>
            <a:ext cx="5690609" cy="6858003"/>
          </a:xfrm>
          <a:prstGeom prst="rect">
            <a:avLst/>
          </a:prstGeom>
        </p:spPr>
      </p:pic>
    </p:spTree>
    <p:extLst>
      <p:ext uri="{BB962C8B-B14F-4D97-AF65-F5344CB8AC3E}">
        <p14:creationId xmlns:p14="http://schemas.microsoft.com/office/powerpoint/2010/main" val="2847369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mp; Sub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4424" y="915416"/>
            <a:ext cx="11501965" cy="347472"/>
          </a:xfrm>
          <a:prstGeom prst="rect">
            <a:avLst/>
          </a:prstGeom>
        </p:spPr>
        <p:txBody>
          <a:bodyPr anchor="ctr">
            <a:noAutofit/>
          </a:bodyPr>
          <a:lstStyle>
            <a:lvl1pPr marL="0" indent="0">
              <a:lnSpc>
                <a:spcPct val="100000"/>
              </a:lnSpc>
              <a:buNone/>
              <a:defRPr sz="1800" b="1">
                <a:solidFill>
                  <a:schemeClr val="accent3"/>
                </a:solidFill>
              </a:defRPr>
            </a:lvl1pPr>
          </a:lstStyle>
          <a:p>
            <a:pPr lvl="0"/>
            <a:r>
              <a:rPr lang="en-US"/>
              <a:t>Add Subtitle Here</a:t>
            </a:r>
          </a:p>
        </p:txBody>
      </p:sp>
      <p:sp>
        <p:nvSpPr>
          <p:cNvPr id="6" name="Text Placeholder 2">
            <a:extLst>
              <a:ext uri="{FF2B5EF4-FFF2-40B4-BE49-F238E27FC236}">
                <a16:creationId xmlns:a16="http://schemas.microsoft.com/office/drawing/2014/main" id="{204413A6-AA1B-734B-AA1C-DEF9DE144F19}"/>
              </a:ext>
            </a:extLst>
          </p:cNvPr>
          <p:cNvSpPr>
            <a:spLocks noGrp="1"/>
          </p:cNvSpPr>
          <p:nvPr>
            <p:ph type="body" sz="quarter" idx="15" hasCustomPrompt="1"/>
          </p:nvPr>
        </p:nvSpPr>
        <p:spPr>
          <a:xfrm>
            <a:off x="344559" y="6400800"/>
            <a:ext cx="10884360" cy="230315"/>
          </a:xfrm>
          <a:prstGeom prst="rect">
            <a:avLst/>
          </a:prstGeom>
        </p:spPr>
        <p:txBody>
          <a:bodyPr tIns="0" bIns="0" anchor="b">
            <a:noAutofit/>
          </a:bodyPr>
          <a:lstStyle>
            <a:lvl1pPr marL="0" indent="0">
              <a:spcBef>
                <a:spcPts val="200"/>
              </a:spcBef>
              <a:buNone/>
              <a:defRPr sz="700">
                <a:solidFill>
                  <a:schemeClr val="tx2"/>
                </a:solidFill>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a:t>Footer</a:t>
            </a:r>
          </a:p>
        </p:txBody>
      </p:sp>
      <p:sp>
        <p:nvSpPr>
          <p:cNvPr id="2" name="Title 1">
            <a:extLst>
              <a:ext uri="{FF2B5EF4-FFF2-40B4-BE49-F238E27FC236}">
                <a16:creationId xmlns:a16="http://schemas.microsoft.com/office/drawing/2014/main" id="{7485631B-4600-ED4F-BD2E-F104005D03E3}"/>
              </a:ext>
            </a:extLst>
          </p:cNvPr>
          <p:cNvSpPr>
            <a:spLocks noGrp="1"/>
          </p:cNvSpPr>
          <p:nvPr>
            <p:ph type="title"/>
          </p:nvPr>
        </p:nvSpPr>
        <p:spPr>
          <a:xfrm>
            <a:off x="344424" y="199136"/>
            <a:ext cx="10282936" cy="685800"/>
          </a:xfrm>
        </p:spPr>
        <p:txBody>
          <a:bodyPr/>
          <a:lstStyle/>
          <a:p>
            <a:r>
              <a:rPr lang="en-US"/>
              <a:t>Click to edit Master title style</a:t>
            </a:r>
          </a:p>
        </p:txBody>
      </p:sp>
    </p:spTree>
    <p:extLst>
      <p:ext uri="{BB962C8B-B14F-4D97-AF65-F5344CB8AC3E}">
        <p14:creationId xmlns:p14="http://schemas.microsoft.com/office/powerpoint/2010/main" val="284724068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293092"/>
            <a:ext cx="11502427" cy="4879108"/>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5479" y="901730"/>
            <a:ext cx="11501965" cy="347472"/>
          </a:xfrm>
          <a:prstGeom prst="rect">
            <a:avLst/>
          </a:prstGeom>
        </p:spPr>
        <p:txBody>
          <a:bodyPr anchor="ctr" anchorCtr="0">
            <a:noAutofit/>
          </a:bodyPr>
          <a:lstStyle>
            <a:lvl1pPr marL="0" indent="0">
              <a:lnSpc>
                <a:spcPct val="100000"/>
              </a:lnSpc>
              <a:buNone/>
              <a:defRPr sz="2200" b="0">
                <a:solidFill>
                  <a:schemeClr val="accent3"/>
                </a:solidFill>
              </a:defRPr>
            </a:lvl1pPr>
          </a:lstStyle>
          <a:p>
            <a:pPr lvl="0"/>
            <a:r>
              <a:rPr lang="en-US"/>
              <a:t>Add Subtitle Here</a:t>
            </a:r>
          </a:p>
        </p:txBody>
      </p:sp>
      <p:sp>
        <p:nvSpPr>
          <p:cNvPr id="8" name="Text Placeholder 2">
            <a:extLst>
              <a:ext uri="{FF2B5EF4-FFF2-40B4-BE49-F238E27FC236}">
                <a16:creationId xmlns:a16="http://schemas.microsoft.com/office/drawing/2014/main" id="{36665FF9-6867-5E42-99E2-EB11C0991B0D}"/>
              </a:ext>
            </a:extLst>
          </p:cNvPr>
          <p:cNvSpPr>
            <a:spLocks noGrp="1"/>
          </p:cNvSpPr>
          <p:nvPr>
            <p:ph type="body" sz="quarter" idx="15" hasCustomPrompt="1"/>
          </p:nvPr>
        </p:nvSpPr>
        <p:spPr>
          <a:xfrm>
            <a:off x="344559" y="6400800"/>
            <a:ext cx="10884360" cy="230315"/>
          </a:xfrm>
          <a:prstGeom prst="rect">
            <a:avLst/>
          </a:prstGeom>
        </p:spPr>
        <p:txBody>
          <a:bodyPr tIns="0" bIns="0" anchor="b">
            <a:noAutofit/>
          </a:bodyPr>
          <a:lstStyle>
            <a:lvl1pPr marL="0" indent="0">
              <a:spcBef>
                <a:spcPts val="200"/>
              </a:spcBef>
              <a:buNone/>
              <a:defRPr sz="700">
                <a:solidFill>
                  <a:schemeClr val="tx2"/>
                </a:solidFill>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a:t>Footer</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292" y="194085"/>
            <a:ext cx="9907148" cy="685800"/>
          </a:xfrm>
        </p:spPr>
        <p:txBody>
          <a:bodyPr/>
          <a:lstStyle/>
          <a:p>
            <a:r>
              <a:rPr lang="en-US"/>
              <a:t>Click to edit Master title style</a:t>
            </a:r>
          </a:p>
        </p:txBody>
      </p:sp>
    </p:spTree>
    <p:extLst>
      <p:ext uri="{BB962C8B-B14F-4D97-AF65-F5344CB8AC3E}">
        <p14:creationId xmlns:p14="http://schemas.microsoft.com/office/powerpoint/2010/main" val="354719460"/>
      </p:ext>
    </p:extLst>
  </p:cSld>
  <p:clrMapOvr>
    <a:masterClrMapping/>
  </p:clrMapOvr>
  <p:transition>
    <p:fade/>
  </p:transition>
  <p:extLst>
    <p:ext uri="{DCECCB84-F9BA-43D5-87BE-67443E8EF086}">
      <p15:sldGuideLst xmlns:p15="http://schemas.microsoft.com/office/powerpoint/2012/main">
        <p15:guide id="1" orient="horz" pos="119">
          <p15:clr>
            <a:srgbClr val="FBAE40"/>
          </p15:clr>
        </p15:guide>
        <p15:guide id="2" orient="horz" pos="822">
          <p15:clr>
            <a:srgbClr val="FBAE40"/>
          </p15:clr>
        </p15:guide>
        <p15:guide id="3" orient="horz" pos="50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3B83AB8-007A-8997-5976-B0DAA5C3B40E}"/>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9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1" y="1036177"/>
            <a:ext cx="430836"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8"/>
            <a:ext cx="609600" cy="365125"/>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pic>
        <p:nvPicPr>
          <p:cNvPr id="31" name="Graphic 30">
            <a:extLst>
              <a:ext uri="{FF2B5EF4-FFF2-40B4-BE49-F238E27FC236}">
                <a16:creationId xmlns:a16="http://schemas.microsoft.com/office/drawing/2014/main" id="{E0A8B42C-EC6A-B743-BB74-8717A611D3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75047" y="6236334"/>
            <a:ext cx="1517479" cy="570573"/>
          </a:xfrm>
          <a:prstGeom prst="rect">
            <a:avLst/>
          </a:prstGeom>
        </p:spPr>
      </p:pic>
      <p:sp>
        <p:nvSpPr>
          <p:cNvPr id="34" name="Rectangle 33">
            <a:extLst>
              <a:ext uri="{FF2B5EF4-FFF2-40B4-BE49-F238E27FC236}">
                <a16:creationId xmlns:a16="http://schemas.microsoft.com/office/drawing/2014/main" id="{2D76F924-4533-6447-8EA4-CD0397FF3DA9}"/>
              </a:ext>
            </a:extLst>
          </p:cNvPr>
          <p:cNvSpPr/>
          <p:nvPr userDrawn="1"/>
        </p:nvSpPr>
        <p:spPr>
          <a:xfrm>
            <a:off x="1"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77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mp;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344557" y="400872"/>
            <a:ext cx="11500800" cy="1083373"/>
          </a:xfrm>
          <a:prstGeom prst="rect">
            <a:avLst/>
          </a:prstGeom>
        </p:spPr>
        <p:txBody>
          <a:bodyPr wrap="square" anchor="ctr">
            <a:normAutofit/>
          </a:bodyPr>
          <a:lstStyle>
            <a:lvl1pPr>
              <a:defRPr sz="3200" b="0">
                <a:solidFill>
                  <a:schemeClr val="tx2"/>
                </a:solidFill>
              </a:defRPr>
            </a:lvl1pPr>
          </a:lstStyle>
          <a:p>
            <a:r>
              <a:rPr lang="en-US"/>
              <a:t>Click to edit Master title style</a:t>
            </a:r>
          </a:p>
        </p:txBody>
      </p:sp>
    </p:spTree>
    <p:extLst>
      <p:ext uri="{BB962C8B-B14F-4D97-AF65-F5344CB8AC3E}">
        <p14:creationId xmlns:p14="http://schemas.microsoft.com/office/powerpoint/2010/main" val="12133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600199"/>
            <a:ext cx="11502427" cy="4572000"/>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5020" y="978234"/>
            <a:ext cx="11501965" cy="347472"/>
          </a:xfrm>
          <a:prstGeom prst="rect">
            <a:avLst/>
          </a:prstGeom>
        </p:spPr>
        <p:txBody>
          <a:bodyPr anchor="ctr" anchorCtr="0">
            <a:normAutofit/>
          </a:bodyPr>
          <a:lstStyle>
            <a:lvl1pPr marL="0" indent="0">
              <a:lnSpc>
                <a:spcPct val="100000"/>
              </a:lnSpc>
              <a:buNone/>
              <a:defRPr b="1">
                <a:solidFill>
                  <a:schemeClr val="accent3"/>
                </a:solidFill>
              </a:defRPr>
            </a:lvl1pPr>
          </a:lstStyle>
          <a:p>
            <a:pPr lvl="0"/>
            <a:r>
              <a:rPr lang="en-US" dirty="0"/>
              <a:t>Add Subtitle Here</a:t>
            </a:r>
          </a:p>
        </p:txBody>
      </p:sp>
      <p:sp>
        <p:nvSpPr>
          <p:cNvPr id="8" name="Text Placeholder 2">
            <a:extLst>
              <a:ext uri="{FF2B5EF4-FFF2-40B4-BE49-F238E27FC236}">
                <a16:creationId xmlns:a16="http://schemas.microsoft.com/office/drawing/2014/main" id="{36665FF9-6867-5E42-99E2-EB11C0991B0D}"/>
              </a:ext>
            </a:extLst>
          </p:cNvPr>
          <p:cNvSpPr>
            <a:spLocks noGrp="1"/>
          </p:cNvSpPr>
          <p:nvPr>
            <p:ph type="body" sz="quarter" idx="15" hasCustomPrompt="1"/>
          </p:nvPr>
        </p:nvSpPr>
        <p:spPr>
          <a:xfrm>
            <a:off x="344559" y="6400800"/>
            <a:ext cx="10884360" cy="230315"/>
          </a:xfrm>
          <a:prstGeom prst="rect">
            <a:avLst/>
          </a:prstGeom>
        </p:spPr>
        <p:txBody>
          <a:bodyPr tIns="0" bIns="0" anchor="b">
            <a:noAutofit/>
          </a:bodyPr>
          <a:lstStyle>
            <a:lvl1pPr marL="0" indent="0">
              <a:spcBef>
                <a:spcPts val="200"/>
              </a:spcBef>
              <a:buNone/>
              <a:defRPr sz="700">
                <a:solidFill>
                  <a:schemeClr val="tx2"/>
                </a:solidFill>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dirty="0"/>
              <a:t>Footer</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78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39"/>
          <p:cNvSpPr>
            <a:spLocks noGrp="1" noChangeArrowheads="1"/>
          </p:cNvSpPr>
          <p:nvPr>
            <p:ph type="dt" sz="half" idx="10"/>
          </p:nvPr>
        </p:nvSpPr>
        <p:spPr>
          <a:xfrm>
            <a:off x="10098617" y="6400800"/>
            <a:ext cx="1727200" cy="457200"/>
          </a:xfrm>
          <a:prstGeom prst="rect">
            <a:avLst/>
          </a:prstGeom>
          <a:ln/>
        </p:spPr>
        <p:txBody>
          <a:bodyPr/>
          <a:lstStyle>
            <a:lvl1pPr>
              <a:defRPr/>
            </a:lvl1pPr>
          </a:lstStyle>
          <a:p>
            <a:pPr>
              <a:defRPr/>
            </a:pPr>
            <a:endParaRPr lang="de-DE">
              <a:solidFill>
                <a:srgbClr val="000000"/>
              </a:solidFill>
              <a:latin typeface="Arial"/>
              <a:ea typeface="MS PGothic" pitchFamily="34" charset="-128"/>
              <a:cs typeface="Aria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484655609"/>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6" y="6339057"/>
            <a:ext cx="609600" cy="365125"/>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7"/>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684EAD-23BC-C17B-B48F-473AFD800041}"/>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00719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81CBCC-9F38-C649-9FEF-DF06F20868B8}"/>
              </a:ext>
            </a:extLst>
          </p:cNvPr>
          <p:cNvSpPr>
            <a:spLocks noGrp="1"/>
          </p:cNvSpPr>
          <p:nvPr>
            <p:ph type="title"/>
          </p:nvPr>
        </p:nvSpPr>
        <p:spPr>
          <a:xfrm>
            <a:off x="384600" y="412749"/>
            <a:ext cx="11422800" cy="900000"/>
          </a:xfrm>
        </p:spPr>
        <p:txBody>
          <a:bodyPr>
            <a:normAutofit/>
          </a:bodyPr>
          <a:lstStyle>
            <a:lvl1pPr>
              <a:lnSpc>
                <a:spcPct val="100000"/>
              </a:lnSpc>
              <a:defRPr sz="2800" b="1">
                <a:solidFill>
                  <a:srgbClr val="333F48"/>
                </a:solidFill>
                <a:latin typeface="Arial" panose="020B0604020202020204" pitchFamily="34" charset="0"/>
                <a:cs typeface="Arial" panose="020B0604020202020204" pitchFamily="34" charset="0"/>
              </a:defRPr>
            </a:lvl1pPr>
          </a:lstStyle>
          <a:p>
            <a:endParaRPr lang="en-GB"/>
          </a:p>
        </p:txBody>
      </p:sp>
      <p:sp>
        <p:nvSpPr>
          <p:cNvPr id="8" name="Text Placeholder 5"/>
          <p:cNvSpPr>
            <a:spLocks noGrp="1"/>
          </p:cNvSpPr>
          <p:nvPr>
            <p:ph type="body" sz="quarter" idx="14" hasCustomPrompt="1"/>
          </p:nvPr>
        </p:nvSpPr>
        <p:spPr>
          <a:xfrm>
            <a:off x="384600" y="6052437"/>
            <a:ext cx="11422800" cy="664301"/>
          </a:xfrm>
        </p:spPr>
        <p:txBody>
          <a:bodyPr anchor="b" anchorCtr="0">
            <a:noAutofit/>
          </a:bodyPr>
          <a:lstStyle>
            <a:lvl1pPr marL="0" indent="0">
              <a:lnSpc>
                <a:spcPct val="100000"/>
              </a:lnSpc>
              <a:spcBef>
                <a:spcPts val="0"/>
              </a:spcBef>
              <a:buNone/>
              <a:defRPr sz="9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Click to add footnotes/references</a:t>
            </a:r>
          </a:p>
        </p:txBody>
      </p:sp>
      <p:sp>
        <p:nvSpPr>
          <p:cNvPr id="4" name="Slide Number Placeholder 6">
            <a:extLst>
              <a:ext uri="{FF2B5EF4-FFF2-40B4-BE49-F238E27FC236}">
                <a16:creationId xmlns:a16="http://schemas.microsoft.com/office/drawing/2014/main" id="{3DF0C675-9ED5-4655-A9BC-97DBE6754E40}"/>
              </a:ext>
            </a:extLst>
          </p:cNvPr>
          <p:cNvSpPr>
            <a:spLocks noGrp="1"/>
          </p:cNvSpPr>
          <p:nvPr>
            <p:ph type="sldNum" sz="quarter" idx="15"/>
          </p:nvPr>
        </p:nvSpPr>
        <p:spPr>
          <a:xfrm>
            <a:off x="10690166" y="6469698"/>
            <a:ext cx="1328651" cy="232434"/>
          </a:xfrm>
        </p:spPr>
        <p:txBody>
          <a:bodyPr/>
          <a:lstStyle>
            <a:lvl1pPr>
              <a:defRPr sz="900">
                <a:solidFill>
                  <a:srgbClr val="333F48"/>
                </a:solidFill>
                <a:latin typeface="Arial" panose="020B0604020202020204" pitchFamily="34" charset="0"/>
                <a:cs typeface="Arial" panose="020B0604020202020204" pitchFamily="34" charset="0"/>
              </a:defRPr>
            </a:lvl1pPr>
          </a:lstStyle>
          <a:p>
            <a:fld id="{479B09B6-D7CC-4240-92DE-C9CB0CE42D45}" type="slidenum">
              <a:rPr lang="en-US" smtClean="0"/>
              <a:pPr/>
              <a:t>‹#›</a:t>
            </a:fld>
            <a:endParaRPr lang="en-US"/>
          </a:p>
        </p:txBody>
      </p:sp>
    </p:spTree>
    <p:extLst>
      <p:ext uri="{BB962C8B-B14F-4D97-AF65-F5344CB8AC3E}">
        <p14:creationId xmlns:p14="http://schemas.microsoft.com/office/powerpoint/2010/main" val="18132650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E2E2F8F-79FD-DF4C-8F80-26753A0EDD90}"/>
              </a:ext>
            </a:extLst>
          </p:cNvPr>
          <p:cNvPicPr>
            <a:picLocks noChangeAspect="1"/>
          </p:cNvPicPr>
          <p:nvPr userDrawn="1"/>
        </p:nvPicPr>
        <p:blipFill>
          <a:blip r:embed="rId2"/>
          <a:stretch>
            <a:fillRect/>
          </a:stretch>
        </p:blipFill>
        <p:spPr>
          <a:xfrm>
            <a:off x="3165" y="0"/>
            <a:ext cx="12183557" cy="6858000"/>
          </a:xfrm>
          <a:prstGeom prst="rect">
            <a:avLst/>
          </a:prstGeom>
        </p:spPr>
      </p:pic>
    </p:spTree>
    <p:extLst>
      <p:ext uri="{BB962C8B-B14F-4D97-AF65-F5344CB8AC3E}">
        <p14:creationId xmlns:p14="http://schemas.microsoft.com/office/powerpoint/2010/main" val="2768478235"/>
      </p:ext>
    </p:extLst>
  </p:cSld>
  <p:clrMapOvr>
    <a:masterClrMapping/>
  </p:clrMapOvr>
  <mc:AlternateContent xmlns:mc="http://schemas.openxmlformats.org/markup-compatibility/2006" xmlns:p14="http://schemas.microsoft.com/office/powerpoint/2010/main">
    <mc:Choice Requires="p14">
      <p:transition spd="slow" p14:dur="4000" advClick="0" advTm="5295"/>
    </mc:Choice>
    <mc:Fallback xmlns="">
      <p:transition spd="slow" advClick="0" advTm="5295"/>
    </mc:Fallback>
  </mc:AlternateContent>
  <p:extLst>
    <p:ext uri="{DCECCB84-F9BA-43D5-87BE-67443E8EF086}">
      <p15:sldGuideLst xmlns:p15="http://schemas.microsoft.com/office/powerpoint/2012/main">
        <p15:guide id="1" orient="horz" pos="399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0642E-7F58-1CD9-1527-0A408043F4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HK"/>
          </a:p>
        </p:txBody>
      </p:sp>
      <p:sp>
        <p:nvSpPr>
          <p:cNvPr id="3" name="Subtitle 2">
            <a:extLst>
              <a:ext uri="{FF2B5EF4-FFF2-40B4-BE49-F238E27FC236}">
                <a16:creationId xmlns:a16="http://schemas.microsoft.com/office/drawing/2014/main" id="{AB017743-157E-1CB1-CA98-3D75126CC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HK"/>
          </a:p>
        </p:txBody>
      </p:sp>
      <p:sp>
        <p:nvSpPr>
          <p:cNvPr id="4" name="Date Placeholder 3">
            <a:extLst>
              <a:ext uri="{FF2B5EF4-FFF2-40B4-BE49-F238E27FC236}">
                <a16:creationId xmlns:a16="http://schemas.microsoft.com/office/drawing/2014/main" id="{0788A90A-0DFF-F888-163B-8C66B415ADDD}"/>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5" name="Footer Placeholder 4">
            <a:extLst>
              <a:ext uri="{FF2B5EF4-FFF2-40B4-BE49-F238E27FC236}">
                <a16:creationId xmlns:a16="http://schemas.microsoft.com/office/drawing/2014/main" id="{FDFF1608-306B-C371-AFC9-F11BA88A44C4}"/>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48A107D6-D5DF-6DC3-A328-C2956764AA5F}"/>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324503471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6C8E-7D48-D768-BB27-1586B78652CB}"/>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77574F02-8139-C19E-31C6-0EFC9BF97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45D2D4FD-DAF8-BC67-4A4E-C8F15A98017C}"/>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5" name="Footer Placeholder 4">
            <a:extLst>
              <a:ext uri="{FF2B5EF4-FFF2-40B4-BE49-F238E27FC236}">
                <a16:creationId xmlns:a16="http://schemas.microsoft.com/office/drawing/2014/main" id="{938CFAC1-95EC-77BF-7840-6672801E42F5}"/>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E98A359A-36CD-8C38-6E53-0C775ADE21BC}"/>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27083850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2205-6FD5-AD5D-32EF-8E0DFA7D6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HK"/>
          </a:p>
        </p:txBody>
      </p:sp>
      <p:sp>
        <p:nvSpPr>
          <p:cNvPr id="3" name="Text Placeholder 2">
            <a:extLst>
              <a:ext uri="{FF2B5EF4-FFF2-40B4-BE49-F238E27FC236}">
                <a16:creationId xmlns:a16="http://schemas.microsoft.com/office/drawing/2014/main" id="{C83F30BA-2A09-9EAD-0A8A-55763BB020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797F28-D08F-EF96-EAD0-746E44D8C55D}"/>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5" name="Footer Placeholder 4">
            <a:extLst>
              <a:ext uri="{FF2B5EF4-FFF2-40B4-BE49-F238E27FC236}">
                <a16:creationId xmlns:a16="http://schemas.microsoft.com/office/drawing/2014/main" id="{1F9C134D-56EC-59FA-E47E-4D2EB8C2DF2A}"/>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28FA7C69-4ADD-229C-4AEC-02D0EBBD9831}"/>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8574255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CCE71-D3D2-F178-F795-2B0C394CB8E4}"/>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442964CC-C7B2-9BBE-B4F7-CD9D7C5FD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Content Placeholder 3">
            <a:extLst>
              <a:ext uri="{FF2B5EF4-FFF2-40B4-BE49-F238E27FC236}">
                <a16:creationId xmlns:a16="http://schemas.microsoft.com/office/drawing/2014/main" id="{7398176E-12EC-F3C9-4218-B90AF5A17D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Date Placeholder 4">
            <a:extLst>
              <a:ext uri="{FF2B5EF4-FFF2-40B4-BE49-F238E27FC236}">
                <a16:creationId xmlns:a16="http://schemas.microsoft.com/office/drawing/2014/main" id="{81E93452-9921-206B-1DF4-CEB01C1796C6}"/>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6" name="Footer Placeholder 5">
            <a:extLst>
              <a:ext uri="{FF2B5EF4-FFF2-40B4-BE49-F238E27FC236}">
                <a16:creationId xmlns:a16="http://schemas.microsoft.com/office/drawing/2014/main" id="{57C55568-0E1E-F59C-6C48-0EBCE7CE9DC4}"/>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426FA794-FEB9-3713-8EB3-528D8B13A0B3}"/>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165394634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9B24-A8BF-3BFB-0BC7-EEDDE1ED1162}"/>
              </a:ext>
            </a:extLst>
          </p:cNvPr>
          <p:cNvSpPr>
            <a:spLocks noGrp="1"/>
          </p:cNvSpPr>
          <p:nvPr>
            <p:ph type="title"/>
          </p:nvPr>
        </p:nvSpPr>
        <p:spPr>
          <a:xfrm>
            <a:off x="839788" y="365125"/>
            <a:ext cx="10515600" cy="1325563"/>
          </a:xfrm>
        </p:spPr>
        <p:txBody>
          <a:bodyPr/>
          <a:lstStyle/>
          <a:p>
            <a:r>
              <a:rPr lang="en-US"/>
              <a:t>Click to edit Master title style</a:t>
            </a:r>
            <a:endParaRPr lang="en-HK"/>
          </a:p>
        </p:txBody>
      </p:sp>
      <p:sp>
        <p:nvSpPr>
          <p:cNvPr id="3" name="Text Placeholder 2">
            <a:extLst>
              <a:ext uri="{FF2B5EF4-FFF2-40B4-BE49-F238E27FC236}">
                <a16:creationId xmlns:a16="http://schemas.microsoft.com/office/drawing/2014/main" id="{CC058683-29B0-BF58-1367-132B3188C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5C5C8-E49D-AC24-8B7B-A117CBB5A5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Text Placeholder 4">
            <a:extLst>
              <a:ext uri="{FF2B5EF4-FFF2-40B4-BE49-F238E27FC236}">
                <a16:creationId xmlns:a16="http://schemas.microsoft.com/office/drawing/2014/main" id="{A72F0BF8-1B5B-E64F-F4BB-DFAE0E0868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5CC20F-B3B7-71A1-40E6-81534DC543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7" name="Date Placeholder 6">
            <a:extLst>
              <a:ext uri="{FF2B5EF4-FFF2-40B4-BE49-F238E27FC236}">
                <a16:creationId xmlns:a16="http://schemas.microsoft.com/office/drawing/2014/main" id="{6C2D14D0-5314-14E8-546F-71E33A350BBC}"/>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8" name="Footer Placeholder 7">
            <a:extLst>
              <a:ext uri="{FF2B5EF4-FFF2-40B4-BE49-F238E27FC236}">
                <a16:creationId xmlns:a16="http://schemas.microsoft.com/office/drawing/2014/main" id="{4FDFFBAD-A37A-1F74-7B82-30F3EA456582}"/>
              </a:ext>
            </a:extLst>
          </p:cNvPr>
          <p:cNvSpPr>
            <a:spLocks noGrp="1"/>
          </p:cNvSpPr>
          <p:nvPr>
            <p:ph type="ftr" sz="quarter" idx="11"/>
          </p:nvPr>
        </p:nvSpPr>
        <p:spPr/>
        <p:txBody>
          <a:bodyPr/>
          <a:lstStyle/>
          <a:p>
            <a:endParaRPr lang="en-HK"/>
          </a:p>
        </p:txBody>
      </p:sp>
      <p:sp>
        <p:nvSpPr>
          <p:cNvPr id="9" name="Slide Number Placeholder 8">
            <a:extLst>
              <a:ext uri="{FF2B5EF4-FFF2-40B4-BE49-F238E27FC236}">
                <a16:creationId xmlns:a16="http://schemas.microsoft.com/office/drawing/2014/main" id="{0891F178-C402-A884-C5D1-7D1CF352CE35}"/>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185855203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8DDD-EB3E-AC7A-C63B-2CA0AEF0D6CB}"/>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0A2E1CBF-9912-7DA2-6DEF-0A05745BF6C2}"/>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4" name="Footer Placeholder 3">
            <a:extLst>
              <a:ext uri="{FF2B5EF4-FFF2-40B4-BE49-F238E27FC236}">
                <a16:creationId xmlns:a16="http://schemas.microsoft.com/office/drawing/2014/main" id="{8EDB607A-569B-3BB2-D10C-74CD3EB3E4F2}"/>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155A1681-8B36-57E5-C79E-080EF83B12E2}"/>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418786713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3AB0-FD32-8A9B-8D54-669A6EB89B5D}"/>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3" name="Footer Placeholder 2">
            <a:extLst>
              <a:ext uri="{FF2B5EF4-FFF2-40B4-BE49-F238E27FC236}">
                <a16:creationId xmlns:a16="http://schemas.microsoft.com/office/drawing/2014/main" id="{F310631C-9E51-56A4-3089-903A1DFF9C30}"/>
              </a:ext>
            </a:extLst>
          </p:cNvPr>
          <p:cNvSpPr>
            <a:spLocks noGrp="1"/>
          </p:cNvSpPr>
          <p:nvPr>
            <p:ph type="ftr" sz="quarter" idx="11"/>
          </p:nvPr>
        </p:nvSpPr>
        <p:spPr/>
        <p:txBody>
          <a:bodyPr/>
          <a:lstStyle/>
          <a:p>
            <a:endParaRPr lang="en-HK"/>
          </a:p>
        </p:txBody>
      </p:sp>
      <p:sp>
        <p:nvSpPr>
          <p:cNvPr id="4" name="Slide Number Placeholder 3">
            <a:extLst>
              <a:ext uri="{FF2B5EF4-FFF2-40B4-BE49-F238E27FC236}">
                <a16:creationId xmlns:a16="http://schemas.microsoft.com/office/drawing/2014/main" id="{A8A9542C-FC1D-1165-3010-D15F2B906D42}"/>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85594020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0238-0FBF-75FA-5FAE-11FA78254D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Content Placeholder 2">
            <a:extLst>
              <a:ext uri="{FF2B5EF4-FFF2-40B4-BE49-F238E27FC236}">
                <a16:creationId xmlns:a16="http://schemas.microsoft.com/office/drawing/2014/main" id="{526874B8-745B-4F2D-2130-5307F3067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Text Placeholder 3">
            <a:extLst>
              <a:ext uri="{FF2B5EF4-FFF2-40B4-BE49-F238E27FC236}">
                <a16:creationId xmlns:a16="http://schemas.microsoft.com/office/drawing/2014/main" id="{3DBB67CE-D101-330D-C2A3-7FD065B1C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5D077E-D4C5-AF49-9CFB-20F7F58A47DA}"/>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6" name="Footer Placeholder 5">
            <a:extLst>
              <a:ext uri="{FF2B5EF4-FFF2-40B4-BE49-F238E27FC236}">
                <a16:creationId xmlns:a16="http://schemas.microsoft.com/office/drawing/2014/main" id="{40744E3E-A832-8191-16B3-AE5AFFC96FC0}"/>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4D9E4DAF-0994-DC47-52F5-1B1E398CC639}"/>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323647462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ECF6-ED74-D72C-FAFA-8F89EF540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Picture Placeholder 2">
            <a:extLst>
              <a:ext uri="{FF2B5EF4-FFF2-40B4-BE49-F238E27FC236}">
                <a16:creationId xmlns:a16="http://schemas.microsoft.com/office/drawing/2014/main" id="{39CA1B62-2AC7-9889-F1F3-677642155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K"/>
          </a:p>
        </p:txBody>
      </p:sp>
      <p:sp>
        <p:nvSpPr>
          <p:cNvPr id="4" name="Text Placeholder 3">
            <a:extLst>
              <a:ext uri="{FF2B5EF4-FFF2-40B4-BE49-F238E27FC236}">
                <a16:creationId xmlns:a16="http://schemas.microsoft.com/office/drawing/2014/main" id="{99F5957A-CA3E-1EBD-3725-D99B0F2FB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E1555-6074-10CF-2770-1723BC65391D}"/>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6" name="Footer Placeholder 5">
            <a:extLst>
              <a:ext uri="{FF2B5EF4-FFF2-40B4-BE49-F238E27FC236}">
                <a16:creationId xmlns:a16="http://schemas.microsoft.com/office/drawing/2014/main" id="{18EBBFD4-74FE-BBB1-99F2-73D848146ECD}"/>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6E8319B0-6D20-C280-9F9D-18FE8978BF21}"/>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235626085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CC38-C412-EE2A-2E4C-321DCCFC9EC1}"/>
              </a:ext>
            </a:extLst>
          </p:cNvPr>
          <p:cNvSpPr>
            <a:spLocks noGrp="1"/>
          </p:cNvSpPr>
          <p:nvPr>
            <p:ph type="title"/>
          </p:nvPr>
        </p:nvSpPr>
        <p:spPr/>
        <p:txBody>
          <a:bodyPr/>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B0F53338-ABFC-EF4F-8913-B02A5FEB39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C44DFEEF-7674-94D3-5DCF-2AC0D6D87852}"/>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5" name="Footer Placeholder 4">
            <a:extLst>
              <a:ext uri="{FF2B5EF4-FFF2-40B4-BE49-F238E27FC236}">
                <a16:creationId xmlns:a16="http://schemas.microsoft.com/office/drawing/2014/main" id="{554BD4A6-0FA1-4A47-1F6C-D05ECF0FBA24}"/>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7AC9427E-5CAF-8E59-9594-0B7F47DE4F51}"/>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33195417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fld id="{40E07623-098B-DD4E-ADEB-6DE214BD82BD}" type="slidenum">
              <a:rPr lang="en-US" smtClean="0"/>
              <a:t>‹#›</a:t>
            </a:fld>
            <a:endParaRPr lang="en-US"/>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71476" y="1268413"/>
            <a:ext cx="11449050" cy="500428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el 2">
            <a:extLst>
              <a:ext uri="{FF2B5EF4-FFF2-40B4-BE49-F238E27FC236}">
                <a16:creationId xmlns:a16="http://schemas.microsoft.com/office/drawing/2014/main" id="{958FF6CD-CE45-2C26-52F0-DCB1CED22A5F}"/>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3950992374"/>
      </p:ext>
    </p:extLst>
  </p:cSld>
  <p:clrMapOvr>
    <a:masterClrMapping/>
  </p:clrMapOvr>
  <mc:AlternateContent xmlns:mc="http://schemas.openxmlformats.org/markup-compatibility/2006" xmlns:p14="http://schemas.microsoft.com/office/powerpoint/2010/main">
    <mc:Choice Requires="p14">
      <p:transition spd="slow" p14:dur="4000" advClick="0" advTm="5295"/>
    </mc:Choice>
    <mc:Fallback xmlns="">
      <p:transition spd="slow" advClick="0" advTm="5295"/>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93ABD-32D9-833D-9551-2D26F9EB53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815B1DAF-E86D-5A1B-1A71-F186A8E610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18456706-4930-2640-CA21-385ED4315466}"/>
              </a:ext>
            </a:extLst>
          </p:cNvPr>
          <p:cNvSpPr>
            <a:spLocks noGrp="1"/>
          </p:cNvSpPr>
          <p:nvPr>
            <p:ph type="dt" sz="half" idx="10"/>
          </p:nvPr>
        </p:nvSpPr>
        <p:spPr/>
        <p:txBody>
          <a:bodyPr/>
          <a:lstStyle/>
          <a:p>
            <a:fld id="{99C24A16-288A-4A23-97D8-9603F990BA71}" type="datetimeFigureOut">
              <a:rPr lang="en-HK" smtClean="0"/>
              <a:t>15/9/2024</a:t>
            </a:fld>
            <a:endParaRPr lang="en-HK"/>
          </a:p>
        </p:txBody>
      </p:sp>
      <p:sp>
        <p:nvSpPr>
          <p:cNvPr id="5" name="Footer Placeholder 4">
            <a:extLst>
              <a:ext uri="{FF2B5EF4-FFF2-40B4-BE49-F238E27FC236}">
                <a16:creationId xmlns:a16="http://schemas.microsoft.com/office/drawing/2014/main" id="{26CCB47A-A35D-7602-C906-500BA31A988D}"/>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4652A5B5-9BF6-B6E2-D6C0-0FEEDE229C49}"/>
              </a:ext>
            </a:extLst>
          </p:cNvPr>
          <p:cNvSpPr>
            <a:spLocks noGrp="1"/>
          </p:cNvSpPr>
          <p:nvPr>
            <p:ph type="sldNum" sz="quarter" idx="12"/>
          </p:nvPr>
        </p:nvSpPr>
        <p:spPr/>
        <p:txBody>
          <a:bodyPr/>
          <a:lstStyle/>
          <a:p>
            <a:fld id="{3770F8F4-5E91-4CDA-8928-DD1EFD8EC5FD}" type="slidenum">
              <a:rPr lang="en-HK" smtClean="0"/>
              <a:t>‹#›</a:t>
            </a:fld>
            <a:endParaRPr lang="en-HK"/>
          </a:p>
        </p:txBody>
      </p:sp>
    </p:spTree>
    <p:extLst>
      <p:ext uri="{BB962C8B-B14F-4D97-AF65-F5344CB8AC3E}">
        <p14:creationId xmlns:p14="http://schemas.microsoft.com/office/powerpoint/2010/main" val="346336634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613429" y="1388503"/>
            <a:ext cx="10796400" cy="5086800"/>
          </a:xfrm>
        </p:spPr>
        <p:txBody>
          <a:bodyPr/>
          <a:lstStyle>
            <a:lvl1pPr marL="265107" indent="-265107">
              <a:buClr>
                <a:srgbClr val="A5B839"/>
              </a:buClr>
              <a:buFont typeface="Calibri" panose="020F0502020204030204" pitchFamily="34" charset="0"/>
              <a:buChar char="•"/>
              <a:defRPr>
                <a:solidFill>
                  <a:srgbClr val="223341"/>
                </a:solidFill>
              </a:defRPr>
            </a:lvl1pPr>
            <a:lvl2pPr marL="625459" indent="-265107">
              <a:buClr>
                <a:srgbClr val="A5B839"/>
              </a:buClr>
              <a:tabLst/>
              <a:defRPr>
                <a:solidFill>
                  <a:srgbClr val="223341"/>
                </a:solidFill>
              </a:defRPr>
            </a:lvl2pPr>
            <a:lvl3pPr marL="898503" indent="-184146">
              <a:buClr>
                <a:srgbClr val="A5B839"/>
              </a:buClr>
              <a:defRPr>
                <a:solidFill>
                  <a:srgbClr val="223341"/>
                </a:solidFill>
              </a:defRPr>
            </a:lvl3pPr>
            <a:lvl4pPr>
              <a:buClr>
                <a:srgbClr val="A5B839"/>
              </a:buClr>
              <a:defRPr>
                <a:solidFill>
                  <a:srgbClr val="22334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hasCustomPrompt="1"/>
          </p:nvPr>
        </p:nvSpPr>
        <p:spPr>
          <a:xfrm>
            <a:off x="616903" y="6419394"/>
            <a:ext cx="11176168" cy="214482"/>
          </a:xfrm>
        </p:spPr>
        <p:txBody>
          <a:bodyPr wrap="square" lIns="0" tIns="46800" rIns="90000" bIns="0" anchor="b">
            <a:spAutoFit/>
          </a:bodyPr>
          <a:lstStyle>
            <a:lvl1pPr marL="0" indent="0">
              <a:buFontTx/>
              <a:buNone/>
              <a:defRPr sz="1200"/>
            </a:lvl1pPr>
            <a:lvl2pPr marL="182558" indent="0">
              <a:buFontTx/>
              <a:buNone/>
              <a:defRPr sz="1400"/>
            </a:lvl2pPr>
            <a:lvl3pPr marL="357178" indent="0">
              <a:buFontTx/>
              <a:buNone/>
              <a:defRPr sz="1400"/>
            </a:lvl3pPr>
            <a:lvl4pPr marL="536561" indent="0">
              <a:buFontTx/>
              <a:buNone/>
              <a:defRPr sz="1400"/>
            </a:lvl4pPr>
            <a:lvl5pPr marL="712770" indent="0">
              <a:buFontTx/>
              <a:buNone/>
              <a:defRPr sz="1400"/>
            </a:lvl5pPr>
          </a:lstStyle>
          <a:p>
            <a:pPr lvl="0"/>
            <a:r>
              <a:rPr lang="en-US"/>
              <a:t>[reference]</a:t>
            </a:r>
          </a:p>
        </p:txBody>
      </p:sp>
    </p:spTree>
    <p:extLst>
      <p:ext uri="{BB962C8B-B14F-4D97-AF65-F5344CB8AC3E}">
        <p14:creationId xmlns:p14="http://schemas.microsoft.com/office/powerpoint/2010/main" val="1345085725"/>
      </p:ext>
    </p:extLst>
  </p:cSld>
  <p:clrMapOvr>
    <a:masterClrMapping/>
  </p:clrMapOvr>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1719" y="313267"/>
            <a:ext cx="10970524" cy="1155700"/>
          </a:xfrm>
        </p:spPr>
        <p:txBody>
          <a:bodyPr/>
          <a:lstStyle>
            <a:lvl1pPr>
              <a:defRPr>
                <a:solidFill>
                  <a:schemeClr val="accent1">
                    <a:lumMod val="75000"/>
                  </a:schemeClr>
                </a:solidFill>
                <a:effectLst>
                  <a:outerShdw blurRad="38100" dist="38100" dir="2700000" algn="tl">
                    <a:srgbClr val="000000">
                      <a:alpha val="43137"/>
                    </a:srgbClr>
                  </a:outerShdw>
                </a:effectLst>
              </a:defRPr>
            </a:lvl1pPr>
          </a:lstStyle>
          <a:p>
            <a:r>
              <a:rPr lang="en-US" altLang="zh-HK"/>
              <a:t>Click to edit Master title style</a:t>
            </a:r>
            <a:endParaRPr lang="en-US"/>
          </a:p>
        </p:txBody>
      </p:sp>
      <p:sp>
        <p:nvSpPr>
          <p:cNvPr id="5" name="Text Placeholder 10"/>
          <p:cNvSpPr>
            <a:spLocks noGrp="1"/>
          </p:cNvSpPr>
          <p:nvPr>
            <p:ph type="body" sz="quarter" idx="13"/>
          </p:nvPr>
        </p:nvSpPr>
        <p:spPr>
          <a:xfrm>
            <a:off x="0" y="6608839"/>
            <a:ext cx="12192000" cy="249161"/>
          </a:xfrm>
        </p:spPr>
        <p:txBody>
          <a:bodyPr anchor="b">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altLang="zh-HK"/>
              <a:t>Click to edit Master text styles</a:t>
            </a:r>
          </a:p>
        </p:txBody>
      </p:sp>
      <p:sp>
        <p:nvSpPr>
          <p:cNvPr id="7" name="Text Placeholder 10"/>
          <p:cNvSpPr>
            <a:spLocks noGrp="1"/>
          </p:cNvSpPr>
          <p:nvPr>
            <p:ph type="body" sz="quarter" idx="14"/>
          </p:nvPr>
        </p:nvSpPr>
        <p:spPr>
          <a:xfrm>
            <a:off x="10469641" y="0"/>
            <a:ext cx="1722361" cy="309639"/>
          </a:xfrm>
        </p:spPr>
        <p:txBody>
          <a:bodyPr>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altLang="zh-HK"/>
              <a:t>Click to edit Master text styles</a:t>
            </a:r>
          </a:p>
        </p:txBody>
      </p:sp>
    </p:spTree>
    <p:extLst>
      <p:ext uri="{BB962C8B-B14F-4D97-AF65-F5344CB8AC3E}">
        <p14:creationId xmlns:p14="http://schemas.microsoft.com/office/powerpoint/2010/main" val="266817971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7"/>
        <p:cNvGrpSpPr/>
        <p:nvPr/>
      </p:nvGrpSpPr>
      <p:grpSpPr>
        <a:xfrm>
          <a:off x="0" y="0"/>
          <a:ext cx="0" cy="0"/>
          <a:chOff x="0" y="0"/>
          <a:chExt cx="0" cy="0"/>
        </a:xfrm>
      </p:grpSpPr>
      <p:sp>
        <p:nvSpPr>
          <p:cNvPr id="18" name="Google Shape;18;p90"/>
          <p:cNvSpPr txBox="1">
            <a:spLocks noGrp="1"/>
          </p:cNvSpPr>
          <p:nvPr>
            <p:ph type="title"/>
          </p:nvPr>
        </p:nvSpPr>
        <p:spPr>
          <a:xfrm>
            <a:off x="624417" y="260351"/>
            <a:ext cx="10943169" cy="82877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accent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0"/>
          <p:cNvSpPr txBox="1">
            <a:spLocks noGrp="1"/>
          </p:cNvSpPr>
          <p:nvPr>
            <p:ph type="body" idx="1"/>
          </p:nvPr>
        </p:nvSpPr>
        <p:spPr>
          <a:xfrm>
            <a:off x="624426" y="1290640"/>
            <a:ext cx="10943167" cy="4833704"/>
          </a:xfrm>
          <a:prstGeom prst="rect">
            <a:avLst/>
          </a:prstGeom>
          <a:noFill/>
          <a:ln>
            <a:noFill/>
          </a:ln>
        </p:spPr>
        <p:txBody>
          <a:bodyPr spcFirstLastPara="1" wrap="square" lIns="0" tIns="0" rIns="0" bIns="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400"/>
              </a:spcBef>
              <a:spcAft>
                <a:spcPts val="0"/>
              </a:spcAft>
              <a:buClr>
                <a:schemeClr val="dk1"/>
              </a:buClr>
              <a:buSzPts val="1800"/>
              <a:buChar char="–"/>
              <a:defRPr/>
            </a:lvl2pPr>
            <a:lvl3pPr marL="1371600" lvl="2" indent="-342900" algn="l">
              <a:spcBef>
                <a:spcPts val="400"/>
              </a:spcBef>
              <a:spcAft>
                <a:spcPts val="0"/>
              </a:spcAft>
              <a:buClr>
                <a:schemeClr val="dk1"/>
              </a:buClr>
              <a:buSzPts val="1800"/>
              <a:buChar char="•"/>
              <a:defRPr/>
            </a:lvl3pPr>
            <a:lvl4pPr marL="1828800" lvl="3" indent="-342900" algn="l">
              <a:spcBef>
                <a:spcPts val="400"/>
              </a:spcBef>
              <a:spcAft>
                <a:spcPts val="0"/>
              </a:spcAft>
              <a:buClr>
                <a:schemeClr val="dk1"/>
              </a:buClr>
              <a:buSzPts val="1800"/>
              <a:buChar char="–"/>
              <a:defRPr/>
            </a:lvl4pPr>
            <a:lvl5pPr marL="2286000" lvl="4" indent="-342900" algn="l">
              <a:spcBef>
                <a:spcPts val="400"/>
              </a:spcBef>
              <a:spcAft>
                <a:spcPts val="0"/>
              </a:spcAft>
              <a:buClr>
                <a:schemeClr val="dk1"/>
              </a:buClr>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90"/>
          <p:cNvSpPr txBox="1">
            <a:spLocks noGrp="1"/>
          </p:cNvSpPr>
          <p:nvPr>
            <p:ph type="body" idx="2"/>
          </p:nvPr>
        </p:nvSpPr>
        <p:spPr>
          <a:xfrm>
            <a:off x="624419" y="6195831"/>
            <a:ext cx="5471583" cy="431800"/>
          </a:xfrm>
          <a:prstGeom prst="rect">
            <a:avLst/>
          </a:prstGeom>
          <a:noFill/>
          <a:ln>
            <a:noFill/>
          </a:ln>
        </p:spPr>
        <p:txBody>
          <a:bodyPr spcFirstLastPara="1" wrap="square" lIns="0" tIns="0" rIns="0" bIns="0" anchor="b" anchorCtr="0">
            <a:noAutofit/>
          </a:bodyPr>
          <a:lstStyle>
            <a:lvl1pPr marL="0" lvl="0" indent="0" algn="l">
              <a:spcBef>
                <a:spcPts val="0"/>
              </a:spcBef>
              <a:spcAft>
                <a:spcPts val="0"/>
              </a:spcAft>
              <a:buClr>
                <a:schemeClr val="dk1"/>
              </a:buClr>
              <a:buSzPts val="1067"/>
              <a:buFont typeface="Arial"/>
              <a:buNone/>
              <a:defRPr sz="1067"/>
            </a:lvl1pPr>
            <a:lvl2pPr marL="914400" lvl="1" indent="-342900" algn="l">
              <a:spcBef>
                <a:spcPts val="0"/>
              </a:spcBef>
              <a:spcAft>
                <a:spcPts val="0"/>
              </a:spcAft>
              <a:buClr>
                <a:schemeClr val="dk1"/>
              </a:buClr>
              <a:buSzPts val="1800"/>
              <a:buChar char="–"/>
              <a:defRPr/>
            </a:lvl2pPr>
            <a:lvl3pPr marL="1371600" lvl="2" indent="-342900" algn="l">
              <a:spcBef>
                <a:spcPts val="400"/>
              </a:spcBef>
              <a:spcAft>
                <a:spcPts val="0"/>
              </a:spcAft>
              <a:buClr>
                <a:schemeClr val="dk1"/>
              </a:buClr>
              <a:buSzPts val="1800"/>
              <a:buChar char="•"/>
              <a:defRPr/>
            </a:lvl3pPr>
            <a:lvl4pPr marL="1828800" lvl="3" indent="-342900" algn="l">
              <a:spcBef>
                <a:spcPts val="400"/>
              </a:spcBef>
              <a:spcAft>
                <a:spcPts val="0"/>
              </a:spcAft>
              <a:buClr>
                <a:schemeClr val="dk1"/>
              </a:buClr>
              <a:buSzPts val="1800"/>
              <a:buChar char="–"/>
              <a:defRPr/>
            </a:lvl4pPr>
            <a:lvl5pPr marL="2286000" lvl="4" indent="-342900" algn="l">
              <a:spcBef>
                <a:spcPts val="400"/>
              </a:spcBef>
              <a:spcAft>
                <a:spcPts val="0"/>
              </a:spcAft>
              <a:buClr>
                <a:schemeClr val="dk1"/>
              </a:buClr>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90"/>
          <p:cNvSpPr txBox="1">
            <a:spLocks noGrp="1"/>
          </p:cNvSpPr>
          <p:nvPr>
            <p:ph type="body" idx="3"/>
          </p:nvPr>
        </p:nvSpPr>
        <p:spPr>
          <a:xfrm>
            <a:off x="6096000" y="6195831"/>
            <a:ext cx="5471584" cy="431800"/>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Clr>
                <a:schemeClr val="dk1"/>
              </a:buClr>
              <a:buSzPts val="900"/>
              <a:buFont typeface="Arial"/>
              <a:buNone/>
              <a:defRPr sz="900"/>
            </a:lvl1pPr>
            <a:lvl2pPr marL="914400" lvl="1" indent="-342900" algn="l">
              <a:spcBef>
                <a:spcPts val="0"/>
              </a:spcBef>
              <a:spcAft>
                <a:spcPts val="0"/>
              </a:spcAft>
              <a:buClr>
                <a:schemeClr val="dk1"/>
              </a:buClr>
              <a:buSzPts val="1800"/>
              <a:buChar char="–"/>
              <a:defRPr/>
            </a:lvl2pPr>
            <a:lvl3pPr marL="1371600" lvl="2" indent="-342900" algn="l">
              <a:spcBef>
                <a:spcPts val="400"/>
              </a:spcBef>
              <a:spcAft>
                <a:spcPts val="0"/>
              </a:spcAft>
              <a:buClr>
                <a:schemeClr val="dk1"/>
              </a:buClr>
              <a:buSzPts val="1800"/>
              <a:buChar char="•"/>
              <a:defRPr/>
            </a:lvl3pPr>
            <a:lvl4pPr marL="1828800" lvl="3" indent="-342900" algn="l">
              <a:spcBef>
                <a:spcPts val="400"/>
              </a:spcBef>
              <a:spcAft>
                <a:spcPts val="0"/>
              </a:spcAft>
              <a:buClr>
                <a:schemeClr val="dk1"/>
              </a:buClr>
              <a:buSzPts val="1800"/>
              <a:buChar char="–"/>
              <a:defRPr/>
            </a:lvl4pPr>
            <a:lvl5pPr marL="2286000" lvl="4" indent="-342900" algn="l">
              <a:spcBef>
                <a:spcPts val="400"/>
              </a:spcBef>
              <a:spcAft>
                <a:spcPts val="0"/>
              </a:spcAft>
              <a:buClr>
                <a:schemeClr val="dk1"/>
              </a:buClr>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131362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1" y="2152439"/>
            <a:ext cx="11213019" cy="3600000"/>
          </a:xfrm>
          <a:prstGeom prst="rect">
            <a:avLst/>
          </a:prstGeom>
        </p:spPr>
        <p:txBody>
          <a:bodyPr>
            <a:noAutofit/>
          </a:bodyPr>
          <a:lstStyle>
            <a:lvl1pPr marL="0" indent="0">
              <a:buNone/>
              <a:defRPr sz="2133" baseline="0">
                <a:solidFill>
                  <a:srgbClr val="3F466D"/>
                </a:solidFill>
              </a:defRPr>
            </a:lvl1pPr>
          </a:lstStyle>
          <a:p>
            <a:pPr lvl="0"/>
            <a:r>
              <a:rPr lang="en-US"/>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3F466D"/>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4A519A"/>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3" name="Picture 2">
            <a:extLst>
              <a:ext uri="{FF2B5EF4-FFF2-40B4-BE49-F238E27FC236}">
                <a16:creationId xmlns:a16="http://schemas.microsoft.com/office/drawing/2014/main" id="{E28B3298-8391-A23A-A315-FA726857551C}"/>
              </a:ext>
            </a:extLst>
          </p:cNvPr>
          <p:cNvPicPr>
            <a:picLocks noChangeAspect="1"/>
          </p:cNvPicPr>
          <p:nvPr userDrawn="1"/>
        </p:nvPicPr>
        <p:blipFill>
          <a:blip r:embed="rId2"/>
          <a:stretch>
            <a:fillRect/>
          </a:stretch>
        </p:blipFill>
        <p:spPr>
          <a:xfrm>
            <a:off x="8879924" y="211945"/>
            <a:ext cx="3121069" cy="211200"/>
          </a:xfrm>
          <a:prstGeom prst="rect">
            <a:avLst/>
          </a:prstGeom>
        </p:spPr>
      </p:pic>
    </p:spTree>
    <p:extLst>
      <p:ext uri="{BB962C8B-B14F-4D97-AF65-F5344CB8AC3E}">
        <p14:creationId xmlns:p14="http://schemas.microsoft.com/office/powerpoint/2010/main" val="2626792186"/>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a:t>Click to </a:t>
            </a:r>
            <a:r>
              <a:rPr lang="fr-CH" err="1"/>
              <a:t>edit</a:t>
            </a:r>
            <a:r>
              <a:rPr lang="fr-CH"/>
              <a:t> Master </a:t>
            </a:r>
            <a:r>
              <a:rPr lang="fr-CH" err="1"/>
              <a:t>title</a:t>
            </a:r>
            <a:r>
              <a:rPr lang="fr-CH"/>
              <a:t> style</a:t>
            </a:r>
            <a:endParaRPr lang="en-US"/>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187657601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a:t>Click to </a:t>
            </a:r>
            <a:r>
              <a:rPr lang="fr-CH" err="1"/>
              <a:t>edit</a:t>
            </a:r>
            <a:r>
              <a:rPr lang="fr-CH"/>
              <a:t> Master </a:t>
            </a:r>
            <a:r>
              <a:rPr lang="fr-CH" err="1"/>
              <a:t>title</a:t>
            </a:r>
            <a:r>
              <a:rPr lang="fr-CH"/>
              <a:t> style</a:t>
            </a:r>
            <a:endParaRPr lang="en-US"/>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a:t>
            </a:r>
            <a:r>
              <a:rPr lang="fr-CH" err="1"/>
              <a:t>edit</a:t>
            </a:r>
            <a:r>
              <a:rPr lang="fr-CH"/>
              <a:t> Master </a:t>
            </a:r>
            <a:r>
              <a:rPr lang="fr-CH" err="1"/>
              <a:t>subtitle</a:t>
            </a:r>
            <a:r>
              <a:rPr lang="fr-CH"/>
              <a:t> style</a:t>
            </a:r>
            <a:endParaRPr lang="en-US"/>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68325548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a:t>Click to </a:t>
            </a:r>
            <a:r>
              <a:rPr lang="fr-CH" err="1"/>
              <a:t>edit</a:t>
            </a:r>
            <a:r>
              <a:rPr lang="fr-CH"/>
              <a:t> Master </a:t>
            </a:r>
            <a:r>
              <a:rPr lang="fr-CH" err="1"/>
              <a:t>title</a:t>
            </a:r>
            <a:r>
              <a:rPr lang="fr-CH"/>
              <a:t> style</a:t>
            </a:r>
            <a:endParaRPr lang="en-US"/>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a:t>Click to </a:t>
            </a:r>
            <a:r>
              <a:rPr lang="fr-CH" err="1"/>
              <a:t>edit</a:t>
            </a:r>
            <a:r>
              <a:rPr lang="fr-CH"/>
              <a:t> Master </a:t>
            </a:r>
            <a:r>
              <a:rPr lang="fr-CH" err="1"/>
              <a:t>text</a:t>
            </a:r>
            <a:r>
              <a:rPr lang="fr-CH"/>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a:t>Click to </a:t>
            </a:r>
            <a:r>
              <a:rPr lang="fr-CH" err="1"/>
              <a:t>edit</a:t>
            </a:r>
            <a:r>
              <a:rPr lang="fr-CH"/>
              <a:t> Master </a:t>
            </a:r>
            <a:r>
              <a:rPr lang="fr-CH" err="1"/>
              <a:t>text</a:t>
            </a:r>
            <a:r>
              <a:rPr lang="fr-CH"/>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320052378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a:t>Click to </a:t>
            </a:r>
            <a:r>
              <a:rPr lang="fr-CH" err="1"/>
              <a:t>edit</a:t>
            </a:r>
            <a:r>
              <a:rPr lang="fr-CH"/>
              <a:t> Master </a:t>
            </a:r>
            <a:r>
              <a:rPr lang="fr-CH" err="1"/>
              <a:t>title</a:t>
            </a:r>
            <a:r>
              <a:rPr lang="fr-CH"/>
              <a:t> style</a:t>
            </a:r>
            <a:endParaRPr lang="en-US"/>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a:t>Click to </a:t>
            </a:r>
            <a:r>
              <a:rPr lang="fr-CH" err="1"/>
              <a:t>edit</a:t>
            </a:r>
            <a:r>
              <a:rPr lang="fr-CH"/>
              <a:t> Master </a:t>
            </a:r>
            <a:r>
              <a:rPr lang="fr-CH" err="1"/>
              <a:t>text</a:t>
            </a:r>
            <a:r>
              <a:rPr lang="fr-CH"/>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67308245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a:t>Click to </a:t>
            </a:r>
            <a:r>
              <a:rPr lang="fr-CH" err="1"/>
              <a:t>edit</a:t>
            </a:r>
            <a:r>
              <a:rPr lang="fr-CH"/>
              <a:t> Master </a:t>
            </a:r>
            <a:r>
              <a:rPr lang="fr-CH" err="1"/>
              <a:t>title</a:t>
            </a:r>
            <a:r>
              <a:rPr lang="fr-CH"/>
              <a:t> style</a:t>
            </a:r>
            <a:endParaRPr lang="en-US"/>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a:t>Click to </a:t>
            </a:r>
            <a:r>
              <a:rPr lang="fr-CH" err="1"/>
              <a:t>edit</a:t>
            </a:r>
            <a:r>
              <a:rPr lang="fr-CH"/>
              <a:t> Master </a:t>
            </a:r>
            <a:r>
              <a:rPr lang="fr-CH" err="1"/>
              <a:t>text</a:t>
            </a:r>
            <a:r>
              <a:rPr lang="fr-CH"/>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2840234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iGene Colours 202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fld id="{40E07623-098B-DD4E-ADEB-6DE214BD82BD}" type="slidenum">
              <a:rPr lang="en-US" smtClean="0"/>
              <a:t>‹#›</a:t>
            </a:fld>
            <a:endParaRPr lang="en-US"/>
          </a:p>
        </p:txBody>
      </p:sp>
      <p:sp>
        <p:nvSpPr>
          <p:cNvPr id="7" name="Title 6">
            <a:extLst>
              <a:ext uri="{FF2B5EF4-FFF2-40B4-BE49-F238E27FC236}">
                <a16:creationId xmlns:a16="http://schemas.microsoft.com/office/drawing/2014/main" id="{7B2DCCF1-1875-8B44-AA03-B42E52F089DE}"/>
              </a:ext>
            </a:extLst>
          </p:cNvPr>
          <p:cNvSpPr>
            <a:spLocks noGrp="1"/>
          </p:cNvSpPr>
          <p:nvPr>
            <p:ph type="title" hasCustomPrompt="1"/>
          </p:nvPr>
        </p:nvSpPr>
        <p:spPr>
          <a:xfrm>
            <a:off x="344557" y="400871"/>
            <a:ext cx="11500800" cy="1083373"/>
          </a:xfrm>
        </p:spPr>
        <p:txBody>
          <a:bodyPr wrap="square" anchor="b">
            <a:normAutofit/>
          </a:bodyPr>
          <a:lstStyle>
            <a:lvl1pPr>
              <a:defRPr sz="3467" b="1">
                <a:solidFill>
                  <a:schemeClr val="tx2"/>
                </a:solidFill>
              </a:defRPr>
            </a:lvl1pPr>
          </a:lstStyle>
          <a:p>
            <a:r>
              <a:rPr lang="en-US" err="1"/>
              <a:t>BeiGene</a:t>
            </a:r>
            <a:r>
              <a:rPr lang="en-US"/>
              <a:t> </a:t>
            </a:r>
            <a:r>
              <a:rPr lang="en-US" err="1"/>
              <a:t>Colours</a:t>
            </a:r>
            <a:r>
              <a:rPr lang="en-US"/>
              <a:t> 2023</a:t>
            </a:r>
          </a:p>
        </p:txBody>
      </p:sp>
      <p:sp>
        <p:nvSpPr>
          <p:cNvPr id="2" name="Oval 1">
            <a:extLst>
              <a:ext uri="{FF2B5EF4-FFF2-40B4-BE49-F238E27FC236}">
                <a16:creationId xmlns:a16="http://schemas.microsoft.com/office/drawing/2014/main" id="{C6777FD6-5838-D69F-F9B0-FA72501701F0}"/>
              </a:ext>
            </a:extLst>
          </p:cNvPr>
          <p:cNvSpPr/>
          <p:nvPr userDrawn="1"/>
        </p:nvSpPr>
        <p:spPr>
          <a:xfrm>
            <a:off x="371475" y="1941177"/>
            <a:ext cx="1171471" cy="1171471"/>
          </a:xfrm>
          <a:prstGeom prst="ellipse">
            <a:avLst/>
          </a:prstGeom>
          <a:solidFill>
            <a:srgbClr val="2833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3" name="Oval 2">
            <a:extLst>
              <a:ext uri="{FF2B5EF4-FFF2-40B4-BE49-F238E27FC236}">
                <a16:creationId xmlns:a16="http://schemas.microsoft.com/office/drawing/2014/main" id="{BD1E145A-6131-1B04-C10E-E0DFED4606FA}"/>
              </a:ext>
            </a:extLst>
          </p:cNvPr>
          <p:cNvSpPr/>
          <p:nvPr userDrawn="1"/>
        </p:nvSpPr>
        <p:spPr>
          <a:xfrm>
            <a:off x="1656172" y="1941177"/>
            <a:ext cx="1171471" cy="1171471"/>
          </a:xfrm>
          <a:prstGeom prst="ellipse">
            <a:avLst/>
          </a:prstGeom>
          <a:solidFill>
            <a:srgbClr val="A334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5" name="Oval 4">
            <a:extLst>
              <a:ext uri="{FF2B5EF4-FFF2-40B4-BE49-F238E27FC236}">
                <a16:creationId xmlns:a16="http://schemas.microsoft.com/office/drawing/2014/main" id="{6A19166E-3ECD-34B1-B3E9-DBD150F6936D}"/>
              </a:ext>
            </a:extLst>
          </p:cNvPr>
          <p:cNvSpPr/>
          <p:nvPr userDrawn="1"/>
        </p:nvSpPr>
        <p:spPr>
          <a:xfrm>
            <a:off x="2940870" y="1941177"/>
            <a:ext cx="1171471" cy="1171471"/>
          </a:xfrm>
          <a:prstGeom prst="ellipse">
            <a:avLst/>
          </a:prstGeom>
          <a:solidFill>
            <a:srgbClr val="003A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8" name="Oval 7">
            <a:extLst>
              <a:ext uri="{FF2B5EF4-FFF2-40B4-BE49-F238E27FC236}">
                <a16:creationId xmlns:a16="http://schemas.microsoft.com/office/drawing/2014/main" id="{F46F188E-6A8B-CA52-9614-D7A8C80E5B7D}"/>
              </a:ext>
            </a:extLst>
          </p:cNvPr>
          <p:cNvSpPr/>
          <p:nvPr userDrawn="1"/>
        </p:nvSpPr>
        <p:spPr>
          <a:xfrm>
            <a:off x="4225567" y="1941177"/>
            <a:ext cx="1171471" cy="1171471"/>
          </a:xfrm>
          <a:prstGeom prst="ellipse">
            <a:avLst/>
          </a:prstGeom>
          <a:solidFill>
            <a:srgbClr val="C3BFB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9" name="Oval 8">
            <a:extLst>
              <a:ext uri="{FF2B5EF4-FFF2-40B4-BE49-F238E27FC236}">
                <a16:creationId xmlns:a16="http://schemas.microsoft.com/office/drawing/2014/main" id="{3C2827D8-48D4-8C78-10D0-41CDA7DF7570}"/>
              </a:ext>
            </a:extLst>
          </p:cNvPr>
          <p:cNvSpPr/>
          <p:nvPr userDrawn="1"/>
        </p:nvSpPr>
        <p:spPr>
          <a:xfrm>
            <a:off x="5510265" y="1941177"/>
            <a:ext cx="1171471" cy="1171471"/>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10" name="Oval 9">
            <a:extLst>
              <a:ext uri="{FF2B5EF4-FFF2-40B4-BE49-F238E27FC236}">
                <a16:creationId xmlns:a16="http://schemas.microsoft.com/office/drawing/2014/main" id="{9C5C0570-8272-3FD0-A0BC-4C3F8F34D6B2}"/>
              </a:ext>
            </a:extLst>
          </p:cNvPr>
          <p:cNvSpPr/>
          <p:nvPr userDrawn="1"/>
        </p:nvSpPr>
        <p:spPr>
          <a:xfrm>
            <a:off x="6794962" y="1941177"/>
            <a:ext cx="1171471" cy="1171471"/>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11" name="Oval 10">
            <a:extLst>
              <a:ext uri="{FF2B5EF4-FFF2-40B4-BE49-F238E27FC236}">
                <a16:creationId xmlns:a16="http://schemas.microsoft.com/office/drawing/2014/main" id="{54A3AAED-0685-1942-4AAF-D750848447A0}"/>
              </a:ext>
            </a:extLst>
          </p:cNvPr>
          <p:cNvSpPr/>
          <p:nvPr userDrawn="1"/>
        </p:nvSpPr>
        <p:spPr>
          <a:xfrm>
            <a:off x="8079659" y="1941177"/>
            <a:ext cx="1171471" cy="1171471"/>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12" name="Oval 11">
            <a:extLst>
              <a:ext uri="{FF2B5EF4-FFF2-40B4-BE49-F238E27FC236}">
                <a16:creationId xmlns:a16="http://schemas.microsoft.com/office/drawing/2014/main" id="{D9A20E1F-D3BC-601C-1FED-1D9647BC4B68}"/>
              </a:ext>
            </a:extLst>
          </p:cNvPr>
          <p:cNvSpPr/>
          <p:nvPr userDrawn="1"/>
        </p:nvSpPr>
        <p:spPr>
          <a:xfrm>
            <a:off x="9364357" y="1941177"/>
            <a:ext cx="1171471" cy="1171471"/>
          </a:xfrm>
          <a:prstGeom prst="ellips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
        <p:nvSpPr>
          <p:cNvPr id="13" name="Oval 12">
            <a:extLst>
              <a:ext uri="{FF2B5EF4-FFF2-40B4-BE49-F238E27FC236}">
                <a16:creationId xmlns:a16="http://schemas.microsoft.com/office/drawing/2014/main" id="{0EF14CA3-0D32-5ED0-31FB-2D342D31489D}"/>
              </a:ext>
            </a:extLst>
          </p:cNvPr>
          <p:cNvSpPr/>
          <p:nvPr userDrawn="1"/>
        </p:nvSpPr>
        <p:spPr>
          <a:xfrm>
            <a:off x="10649054" y="1941177"/>
            <a:ext cx="1171471" cy="1171471"/>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aleway"/>
              <a:ea typeface="+mn-ea"/>
              <a:cs typeface="+mn-cs"/>
            </a:endParaRPr>
          </a:p>
        </p:txBody>
      </p:sp>
    </p:spTree>
    <p:extLst>
      <p:ext uri="{BB962C8B-B14F-4D97-AF65-F5344CB8AC3E}">
        <p14:creationId xmlns:p14="http://schemas.microsoft.com/office/powerpoint/2010/main" val="2815037495"/>
      </p:ext>
    </p:extLst>
  </p:cSld>
  <p:clrMapOvr>
    <a:masterClrMapping/>
  </p:clrMapOvr>
  <mc:AlternateContent xmlns:mc="http://schemas.openxmlformats.org/markup-compatibility/2006" xmlns:p14="http://schemas.microsoft.com/office/powerpoint/2010/main">
    <mc:Choice Requires="p14">
      <p:transition spd="slow" p14:dur="4000" advClick="0" advTm="5295"/>
    </mc:Choice>
    <mc:Fallback xmlns="">
      <p:transition spd="slow" advClick="0" advTm="5295"/>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a:t>Click to </a:t>
            </a:r>
            <a:r>
              <a:rPr lang="fr-CH" err="1"/>
              <a:t>edit</a:t>
            </a:r>
            <a:r>
              <a:rPr lang="fr-CH"/>
              <a:t> Master </a:t>
            </a:r>
            <a:r>
              <a:rPr lang="fr-CH" err="1"/>
              <a:t>text</a:t>
            </a:r>
            <a:r>
              <a:rPr lang="fr-CH"/>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a:t>Click to </a:t>
            </a:r>
            <a:r>
              <a:rPr lang="fr-CH" err="1"/>
              <a:t>edit</a:t>
            </a:r>
            <a:r>
              <a:rPr lang="fr-CH"/>
              <a:t> Master </a:t>
            </a:r>
            <a:r>
              <a:rPr lang="fr-CH" err="1"/>
              <a:t>title</a:t>
            </a:r>
            <a:r>
              <a:rPr lang="fr-CH"/>
              <a:t> style</a:t>
            </a:r>
            <a:endParaRPr lang="en-US"/>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a:t>Click to </a:t>
            </a:r>
            <a:r>
              <a:rPr lang="fr-CH" err="1"/>
              <a:t>edit</a:t>
            </a:r>
            <a:r>
              <a:rPr lang="fr-CH"/>
              <a:t> Master </a:t>
            </a:r>
            <a:r>
              <a:rPr lang="fr-CH" err="1"/>
              <a:t>text</a:t>
            </a:r>
            <a:r>
              <a:rPr lang="fr-CH"/>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212541093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a:t>Click to </a:t>
            </a:r>
            <a:r>
              <a:rPr lang="fr-CH" err="1"/>
              <a:t>edit</a:t>
            </a:r>
            <a:r>
              <a:rPr lang="fr-CH"/>
              <a:t> Master </a:t>
            </a:r>
            <a:r>
              <a:rPr lang="fr-CH" err="1"/>
              <a:t>text</a:t>
            </a:r>
            <a:r>
              <a:rPr lang="fr-CH"/>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a:t>Click to </a:t>
            </a:r>
            <a:r>
              <a:rPr lang="fr-CH" err="1"/>
              <a:t>edit</a:t>
            </a:r>
            <a:r>
              <a:rPr lang="fr-CH"/>
              <a:t> Master </a:t>
            </a:r>
            <a:r>
              <a:rPr lang="fr-CH" err="1"/>
              <a:t>text</a:t>
            </a:r>
            <a:r>
              <a:rPr lang="fr-CH"/>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a:t>Click to </a:t>
            </a:r>
            <a:r>
              <a:rPr lang="fr-CH" err="1"/>
              <a:t>edit</a:t>
            </a:r>
            <a:r>
              <a:rPr lang="fr-CH"/>
              <a:t> Master </a:t>
            </a:r>
            <a:r>
              <a:rPr lang="fr-CH" err="1"/>
              <a:t>title</a:t>
            </a:r>
            <a:r>
              <a:rPr lang="fr-CH"/>
              <a:t> style</a:t>
            </a:r>
            <a:endParaRPr lang="en-US"/>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a:t>Click to </a:t>
            </a:r>
            <a:r>
              <a:rPr lang="fr-CH" err="1"/>
              <a:t>edit</a:t>
            </a:r>
            <a:r>
              <a:rPr lang="fr-CH"/>
              <a:t> Master </a:t>
            </a:r>
            <a:r>
              <a:rPr lang="fr-CH" err="1"/>
              <a:t>text</a:t>
            </a:r>
            <a:r>
              <a:rPr lang="fr-CH"/>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40090119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a:t>Click to edit Master text styles</a:t>
            </a:r>
          </a:p>
          <a:p>
            <a:pPr lvl="1"/>
            <a:r>
              <a:rPr lang="fr-CH"/>
              <a:t>Second level</a:t>
            </a:r>
          </a:p>
          <a:p>
            <a:pPr lvl="2"/>
            <a:r>
              <a:rPr lang="fr-CH"/>
              <a:t>Third level</a:t>
            </a:r>
            <a:endParaRPr lang="en-US"/>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a:t>Click to </a:t>
            </a:r>
            <a:r>
              <a:rPr lang="fr-CH" err="1"/>
              <a:t>edit</a:t>
            </a:r>
            <a:r>
              <a:rPr lang="fr-CH"/>
              <a:t> Master </a:t>
            </a:r>
            <a:r>
              <a:rPr lang="fr-CH" err="1"/>
              <a:t>title</a:t>
            </a:r>
            <a:r>
              <a:rPr lang="fr-CH"/>
              <a:t> style</a:t>
            </a:r>
            <a:endParaRPr lang="en-US"/>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a:t>Click to </a:t>
            </a:r>
            <a:r>
              <a:rPr lang="fr-CH" err="1"/>
              <a:t>edit</a:t>
            </a:r>
            <a:r>
              <a:rPr lang="fr-CH"/>
              <a:t> Master </a:t>
            </a:r>
            <a:r>
              <a:rPr lang="fr-CH" err="1"/>
              <a:t>text</a:t>
            </a:r>
            <a:r>
              <a:rPr lang="fr-CH"/>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350776833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46351102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a:t>Click to edit Master text styles</a:t>
            </a:r>
          </a:p>
          <a:p>
            <a:pPr lvl="1"/>
            <a:r>
              <a:rPr lang="fr-CH"/>
              <a:t>Second level</a:t>
            </a:r>
          </a:p>
          <a:p>
            <a:pPr lvl="2"/>
            <a:r>
              <a:rPr lang="fr-CH"/>
              <a:t>Third level</a:t>
            </a:r>
            <a:endParaRPr lang="en-US"/>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a:t>Click to </a:t>
            </a:r>
            <a:r>
              <a:rPr lang="fr-CH" err="1"/>
              <a:t>edit</a:t>
            </a:r>
            <a:r>
              <a:rPr lang="fr-CH"/>
              <a:t> Master </a:t>
            </a:r>
            <a:r>
              <a:rPr lang="fr-CH" err="1"/>
              <a:t>title</a:t>
            </a:r>
            <a:r>
              <a:rPr lang="fr-CH"/>
              <a:t> style</a:t>
            </a:r>
            <a:endParaRPr lang="en-US"/>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a:t>Click to </a:t>
            </a:r>
            <a:r>
              <a:rPr lang="fr-CH" err="1"/>
              <a:t>edit</a:t>
            </a:r>
            <a:r>
              <a:rPr lang="fr-CH"/>
              <a:t> Master </a:t>
            </a:r>
            <a:r>
              <a:rPr lang="fr-CH" err="1"/>
              <a:t>text</a:t>
            </a:r>
            <a:r>
              <a:rPr lang="fr-CH"/>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chemeClr val="tx1">
                    <a:lumMod val="65000"/>
                    <a:lumOff val="35000"/>
                  </a:schemeClr>
                </a:solidFill>
                <a:effectLst/>
                <a:latin typeface="Arial Narrow" panose="020B0606020202030204" pitchFamily="34" charset="0"/>
              </a:rPr>
              <a:t>Content of this </a:t>
            </a:r>
            <a:r>
              <a:rPr lang="en-US" sz="1050" b="0" i="0">
                <a:solidFill>
                  <a:schemeClr val="tx1">
                    <a:lumMod val="65000"/>
                    <a:lumOff val="35000"/>
                  </a:schemeClr>
                </a:solidFill>
                <a:effectLst/>
                <a:latin typeface="Arial Narrow" panose="020B0606020202030204" pitchFamily="34" charset="0"/>
              </a:rPr>
              <a:t>presentation</a:t>
            </a:r>
            <a:r>
              <a:rPr lang="en-US" sz="1000" b="0" i="0">
                <a:solidFill>
                  <a:schemeClr val="tx1">
                    <a:lumMod val="65000"/>
                    <a:lumOff val="35000"/>
                  </a:schemeClr>
                </a:solidFill>
                <a:effectLst/>
                <a:latin typeface="Arial Narrow" panose="020B0606020202030204" pitchFamily="34" charset="0"/>
              </a:rPr>
              <a:t> is copyright</a:t>
            </a:r>
            <a:r>
              <a:rPr lang="en-CH" sz="1000" b="0" i="0">
                <a:solidFill>
                  <a:schemeClr val="tx1">
                    <a:lumMod val="65000"/>
                    <a:lumOff val="35000"/>
                  </a:schemeClr>
                </a:solidFill>
                <a:effectLst/>
                <a:latin typeface="Arial Narrow" panose="020B0606020202030204" pitchFamily="34" charset="0"/>
              </a:rPr>
              <a:t> </a:t>
            </a:r>
            <a:r>
              <a:rPr lang="en-US" sz="1000" b="0" i="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a:solidFill>
                  <a:schemeClr val="tx1">
                    <a:lumMod val="65000"/>
                    <a:lumOff val="35000"/>
                  </a:schemeClr>
                </a:solidFill>
                <a:effectLst/>
                <a:latin typeface="Arial Narrow" panose="020B0606020202030204" pitchFamily="34" charset="0"/>
              </a:rPr>
              <a:t>.</a:t>
            </a:r>
            <a:endParaRPr lang="en-US" sz="1000" b="0" i="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391838219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a:solidFill>
                  <a:srgbClr val="81104F"/>
                </a:solidFill>
                <a:latin typeface="Arial Narrow" pitchFamily="34" charset="0"/>
              </a:rPr>
              <a:t>Contacts ESMO </a:t>
            </a:r>
          </a:p>
          <a:p>
            <a:pPr eaLnBrk="1" hangingPunct="1">
              <a:defRPr/>
            </a:pPr>
            <a:endParaRPr lang="en-US" altLang="en-US" sz="1800" b="1" baseline="30000">
              <a:solidFill>
                <a:srgbClr val="81104F"/>
              </a:solidFill>
              <a:latin typeface="Arial Narrow" pitchFamily="34" charset="0"/>
            </a:endParaRPr>
          </a:p>
          <a:p>
            <a:pPr eaLnBrk="1" hangingPunct="1">
              <a:defRPr/>
            </a:pPr>
            <a:r>
              <a:rPr lang="en-US" altLang="en-US" sz="1800" baseline="30000">
                <a:solidFill>
                  <a:srgbClr val="81104F"/>
                </a:solidFill>
                <a:latin typeface="Arial Narrow" pitchFamily="34" charset="0"/>
              </a:rPr>
              <a:t>European Society for Medical Oncology </a:t>
            </a:r>
            <a:br>
              <a:rPr lang="en-US" altLang="en-US" sz="1800" baseline="30000">
                <a:solidFill>
                  <a:srgbClr val="81104F"/>
                </a:solidFill>
                <a:latin typeface="Arial Narrow" pitchFamily="34" charset="0"/>
              </a:rPr>
            </a:br>
            <a:r>
              <a:rPr lang="en-US" altLang="en-US" sz="1800" baseline="30000">
                <a:solidFill>
                  <a:srgbClr val="81104F"/>
                </a:solidFill>
                <a:latin typeface="Arial Narrow" pitchFamily="34" charset="0"/>
              </a:rPr>
              <a:t>Via Ginevra 4, CH-6900 Lugano</a:t>
            </a:r>
            <a:br>
              <a:rPr lang="en-US" altLang="en-US" sz="1800" baseline="30000">
                <a:solidFill>
                  <a:srgbClr val="81104F"/>
                </a:solidFill>
                <a:latin typeface="Arial Narrow" pitchFamily="34" charset="0"/>
              </a:rPr>
            </a:br>
            <a:r>
              <a:rPr lang="en-US" altLang="en-US" sz="1800" baseline="30000">
                <a:solidFill>
                  <a:srgbClr val="81104F"/>
                </a:solidFill>
                <a:latin typeface="Arial Narrow" pitchFamily="34" charset="0"/>
              </a:rPr>
              <a:t>T. +41 (0)91 973 19 00</a:t>
            </a:r>
            <a:br>
              <a:rPr lang="en-US" altLang="en-US" sz="1800" baseline="30000">
                <a:solidFill>
                  <a:srgbClr val="81104F"/>
                </a:solidFill>
                <a:latin typeface="Arial Narrow" pitchFamily="34" charset="0"/>
              </a:rPr>
            </a:br>
            <a:r>
              <a:rPr lang="en-US" altLang="en-US" sz="1800" baseline="30000">
                <a:solidFill>
                  <a:srgbClr val="81104F"/>
                </a:solidFill>
                <a:latin typeface="Arial Narrow" pitchFamily="34" charset="0"/>
              </a:rPr>
              <a:t>esmo@esmo.org</a:t>
            </a:r>
          </a:p>
          <a:p>
            <a:pPr eaLnBrk="1" hangingPunct="1">
              <a:lnSpc>
                <a:spcPct val="110000"/>
              </a:lnSpc>
              <a:defRPr/>
            </a:pPr>
            <a:endParaRPr lang="en-US" altLang="en-US" sz="1400" b="1">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a:t>Click to </a:t>
            </a:r>
            <a:r>
              <a:rPr lang="fr-CH" err="1"/>
              <a:t>edit</a:t>
            </a:r>
            <a:r>
              <a:rPr lang="fr-CH"/>
              <a:t> Master </a:t>
            </a:r>
            <a:r>
              <a:rPr lang="fr-CH" err="1"/>
              <a:t>text</a:t>
            </a:r>
            <a:r>
              <a:rPr lang="fr-CH"/>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24253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8844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lvl1pPr marL="342900" indent="-342900">
              <a:spcBef>
                <a:spcPts val="0"/>
              </a:spcBef>
              <a:buClr>
                <a:srgbClr val="00B0F0"/>
              </a:buClr>
              <a:buSzPct val="100000"/>
              <a:buFont typeface="Arial" panose="020B0604020202020204" pitchFamily="34" charset="0"/>
              <a:buChar char="•"/>
              <a:defRPr/>
            </a:lvl1pPr>
            <a:lvl2pPr marL="742950" indent="-285750">
              <a:spcBef>
                <a:spcPts val="0"/>
              </a:spcBef>
              <a:buClr>
                <a:srgbClr val="00B0F0"/>
              </a:buClr>
              <a:buSzPct val="90000"/>
              <a:buFont typeface="Courier New" panose="02070309020205020404" pitchFamily="49" charset="0"/>
              <a:buChar char="o"/>
              <a:defRPr sz="2400"/>
            </a:lvl2pPr>
            <a:lvl3pPr marL="1143000" indent="-228600">
              <a:spcBef>
                <a:spcPts val="0"/>
              </a:spcBef>
              <a:buClr>
                <a:srgbClr val="00B0F0"/>
              </a:buClr>
              <a:buSzPct val="80000"/>
              <a:buFont typeface="Wingdings" panose="05000000000000000000" pitchFamily="2" charset="2"/>
              <a:buChar char="§"/>
              <a:defRPr sz="2400"/>
            </a:lvl3pPr>
            <a:lvl4pPr>
              <a:spcBef>
                <a:spcPts val="0"/>
              </a:spcBef>
              <a:defRPr sz="2400"/>
            </a:lvl4pPr>
            <a:lvl5pPr>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17" name="Footer Placeholder 4"/>
          <p:cNvSpPr>
            <a:spLocks noGrp="1"/>
          </p:cNvSpPr>
          <p:nvPr>
            <p:ph type="ftr" sz="quarter" idx="3"/>
          </p:nvPr>
        </p:nvSpPr>
        <p:spPr>
          <a:xfrm>
            <a:off x="606275" y="6316665"/>
            <a:ext cx="3860800" cy="365125"/>
          </a:xfrm>
          <a:prstGeom prst="rect">
            <a:avLst/>
          </a:prstGeom>
        </p:spPr>
        <p:txBody>
          <a:bodyPr vert="horz" lIns="91440" tIns="45720" rIns="91440" bIns="45720" rtlCol="0" anchor="ctr"/>
          <a:lstStyle>
            <a:lvl1pPr algn="l" fontAlgn="auto">
              <a:spcBef>
                <a:spcPts val="0"/>
              </a:spcBef>
              <a:spcAft>
                <a:spcPts val="0"/>
              </a:spcAft>
              <a:defRPr sz="1000" b="0">
                <a:solidFill>
                  <a:srgbClr val="241E4D"/>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41133901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a:xfrm>
            <a:off x="609600" y="1628786"/>
            <a:ext cx="10957984" cy="211750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82548379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320800"/>
            <a:ext cx="11582400" cy="5308600"/>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p:cNvSpPr>
            <a:spLocks noGrp="1"/>
          </p:cNvSpPr>
          <p:nvPr>
            <p:ph type="body" sz="quarter" idx="10" hasCustomPrompt="1"/>
          </p:nvPr>
        </p:nvSpPr>
        <p:spPr>
          <a:xfrm>
            <a:off x="304802" y="6142037"/>
            <a:ext cx="5507567" cy="487363"/>
          </a:xfrm>
        </p:spPr>
        <p:txBody>
          <a:bodyPr tIns="0" bIns="0" anchor="b"/>
          <a:lstStyle>
            <a:lvl1pPr marL="0" indent="0">
              <a:buNone/>
              <a:defRPr sz="1200"/>
            </a:lvl1pPr>
          </a:lstStyle>
          <a:p>
            <a:r>
              <a:rPr lang="en-GB" sz="1200"/>
              <a:t>Footnote text left aligned (Arial 12pt roman, black)</a:t>
            </a:r>
          </a:p>
        </p:txBody>
      </p:sp>
      <p:sp>
        <p:nvSpPr>
          <p:cNvPr id="5" name="Text Placeholder 4"/>
          <p:cNvSpPr>
            <a:spLocks noGrp="1"/>
          </p:cNvSpPr>
          <p:nvPr>
            <p:ph type="body" sz="quarter" idx="11" hasCustomPrompt="1"/>
          </p:nvPr>
        </p:nvSpPr>
        <p:spPr>
          <a:xfrm>
            <a:off x="6379635" y="6429377"/>
            <a:ext cx="5507567" cy="200025"/>
          </a:xfrm>
        </p:spPr>
        <p:txBody>
          <a:bodyPr tIns="0" bIns="0" anchor="b"/>
          <a:lstStyle>
            <a:lvl1pPr marL="0" indent="0" algn="r">
              <a:buNone/>
              <a:defRPr sz="1200" baseline="0"/>
            </a:lvl1pPr>
          </a:lstStyle>
          <a:p>
            <a:r>
              <a:rPr lang="en-GB" sz="1200"/>
              <a:t>Reference text right aligned (Arial 12pt roman, black)</a:t>
            </a:r>
          </a:p>
        </p:txBody>
      </p:sp>
    </p:spTree>
    <p:extLst>
      <p:ext uri="{BB962C8B-B14F-4D97-AF65-F5344CB8AC3E}">
        <p14:creationId xmlns:p14="http://schemas.microsoft.com/office/powerpoint/2010/main" val="79983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10.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theme" Target="../theme/theme11.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2.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oleObject" Target="../embeddings/oleObject1.bin"/><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ags" Target="../tags/tag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theme" Target="../theme/theme13.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21.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6.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19927F8-BA4F-D441-BDC0-7B2FE56B6262}"/>
              </a:ext>
            </a:extLst>
          </p:cNvPr>
          <p:cNvSpPr>
            <a:spLocks noGrp="1"/>
          </p:cNvSpPr>
          <p:nvPr>
            <p:ph type="title"/>
          </p:nvPr>
        </p:nvSpPr>
        <p:spPr>
          <a:xfrm>
            <a:off x="371475" y="441324"/>
            <a:ext cx="11449050" cy="756000"/>
          </a:xfrm>
          <a:prstGeom prst="rect">
            <a:avLst/>
          </a:prstGeom>
        </p:spPr>
        <p:txBody>
          <a:bodyPr vert="horz" lIns="0" tIns="0" rIns="0" bIns="0" rtlCol="0" anchor="t" anchorCtr="0">
            <a:noAutofit/>
          </a:bodyPr>
          <a:lstStyle/>
          <a:p>
            <a:pPr lvl="0"/>
            <a:r>
              <a:rPr lang="de-DE"/>
              <a:t>Mastertitelformat bearbeiten</a:t>
            </a:r>
          </a:p>
        </p:txBody>
      </p:sp>
      <p:sp>
        <p:nvSpPr>
          <p:cNvPr id="3" name="Textplatzhalter 2">
            <a:extLst>
              <a:ext uri="{FF2B5EF4-FFF2-40B4-BE49-F238E27FC236}">
                <a16:creationId xmlns:a16="http://schemas.microsoft.com/office/drawing/2014/main" id="{7F0C5648-4DE1-354D-AC3D-B55E47BCFB40}"/>
              </a:ext>
            </a:extLst>
          </p:cNvPr>
          <p:cNvSpPr>
            <a:spLocks noGrp="1"/>
          </p:cNvSpPr>
          <p:nvPr>
            <p:ph type="body" idx="1"/>
          </p:nvPr>
        </p:nvSpPr>
        <p:spPr>
          <a:xfrm>
            <a:off x="371475" y="1268413"/>
            <a:ext cx="11449050" cy="49085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58AE70B-70D2-7141-B225-07BFF41692DD}"/>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chemeClr val="tx1"/>
                </a:solidFill>
                <a:latin typeface="Raleway" pitchFamily="2" charset="77"/>
              </a:defRPr>
            </a:lvl1pPr>
          </a:lstStyle>
          <a:p>
            <a:fld id="{B70858C6-EF15-DB4D-A6B7-9A3A2B2E3368}" type="datetimeFigureOut">
              <a:rPr lang="de-DE" smtClean="0"/>
              <a:pPr/>
              <a:t>15.09.2024</a:t>
            </a:fld>
            <a:endParaRPr lang="de-DE"/>
          </a:p>
        </p:txBody>
      </p:sp>
      <p:sp>
        <p:nvSpPr>
          <p:cNvPr id="5" name="Fußzeilenplatzhalter 4">
            <a:extLst>
              <a:ext uri="{FF2B5EF4-FFF2-40B4-BE49-F238E27FC236}">
                <a16:creationId xmlns:a16="http://schemas.microsoft.com/office/drawing/2014/main" id="{D5BC006D-E760-EC45-BAB5-88A939AD4832}"/>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b="0" i="0">
                <a:solidFill>
                  <a:schemeClr val="tx1"/>
                </a:solidFill>
                <a:latin typeface="Raleway" pitchFamily="2" charset="77"/>
              </a:defRPr>
            </a:lvl1pPr>
          </a:lstStyle>
          <a:p>
            <a:endParaRPr lang="de-DE"/>
          </a:p>
        </p:txBody>
      </p:sp>
      <p:sp>
        <p:nvSpPr>
          <p:cNvPr id="6" name="Foliennummernplatzhalter 5">
            <a:extLst>
              <a:ext uri="{FF2B5EF4-FFF2-40B4-BE49-F238E27FC236}">
                <a16:creationId xmlns:a16="http://schemas.microsoft.com/office/drawing/2014/main" id="{36B9D731-80E6-1E43-A22A-511BDFF17D75}"/>
              </a:ext>
            </a:extLst>
          </p:cNvPr>
          <p:cNvSpPr>
            <a:spLocks noGrp="1"/>
          </p:cNvSpPr>
          <p:nvPr>
            <p:ph type="sldNum" sz="quarter" idx="4"/>
          </p:nvPr>
        </p:nvSpPr>
        <p:spPr>
          <a:xfrm>
            <a:off x="9077325" y="6356350"/>
            <a:ext cx="2743200" cy="365125"/>
          </a:xfrm>
          <a:prstGeom prst="rect">
            <a:avLst/>
          </a:prstGeom>
        </p:spPr>
        <p:txBody>
          <a:bodyPr vert="horz" lIns="0" tIns="0" rIns="0" bIns="0" rtlCol="0" anchor="ctr"/>
          <a:lstStyle>
            <a:lvl1pPr algn="r">
              <a:defRPr sz="1200" b="0" i="0">
                <a:solidFill>
                  <a:schemeClr val="tx1"/>
                </a:solidFill>
                <a:latin typeface="Raleway" pitchFamily="2" charset="77"/>
              </a:defRPr>
            </a:lvl1pPr>
          </a:lstStyle>
          <a:p>
            <a:fld id="{A43FDBE0-6C68-4448-823F-D148B3547665}" type="slidenum">
              <a:rPr lang="de-DE" smtClean="0"/>
              <a:pPr/>
              <a:t>‹#›</a:t>
            </a:fld>
            <a:endParaRPr lang="de-DE"/>
          </a:p>
        </p:txBody>
      </p:sp>
    </p:spTree>
    <p:extLst>
      <p:ext uri="{BB962C8B-B14F-4D97-AF65-F5344CB8AC3E}">
        <p14:creationId xmlns:p14="http://schemas.microsoft.com/office/powerpoint/2010/main" val="92957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lang="de-DE" sz="2670" b="1" i="0" kern="1200" dirty="0">
          <a:solidFill>
            <a:schemeClr val="tx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60">
          <p15:clr>
            <a:srgbClr val="F26B43"/>
          </p15:clr>
        </p15:guide>
        <p15:guide id="3" orient="horz" pos="3997">
          <p15:clr>
            <a:srgbClr val="F26B43"/>
          </p15:clr>
        </p15:guide>
        <p15:guide id="4" pos="3840">
          <p15:clr>
            <a:srgbClr val="F26B43"/>
          </p15:clr>
        </p15:guide>
        <p15:guide id="5" pos="7446">
          <p15:clr>
            <a:srgbClr val="F26B43"/>
          </p15:clr>
        </p15:guide>
        <p15:guide id="6" orient="horz" pos="278">
          <p15:clr>
            <a:srgbClr val="F26B43"/>
          </p15:clr>
        </p15:guide>
        <p15:guide id="7" orient="horz" pos="799">
          <p15:clr>
            <a:srgbClr val="F26B43"/>
          </p15:clr>
        </p15:guide>
        <p15:guide id="8" pos="563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ED361-323C-1DE8-EBEE-321734560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K"/>
          </a:p>
        </p:txBody>
      </p:sp>
      <p:sp>
        <p:nvSpPr>
          <p:cNvPr id="3" name="Text Placeholder 2">
            <a:extLst>
              <a:ext uri="{FF2B5EF4-FFF2-40B4-BE49-F238E27FC236}">
                <a16:creationId xmlns:a16="http://schemas.microsoft.com/office/drawing/2014/main" id="{2342653D-6660-3A36-586A-124869EAF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FEC65D72-0C91-FDB5-935B-6E36D5105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C24A16-288A-4A23-97D8-9603F990BA71}" type="datetimeFigureOut">
              <a:rPr lang="en-HK" smtClean="0"/>
              <a:t>15/9/2024</a:t>
            </a:fld>
            <a:endParaRPr lang="en-HK"/>
          </a:p>
        </p:txBody>
      </p:sp>
      <p:sp>
        <p:nvSpPr>
          <p:cNvPr id="5" name="Footer Placeholder 4">
            <a:extLst>
              <a:ext uri="{FF2B5EF4-FFF2-40B4-BE49-F238E27FC236}">
                <a16:creationId xmlns:a16="http://schemas.microsoft.com/office/drawing/2014/main" id="{2279A6D9-4E2E-D1FE-E9B1-17BA243E6D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HK"/>
          </a:p>
        </p:txBody>
      </p:sp>
      <p:sp>
        <p:nvSpPr>
          <p:cNvPr id="6" name="Slide Number Placeholder 5">
            <a:extLst>
              <a:ext uri="{FF2B5EF4-FFF2-40B4-BE49-F238E27FC236}">
                <a16:creationId xmlns:a16="http://schemas.microsoft.com/office/drawing/2014/main" id="{7AB4FAE5-EA2E-27CF-9CE2-1C42332D4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70F8F4-5E91-4CDA-8928-DD1EFD8EC5FD}" type="slidenum">
              <a:rPr lang="en-HK" smtClean="0"/>
              <a:t>‹#›</a:t>
            </a:fld>
            <a:endParaRPr lang="en-HK"/>
          </a:p>
        </p:txBody>
      </p:sp>
    </p:spTree>
    <p:extLst>
      <p:ext uri="{BB962C8B-B14F-4D97-AF65-F5344CB8AC3E}">
        <p14:creationId xmlns:p14="http://schemas.microsoft.com/office/powerpoint/2010/main" val="37838115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 name="Slide Number Placeholder 5"/>
          <p:cNvSpPr>
            <a:spLocks noGrp="1"/>
          </p:cNvSpPr>
          <p:nvPr>
            <p:ph type="sldNum" sz="quarter" idx="4"/>
          </p:nvPr>
        </p:nvSpPr>
        <p:spPr>
          <a:xfrm>
            <a:off x="605367" y="6253164"/>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a:pPr>
                <a:defRPr/>
              </a:pPr>
              <a:t>‹#›</a:t>
            </a:fld>
            <a:endParaRPr lang="en-US" altLang="en-US"/>
          </a:p>
        </p:txBody>
      </p:sp>
    </p:spTree>
    <p:extLst>
      <p:ext uri="{BB962C8B-B14F-4D97-AF65-F5344CB8AC3E}">
        <p14:creationId xmlns:p14="http://schemas.microsoft.com/office/powerpoint/2010/main" val="30156129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hf sldNum="0" hdr="0" ftr="0" dt="0"/>
  <p:txStyles>
    <p:title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0" fontAlgn="base" hangingPunct="0">
        <a:spcBef>
          <a:spcPct val="20000"/>
        </a:spcBef>
        <a:spcAft>
          <a:spcPct val="0"/>
        </a:spcAft>
        <a:buClr>
          <a:srgbClr val="000000"/>
        </a:buClr>
        <a:buSzPct val="35000"/>
        <a:buFont typeface="Wingdings" panose="05000000000000000000" pitchFamily="2" charset="2"/>
        <a:buChar char="u"/>
        <a:defRPr sz="20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CEF4654-582E-5C1F-57E6-FD685C750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1D6403B-9A36-BB47-5E12-C33BF78F9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4101CE-1F17-C365-0B3B-76F469B05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72E0E-7BD4-7F49-B985-F257EC2A865A}" type="datetimeFigureOut">
              <a:rPr lang="it-IT" smtClean="0"/>
              <a:t>15/09/2024</a:t>
            </a:fld>
            <a:endParaRPr lang="it-IT"/>
          </a:p>
        </p:txBody>
      </p:sp>
      <p:sp>
        <p:nvSpPr>
          <p:cNvPr id="5" name="Segnaposto piè di pagina 4">
            <a:extLst>
              <a:ext uri="{FF2B5EF4-FFF2-40B4-BE49-F238E27FC236}">
                <a16:creationId xmlns:a16="http://schemas.microsoft.com/office/drawing/2014/main" id="{8E27FCB6-353F-E066-4526-53873FD342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CE39AC5-BBFC-9E52-DA7D-26C596473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98568-7DF7-7C41-A947-4944DAFF06E5}" type="slidenum">
              <a:rPr lang="it-IT" smtClean="0"/>
              <a:t>‹#›</a:t>
            </a:fld>
            <a:endParaRPr lang="it-IT"/>
          </a:p>
        </p:txBody>
      </p:sp>
    </p:spTree>
    <p:extLst>
      <p:ext uri="{BB962C8B-B14F-4D97-AF65-F5344CB8AC3E}">
        <p14:creationId xmlns:p14="http://schemas.microsoft.com/office/powerpoint/2010/main" val="4774680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40D321E-CF92-4C60-9E64-320A7FD38655}"/>
              </a:ext>
            </a:extLst>
          </p:cNvPr>
          <p:cNvGraphicFramePr>
            <a:graphicFrameLocks noChangeAspect="1"/>
          </p:cNvGraphicFramePr>
          <p:nvPr userDrawn="1">
            <p:custDataLst>
              <p:tags r:id="rId12"/>
            </p:custDataLst>
            <p:extLst>
              <p:ext uri="{D42A27DB-BD31-4B8C-83A1-F6EECF244321}">
                <p14:modId xmlns:p14="http://schemas.microsoft.com/office/powerpoint/2010/main" val="1283050618"/>
              </p:ext>
            </p:extLst>
          </p:nvPr>
        </p:nvGraphicFramePr>
        <p:xfrm>
          <a:off x="2120" y="2120"/>
          <a:ext cx="2117" cy="2117"/>
        </p:xfrm>
        <a:graphic>
          <a:graphicData uri="http://schemas.openxmlformats.org/presentationml/2006/ole">
            <mc:AlternateContent xmlns:mc="http://schemas.openxmlformats.org/markup-compatibility/2006">
              <mc:Choice xmlns:v="urn:schemas-microsoft-com:vml" Requires="v">
                <p:oleObj name="think-cell Slide" r:id="rId13" imgW="395" imgH="396" progId="TCLayout.ActiveDocument.1">
                  <p:embed/>
                </p:oleObj>
              </mc:Choice>
              <mc:Fallback>
                <p:oleObj name="think-cell Slide" r:id="rId13" imgW="395" imgH="396" progId="TCLayout.ActiveDocument.1">
                  <p:embed/>
                  <p:pic>
                    <p:nvPicPr>
                      <p:cNvPr id="2" name="Object 1" hidden="1">
                        <a:extLst>
                          <a:ext uri="{FF2B5EF4-FFF2-40B4-BE49-F238E27FC236}">
                            <a16:creationId xmlns:a16="http://schemas.microsoft.com/office/drawing/2014/main" id="{440D321E-CF92-4C60-9E64-320A7FD38655}"/>
                          </a:ext>
                        </a:extLst>
                      </p:cNvPr>
                      <p:cNvPicPr/>
                      <p:nvPr/>
                    </p:nvPicPr>
                    <p:blipFill>
                      <a:blip r:embed="rId14"/>
                      <a:stretch>
                        <a:fillRect/>
                      </a:stretch>
                    </p:blipFill>
                    <p:spPr>
                      <a:xfrm>
                        <a:off x="2120" y="2120"/>
                        <a:ext cx="2117" cy="2117"/>
                      </a:xfrm>
                      <a:prstGeom prst="rect">
                        <a:avLst/>
                      </a:prstGeom>
                    </p:spPr>
                  </p:pic>
                </p:oleObj>
              </mc:Fallback>
            </mc:AlternateContent>
          </a:graphicData>
        </a:graphic>
      </p:graphicFrame>
      <p:sp>
        <p:nvSpPr>
          <p:cNvPr id="3" name="Rectangle 2"/>
          <p:cNvSpPr/>
          <p:nvPr userDrawn="1"/>
        </p:nvSpPr>
        <p:spPr>
          <a:xfrm>
            <a:off x="4961733" y="6663012"/>
            <a:ext cx="2268571" cy="194990"/>
          </a:xfrm>
          <a:prstGeom prst="rect">
            <a:avLst/>
          </a:prstGeom>
        </p:spPr>
        <p:txBody>
          <a:bodyPr wrap="none" anchor="b">
            <a:spAutoFit/>
          </a:bodyPr>
          <a:lstStyle/>
          <a:p>
            <a:pPr algn="ctr"/>
            <a:r>
              <a:rPr lang="en-US" sz="667" b="0" i="0">
                <a:solidFill>
                  <a:schemeClr val="tx1">
                    <a:lumMod val="85000"/>
                    <a:lumOff val="15000"/>
                  </a:schemeClr>
                </a:solidFill>
                <a:effectLst/>
                <a:latin typeface="Avenir Next LT Pro" panose="020B0504020202020204" pitchFamily="34" charset="0"/>
                <a:ea typeface="Calibri" panose="020F0502020204030204" pitchFamily="34" charset="0"/>
              </a:rPr>
              <a:t>BeiGene Ltd. All rights reserved. Updated June 2024.</a:t>
            </a:r>
          </a:p>
        </p:txBody>
      </p:sp>
      <p:sp>
        <p:nvSpPr>
          <p:cNvPr id="5" name="Title Placeholder 4">
            <a:extLst>
              <a:ext uri="{FF2B5EF4-FFF2-40B4-BE49-F238E27FC236}">
                <a16:creationId xmlns:a16="http://schemas.microsoft.com/office/drawing/2014/main" id="{28E3E142-0737-744A-9A14-3B520B0E342E}"/>
              </a:ext>
            </a:extLst>
          </p:cNvPr>
          <p:cNvSpPr>
            <a:spLocks noGrp="1"/>
          </p:cNvSpPr>
          <p:nvPr>
            <p:ph type="title"/>
          </p:nvPr>
        </p:nvSpPr>
        <p:spPr>
          <a:xfrm>
            <a:off x="344424" y="195009"/>
            <a:ext cx="11503152" cy="685800"/>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B2399D38-3232-214C-99D8-488881C2A853}"/>
              </a:ext>
            </a:extLst>
          </p:cNvPr>
          <p:cNvSpPr>
            <a:spLocks noGrp="1"/>
          </p:cNvSpPr>
          <p:nvPr>
            <p:ph type="body" idx="1"/>
          </p:nvPr>
        </p:nvSpPr>
        <p:spPr>
          <a:xfrm>
            <a:off x="344424" y="1261872"/>
            <a:ext cx="11503152" cy="50292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4C6E3D7-B6A2-4934-AE6F-AB0A9168BCE0}"/>
              </a:ext>
            </a:extLst>
          </p:cNvPr>
          <p:cNvSpPr>
            <a:spLocks noGrp="1"/>
          </p:cNvSpPr>
          <p:nvPr>
            <p:ph type="ftr" sz="quarter" idx="3"/>
          </p:nvPr>
        </p:nvSpPr>
        <p:spPr>
          <a:xfrm>
            <a:off x="344424" y="6345382"/>
            <a:ext cx="11127140" cy="326753"/>
          </a:xfrm>
          <a:prstGeom prst="rect">
            <a:avLst/>
          </a:prstGeom>
        </p:spPr>
        <p:txBody>
          <a:bodyPr vert="horz" lIns="91440" tIns="45720" rIns="91440" bIns="45720" rtlCol="0" anchor="b"/>
          <a:lstStyle>
            <a:lvl1pPr algn="l">
              <a:defRPr sz="700" b="0" i="0">
                <a:solidFill>
                  <a:schemeClr val="tx1">
                    <a:lumMod val="85000"/>
                    <a:lumOff val="15000"/>
                  </a:schemeClr>
                </a:solidFill>
                <a:latin typeface="Avenir Next LT Pro" panose="020B0504020202020204" pitchFamily="34" charset="0"/>
              </a:defRPr>
            </a:lvl1pPr>
          </a:lstStyle>
          <a:p>
            <a:endParaRPr lang="en-US"/>
          </a:p>
        </p:txBody>
      </p:sp>
    </p:spTree>
    <p:extLst>
      <p:ext uri="{BB962C8B-B14F-4D97-AF65-F5344CB8AC3E}">
        <p14:creationId xmlns:p14="http://schemas.microsoft.com/office/powerpoint/2010/main" val="177284076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ransition>
    <p:fade/>
  </p:transition>
  <p:hf sldNum="0" hdr="0" dt="0"/>
  <p:txStyles>
    <p:titleStyle>
      <a:lvl1pPr algn="l" defTabSz="1219110" rtl="0" eaLnBrk="1" latinLnBrk="0" hangingPunct="1">
        <a:lnSpc>
          <a:spcPct val="90000"/>
        </a:lnSpc>
        <a:spcBef>
          <a:spcPct val="0"/>
        </a:spcBef>
        <a:buNone/>
        <a:defRPr sz="2400" b="0" i="0" kern="1200" cap="none" spc="160" baseline="0">
          <a:solidFill>
            <a:schemeClr val="tx1">
              <a:lumMod val="85000"/>
              <a:lumOff val="15000"/>
            </a:schemeClr>
          </a:solidFill>
          <a:latin typeface="Avenir Next LT Pro" panose="020B0504020202020204" pitchFamily="34" charset="0"/>
          <a:ea typeface="+mj-ea"/>
          <a:cs typeface="+mj-cs"/>
        </a:defRPr>
      </a:lvl1pPr>
    </p:titleStyle>
    <p:bodyStyle>
      <a:lvl1pPr marL="182880" indent="-182880" algn="l" defTabSz="1219110" rtl="0" eaLnBrk="1" latinLnBrk="0" hangingPunct="1">
        <a:lnSpc>
          <a:spcPct val="100000"/>
        </a:lnSpc>
        <a:spcBef>
          <a:spcPts val="900"/>
        </a:spcBef>
        <a:buClr>
          <a:schemeClr val="tx2"/>
        </a:buClr>
        <a:buFont typeface="Tahoma" panose="020B0604030504040204" pitchFamily="34" charset="0"/>
        <a:buChar char="‣"/>
        <a:defRPr sz="1800" b="0" i="0" kern="1200">
          <a:solidFill>
            <a:schemeClr val="tx1">
              <a:lumMod val="85000"/>
              <a:lumOff val="15000"/>
            </a:schemeClr>
          </a:solidFill>
          <a:latin typeface="Avenir Next LT Pro" panose="020B0504020202020204" pitchFamily="34" charset="0"/>
          <a:ea typeface="+mn-ea"/>
          <a:cs typeface="+mn-cs"/>
        </a:defRPr>
      </a:lvl1pPr>
      <a:lvl2pPr marL="365760" indent="-182880" algn="l" defTabSz="1219110" rtl="0" eaLnBrk="1" latinLnBrk="0" hangingPunct="1">
        <a:lnSpc>
          <a:spcPct val="100000"/>
        </a:lnSpc>
        <a:spcBef>
          <a:spcPts val="600"/>
        </a:spcBef>
        <a:buClr>
          <a:schemeClr val="tx2"/>
        </a:buClr>
        <a:buFont typeface="Tahoma" panose="020B0604030504040204" pitchFamily="34" charset="0"/>
        <a:buChar char="‣"/>
        <a:defRPr sz="1600" b="0" i="0" kern="1200">
          <a:solidFill>
            <a:schemeClr val="tx1">
              <a:lumMod val="85000"/>
              <a:lumOff val="15000"/>
            </a:schemeClr>
          </a:solidFill>
          <a:latin typeface="Avenir Next LT Pro" panose="020B0504020202020204" pitchFamily="34" charset="0"/>
          <a:ea typeface="+mn-ea"/>
          <a:cs typeface="+mn-cs"/>
        </a:defRPr>
      </a:lvl2pPr>
      <a:lvl3pPr marL="548640" indent="-182880" algn="l" defTabSz="1219110" rtl="0" eaLnBrk="1" latinLnBrk="0" hangingPunct="1">
        <a:lnSpc>
          <a:spcPct val="100000"/>
        </a:lnSpc>
        <a:spcBef>
          <a:spcPts val="600"/>
        </a:spcBef>
        <a:buClr>
          <a:schemeClr val="tx2"/>
        </a:buClr>
        <a:buFont typeface="Tahoma" panose="020B0604030504040204" pitchFamily="34" charset="0"/>
        <a:buChar char="‣"/>
        <a:defRPr sz="1600" b="0" i="0" kern="1200">
          <a:solidFill>
            <a:schemeClr val="tx1">
              <a:lumMod val="85000"/>
              <a:lumOff val="15000"/>
            </a:schemeClr>
          </a:solidFill>
          <a:latin typeface="Avenir Next LT Pro" panose="020B0504020202020204" pitchFamily="34" charset="0"/>
          <a:ea typeface="+mn-ea"/>
          <a:cs typeface="+mn-cs"/>
        </a:defRPr>
      </a:lvl3pPr>
      <a:lvl4pPr marL="731520" indent="-182880" algn="l" defTabSz="1219110" rtl="0" eaLnBrk="1" latinLnBrk="0" hangingPunct="1">
        <a:lnSpc>
          <a:spcPct val="100000"/>
        </a:lnSpc>
        <a:spcBef>
          <a:spcPts val="400"/>
        </a:spcBef>
        <a:buClr>
          <a:schemeClr val="tx2"/>
        </a:buClr>
        <a:buFont typeface="Tahoma" panose="020B0604030504040204" pitchFamily="34" charset="0"/>
        <a:buChar char="‣"/>
        <a:defRPr sz="1400" b="0" i="0" kern="1200">
          <a:solidFill>
            <a:schemeClr val="tx1">
              <a:lumMod val="85000"/>
              <a:lumOff val="15000"/>
            </a:schemeClr>
          </a:solidFill>
          <a:latin typeface="Avenir Next LT Pro" panose="020B0504020202020204" pitchFamily="34" charset="0"/>
          <a:ea typeface="+mn-ea"/>
          <a:cs typeface="+mn-cs"/>
        </a:defRPr>
      </a:lvl4pPr>
      <a:lvl5pPr marL="914400" indent="-182880" algn="l" defTabSz="1219110" rtl="0" eaLnBrk="1" latinLnBrk="0" hangingPunct="1">
        <a:lnSpc>
          <a:spcPct val="100000"/>
        </a:lnSpc>
        <a:spcBef>
          <a:spcPts val="400"/>
        </a:spcBef>
        <a:buClr>
          <a:schemeClr val="tx2"/>
        </a:buClr>
        <a:buFont typeface="Tahoma" panose="020B0604030504040204" pitchFamily="34" charset="0"/>
        <a:buChar char="‣"/>
        <a:defRPr sz="1400" b="0" i="0" kern="1200">
          <a:solidFill>
            <a:schemeClr val="tx1">
              <a:lumMod val="85000"/>
              <a:lumOff val="15000"/>
            </a:schemeClr>
          </a:solidFill>
          <a:latin typeface="Avenir Next LT Pro" panose="020B0504020202020204" pitchFamily="34" charset="0"/>
          <a:ea typeface="+mn-ea"/>
          <a:cs typeface="+mn-cs"/>
        </a:defRPr>
      </a:lvl5pPr>
      <a:lvl6pPr marL="3352548"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104"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658"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212"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A4A3A4"/>
          </p15:clr>
        </p15:guide>
        <p15:guide id="2" orient="horz" pos="4125">
          <p15:clr>
            <a:srgbClr val="A4A3A4"/>
          </p15:clr>
        </p15:guide>
        <p15:guide id="3" orient="horz" pos="4320">
          <p15:clr>
            <a:srgbClr val="A4A3A4"/>
          </p15:clr>
        </p15:guide>
        <p15:guide id="4">
          <p15:clr>
            <a:srgbClr val="A4A3A4"/>
          </p15:clr>
        </p15:guide>
        <p15:guide id="5" pos="7680">
          <p15:clr>
            <a:srgbClr val="A4A3A4"/>
          </p15:clr>
        </p15:guide>
        <p15:guide id="6" orient="horz" pos="119">
          <p15:clr>
            <a:srgbClr val="F26B43"/>
          </p15:clr>
        </p15:guide>
        <p15:guide id="7" orient="horz" pos="55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a:p>
        </p:txBody>
      </p:sp>
    </p:spTree>
    <p:extLst>
      <p:ext uri="{BB962C8B-B14F-4D97-AF65-F5344CB8AC3E}">
        <p14:creationId xmlns:p14="http://schemas.microsoft.com/office/powerpoint/2010/main" val="2703443666"/>
      </p:ext>
    </p:extLst>
  </p:cSld>
  <p:clrMap bg1="lt1" tx1="dk1" bg2="lt2" tx2="dk2" accent1="accent1" accent2="accent2" accent3="accent3" accent4="accent4" accent5="accent5" accent6="accent6" hlink="hlink" folHlink="folHlink"/>
  <p:sldLayoutIdLst>
    <p:sldLayoutId id="2147483671" r:id="rId1"/>
  </p:sldLayoutIdLst>
  <p:transition>
    <p:fade/>
  </p:transition>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8"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a:p>
        </p:txBody>
      </p:sp>
    </p:spTree>
    <p:extLst>
      <p:ext uri="{BB962C8B-B14F-4D97-AF65-F5344CB8AC3E}">
        <p14:creationId xmlns:p14="http://schemas.microsoft.com/office/powerpoint/2010/main" val="1421469205"/>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p:fade/>
  </p:transition>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a:p>
        </p:txBody>
      </p:sp>
    </p:spTree>
    <p:extLst>
      <p:ext uri="{BB962C8B-B14F-4D97-AF65-F5344CB8AC3E}">
        <p14:creationId xmlns:p14="http://schemas.microsoft.com/office/powerpoint/2010/main" val="41470230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8A82A47-6D3E-4FEA-A152-B03CA54E107E}" type="datetimeFigureOut">
              <a:rPr lang="es-ES" smtClean="0"/>
              <a:pPr/>
              <a:t>15/09/2024</a:t>
            </a:fld>
            <a:endParaRPr lang="es-ES"/>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571B943-A7CB-4CA2-8958-A9362FB325AB}" type="slidenum">
              <a:rPr lang="es-ES" smtClean="0"/>
              <a:pPr/>
              <a:t>‹#›</a:t>
            </a:fld>
            <a:endParaRPr lang="es-ES"/>
          </a:p>
        </p:txBody>
      </p:sp>
    </p:spTree>
    <p:extLst>
      <p:ext uri="{BB962C8B-B14F-4D97-AF65-F5344CB8AC3E}">
        <p14:creationId xmlns:p14="http://schemas.microsoft.com/office/powerpoint/2010/main" val="20164800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ransition>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s-E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4944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transition>
    <p:fade/>
  </p:transition>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3594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fade/>
  </p:transition>
  <p:hf sldNum="0" hdr="0" ftr="0" dt="0"/>
  <p:txStyles>
    <p:titleStyle>
      <a:lvl1pPr algn="l" defTabSz="609570"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70" algn="l" defTabSz="609570" rtl="0" eaLnBrk="1" fontAlgn="base" hangingPunct="1">
        <a:spcBef>
          <a:spcPct val="0"/>
        </a:spcBef>
        <a:spcAft>
          <a:spcPct val="0"/>
        </a:spcAft>
        <a:defRPr sz="5333" b="1">
          <a:solidFill>
            <a:srgbClr val="81104F"/>
          </a:solidFill>
          <a:latin typeface="Arial Narrow" charset="0"/>
          <a:ea typeface="ＭＳ Ｐゴシック" charset="0"/>
        </a:defRPr>
      </a:lvl6pPr>
      <a:lvl7pPr marL="1219140" algn="l" defTabSz="609570" rtl="0" eaLnBrk="1" fontAlgn="base" hangingPunct="1">
        <a:spcBef>
          <a:spcPct val="0"/>
        </a:spcBef>
        <a:spcAft>
          <a:spcPct val="0"/>
        </a:spcAft>
        <a:defRPr sz="5333" b="1">
          <a:solidFill>
            <a:srgbClr val="81104F"/>
          </a:solidFill>
          <a:latin typeface="Arial Narrow" charset="0"/>
          <a:ea typeface="ＭＳ Ｐゴシック" charset="0"/>
        </a:defRPr>
      </a:lvl7pPr>
      <a:lvl8pPr marL="1828709" algn="l" defTabSz="609570" rtl="0" eaLnBrk="1" fontAlgn="base" hangingPunct="1">
        <a:spcBef>
          <a:spcPct val="0"/>
        </a:spcBef>
        <a:spcAft>
          <a:spcPct val="0"/>
        </a:spcAft>
        <a:defRPr sz="5333" b="1">
          <a:solidFill>
            <a:srgbClr val="81104F"/>
          </a:solidFill>
          <a:latin typeface="Arial Narrow" charset="0"/>
          <a:ea typeface="ＭＳ Ｐゴシック" charset="0"/>
        </a:defRPr>
      </a:lvl8pPr>
      <a:lvl9pPr marL="2438278" algn="l" defTabSz="609570"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78" indent="-457178" algn="l" defTabSz="609570"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50" indent="-380981" algn="l" defTabSz="609570"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25" indent="-304784" algn="l" defTabSz="609570"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493" indent="-304784" algn="l" defTabSz="609570"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062" indent="-304784" algn="l" defTabSz="609570"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a:p>
        </p:txBody>
      </p:sp>
    </p:spTree>
    <p:extLst>
      <p:ext uri="{BB962C8B-B14F-4D97-AF65-F5344CB8AC3E}">
        <p14:creationId xmlns:p14="http://schemas.microsoft.com/office/powerpoint/2010/main" val="213785011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8"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a:p>
        </p:txBody>
      </p:sp>
    </p:spTree>
    <p:extLst>
      <p:ext uri="{BB962C8B-B14F-4D97-AF65-F5344CB8AC3E}">
        <p14:creationId xmlns:p14="http://schemas.microsoft.com/office/powerpoint/2010/main" val="422740416"/>
      </p:ext>
    </p:extLst>
  </p:cSld>
  <p:clrMap bg1="lt1" tx1="dk1" bg2="lt2" tx2="dk2" accent1="accent1" accent2="accent2" accent3="accent3" accent4="accent4" accent5="accent5" accent6="accent6" hlink="hlink" folHlink="folHlink"/>
  <p:sldLayoutIdLst>
    <p:sldLayoutId id="2147483736" r:id="rId1"/>
    <p:sldLayoutId id="2147483737" r:id="rId2"/>
  </p:sldLayoutIdLst>
  <p:transition/>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99.xml"/><Relationship Id="rId5" Type="http://schemas.openxmlformats.org/officeDocument/2006/relationships/hyperlink" Target="https://doi.org/10.1016/j.annonc.2020.08.2284" TargetMode="External"/><Relationship Id="rId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3" Type="http://schemas.openxmlformats.org/officeDocument/2006/relationships/hyperlink" Target="https://wclc2020.iaslc.org/" TargetMode="External"/><Relationship Id="rId7" Type="http://schemas.openxmlformats.org/officeDocument/2006/relationships/image" Target="../media/image137.svg"/><Relationship Id="rId2" Type="http://schemas.openxmlformats.org/officeDocument/2006/relationships/notesSlide" Target="../notesSlides/notesSlide30.xml"/><Relationship Id="rId1" Type="http://schemas.openxmlformats.org/officeDocument/2006/relationships/slideLayout" Target="../slideLayouts/slideLayout100.xml"/><Relationship Id="rId6" Type="http://schemas.openxmlformats.org/officeDocument/2006/relationships/image" Target="../media/image136.png"/><Relationship Id="rId5" Type="http://schemas.openxmlformats.org/officeDocument/2006/relationships/hyperlink" Target="https://medically.gene.com/content/dam/pdmahub/restricted/oncology/esmo-io-2019/ESMO-IO-2019-presentation-herbst-clinical-efficacy-of-atezolizumab-in-biomarker-subgroups.pdf" TargetMode="External"/><Relationship Id="rId4" Type="http://schemas.openxmlformats.org/officeDocument/2006/relationships/hyperlink" Target="https://wclc2021.iaslc.or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96.xml"/><Relationship Id="rId6" Type="http://schemas.openxmlformats.org/officeDocument/2006/relationships/hyperlink" Target="http://medically.roche.com/global/en/medical-material.bc753880-9649-4da9-94f9-e408c632e894.qr.html?cid=slpsxx2209onlcesmo2022" TargetMode="External"/><Relationship Id="rId5" Type="http://schemas.openxmlformats.org/officeDocument/2006/relationships/image" Target="../media/image141.png"/><Relationship Id="rId4" Type="http://schemas.openxmlformats.org/officeDocument/2006/relationships/image" Target="../media/image14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33.xml"/><Relationship Id="rId1" Type="http://schemas.openxmlformats.org/officeDocument/2006/relationships/slideLayout" Target="../slideLayouts/slideLayout96.xml"/><Relationship Id="rId5" Type="http://schemas.openxmlformats.org/officeDocument/2006/relationships/hyperlink" Target="https://oncologypro.esmo.org/meeting-resources/esmo-congress-2022/5-year-update-from-keynote-407-pembrolizumab-plus-chemotherapy-in-squamous-non-small-cell-lung-cancer-nsclc" TargetMode="External"/><Relationship Id="rId4" Type="http://schemas.openxmlformats.org/officeDocument/2006/relationships/hyperlink" Target="https://oncologypro.esmo.org/973MO"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101.xml"/><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1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98.xml"/><Relationship Id="rId6" Type="http://schemas.openxmlformats.org/officeDocument/2006/relationships/hyperlink" Target="https://www.beigenemedical.com/CongressDocuments/Lu_BGB-A317-304_ESMO_IO_Poster_2022.pdf" TargetMode="External"/><Relationship Id="rId5" Type="http://schemas.openxmlformats.org/officeDocument/2006/relationships/image" Target="../media/image100.png"/><Relationship Id="rId4" Type="http://schemas.openxmlformats.org/officeDocument/2006/relationships/image" Target="../media/image148.png"/></Relationships>
</file>

<file path=ppt/slides/_rels/slide11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8.xml"/><Relationship Id="rId1" Type="http://schemas.openxmlformats.org/officeDocument/2006/relationships/slideLayout" Target="../slideLayouts/slideLayout97.xml"/><Relationship Id="rId4" Type="http://schemas.openxmlformats.org/officeDocument/2006/relationships/hyperlink" Target="https://meetings.asco.org/abstracts-presentations/200362/slides"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9.xml"/><Relationship Id="rId1" Type="http://schemas.openxmlformats.org/officeDocument/2006/relationships/slideLayout" Target="../slideLayouts/slideLayout98.xml"/><Relationship Id="rId6" Type="http://schemas.openxmlformats.org/officeDocument/2006/relationships/hyperlink" Target="https://wclc2020.iaslc.org/" TargetMode="External"/><Relationship Id="rId5" Type="http://schemas.openxmlformats.org/officeDocument/2006/relationships/image" Target="../media/image152.jpeg"/><Relationship Id="rId4" Type="http://schemas.openxmlformats.org/officeDocument/2006/relationships/image" Target="../media/image151.png"/></Relationships>
</file>

<file path=ppt/slides/_rels/slide11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98.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hyperlink" Target="https://wclc2023.iaslc.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1.xml"/><Relationship Id="rId1" Type="http://schemas.openxmlformats.org/officeDocument/2006/relationships/slideLayout" Target="../slideLayouts/slideLayout97.xml"/><Relationship Id="rId6" Type="http://schemas.openxmlformats.org/officeDocument/2006/relationships/hyperlink" Target="https://medically.roche.com/global/en/oncology/wclc-2023/medical-material/WCLC-2023-presentation-zhou-IMpower151-phase-study-of-atezolizumab-pdf.html" TargetMode="External"/><Relationship Id="rId5" Type="http://schemas.openxmlformats.org/officeDocument/2006/relationships/image" Target="../media/image160.png"/><Relationship Id="rId4" Type="http://schemas.openxmlformats.org/officeDocument/2006/relationships/image" Target="../media/image159.png"/></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97.xml"/><Relationship Id="rId5" Type="http://schemas.openxmlformats.org/officeDocument/2006/relationships/hyperlink" Target="https://www.akesobio.com/media/2203/ak112-301_2024-asco_oral-final-0530.pdf" TargetMode="External"/><Relationship Id="rId4" Type="http://schemas.openxmlformats.org/officeDocument/2006/relationships/image" Target="../media/image16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8.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42.xml"/><Relationship Id="rId1" Type="http://schemas.openxmlformats.org/officeDocument/2006/relationships/slideLayout" Target="../slideLayouts/slideLayout98.xml"/><Relationship Id="rId6" Type="http://schemas.openxmlformats.org/officeDocument/2006/relationships/image" Target="../media/image166.png"/><Relationship Id="rId5" Type="http://schemas.openxmlformats.org/officeDocument/2006/relationships/hyperlink" Target="https://wclc2023.iaslc.org/" TargetMode="External"/><Relationship Id="rId4" Type="http://schemas.openxmlformats.org/officeDocument/2006/relationships/image" Target="../media/image165.png"/></Relationships>
</file>

<file path=ppt/slides/_rels/slide1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3.xml"/><Relationship Id="rId1" Type="http://schemas.openxmlformats.org/officeDocument/2006/relationships/slideLayout" Target="../slideLayouts/slideLayout102.xml"/><Relationship Id="rId4" Type="http://schemas.openxmlformats.org/officeDocument/2006/relationships/image" Target="../media/image16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4.xml"/><Relationship Id="rId1" Type="http://schemas.openxmlformats.org/officeDocument/2006/relationships/slideLayout" Target="../slideLayouts/slideLayout97.xml"/><Relationship Id="rId5" Type="http://schemas.openxmlformats.org/officeDocument/2006/relationships/hyperlink" Target="https://oncologypro.esmo.org/meeting-resources/esmo-congress-2022/durvalumab-d-tremelimumab-t-chemotherapy-ct-in-1l-metastatic-m-nsclc-overall-survival-os-update-from-poseidon-after-median-follow-up" TargetMode="External"/><Relationship Id="rId4" Type="http://schemas.openxmlformats.org/officeDocument/2006/relationships/image" Target="../media/image171.png"/></Relationships>
</file>

<file path=ppt/slides/_rels/slide12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5.xml"/><Relationship Id="rId1" Type="http://schemas.openxmlformats.org/officeDocument/2006/relationships/slideLayout" Target="../slideLayouts/slideLayout98.xml"/><Relationship Id="rId4" Type="http://schemas.openxmlformats.org/officeDocument/2006/relationships/hyperlink" Target="https://wclc2022.iaslc.org/"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6.xml"/></Relationships>
</file>

<file path=ppt/slides/_rels/slide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2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1.xml"/><Relationship Id="rId4" Type="http://schemas.openxmlformats.org/officeDocument/2006/relationships/image" Target="../media/image175.png"/></Relationships>
</file>

<file path=ppt/slides/_rels/slide126.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79.svg"/><Relationship Id="rId11" Type="http://schemas.openxmlformats.org/officeDocument/2006/relationships/hyperlink" Target="https://www.cancer.org/cancer/types/lung-cancer/detection-diagnosis-staging/survival-rates.html" TargetMode="External"/><Relationship Id="rId5" Type="http://schemas.openxmlformats.org/officeDocument/2006/relationships/image" Target="../media/image178.png"/><Relationship Id="rId10" Type="http://schemas.openxmlformats.org/officeDocument/2006/relationships/hyperlink" Target="https://www.cancer.gov/types/lung/hp/small-cell-lung-treatment-pdq#_6_toc" TargetMode="External"/><Relationship Id="rId4" Type="http://schemas.openxmlformats.org/officeDocument/2006/relationships/image" Target="../media/image177.svg"/><Relationship Id="rId9" Type="http://schemas.openxmlformats.org/officeDocument/2006/relationships/image" Target="../media/image182.jpeg"/></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8.xml"/><Relationship Id="rId1" Type="http://schemas.openxmlformats.org/officeDocument/2006/relationships/slideLayout" Target="../slideLayouts/slideLayout114.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114.xml"/><Relationship Id="rId6" Type="http://schemas.openxmlformats.org/officeDocument/2006/relationships/image" Target="../media/image188.png"/><Relationship Id="rId5" Type="http://schemas.openxmlformats.org/officeDocument/2006/relationships/image" Target="../media/image24.png"/><Relationship Id="rId4" Type="http://schemas.openxmlformats.org/officeDocument/2006/relationships/image" Target="../media/image18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0.xml"/></Relationships>
</file>

<file path=ppt/slides/_rels/slide13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8.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94.png"/></Relationships>
</file>

<file path=ppt/slides/_rels/slide141.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52.xml"/><Relationship Id="rId1" Type="http://schemas.openxmlformats.org/officeDocument/2006/relationships/slideLayout" Target="../slideLayouts/slideLayout1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14.xml"/><Relationship Id="rId5" Type="http://schemas.openxmlformats.org/officeDocument/2006/relationships/image" Target="../media/image199.png"/><Relationship Id="rId4" Type="http://schemas.openxmlformats.org/officeDocument/2006/relationships/image" Target="../media/image19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3" Type="http://schemas.openxmlformats.org/officeDocument/2006/relationships/hyperlink" Target="https://wclc2020.iaslc.org/" TargetMode="External"/><Relationship Id="rId2" Type="http://schemas.openxmlformats.org/officeDocument/2006/relationships/hyperlink" Target="https://oncologypro.esmo.org/meeting-resources/esmo-virtual-congress-2020/keynote-024-5-year-os-update-first-line-1l-pembrolizumab-pembro-vs-platinum-based-chemotherapy-chemo-in-patients-pts-with-metastatic-nsclc" TargetMode="Externa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hyperlink" Target="https://oncologypro.esmo.org/meeting-resources/esmo-congress-2022/keynote-189-5-year-update-first-line-pembrolizumab-pembro-pemetrexed-pem-and-platinum-vs-placebo-pbo-pem-and-platinum-for-metastatic-non" TargetMode="External"/><Relationship Id="rId2" Type="http://schemas.openxmlformats.org/officeDocument/2006/relationships/hyperlink" Target="https://wclc2023.iaslc.org/" TargetMode="Externa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hyperlink" Target="https://wclc2021.iaslc.org/" TargetMode="External"/><Relationship Id="rId2" Type="http://schemas.openxmlformats.org/officeDocument/2006/relationships/hyperlink" Target="https://wclc2020.iaslc.org/" TargetMode="External"/><Relationship Id="rId1" Type="http://schemas.openxmlformats.org/officeDocument/2006/relationships/slideLayout" Target="../slideLayouts/slideLayout11.xml"/><Relationship Id="rId5" Type="http://schemas.openxmlformats.org/officeDocument/2006/relationships/hyperlink" Target="https://oncologypro.esmo.org/meeting-resources/esmo-congress-2022/durvalumab-d-tremelimumab-t-chemotherapy-ct-in-1l-metastatic-m-nsclc-overall-survival-os-update-from-poseidon-after-median-follow-up" TargetMode="External"/><Relationship Id="rId4" Type="http://schemas.openxmlformats.org/officeDocument/2006/relationships/hyperlink" Target="https://medically.gene.com/content/dam/pdmahub/restricted/oncology/esmo-io-2019/ESMO-IO-2019-presentation-herbst-clinical-efficacy-of-atezolizumab-in-biomarker-subgroups.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hyperlink" Target="https://www.beigenemedical.com/CongressDocuments/Yue_BGB-A317-315_ESMO-VP_Presentation_2024.pdf"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s://psmo.org.ph/wp-content/uploads/2019/04/Non-Small-Cell-Lung-Carcinoma-Abstract-Presentation-C.pdf" TargetMode="External"/><Relationship Id="rId2" Type="http://schemas.openxmlformats.org/officeDocument/2006/relationships/hyperlink" Target="https://medically.gene.com/content/dam/pdmahub/restricted/oncology/esmo-2022/ESMO-2022-presentation-lee-IPSOS-results-from-a-phase-3-study-of-first-line-1L-atezolizumab-atezo.pdf" TargetMode="External"/><Relationship Id="rId1" Type="http://schemas.openxmlformats.org/officeDocument/2006/relationships/slideLayout" Target="../slideLayouts/slideLayout11.xml"/><Relationship Id="rId5" Type="http://schemas.openxmlformats.org/officeDocument/2006/relationships/hyperlink" Target="https://oncologypro.esmo.org/meeting-resources/european-lung-cancer-congress-2023/cemiplimab-plus-chemotherapy-versus-chemotherapy-alone-in-non-small-cell-lung-cancer-longer-follow-up-results-from-the-phase-iii-empower-lung-3-trial" TargetMode="External"/><Relationship Id="rId4" Type="http://schemas.openxmlformats.org/officeDocument/2006/relationships/hyperlink" Target="https://www.beigenemedical.com/CongressDocuments/Lu_BGB-A317-304_ESMO_IO_Poster_2022.pdf"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oncologypro.esmo.org/meeting-resources/esmo-immuno-oncology-congress-2023/durvalumab-d-tremelimumab-t-chemotherapy-ct-in-first-line-metastatic-m-nsclc-5-year-overall-survival-os-update-from-the-poseidon-study" TargetMode="External"/><Relationship Id="rId2" Type="http://schemas.openxmlformats.org/officeDocument/2006/relationships/hyperlink" Target="https://oncologypro.esmo.org/meeting-resources/esmo-congress-2022/5-year-update-from-keynote-407-pembrolizumab-plus-chemotherapy-in-squamous-non-small-cell-lung-cancer-nsclc" TargetMode="External"/><Relationship Id="rId1" Type="http://schemas.openxmlformats.org/officeDocument/2006/relationships/slideLayout" Target="../slideLayouts/slideLayout11.xml"/><Relationship Id="rId4" Type="http://schemas.openxmlformats.org/officeDocument/2006/relationships/hyperlink" Target="https://wclc2022.iaslc.org/"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meetings.asco.org/2024-asco-annual-meeting/15686?presentation=228375#228375" TargetMode="External"/><Relationship Id="rId2" Type="http://schemas.openxmlformats.org/officeDocument/2006/relationships/hyperlink" Target="https://wclc2023.iaslc.org/" TargetMode="External"/><Relationship Id="rId1" Type="http://schemas.openxmlformats.org/officeDocument/2006/relationships/slideLayout" Target="../slideLayouts/slideLayout11.xml"/><Relationship Id="rId4" Type="http://schemas.openxmlformats.org/officeDocument/2006/relationships/hyperlink" Target="https://meetings.asco.org/abstracts-presentations/200362/slides"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oncologypro.esmo.org/meeting-resources/esmo-virtual-congress-2020/empower-lung-1-phase-iii-first-line-1l-cemiplimab-monotherapy-vs-platinum-doublet-chemotherapy-chemo-in-advanced-non-small-cell-lung-cancer-n" TargetMode="External"/><Relationship Id="rId2" Type="http://schemas.openxmlformats.org/officeDocument/2006/relationships/hyperlink" Target="https://medically.roche.com/content/dam/pdmahub/non-restricted/oncology/asco-2020/ASCO-2020-presentation-rodriguez-abreu-primary-analysis-of-a-randomized-double-blind-phase-II-study-of-the-anti-TIGIT-antibody-tiragolumab-tira-plus-atezolizumab-atezo.pdf" TargetMode="Externa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hyperlink" Target="https://www.akesobio.com/media/2203/ak112-301_2024-asco_oral-final-0530.pdf" TargetMode="External"/><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11.xml"/><Relationship Id="rId5" Type="http://schemas.openxmlformats.org/officeDocument/2006/relationships/hyperlink" Target="https://medically.roche.com/global/en/oncology/wclc-2023/medical-material/WCLC-2023-presentation-zhou-IMpower151-phase-study-of-atezolizumab-pdf.html" TargetMode="External"/><Relationship Id="rId4" Type="http://schemas.openxmlformats.org/officeDocument/2006/relationships/hyperlink" Target="https://www.smmttx.com/publication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hyperlink" Target="https://www.beigenemedical.com/CongressDocuments/Yue_BGB-A317-315_ESMO-VP_Presentation_2024.pdf" TargetMode="Externa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hyperlink" Target="https://www.beigenemedical.com/CongressDocuments/Yue_BGB-A317-315_ESMO-VP_Presentation_2024.pdf" TargetMode="Externa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beigenemedical.com/CongressDocuments/Yue_BGB-A317-315_ESMO-VP_Presentation_2024.pdf" TargetMode="External"/><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3.xml"/><Relationship Id="rId6" Type="http://schemas.openxmlformats.org/officeDocument/2006/relationships/hyperlink" Target="https://meetings.asco.org/2024-asco-annual-meeting/15686?presentation=228375#228375"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3.xml"/><Relationship Id="rId5" Type="http://schemas.openxmlformats.org/officeDocument/2006/relationships/image" Target="../media/image67.pn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microsoft.com/office/2007/relationships/hdphoto" Target="../media/hdphoto3.wdp"/><Relationship Id="rId5" Type="http://schemas.openxmlformats.org/officeDocument/2006/relationships/image" Target="../media/image72.png"/><Relationship Id="rId4" Type="http://schemas.microsoft.com/office/2007/relationships/hdphoto" Target="../media/hdphoto2.wdp"/><Relationship Id="rId9" Type="http://schemas.openxmlformats.org/officeDocument/2006/relationships/hyperlink" Target="https://psmo.org.ph/wp-content/uploads/2019/04/Non-Small-Cell-Lung-Carcinoma-Abstract-Presentation-C.pdf"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3.xml"/><Relationship Id="rId4" Type="http://schemas.openxmlformats.org/officeDocument/2006/relationships/hyperlink" Target="https://doi.org/10.1016/j.jtocrr.2024.10067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3" Type="http://schemas.openxmlformats.org/officeDocument/2006/relationships/hyperlink" Target="https://www.nccn.org/patients/guidelines/content/PDF/lung-metastatic-patient.pdf" TargetMode="External"/><Relationship Id="rId2" Type="http://schemas.openxmlformats.org/officeDocument/2006/relationships/image" Target="../media/image81.png"/><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3" Type="http://schemas.openxmlformats.org/officeDocument/2006/relationships/hyperlink" Target="https://www.nccn.org/patients/guidelines/content/PDF/lung-metastatic-patient.pdf" TargetMode="External"/><Relationship Id="rId2" Type="http://schemas.openxmlformats.org/officeDocument/2006/relationships/image" Target="../media/image82.emf"/><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hyperlink" Target="https://www.nccn.org/patients/guidelines/content/PDF/lung-metastatic-patient.pdf" TargetMode="External"/><Relationship Id="rId2" Type="http://schemas.openxmlformats.org/officeDocument/2006/relationships/image" Target="../media/image85.emf"/><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1.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82.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5.xml"/><Relationship Id="rId4" Type="http://schemas.openxmlformats.org/officeDocument/2006/relationships/hyperlink" Target="https://oncologypro.esmo.org/meeting-resources/european-lung-cancer-congress-2023/cemiplimab-plus-chemotherapy-versus-chemotherapy-alone-in-non-small-cell-lung-cancer-longer-follow-up-results-from-the-phase-iii-empower-lung-3-tria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 Id="rId4" Type="http://schemas.openxmlformats.org/officeDocument/2006/relationships/hyperlink" Target="https://www.beigenemedical.com/CongressDocuments/Lu_BGB-A317-304_ESMO_IO_Poster_2022.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1016/j.jtocrr.2024.100675" TargetMode="External"/><Relationship Id="rId2" Type="http://schemas.openxmlformats.org/officeDocument/2006/relationships/image" Target="../media/image102.emf"/><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3" Type="http://schemas.openxmlformats.org/officeDocument/2006/relationships/image" Target="../media/image103.tiff"/><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hyperlink" Target="https://oncologypro.esmo.org/meeting-resources/esmo-virtual-congress-2020/empower-lung-1-phase-iii-first-line-1l-cemiplimab-monotherapy-vs-platinum-doublet-chemotherapy-chemo-in-advanced-non-small-cell-lung-cancer-n" TargetMode="External"/><Relationship Id="rId5" Type="http://schemas.openxmlformats.org/officeDocument/2006/relationships/hyperlink" Target="https://oncologypro.esmo.org/meeting-resources/esmo-virtual-congress-2020/keynote-024-5-year-os-update-first-line-1l-pembrolizumab-pembro-vs-platinum-based-chemotherapy-chemo-in-patients-pts-with-metastatic-nsclc" TargetMode="External"/><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75.xml"/><Relationship Id="rId4" Type="http://schemas.microsoft.com/office/2007/relationships/hdphoto" Target="../media/hdphoto5.wdp"/></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75.xml"/><Relationship Id="rId4" Type="http://schemas.microsoft.com/office/2007/relationships/hdphoto" Target="../media/hdphoto6.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1.xml"/></Relationships>
</file>

<file path=ppt/slides/_rels/slide85.xml.rels><?xml version="1.0" encoding="UTF-8" standalone="yes"?>
<Relationships xmlns="http://schemas.openxmlformats.org/package/2006/relationships"><Relationship Id="rId2" Type="http://schemas.openxmlformats.org/officeDocument/2006/relationships/hyperlink" Target="https://oncologypro.esmo.org/meeting-resources/esmo-immuno-oncology-congress-2023/durvalumab-d-tremelimumab-t-chemotherapy-ct-in-first-line-metastatic-m-nsclc-5-year-overall-survival-os-update-from-the-poseidon-study" TargetMode="External"/><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3" Type="http://schemas.openxmlformats.org/officeDocument/2006/relationships/hyperlink" Target="https://oncologypro.esmo.org/meeting-resources/esmo-immuno-oncology-congress-2023/durvalumab-d-tremelimumab-t-chemotherapy-ct-in-first-line-metastatic-m-nsclc-5-year-overall-survival-os-update-from-the-poseidon-study" TargetMode="External"/><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hyperlink" Target="https://medically.roche.com/content/dam/pdmahub/non-restricted/oncology/asco-2020/ASCO-2020-presentation-rodriguez-abreu-primary-analysis-of-a-randomized-double-blind-phase-II-study-of-the-anti-TIGIT-antibody-tiragolumab-tira-plus-atezolizumab-atezo.pdf" TargetMode="External"/><Relationship Id="rId2" Type="http://schemas.openxmlformats.org/officeDocument/2006/relationships/notesSlide" Target="../notesSlides/notesSlide24.xml"/><Relationship Id="rId1" Type="http://schemas.openxmlformats.org/officeDocument/2006/relationships/slideLayout" Target="../slideLayouts/slideLayout7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89.xml.rels><?xml version="1.0" encoding="UTF-8" standalone="yes"?>
<Relationships xmlns="http://schemas.openxmlformats.org/package/2006/relationships"><Relationship Id="rId3" Type="http://schemas.openxmlformats.org/officeDocument/2006/relationships/hyperlink" Target="https://clinicaltrials.gov/study/NCT04294810" TargetMode="External"/><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hyperlink" Target="https://synapse.patsnap.com/target/369b0d8bda6c4e7e9bfa08bbabd60f0d" TargetMode="External"/><Relationship Id="rId2" Type="http://schemas.openxmlformats.org/officeDocument/2006/relationships/hyperlink" Target="https://synapse.patsnap.com/organization/87bfaf037f8e60c9e25595cd98bb27e4" TargetMode="External"/><Relationship Id="rId1" Type="http://schemas.openxmlformats.org/officeDocument/2006/relationships/slideLayout" Target="../slideLayouts/slideLayout83.xml"/><Relationship Id="rId5" Type="http://schemas.openxmlformats.org/officeDocument/2006/relationships/hyperlink" Target="https://synapse.patsnap.com/disease/3beea980d93a4cc0abc864e27514601c" TargetMode="External"/><Relationship Id="rId4" Type="http://schemas.openxmlformats.org/officeDocument/2006/relationships/hyperlink" Target="https://synapse.patsnap.com/drug/291f224d4a7c4d3cb6d9b3e48c368647"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81.xml"/><Relationship Id="rId4" Type="http://schemas.openxmlformats.org/officeDocument/2006/relationships/hyperlink" Target="https://www.smmttx.com/publication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oncologypro.esmo.org/meeting-resources/esmo-virtual-congress-2020/keynote-024-5-year-os-update-first-line-1l-pembrolizumab-pembro-vs-platinum-based-chemotherapy-chemo-in-patients-pts-with-metastatic-nsclc" TargetMode="External"/><Relationship Id="rId2" Type="http://schemas.openxmlformats.org/officeDocument/2006/relationships/hyperlink" Target="https://doi.org/10.1016/j.jtocrr.2024.100675" TargetMode="External"/><Relationship Id="rId1" Type="http://schemas.openxmlformats.org/officeDocument/2006/relationships/slideLayout" Target="../slideLayouts/slideLayout71.xml"/><Relationship Id="rId4" Type="http://schemas.openxmlformats.org/officeDocument/2006/relationships/hyperlink" Target="https://oncologypro.esmo.org/meeting-resources/esmo-virtual-congress-2020/empower-lung-1-phase-iii-first-line-1l-cemiplimab-monotherapy-vs-platinum-doublet-chemotherapy-chemo-in-advanced-non-small-cell-lung-cancer-n"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hyperlink" Target="https://ir.beigene.com/news/beigene-receives-european-commission-approval-for-tislelizumab-as-treatment-for-non-small-cell-lung-cancer/674be3d8-3577-48c9-be74-b57e5c1aad93/" TargetMode="External"/><Relationship Id="rId2" Type="http://schemas.openxmlformats.org/officeDocument/2006/relationships/notesSlide" Target="../notesSlides/notesSlide27.xml"/><Relationship Id="rId1" Type="http://schemas.openxmlformats.org/officeDocument/2006/relationships/slideLayout" Target="../slideLayouts/slideLayout9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2331403" y="2228592"/>
            <a:ext cx="718582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Welcome &amp; Introduction</a:t>
            </a:r>
            <a:endParaRPr kumimoji="0" lang="en-US" sz="3600" b="1" i="0" u="none" strike="noStrike" kern="1200" cap="none" spc="0" normalizeH="0" baseline="0" noProof="0" dirty="0">
              <a:ln>
                <a:noFill/>
              </a:ln>
              <a:solidFill>
                <a:srgbClr val="C00000"/>
              </a:solidFill>
              <a:effectLst/>
              <a:uLnTx/>
              <a:uFillTx/>
              <a:latin typeface="Arial" panose="020B0604020202020204"/>
              <a:ea typeface="+mn-ea"/>
              <a:cs typeface="Arial"/>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de-DE" sz="2800" b="0" i="0" u="none" strike="noStrike" kern="1200" cap="none" spc="0" normalizeH="0" baseline="0" noProof="0" dirty="0">
                <a:ln>
                  <a:noFill/>
                </a:ln>
                <a:solidFill>
                  <a:srgbClr val="283349"/>
                </a:solidFill>
                <a:effectLst/>
                <a:uLnTx/>
                <a:uFillTx/>
                <a:latin typeface="Arial" panose="020B0604020202020204"/>
                <a:ea typeface="+mn-ea"/>
                <a:cs typeface="+mn-cs"/>
              </a:rPr>
              <a:t>Silvia Novello</a:t>
            </a:r>
            <a:r>
              <a:rPr kumimoji="0" lang="it-IT" sz="2800" b="0" i="0" u="none" strike="noStrike" kern="1200" cap="none" spc="0" normalizeH="0" baseline="0" noProof="0" dirty="0">
                <a:ln>
                  <a:noFill/>
                </a:ln>
                <a:solidFill>
                  <a:srgbClr val="283349"/>
                </a:solidFill>
                <a:effectLst/>
                <a:uLnTx/>
                <a:uFillTx/>
                <a:latin typeface="Arial" panose="020B0604020202020204"/>
                <a:ea typeface="+mn-ea"/>
                <a:cs typeface="+mn-cs"/>
              </a:rPr>
              <a:t>, MD, PhD</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San Luigi Hospital (part of University of Turin), </a:t>
            </a:r>
            <a:r>
              <a:rPr kumimoji="0" lang="en-US" sz="2400" b="0" i="0" u="none" strike="noStrike" kern="1200" cap="none" spc="0" normalizeH="0" baseline="0" noProof="0" dirty="0" err="1">
                <a:ln>
                  <a:noFill/>
                </a:ln>
                <a:solidFill>
                  <a:srgbClr val="283349"/>
                </a:solidFill>
                <a:effectLst/>
                <a:uLnTx/>
                <a:uFillTx/>
                <a:latin typeface="Arial" panose="020B0604020202020204"/>
                <a:ea typeface="+mn-ea"/>
                <a:cs typeface="+mn-cs"/>
              </a:rPr>
              <a:t>Orbassano</a:t>
            </a: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 Italy</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4" name="Picture 3" descr="A person with dark hair wearing a black jacket&#10;&#10;Description automatically generated">
            <a:extLst>
              <a:ext uri="{FF2B5EF4-FFF2-40B4-BE49-F238E27FC236}">
                <a16:creationId xmlns:a16="http://schemas.microsoft.com/office/drawing/2014/main" id="{F8C71672-B558-55BE-5EE5-2FBA0A750540}"/>
              </a:ext>
            </a:extLst>
          </p:cNvPr>
          <p:cNvPicPr>
            <a:picLocks noChangeAspect="1"/>
          </p:cNvPicPr>
          <p:nvPr/>
        </p:nvPicPr>
        <p:blipFill rotWithShape="1">
          <a:blip r:embed="rId2"/>
          <a:srcRect b="15528"/>
          <a:stretch/>
        </p:blipFill>
        <p:spPr>
          <a:xfrm>
            <a:off x="9353523" y="3429000"/>
            <a:ext cx="1805014" cy="2291678"/>
          </a:xfrm>
          <a:prstGeom prst="rect">
            <a:avLst/>
          </a:prstGeom>
        </p:spPr>
      </p:pic>
      <p:pic>
        <p:nvPicPr>
          <p:cNvPr id="6" name="Immagine 4">
            <a:extLst>
              <a:ext uri="{FF2B5EF4-FFF2-40B4-BE49-F238E27FC236}">
                <a16:creationId xmlns:a16="http://schemas.microsoft.com/office/drawing/2014/main" id="{020F634F-C860-BF0A-24AD-6A880CCDA0B6}"/>
              </a:ext>
            </a:extLst>
          </p:cNvPr>
          <p:cNvPicPr>
            <a:picLocks noChangeAspect="1"/>
          </p:cNvPicPr>
          <p:nvPr/>
        </p:nvPicPr>
        <p:blipFill rotWithShape="1">
          <a:blip r:embed="rId3"/>
          <a:srcRect r="75466"/>
          <a:stretch/>
        </p:blipFill>
        <p:spPr>
          <a:xfrm>
            <a:off x="578069" y="1125589"/>
            <a:ext cx="1671145" cy="1933314"/>
          </a:xfrm>
          <a:prstGeom prst="rect">
            <a:avLst/>
          </a:prstGeom>
        </p:spPr>
      </p:pic>
      <p:pic>
        <p:nvPicPr>
          <p:cNvPr id="7" name="Picture 2" descr="Risultati immagini per walce onlus logo">
            <a:extLst>
              <a:ext uri="{FF2B5EF4-FFF2-40B4-BE49-F238E27FC236}">
                <a16:creationId xmlns:a16="http://schemas.microsoft.com/office/drawing/2014/main" id="{B4C6CC35-4FD8-EF00-9733-DD12C29E35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06" t="19874" r="16466" b="22479"/>
          <a:stretch/>
        </p:blipFill>
        <p:spPr bwMode="auto">
          <a:xfrm>
            <a:off x="9259614" y="1052435"/>
            <a:ext cx="2711669" cy="1565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9C4C13-93A3-0345-68FD-DF5DECA1B7C7}"/>
              </a:ext>
            </a:extLst>
          </p:cNvPr>
          <p:cNvSpPr txBox="1"/>
          <p:nvPr/>
        </p:nvSpPr>
        <p:spPr>
          <a:xfrm>
            <a:off x="588578" y="6339059"/>
            <a:ext cx="2622213"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0724-BGB-A317-MRC-022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30 August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459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E4E9754-678A-1AEA-0DE6-5FCA421791D8}"/>
              </a:ext>
            </a:extLst>
          </p:cNvPr>
          <p:cNvPicPr>
            <a:picLocks noChangeAspect="1"/>
          </p:cNvPicPr>
          <p:nvPr/>
        </p:nvPicPr>
        <p:blipFill rotWithShape="1">
          <a:blip r:embed="rId3"/>
          <a:srcRect l="16545" t="52259" r="27811" b="23002"/>
          <a:stretch/>
        </p:blipFill>
        <p:spPr>
          <a:xfrm>
            <a:off x="2183678" y="2979133"/>
            <a:ext cx="7824644" cy="2775891"/>
          </a:xfrm>
          <a:prstGeom prst="rect">
            <a:avLst/>
          </a:prstGeom>
        </p:spPr>
      </p:pic>
      <p:sp>
        <p:nvSpPr>
          <p:cNvPr id="7" name="Content Placeholder 6">
            <a:extLst>
              <a:ext uri="{FF2B5EF4-FFF2-40B4-BE49-F238E27FC236}">
                <a16:creationId xmlns:a16="http://schemas.microsoft.com/office/drawing/2014/main" id="{A3A6A68D-1620-FD49-9F8B-9702AE078CB3}"/>
              </a:ext>
            </a:extLst>
          </p:cNvPr>
          <p:cNvSpPr>
            <a:spLocks noGrp="1"/>
          </p:cNvSpPr>
          <p:nvPr>
            <p:ph sz="quarter" idx="13"/>
          </p:nvPr>
        </p:nvSpPr>
        <p:spPr>
          <a:xfrm>
            <a:off x="739454" y="1271615"/>
            <a:ext cx="10637379" cy="1458308"/>
          </a:xfrm>
        </p:spPr>
        <p:txBody>
          <a:bodyPr/>
          <a:lstStyle/>
          <a:p>
            <a:pPr>
              <a:spcBef>
                <a:spcPts val="300"/>
              </a:spcBef>
              <a:spcAft>
                <a:spcPts val="300"/>
              </a:spcAft>
            </a:pPr>
            <a:r>
              <a:rPr lang="en-US" sz="1800"/>
              <a:t>Quite small trials</a:t>
            </a:r>
          </a:p>
          <a:p>
            <a:pPr>
              <a:spcBef>
                <a:spcPts val="300"/>
              </a:spcBef>
              <a:spcAft>
                <a:spcPts val="300"/>
              </a:spcAft>
            </a:pPr>
            <a:r>
              <a:rPr lang="en-US" sz="1800"/>
              <a:t>Many patients not considered Stage IIIA now</a:t>
            </a:r>
          </a:p>
          <a:p>
            <a:pPr>
              <a:spcBef>
                <a:spcPts val="300"/>
              </a:spcBef>
              <a:spcAft>
                <a:spcPts val="300"/>
              </a:spcAft>
            </a:pPr>
            <a:r>
              <a:rPr lang="en-US" sz="1800"/>
              <a:t>Survival differences were significant</a:t>
            </a:r>
          </a:p>
          <a:p>
            <a:pPr>
              <a:spcBef>
                <a:spcPts val="300"/>
              </a:spcBef>
              <a:spcAft>
                <a:spcPts val="300"/>
              </a:spcAft>
            </a:pPr>
            <a:r>
              <a:rPr lang="en-US" sz="1800"/>
              <a:t>Ideal approach: induction Chemo vs concurrent Chemo-RT?</a:t>
            </a:r>
            <a:endParaRPr lang="en-GB" sz="1800"/>
          </a:p>
        </p:txBody>
      </p:sp>
      <p:sp>
        <p:nvSpPr>
          <p:cNvPr id="3" name="Title 2">
            <a:extLst>
              <a:ext uri="{FF2B5EF4-FFF2-40B4-BE49-F238E27FC236}">
                <a16:creationId xmlns:a16="http://schemas.microsoft.com/office/drawing/2014/main" id="{CBC0AD78-C348-4FC5-C769-2A4AAA958E63}"/>
              </a:ext>
            </a:extLst>
          </p:cNvPr>
          <p:cNvSpPr>
            <a:spLocks noGrp="1"/>
          </p:cNvSpPr>
          <p:nvPr>
            <p:ph type="ctrTitle"/>
          </p:nvPr>
        </p:nvSpPr>
        <p:spPr/>
        <p:txBody>
          <a:bodyPr/>
          <a:lstStyle/>
          <a:p>
            <a:r>
              <a:rPr lang="en-GB"/>
              <a:t>Induction treatment in the pre-IO era</a:t>
            </a:r>
          </a:p>
        </p:txBody>
      </p:sp>
      <p:sp>
        <p:nvSpPr>
          <p:cNvPr id="8" name="TextBox 7">
            <a:extLst>
              <a:ext uri="{FF2B5EF4-FFF2-40B4-BE49-F238E27FC236}">
                <a16:creationId xmlns:a16="http://schemas.microsoft.com/office/drawing/2014/main" id="{65DD513B-B2C7-08FC-1A39-C7D20A51BE6F}"/>
              </a:ext>
            </a:extLst>
          </p:cNvPr>
          <p:cNvSpPr txBox="1"/>
          <p:nvPr/>
        </p:nvSpPr>
        <p:spPr>
          <a:xfrm>
            <a:off x="823287" y="5946336"/>
            <a:ext cx="9361237"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CEP, cyclophosphamide + etoposide + cisplatin; Chemo, chemotherapy;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MIP, mitomycin + ifosphamide + cisplatin; N/R, not reported; PV, vindesine + cisplatin; RT, radiotherapy.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Donington JS, Pass HI. Thorac Surg Clin. 2014; 24(4):449-456</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0" name="Slide Number Placeholder 2">
            <a:extLst>
              <a:ext uri="{FF2B5EF4-FFF2-40B4-BE49-F238E27FC236}">
                <a16:creationId xmlns:a16="http://schemas.microsoft.com/office/drawing/2014/main" id="{43CE4DF8-28D0-28F4-8E8B-A13A5EF724A5}"/>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11" name="Imagen 23">
            <a:extLst>
              <a:ext uri="{FF2B5EF4-FFF2-40B4-BE49-F238E27FC236}">
                <a16:creationId xmlns:a16="http://schemas.microsoft.com/office/drawing/2014/main" id="{BCAFDFE9-CF03-18C7-DFEB-E2FB493B97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6154" y="5706477"/>
            <a:ext cx="1047751"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7886"/>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4070" y="255893"/>
            <a:ext cx="8258605" cy="865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Agenda</a:t>
            </a:r>
          </a:p>
        </p:txBody>
      </p:sp>
      <p:sp>
        <p:nvSpPr>
          <p:cNvPr id="4" name="Título 5"/>
          <p:cNvSpPr txBox="1">
            <a:spLocks/>
          </p:cNvSpPr>
          <p:nvPr/>
        </p:nvSpPr>
        <p:spPr bwMode="auto">
          <a:xfrm>
            <a:off x="2246313" y="2541034"/>
            <a:ext cx="77724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719B3"/>
                </a:solidFill>
                <a:effectLst/>
                <a:uLnTx/>
                <a:uFillTx/>
                <a:latin typeface="Arial" charset="0"/>
                <a:ea typeface="Heiti SC Light" charset="0"/>
                <a:cs typeface="Arial" charset="0"/>
              </a:rPr>
              <a:t>IO </a:t>
            </a:r>
            <a:r>
              <a:rPr kumimoji="0" lang="es-ES" sz="3600" b="0" i="0" u="none" strike="noStrike" kern="1200" cap="none" spc="0" normalizeH="0" baseline="0" noProof="0" err="1">
                <a:ln>
                  <a:noFill/>
                </a:ln>
                <a:solidFill>
                  <a:srgbClr val="1719B3"/>
                </a:solidFill>
                <a:effectLst/>
                <a:uLnTx/>
                <a:uFillTx/>
                <a:latin typeface="Arial" charset="0"/>
                <a:ea typeface="Heiti SC Light" charset="0"/>
                <a:cs typeface="Arial" charset="0"/>
              </a:rPr>
              <a:t>Monotherapy</a:t>
            </a:r>
            <a:endParaRPr kumimoji="0" lang="es-ES" sz="3600" b="0" i="0" u="none" strike="noStrike" kern="1200" cap="none" spc="0" normalizeH="0" baseline="0" noProof="0">
              <a:ln>
                <a:noFill/>
              </a:ln>
              <a:solidFill>
                <a:srgbClr val="1719B3"/>
              </a:solidFill>
              <a:effectLst/>
              <a:uLnTx/>
              <a:uFillTx/>
              <a:latin typeface="Arial" charset="0"/>
              <a:ea typeface="Heiti SC Light" charset="0"/>
              <a:cs typeface="Arial" charset="0"/>
            </a:endParaRP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err="1">
                <a:ln>
                  <a:noFill/>
                </a:ln>
                <a:solidFill>
                  <a:srgbClr val="1719B3"/>
                </a:solidFill>
                <a:effectLst/>
                <a:uLnTx/>
                <a:uFillTx/>
                <a:latin typeface="Arial" charset="0"/>
                <a:ea typeface="Heiti SC Light" charset="0"/>
                <a:cs typeface="Arial" charset="0"/>
              </a:rPr>
              <a:t>Chemo</a:t>
            </a:r>
            <a:r>
              <a:rPr kumimoji="0" lang="es-ES" sz="3600" b="0" i="0" u="none" strike="noStrike" kern="1200" cap="none" spc="0" normalizeH="0" baseline="0" noProof="0">
                <a:ln>
                  <a:noFill/>
                </a:ln>
                <a:solidFill>
                  <a:srgbClr val="1719B3"/>
                </a:solidFill>
                <a:effectLst/>
                <a:uLnTx/>
                <a:uFillTx/>
                <a:latin typeface="Arial" charset="0"/>
                <a:ea typeface="Heiti SC Light" charset="0"/>
                <a:cs typeface="Arial" charset="0"/>
              </a:rPr>
              <a:t> plus IO</a:t>
            </a: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719B3"/>
                </a:solidFill>
                <a:effectLst/>
                <a:uLnTx/>
                <a:uFillTx/>
                <a:latin typeface="Arial" charset="0"/>
                <a:ea typeface="Heiti SC Light" charset="0"/>
                <a:cs typeface="Arial" charset="0"/>
              </a:rPr>
              <a:t>IO plus IO combos</a:t>
            </a:r>
          </a:p>
        </p:txBody>
      </p:sp>
      <p:sp>
        <p:nvSpPr>
          <p:cNvPr id="3" name="Slide Number Placeholder 2">
            <a:extLst>
              <a:ext uri="{FF2B5EF4-FFF2-40B4-BE49-F238E27FC236}">
                <a16:creationId xmlns:a16="http://schemas.microsoft.com/office/drawing/2014/main" id="{612B40DD-EA6F-25CB-6667-7943A1F1EC11}"/>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03FB74A-C145-7B95-22FE-738307E51A8E}"/>
              </a:ext>
            </a:extLst>
          </p:cNvPr>
          <p:cNvSpPr txBox="1"/>
          <p:nvPr/>
        </p:nvSpPr>
        <p:spPr>
          <a:xfrm>
            <a:off x="823287" y="6539022"/>
            <a:ext cx="6557227"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IO, immuno-oncology; TMB, tumor mutational burden</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9377260"/>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4070" y="255893"/>
            <a:ext cx="8258605" cy="865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Agenda</a:t>
            </a:r>
          </a:p>
        </p:txBody>
      </p:sp>
      <p:sp>
        <p:nvSpPr>
          <p:cNvPr id="4" name="Título 5"/>
          <p:cNvSpPr txBox="1">
            <a:spLocks/>
          </p:cNvSpPr>
          <p:nvPr/>
        </p:nvSpPr>
        <p:spPr bwMode="auto">
          <a:xfrm>
            <a:off x="2246313" y="2541034"/>
            <a:ext cx="77724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719B3"/>
                </a:solidFill>
                <a:effectLst/>
                <a:uLnTx/>
                <a:uFillTx/>
                <a:latin typeface="Arial" charset="0"/>
                <a:ea typeface="Heiti SC Light" charset="0"/>
                <a:cs typeface="Arial" charset="0"/>
              </a:rPr>
              <a:t>IO </a:t>
            </a:r>
            <a:r>
              <a:rPr kumimoji="0" lang="es-ES" sz="3600" b="0" i="0" u="none" strike="noStrike" kern="1200" cap="none" spc="0" normalizeH="0" baseline="0" noProof="0" err="1">
                <a:ln>
                  <a:noFill/>
                </a:ln>
                <a:solidFill>
                  <a:srgbClr val="1719B3"/>
                </a:solidFill>
                <a:effectLst/>
                <a:uLnTx/>
                <a:uFillTx/>
                <a:latin typeface="Arial" charset="0"/>
                <a:ea typeface="Heiti SC Light" charset="0"/>
                <a:cs typeface="Arial" charset="0"/>
              </a:rPr>
              <a:t>Monotherapy</a:t>
            </a:r>
            <a:endParaRPr kumimoji="0" lang="es-ES" sz="3600" b="0" i="0" u="none" strike="noStrike" kern="1200" cap="none" spc="0" normalizeH="0" baseline="0" noProof="0">
              <a:ln>
                <a:noFill/>
              </a:ln>
              <a:solidFill>
                <a:srgbClr val="1719B3"/>
              </a:solidFill>
              <a:effectLst/>
              <a:uLnTx/>
              <a:uFillTx/>
              <a:latin typeface="Arial" charset="0"/>
              <a:ea typeface="Heiti SC Light" charset="0"/>
              <a:cs typeface="Arial" charset="0"/>
            </a:endParaRP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err="1">
                <a:ln>
                  <a:noFill/>
                </a:ln>
                <a:solidFill>
                  <a:srgbClr val="1E325F">
                    <a:lumMod val="20000"/>
                    <a:lumOff val="80000"/>
                  </a:srgbClr>
                </a:solidFill>
                <a:effectLst/>
                <a:uLnTx/>
                <a:uFillTx/>
                <a:latin typeface="Arial" charset="0"/>
                <a:ea typeface="Heiti SC Light" charset="0"/>
                <a:cs typeface="Arial" charset="0"/>
              </a:rPr>
              <a:t>Chemo</a:t>
            </a:r>
            <a:r>
              <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rPr>
              <a:t> plus IO</a:t>
            </a: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rPr>
              <a:t>IO plus IO combos</a:t>
            </a:r>
          </a:p>
        </p:txBody>
      </p:sp>
      <p:sp>
        <p:nvSpPr>
          <p:cNvPr id="3" name="Slide Number Placeholder 2">
            <a:extLst>
              <a:ext uri="{FF2B5EF4-FFF2-40B4-BE49-F238E27FC236}">
                <a16:creationId xmlns:a16="http://schemas.microsoft.com/office/drawing/2014/main" id="{26AA56E0-0C00-676F-BB1C-F9DE23CFF631}"/>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37BA1150-DF82-C0AD-B4C2-AEBA6AA79479}"/>
              </a:ext>
            </a:extLst>
          </p:cNvPr>
          <p:cNvSpPr txBox="1"/>
          <p:nvPr/>
        </p:nvSpPr>
        <p:spPr>
          <a:xfrm>
            <a:off x="823287" y="6539022"/>
            <a:ext cx="6557227"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IO, immuno-oncology; TMB, tumor mutational burden</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851097"/>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ext Box 3">
            <a:extLst>
              <a:ext uri="{FF2B5EF4-FFF2-40B4-BE49-F238E27FC236}">
                <a16:creationId xmlns:a16="http://schemas.microsoft.com/office/drawing/2014/main" id="{69BA7177-56FB-CF40-905E-0B7413853883}"/>
              </a:ext>
            </a:extLst>
          </p:cNvPr>
          <p:cNvSpPr txBox="1">
            <a:spLocks/>
          </p:cNvSpPr>
          <p:nvPr/>
        </p:nvSpPr>
        <p:spPr bwMode="auto">
          <a:xfrm>
            <a:off x="1714374" y="300830"/>
            <a:ext cx="8763253"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it-IT"/>
            </a:defPPr>
            <a:lvl1pPr marR="0" lvl="0" indent="0" algn="ctr" defTabSz="914400"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0034A1"/>
                </a:solidFill>
                <a:effectLst/>
                <a:uLnTx/>
                <a:uFillTx/>
                <a:latin typeface="Arial" charset="0"/>
                <a:ea typeface="+mj-ea"/>
                <a:cs typeface="Arial" charset="0"/>
              </a:defRPr>
            </a:lvl1pPr>
            <a:lvl2pPr eaLnBrk="0" fontAlgn="base" hangingPunct="0">
              <a:spcBef>
                <a:spcPct val="0"/>
              </a:spcBef>
              <a:spcAft>
                <a:spcPct val="0"/>
              </a:spcAft>
              <a:defRPr sz="3600" b="1">
                <a:solidFill>
                  <a:srgbClr val="00B0F0"/>
                </a:solidFill>
                <a:latin typeface="Arial" charset="0"/>
                <a:cs typeface="Arial" charset="0"/>
              </a:defRPr>
            </a:lvl2pPr>
            <a:lvl3pPr eaLnBrk="0" fontAlgn="base" hangingPunct="0">
              <a:spcBef>
                <a:spcPct val="0"/>
              </a:spcBef>
              <a:spcAft>
                <a:spcPct val="0"/>
              </a:spcAft>
              <a:defRPr sz="3600" b="1">
                <a:solidFill>
                  <a:srgbClr val="00B0F0"/>
                </a:solidFill>
                <a:latin typeface="Arial" charset="0"/>
                <a:cs typeface="Arial" charset="0"/>
              </a:defRPr>
            </a:lvl3pPr>
            <a:lvl4pPr eaLnBrk="0" fontAlgn="base" hangingPunct="0">
              <a:spcBef>
                <a:spcPct val="0"/>
              </a:spcBef>
              <a:spcAft>
                <a:spcPct val="0"/>
              </a:spcAft>
              <a:defRPr sz="3600" b="1">
                <a:solidFill>
                  <a:srgbClr val="00B0F0"/>
                </a:solidFill>
                <a:latin typeface="Arial" charset="0"/>
                <a:cs typeface="Arial" charset="0"/>
              </a:defRPr>
            </a:lvl4pPr>
            <a:lvl5pPr eaLnBrk="0" fontAlgn="base" hangingPunct="0">
              <a:spcBef>
                <a:spcPct val="0"/>
              </a:spcBef>
              <a:spcAft>
                <a:spcPct val="0"/>
              </a:spcAft>
              <a:defRPr sz="3600" b="1">
                <a:solidFill>
                  <a:srgbClr val="00B0F0"/>
                </a:solidFill>
                <a:latin typeface="Arial" charset="0"/>
                <a:cs typeface="Arial" charset="0"/>
              </a:defRPr>
            </a:lvl5pPr>
            <a:lvl6pPr marL="457200" fontAlgn="base">
              <a:spcBef>
                <a:spcPct val="0"/>
              </a:spcBef>
              <a:spcAft>
                <a:spcPct val="0"/>
              </a:spcAft>
              <a:defRPr sz="3600" b="1">
                <a:solidFill>
                  <a:srgbClr val="00B0F0"/>
                </a:solidFill>
                <a:latin typeface="Arial" charset="0"/>
                <a:cs typeface="Arial" charset="0"/>
              </a:defRPr>
            </a:lvl6pPr>
            <a:lvl7pPr marL="914400" fontAlgn="base">
              <a:spcBef>
                <a:spcPct val="0"/>
              </a:spcBef>
              <a:spcAft>
                <a:spcPct val="0"/>
              </a:spcAft>
              <a:defRPr sz="3600" b="1">
                <a:solidFill>
                  <a:srgbClr val="00B0F0"/>
                </a:solidFill>
                <a:latin typeface="Arial" charset="0"/>
                <a:cs typeface="Arial" charset="0"/>
              </a:defRPr>
            </a:lvl7pPr>
            <a:lvl8pPr marL="1371600" fontAlgn="base">
              <a:spcBef>
                <a:spcPct val="0"/>
              </a:spcBef>
              <a:spcAft>
                <a:spcPct val="0"/>
              </a:spcAft>
              <a:defRPr sz="3600" b="1">
                <a:solidFill>
                  <a:srgbClr val="00B0F0"/>
                </a:solidFill>
                <a:latin typeface="Arial" charset="0"/>
                <a:cs typeface="Arial" charset="0"/>
              </a:defRPr>
            </a:lvl8pPr>
            <a:lvl9pPr marL="1828800" fontAlgn="base">
              <a:spcBef>
                <a:spcPct val="0"/>
              </a:spcBef>
              <a:spcAft>
                <a:spcPct val="0"/>
              </a:spcAft>
              <a:defRPr sz="3600" b="1">
                <a:solidFill>
                  <a:srgbClr val="00B0F0"/>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200" b="1" i="0" u="none" strike="noStrike" kern="1200" cap="none" spc="0" normalizeH="0" baseline="0" noProof="0">
                <a:ln>
                  <a:noFill/>
                </a:ln>
                <a:solidFill>
                  <a:srgbClr val="0034A1"/>
                </a:solidFill>
                <a:effectLst/>
                <a:uLnTx/>
                <a:uFillTx/>
                <a:latin typeface="Arial" charset="0"/>
                <a:ea typeface="+mj-ea"/>
                <a:cs typeface="Arial" charset="0"/>
                <a:sym typeface="Arial" panose="020B0604020202020204" pitchFamily="34" charset="0"/>
              </a:rPr>
              <a:t>KEYNOTE-024 (PD-L1 ≥50%) – 5 year </a:t>
            </a:r>
            <a:r>
              <a:rPr kumimoji="0" lang="es-ES" altLang="es-ES" sz="3200" b="1" i="0" u="none" strike="noStrike" kern="1200" cap="none" spc="0" normalizeH="0" baseline="0" noProof="0" err="1">
                <a:ln>
                  <a:noFill/>
                </a:ln>
                <a:solidFill>
                  <a:srgbClr val="0034A1"/>
                </a:solidFill>
                <a:effectLst/>
                <a:uLnTx/>
                <a:uFillTx/>
                <a:latin typeface="Arial" charset="0"/>
                <a:ea typeface="+mj-ea"/>
                <a:cs typeface="Arial" charset="0"/>
                <a:sym typeface="Arial" panose="020B0604020202020204" pitchFamily="34" charset="0"/>
              </a:rPr>
              <a:t>update</a:t>
            </a:r>
            <a:endParaRPr kumimoji="0" lang="es-ES" altLang="es-ES" sz="3200" b="1" i="0" u="none" strike="noStrike" kern="1200" cap="none" spc="0" normalizeH="0" baseline="0" noProof="0">
              <a:ln>
                <a:noFill/>
              </a:ln>
              <a:solidFill>
                <a:srgbClr val="0034A1"/>
              </a:solidFill>
              <a:effectLst/>
              <a:uLnTx/>
              <a:uFillTx/>
              <a:latin typeface="Arial" charset="0"/>
              <a:ea typeface="+mj-ea"/>
              <a:cs typeface="Arial" charset="0"/>
              <a:sym typeface="Arial" panose="020B0604020202020204" pitchFamily="34" charset="0"/>
            </a:endParaRPr>
          </a:p>
        </p:txBody>
      </p:sp>
      <p:sp>
        <p:nvSpPr>
          <p:cNvPr id="259" name="Text Placeholder 5">
            <a:extLst>
              <a:ext uri="{FF2B5EF4-FFF2-40B4-BE49-F238E27FC236}">
                <a16:creationId xmlns:a16="http://schemas.microsoft.com/office/drawing/2014/main" id="{3FE63D4D-5340-AE4C-9FD1-C5407BDB47BF}"/>
              </a:ext>
            </a:extLst>
          </p:cNvPr>
          <p:cNvSpPr>
            <a:spLocks noGrp="1"/>
          </p:cNvSpPr>
          <p:nvPr>
            <p:ph type="body" sz="quarter" idx="10"/>
          </p:nvPr>
        </p:nvSpPr>
        <p:spPr>
          <a:xfrm>
            <a:off x="513305" y="1159972"/>
            <a:ext cx="5457561" cy="487363"/>
          </a:xfrm>
        </p:spPr>
        <p:txBody>
          <a:bodyPr/>
          <a:lstStyle/>
          <a:p>
            <a:r>
              <a:rPr lang="en-GB" sz="1800" b="1"/>
              <a:t>Median follow up: 59.9 months (range: 55.5–68.4)</a:t>
            </a:r>
          </a:p>
        </p:txBody>
      </p:sp>
      <p:sp>
        <p:nvSpPr>
          <p:cNvPr id="6" name="TextBox 5">
            <a:extLst>
              <a:ext uri="{FF2B5EF4-FFF2-40B4-BE49-F238E27FC236}">
                <a16:creationId xmlns:a16="http://schemas.microsoft.com/office/drawing/2014/main" id="{4071FF38-3489-BF7D-3CB0-F8EBE676D197}"/>
              </a:ext>
            </a:extLst>
          </p:cNvPr>
          <p:cNvSpPr txBox="1"/>
          <p:nvPr/>
        </p:nvSpPr>
        <p:spPr>
          <a:xfrm>
            <a:off x="115803" y="115883"/>
            <a:ext cx="1267895" cy="1169551"/>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cs typeface="Arial Narrow"/>
              </a:rPr>
              <a:t>KEYNOTE-024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Pembro</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cs typeface="Arial Narrow"/>
              </a:rPr>
              <a:t>PD-L1 ≥50%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5-year OS</a:t>
            </a:r>
          </a:p>
        </p:txBody>
      </p:sp>
      <p:pic>
        <p:nvPicPr>
          <p:cNvPr id="10" name="Picture 9">
            <a:extLst>
              <a:ext uri="{FF2B5EF4-FFF2-40B4-BE49-F238E27FC236}">
                <a16:creationId xmlns:a16="http://schemas.microsoft.com/office/drawing/2014/main" id="{4466CF35-645F-5B3F-4E18-2ECEE9810350}"/>
              </a:ext>
            </a:extLst>
          </p:cNvPr>
          <p:cNvPicPr>
            <a:picLocks noChangeAspect="1"/>
          </p:cNvPicPr>
          <p:nvPr/>
        </p:nvPicPr>
        <p:blipFill>
          <a:blip r:embed="rId3"/>
          <a:stretch>
            <a:fillRect/>
          </a:stretch>
        </p:blipFill>
        <p:spPr>
          <a:xfrm>
            <a:off x="395288" y="1836083"/>
            <a:ext cx="5575578" cy="3259792"/>
          </a:xfrm>
          <a:prstGeom prst="rect">
            <a:avLst/>
          </a:prstGeom>
        </p:spPr>
      </p:pic>
      <p:grpSp>
        <p:nvGrpSpPr>
          <p:cNvPr id="17" name="Group 16">
            <a:extLst>
              <a:ext uri="{FF2B5EF4-FFF2-40B4-BE49-F238E27FC236}">
                <a16:creationId xmlns:a16="http://schemas.microsoft.com/office/drawing/2014/main" id="{A7BE29F7-1DFC-4C8F-0E44-7BE2DE32A5DC}"/>
              </a:ext>
            </a:extLst>
          </p:cNvPr>
          <p:cNvGrpSpPr/>
          <p:nvPr/>
        </p:nvGrpSpPr>
        <p:grpSpPr>
          <a:xfrm>
            <a:off x="6221136" y="1763047"/>
            <a:ext cx="5735539" cy="3332828"/>
            <a:chOff x="6221136" y="1763047"/>
            <a:chExt cx="5735539" cy="3332828"/>
          </a:xfrm>
        </p:grpSpPr>
        <p:pic>
          <p:nvPicPr>
            <p:cNvPr id="12" name="Picture 11">
              <a:extLst>
                <a:ext uri="{FF2B5EF4-FFF2-40B4-BE49-F238E27FC236}">
                  <a16:creationId xmlns:a16="http://schemas.microsoft.com/office/drawing/2014/main" id="{CFBCF6AA-C060-73C3-5C86-42F714BCAAB6}"/>
                </a:ext>
              </a:extLst>
            </p:cNvPr>
            <p:cNvPicPr>
              <a:picLocks noChangeAspect="1"/>
            </p:cNvPicPr>
            <p:nvPr/>
          </p:nvPicPr>
          <p:blipFill>
            <a:blip r:embed="rId4"/>
            <a:stretch>
              <a:fillRect/>
            </a:stretch>
          </p:blipFill>
          <p:spPr>
            <a:xfrm>
              <a:off x="6221136" y="1763047"/>
              <a:ext cx="5735539" cy="3332828"/>
            </a:xfrm>
            <a:prstGeom prst="rect">
              <a:avLst/>
            </a:prstGeom>
          </p:spPr>
        </p:pic>
        <p:sp>
          <p:nvSpPr>
            <p:cNvPr id="16" name="TextBox 15">
              <a:extLst>
                <a:ext uri="{FF2B5EF4-FFF2-40B4-BE49-F238E27FC236}">
                  <a16:creationId xmlns:a16="http://schemas.microsoft.com/office/drawing/2014/main" id="{9FAE090B-2C13-D9B7-F228-71796B78DFE3}"/>
                </a:ext>
              </a:extLst>
            </p:cNvPr>
            <p:cNvSpPr txBox="1"/>
            <p:nvPr/>
          </p:nvSpPr>
          <p:spPr>
            <a:xfrm>
              <a:off x="6408210" y="2045533"/>
              <a:ext cx="450056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45C"/>
                  </a:solidFill>
                  <a:effectLst/>
                  <a:uLnTx/>
                  <a:uFillTx/>
                  <a:latin typeface="Arial" panose="020B0604020202020204" pitchFamily="34" charset="0"/>
                  <a:ea typeface="+mn-ea"/>
                  <a:cs typeface="Arial" panose="020B0604020202020204" pitchFamily="34" charset="0"/>
                </a:rPr>
                <a:t>By </a:t>
              </a:r>
              <a:r>
                <a:rPr kumimoji="0" lang="en-GB" sz="1600" b="1" i="0" u="none" strike="noStrike" kern="1200" cap="none" spc="0" normalizeH="0" baseline="0" noProof="0" err="1">
                  <a:ln>
                    <a:noFill/>
                  </a:ln>
                  <a:solidFill>
                    <a:srgbClr val="00645C"/>
                  </a:solidFill>
                  <a:effectLst/>
                  <a:uLnTx/>
                  <a:uFillTx/>
                  <a:latin typeface="Arial" panose="020B0604020202020204" pitchFamily="34" charset="0"/>
                  <a:ea typeface="+mn-ea"/>
                  <a:cs typeface="Arial" panose="020B0604020202020204" pitchFamily="34" charset="0"/>
                </a:rPr>
                <a:t>RECIST</a:t>
              </a:r>
              <a:r>
                <a:rPr kumimoji="0" lang="en-GB" sz="1600" b="1" i="0" u="none" strike="noStrike" kern="1200" cap="none" spc="0" normalizeH="0" baseline="0" noProof="0">
                  <a:ln>
                    <a:noFill/>
                  </a:ln>
                  <a:solidFill>
                    <a:srgbClr val="00645C"/>
                  </a:solidFill>
                  <a:effectLst/>
                  <a:uLnTx/>
                  <a:uFillTx/>
                  <a:latin typeface="Arial" panose="020B0604020202020204" pitchFamily="34" charset="0"/>
                  <a:ea typeface="+mn-ea"/>
                  <a:cs typeface="Arial" panose="020B0604020202020204" pitchFamily="34" charset="0"/>
                </a:rPr>
                <a:t> v1.1 per Investigator </a:t>
              </a:r>
              <a:r>
                <a:rPr kumimoji="0" lang="en-GB" sz="1600" b="1" i="0" u="none" strike="noStrike" kern="1200" cap="none" spc="0" normalizeH="0" baseline="0" noProof="0" err="1">
                  <a:ln>
                    <a:noFill/>
                  </a:ln>
                  <a:solidFill>
                    <a:srgbClr val="00645C"/>
                  </a:solidFill>
                  <a:effectLst/>
                  <a:uLnTx/>
                  <a:uFillTx/>
                  <a:latin typeface="Arial" panose="020B0604020202020204" pitchFamily="34" charset="0"/>
                  <a:ea typeface="+mn-ea"/>
                  <a:cs typeface="Arial" panose="020B0604020202020204" pitchFamily="34" charset="0"/>
                </a:rPr>
                <a:t>Review</a:t>
              </a:r>
              <a:r>
                <a:rPr kumimoji="0" lang="en-GB" sz="1600" b="1" i="0" u="none" strike="noStrike" kern="1200" cap="none" spc="0" normalizeH="0" baseline="30000" noProof="0" err="1">
                  <a:ln>
                    <a:noFill/>
                  </a:ln>
                  <a:solidFill>
                    <a:srgbClr val="00645C"/>
                  </a:solidFill>
                  <a:effectLst/>
                  <a:uLnTx/>
                  <a:uFillTx/>
                  <a:latin typeface="Arial" panose="020B0604020202020204" pitchFamily="34" charset="0"/>
                  <a:ea typeface="+mn-ea"/>
                  <a:cs typeface="Arial" panose="020B0604020202020204" pitchFamily="34" charset="0"/>
                </a:rPr>
                <a:t>c</a:t>
              </a:r>
              <a:endParaRPr kumimoji="0" lang="en-GB" sz="1600" b="1" i="0" u="none" strike="noStrike" kern="1200" cap="none" spc="0" normalizeH="0" baseline="30000" noProof="0">
                <a:ln>
                  <a:noFill/>
                </a:ln>
                <a:solidFill>
                  <a:srgbClr val="00645C"/>
                </a:solidFill>
                <a:effectLst/>
                <a:uLnTx/>
                <a:uFillTx/>
                <a:latin typeface="Arial" panose="020B0604020202020204" pitchFamily="34" charset="0"/>
                <a:ea typeface="+mn-ea"/>
                <a:cs typeface="Arial" panose="020B0604020202020204" pitchFamily="34" charset="0"/>
              </a:endParaRPr>
            </a:p>
          </p:txBody>
        </p:sp>
      </p:grpSp>
      <p:sp>
        <p:nvSpPr>
          <p:cNvPr id="2" name="Slide Number Placeholder 2">
            <a:extLst>
              <a:ext uri="{FF2B5EF4-FFF2-40B4-BE49-F238E27FC236}">
                <a16:creationId xmlns:a16="http://schemas.microsoft.com/office/drawing/2014/main" id="{14F98FA4-0786-F563-61FB-A161FEC5A079}"/>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F84642B8-569E-AFF0-E6AD-564525F1BA0F}"/>
              </a:ext>
            </a:extLst>
          </p:cNvPr>
          <p:cNvSpPr txBox="1"/>
          <p:nvPr/>
        </p:nvSpPr>
        <p:spPr>
          <a:xfrm>
            <a:off x="514629" y="5748229"/>
            <a:ext cx="11251545" cy="954107"/>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283349"/>
                </a:solidFill>
                <a:effectLst/>
                <a:uLnTx/>
                <a:uFillTx/>
                <a:latin typeface="Arial" panose="020B0604020202020204"/>
                <a:ea typeface="+mn-ea"/>
                <a:cs typeface="+mn-cs"/>
              </a:rPr>
              <a:t>a</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ITT</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population.</a:t>
            </a:r>
            <a:endParaRPr kumimoji="0" lang="en-US" sz="800" b="0" i="0" u="none" strike="noStrike" kern="1200" cap="none" spc="0" normalizeH="0" baseline="0" noProof="0" dirty="0">
              <a:ln>
                <a:noFill/>
              </a:ln>
              <a:solidFill>
                <a:srgbClr val="2833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err="1">
                <a:ln>
                  <a:noFill/>
                </a:ln>
                <a:solidFill>
                  <a:srgbClr val="283349"/>
                </a:solidFill>
                <a:effectLst/>
                <a:uLnTx/>
                <a:uFillTx/>
                <a:latin typeface="Arial" panose="020B0604020202020204"/>
                <a:ea typeface="+mn-ea"/>
                <a:cs typeface="+mn-cs"/>
              </a:rPr>
              <a:t>b</a:t>
            </a:r>
            <a:r>
              <a:rPr kumimoji="0" lang="en-US" sz="800" b="0" i="0" u="none" strike="noStrike" kern="1200" cap="none" spc="0" normalizeH="0" baseline="0" noProof="0" err="1">
                <a:ln>
                  <a:noFill/>
                </a:ln>
                <a:solidFill>
                  <a:srgbClr val="283349"/>
                </a:solidFill>
                <a:effectLst/>
                <a:uLnTx/>
                <a:uFillTx/>
                <a:latin typeface="Arial" panose="020B0604020202020204"/>
                <a:ea typeface="+mn-ea"/>
                <a:cs typeface="+mn-cs"/>
              </a:rPr>
              <a:t>Effective</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crossover rate from chemotherapy to anti–PD-L1 therapy, 66.0% (99 patients in total crossed over to anti-PD-L1 therapy: 83 patients crossed over to pembrolizumab during the study, and 16 patients received subsequent anti–PD-[L]1 therapy outside of crossover; patients may have received &gt;1 subsequent anti–PD-[L]1 therapy).</a:t>
            </a:r>
            <a:endParaRPr kumimoji="0" lang="en-US" sz="800" b="0" i="0" u="none" strike="noStrike" kern="1200" cap="none" spc="0" normalizeH="0" baseline="0" noProof="0" dirty="0">
              <a:ln>
                <a:noFill/>
              </a:ln>
              <a:solidFill>
                <a:srgbClr val="2833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283349"/>
                </a:solidFill>
                <a:effectLst/>
                <a:uLnTx/>
                <a:uFillTx/>
                <a:latin typeface="Arial" panose="020B0604020202020204"/>
                <a:ea typeface="+mn-ea"/>
                <a:cs typeface="+mn-cs"/>
              </a:rPr>
              <a:t>c</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Secondary</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end point; primary endpoint was PFS assessed per blinded, independent, central radiology review.</a:t>
            </a:r>
            <a:endParaRPr kumimoji="0" lang="en-US" sz="800" b="0" i="0" u="none" strike="noStrike" kern="1200" cap="none" spc="0" normalizeH="0" baseline="0" noProof="0" dirty="0">
              <a:ln>
                <a:noFill/>
              </a:ln>
              <a:solidFill>
                <a:srgbClr val="2833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CI, confidence interval; CT, chemotherapy; HR, hazard ratio; </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mo</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months; OS, overall survival; PD-L1, programmed cell death-ligand 1; </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Pembro</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pembrolizumab.</a:t>
            </a:r>
            <a:endParaRPr kumimoji="0" lang="nl-NL" sz="800" b="0" i="0" u="none" strike="noStrike" kern="1200" cap="none" spc="0" normalizeH="0" baseline="0" noProof="0" dirty="0">
              <a:ln>
                <a:noFill/>
              </a:ln>
              <a:solidFill>
                <a:srgbClr val="2833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Extracted</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from</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Brahmer</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JR et al. LBA51 KEYNOTE-024 5-year OS update: First-line (1L) pembrolizumab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pembro</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vs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platinum-based</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chemotherapy</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(chemo) in patients (pts)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with</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metastatic</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NSCLC and PD-L1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tumour</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proportion score (TPS)≥ 50%.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Presented</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at: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European</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Society of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Medical</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Oncology</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September</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19-21, 2020;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virtual</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Abstract LBA51. </a:t>
            </a:r>
            <a:r>
              <a:rPr kumimoji="0" lang="fr-FR" sz="800" b="0" i="0" u="none" strike="noStrike" kern="1200" cap="none" spc="0" normalizeH="0" baseline="0" noProof="0" err="1">
                <a:ln>
                  <a:noFill/>
                </a:ln>
                <a:solidFill>
                  <a:srgbClr val="283349"/>
                </a:solidFill>
                <a:effectLst/>
                <a:uLnTx/>
                <a:uFillTx/>
                <a:latin typeface="Arial" panose="020B0604020202020204"/>
                <a:ea typeface="+mn-ea"/>
                <a:cs typeface="+mn-cs"/>
              </a:rPr>
              <a:t>Available</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 at: </a:t>
            </a:r>
            <a:r>
              <a:rPr kumimoji="0" lang="fr-FR" sz="800" b="0" i="0" u="none" strike="noStrike" kern="1200" cap="none" spc="0" normalizeH="0" baseline="0" noProof="0" dirty="0">
                <a:ln>
                  <a:noFill/>
                </a:ln>
                <a:solidFill>
                  <a:srgbClr val="283349"/>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https://doi.org/10.1016/j.annonc.2020.08.2284</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a:t>
            </a:r>
            <a:endParaRPr kumimoji="0" lang="en-US" sz="800" b="0" i="0" u="none" strike="noStrike" kern="1200" cap="none" spc="0" normalizeH="0" baseline="0" noProof="0" dirty="0">
              <a:ln>
                <a:noFill/>
              </a:ln>
              <a:solidFill>
                <a:srgbClr val="283349"/>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11736190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488A-F509-48F0-9C92-89491504325C}"/>
              </a:ext>
            </a:extLst>
          </p:cNvPr>
          <p:cNvSpPr>
            <a:spLocks noGrp="1"/>
          </p:cNvSpPr>
          <p:nvPr>
            <p:ph type="title"/>
          </p:nvPr>
        </p:nvSpPr>
        <p:spPr>
          <a:xfrm>
            <a:off x="365760" y="219003"/>
            <a:ext cx="1146048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Benefit from IO monotherapy is limited in PD-L1 low or intermediate expressors</a:t>
            </a:r>
          </a:p>
        </p:txBody>
      </p:sp>
      <p:graphicFrame>
        <p:nvGraphicFramePr>
          <p:cNvPr id="633" name="Table 632">
            <a:extLst>
              <a:ext uri="{FF2B5EF4-FFF2-40B4-BE49-F238E27FC236}">
                <a16:creationId xmlns:a16="http://schemas.microsoft.com/office/drawing/2014/main" id="{A6D09C21-001A-4D51-8D89-60ED69FA7756}"/>
              </a:ext>
            </a:extLst>
          </p:cNvPr>
          <p:cNvGraphicFramePr>
            <a:graphicFrameLocks noGrp="1"/>
          </p:cNvGraphicFramePr>
          <p:nvPr/>
        </p:nvGraphicFramePr>
        <p:xfrm>
          <a:off x="1242780" y="1836923"/>
          <a:ext cx="2613677" cy="1105574"/>
        </p:xfrm>
        <a:graphic>
          <a:graphicData uri="http://schemas.openxmlformats.org/drawingml/2006/table">
            <a:tbl>
              <a:tblPr firstRow="1" bandRow="1">
                <a:effectLst/>
              </a:tblPr>
              <a:tblGrid>
                <a:gridCol w="1242077">
                  <a:extLst>
                    <a:ext uri="{9D8B030D-6E8A-4147-A177-3AD203B41FA5}">
                      <a16:colId xmlns:a16="http://schemas.microsoft.com/office/drawing/2014/main" val="20000"/>
                    </a:ext>
                  </a:extLst>
                </a:gridCol>
                <a:gridCol w="1371600">
                  <a:extLst>
                    <a:ext uri="{9D8B030D-6E8A-4147-A177-3AD203B41FA5}">
                      <a16:colId xmlns:a16="http://schemas.microsoft.com/office/drawing/2014/main" val="3283574161"/>
                    </a:ext>
                  </a:extLst>
                </a:gridCol>
              </a:tblGrid>
              <a:tr h="393192">
                <a:tc>
                  <a:txBody>
                    <a:bodyPr/>
                    <a:lstStyle>
                      <a:lvl1pPr marL="0" algn="l" defTabSz="914377" rtl="0" eaLnBrk="1" latinLnBrk="0" hangingPunct="1">
                        <a:defRPr sz="1800" b="1" kern="1200">
                          <a:solidFill>
                            <a:schemeClr val="lt1"/>
                          </a:solidFill>
                          <a:latin typeface="Arial Narrow"/>
                        </a:defRPr>
                      </a:lvl1pPr>
                      <a:lvl2pPr marL="457189" algn="l" defTabSz="914377" rtl="0" eaLnBrk="1" latinLnBrk="0" hangingPunct="1">
                        <a:defRPr sz="1800" b="1" kern="1200">
                          <a:solidFill>
                            <a:schemeClr val="lt1"/>
                          </a:solidFill>
                          <a:latin typeface="Arial Narrow"/>
                        </a:defRPr>
                      </a:lvl2pPr>
                      <a:lvl3pPr marL="914377" algn="l" defTabSz="914377" rtl="0" eaLnBrk="1" latinLnBrk="0" hangingPunct="1">
                        <a:defRPr sz="1800" b="1" kern="1200">
                          <a:solidFill>
                            <a:schemeClr val="lt1"/>
                          </a:solidFill>
                          <a:latin typeface="Arial Narrow"/>
                        </a:defRPr>
                      </a:lvl3pPr>
                      <a:lvl4pPr marL="1371566" algn="l" defTabSz="914377" rtl="0" eaLnBrk="1" latinLnBrk="0" hangingPunct="1">
                        <a:defRPr sz="1800" b="1" kern="1200">
                          <a:solidFill>
                            <a:schemeClr val="lt1"/>
                          </a:solidFill>
                          <a:latin typeface="Arial Narrow"/>
                        </a:defRPr>
                      </a:lvl4pPr>
                      <a:lvl5pPr marL="1828754" algn="l" defTabSz="914377" rtl="0" eaLnBrk="1" latinLnBrk="0" hangingPunct="1">
                        <a:defRPr sz="1800" b="1" kern="1200">
                          <a:solidFill>
                            <a:schemeClr val="lt1"/>
                          </a:solidFill>
                          <a:latin typeface="Arial Narrow"/>
                        </a:defRPr>
                      </a:lvl5pPr>
                      <a:lvl6pPr marL="2285943" algn="l" defTabSz="914377" rtl="0" eaLnBrk="1" latinLnBrk="0" hangingPunct="1">
                        <a:defRPr sz="1800" b="1" kern="1200">
                          <a:solidFill>
                            <a:schemeClr val="lt1"/>
                          </a:solidFill>
                          <a:latin typeface="Arial Narrow"/>
                        </a:defRPr>
                      </a:lvl6pPr>
                      <a:lvl7pPr marL="2743131" algn="l" defTabSz="914377" rtl="0" eaLnBrk="1" latinLnBrk="0" hangingPunct="1">
                        <a:defRPr sz="1800" b="1" kern="1200">
                          <a:solidFill>
                            <a:schemeClr val="lt1"/>
                          </a:solidFill>
                          <a:latin typeface="Arial Narrow"/>
                        </a:defRPr>
                      </a:lvl7pPr>
                      <a:lvl8pPr marL="3200320" algn="l" defTabSz="914377" rtl="0" eaLnBrk="1" latinLnBrk="0" hangingPunct="1">
                        <a:defRPr sz="1800" b="1" kern="1200">
                          <a:solidFill>
                            <a:schemeClr val="lt1"/>
                          </a:solidFill>
                          <a:latin typeface="Arial Narrow"/>
                        </a:defRPr>
                      </a:lvl8pPr>
                      <a:lvl9pPr marL="3657509" algn="l" defTabSz="914377" rtl="0" eaLnBrk="1" latinLnBrk="0" hangingPunct="1">
                        <a:defRPr sz="1800" b="1" kern="1200">
                          <a:solidFill>
                            <a:schemeClr val="lt1"/>
                          </a:solidFill>
                          <a:latin typeface="Arial Narrow"/>
                        </a:defRPr>
                      </a:lvl9pPr>
                    </a:lstStyle>
                    <a:p>
                      <a:pPr algn="ctr"/>
                      <a:endParaRPr lang="en-US" sz="1000" b="1">
                        <a:solidFill>
                          <a:schemeClr val="tx1"/>
                        </a:solidFill>
                        <a:latin typeface="+mn-lt"/>
                      </a:endParaRPr>
                    </a:p>
                  </a:txBody>
                  <a:tcPr marL="45720" marR="4572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a:solidFill>
                            <a:schemeClr val="tx1"/>
                          </a:solidFill>
                          <a:latin typeface="+mn-lt"/>
                        </a:rPr>
                        <a:t>Median OS </a:t>
                      </a:r>
                      <a:br>
                        <a:rPr lang="en-US" sz="1000" b="1">
                          <a:solidFill>
                            <a:schemeClr val="tx1"/>
                          </a:solidFill>
                          <a:latin typeface="+mn-lt"/>
                        </a:rPr>
                      </a:br>
                      <a:r>
                        <a:rPr lang="en-US" sz="1000" b="1">
                          <a:solidFill>
                            <a:schemeClr val="tx1"/>
                          </a:solidFill>
                          <a:latin typeface="+mn-lt"/>
                        </a:rPr>
                        <a:t>(95% CI), </a:t>
                      </a:r>
                      <a:r>
                        <a:rPr lang="en-US" sz="1000" b="1" err="1">
                          <a:solidFill>
                            <a:schemeClr val="tx1"/>
                          </a:solidFill>
                          <a:latin typeface="+mn-lt"/>
                        </a:rPr>
                        <a:t>mo</a:t>
                      </a:r>
                      <a:endParaRPr lang="en-US" sz="1000" b="1">
                        <a:solidFill>
                          <a:schemeClr val="tx1"/>
                        </a:solidFill>
                        <a:latin typeface="+mn-lt"/>
                      </a:endParaRP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C5C5"/>
                    </a:solidFill>
                  </a:tcPr>
                </a:tc>
                <a:extLst>
                  <a:ext uri="{0D108BD9-81ED-4DB2-BD59-A6C34878D82A}">
                    <a16:rowId xmlns:a16="http://schemas.microsoft.com/office/drawing/2014/main" val="10000"/>
                  </a:ext>
                </a:extLst>
              </a:tr>
              <a:tr h="356191">
                <a:tc>
                  <a:txBody>
                    <a:bodyPr/>
                    <a:lstStyle>
                      <a:lvl1pPr marL="0" algn="l" defTabSz="914377" rtl="0" eaLnBrk="1" latinLnBrk="0" hangingPunct="1">
                        <a:defRPr sz="1800" kern="1200">
                          <a:solidFill>
                            <a:schemeClr val="dk1"/>
                          </a:solidFill>
                          <a:latin typeface="Arial Narrow"/>
                        </a:defRPr>
                      </a:lvl1pPr>
                      <a:lvl2pPr marL="457189" algn="l" defTabSz="914377" rtl="0" eaLnBrk="1" latinLnBrk="0" hangingPunct="1">
                        <a:defRPr sz="1800" kern="1200">
                          <a:solidFill>
                            <a:schemeClr val="dk1"/>
                          </a:solidFill>
                          <a:latin typeface="Arial Narrow"/>
                        </a:defRPr>
                      </a:lvl2pPr>
                      <a:lvl3pPr marL="914377" algn="l" defTabSz="914377" rtl="0" eaLnBrk="1" latinLnBrk="0" hangingPunct="1">
                        <a:defRPr sz="1800" kern="1200">
                          <a:solidFill>
                            <a:schemeClr val="dk1"/>
                          </a:solidFill>
                          <a:latin typeface="Arial Narrow"/>
                        </a:defRPr>
                      </a:lvl3pPr>
                      <a:lvl4pPr marL="1371566" algn="l" defTabSz="914377" rtl="0" eaLnBrk="1" latinLnBrk="0" hangingPunct="1">
                        <a:defRPr sz="1800" kern="1200">
                          <a:solidFill>
                            <a:schemeClr val="dk1"/>
                          </a:solidFill>
                          <a:latin typeface="Arial Narrow"/>
                        </a:defRPr>
                      </a:lvl4pPr>
                      <a:lvl5pPr marL="1828754" algn="l" defTabSz="914377" rtl="0" eaLnBrk="1" latinLnBrk="0" hangingPunct="1">
                        <a:defRPr sz="1800" kern="1200">
                          <a:solidFill>
                            <a:schemeClr val="dk1"/>
                          </a:solidFill>
                          <a:latin typeface="Arial Narrow"/>
                        </a:defRPr>
                      </a:lvl5pPr>
                      <a:lvl6pPr marL="2285943" algn="l" defTabSz="914377" rtl="0" eaLnBrk="1" latinLnBrk="0" hangingPunct="1">
                        <a:defRPr sz="1800" kern="1200">
                          <a:solidFill>
                            <a:schemeClr val="dk1"/>
                          </a:solidFill>
                          <a:latin typeface="Arial Narrow"/>
                        </a:defRPr>
                      </a:lvl6pPr>
                      <a:lvl7pPr marL="2743131" algn="l" defTabSz="914377" rtl="0" eaLnBrk="1" latinLnBrk="0" hangingPunct="1">
                        <a:defRPr sz="1800" kern="1200">
                          <a:solidFill>
                            <a:schemeClr val="dk1"/>
                          </a:solidFill>
                          <a:latin typeface="Arial Narrow"/>
                        </a:defRPr>
                      </a:lvl7pPr>
                      <a:lvl8pPr marL="3200320" algn="l" defTabSz="914377" rtl="0" eaLnBrk="1" latinLnBrk="0" hangingPunct="1">
                        <a:defRPr sz="1800" kern="1200">
                          <a:solidFill>
                            <a:schemeClr val="dk1"/>
                          </a:solidFill>
                          <a:latin typeface="Arial Narrow"/>
                        </a:defRPr>
                      </a:lvl8pPr>
                      <a:lvl9pPr marL="3657509" algn="l" defTabSz="914377" rtl="0" eaLnBrk="1" latinLnBrk="0" hangingPunct="1">
                        <a:defRPr sz="1800" kern="1200">
                          <a:solidFill>
                            <a:schemeClr val="dk1"/>
                          </a:solidFill>
                          <a:latin typeface="Arial Narrow"/>
                        </a:defRPr>
                      </a:lvl9pPr>
                    </a:lstStyle>
                    <a:p>
                      <a:pPr algn="l"/>
                      <a:r>
                        <a:rPr lang="en-US" sz="1000" b="0">
                          <a:solidFill>
                            <a:schemeClr val="bg1"/>
                          </a:solidFill>
                          <a:latin typeface="+mn-lt"/>
                        </a:rPr>
                        <a:t>Pembrolizumab (n=338)</a:t>
                      </a:r>
                    </a:p>
                  </a:txBody>
                  <a:tcPr marL="45720" marR="4572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000" b="0">
                          <a:solidFill>
                            <a:schemeClr val="tx1"/>
                          </a:solidFill>
                          <a:latin typeface="+mn-lt"/>
                        </a:rPr>
                        <a:t>13.4 (10.7-16.9)</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56191">
                <a:tc>
                  <a:txBody>
                    <a:bodyPr/>
                    <a:lstStyle>
                      <a:lvl1pPr marL="0" algn="l" defTabSz="914377" rtl="0" eaLnBrk="1" latinLnBrk="0" hangingPunct="1">
                        <a:defRPr sz="1800" kern="1200">
                          <a:solidFill>
                            <a:schemeClr val="dk1"/>
                          </a:solidFill>
                          <a:latin typeface="Arial Narrow"/>
                        </a:defRPr>
                      </a:lvl1pPr>
                      <a:lvl2pPr marL="457189" algn="l" defTabSz="914377" rtl="0" eaLnBrk="1" latinLnBrk="0" hangingPunct="1">
                        <a:defRPr sz="1800" kern="1200">
                          <a:solidFill>
                            <a:schemeClr val="dk1"/>
                          </a:solidFill>
                          <a:latin typeface="Arial Narrow"/>
                        </a:defRPr>
                      </a:lvl2pPr>
                      <a:lvl3pPr marL="914377" algn="l" defTabSz="914377" rtl="0" eaLnBrk="1" latinLnBrk="0" hangingPunct="1">
                        <a:defRPr sz="1800" kern="1200">
                          <a:solidFill>
                            <a:schemeClr val="dk1"/>
                          </a:solidFill>
                          <a:latin typeface="Arial Narrow"/>
                        </a:defRPr>
                      </a:lvl3pPr>
                      <a:lvl4pPr marL="1371566" algn="l" defTabSz="914377" rtl="0" eaLnBrk="1" latinLnBrk="0" hangingPunct="1">
                        <a:defRPr sz="1800" kern="1200">
                          <a:solidFill>
                            <a:schemeClr val="dk1"/>
                          </a:solidFill>
                          <a:latin typeface="Arial Narrow"/>
                        </a:defRPr>
                      </a:lvl4pPr>
                      <a:lvl5pPr marL="1828754" algn="l" defTabSz="914377" rtl="0" eaLnBrk="1" latinLnBrk="0" hangingPunct="1">
                        <a:defRPr sz="1800" kern="1200">
                          <a:solidFill>
                            <a:schemeClr val="dk1"/>
                          </a:solidFill>
                          <a:latin typeface="Arial Narrow"/>
                        </a:defRPr>
                      </a:lvl5pPr>
                      <a:lvl6pPr marL="2285943" algn="l" defTabSz="914377" rtl="0" eaLnBrk="1" latinLnBrk="0" hangingPunct="1">
                        <a:defRPr sz="1800" kern="1200">
                          <a:solidFill>
                            <a:schemeClr val="dk1"/>
                          </a:solidFill>
                          <a:latin typeface="Arial Narrow"/>
                        </a:defRPr>
                      </a:lvl6pPr>
                      <a:lvl7pPr marL="2743131" algn="l" defTabSz="914377" rtl="0" eaLnBrk="1" latinLnBrk="0" hangingPunct="1">
                        <a:defRPr sz="1800" kern="1200">
                          <a:solidFill>
                            <a:schemeClr val="dk1"/>
                          </a:solidFill>
                          <a:latin typeface="Arial Narrow"/>
                        </a:defRPr>
                      </a:lvl7pPr>
                      <a:lvl8pPr marL="3200320" algn="l" defTabSz="914377" rtl="0" eaLnBrk="1" latinLnBrk="0" hangingPunct="1">
                        <a:defRPr sz="1800" kern="1200">
                          <a:solidFill>
                            <a:schemeClr val="dk1"/>
                          </a:solidFill>
                          <a:latin typeface="Arial Narrow"/>
                        </a:defRPr>
                      </a:lvl8pPr>
                      <a:lvl9pPr marL="3657509" algn="l" defTabSz="914377" rtl="0" eaLnBrk="1" latinLnBrk="0" hangingPunct="1">
                        <a:defRPr sz="1800" kern="1200">
                          <a:solidFill>
                            <a:schemeClr val="dk1"/>
                          </a:solidFill>
                          <a:latin typeface="Arial Narrow"/>
                        </a:defRPr>
                      </a:lvl9pPr>
                    </a:lstStyle>
                    <a:p>
                      <a:pPr algn="l"/>
                      <a:r>
                        <a:rPr lang="en-US" sz="1000" b="0">
                          <a:solidFill>
                            <a:schemeClr val="bg1"/>
                          </a:solidFill>
                          <a:latin typeface="+mn-lt"/>
                        </a:rPr>
                        <a:t>Chemotherapy</a:t>
                      </a:r>
                      <a:br>
                        <a:rPr lang="en-US" sz="1000" b="0">
                          <a:solidFill>
                            <a:schemeClr val="bg1"/>
                          </a:solidFill>
                          <a:latin typeface="+mn-lt"/>
                        </a:rPr>
                      </a:br>
                      <a:r>
                        <a:rPr lang="en-US" sz="1000" b="0">
                          <a:solidFill>
                            <a:schemeClr val="bg1"/>
                          </a:solidFill>
                          <a:latin typeface="+mn-lt"/>
                        </a:rPr>
                        <a:t>(n= 337)</a:t>
                      </a:r>
                    </a:p>
                  </a:txBody>
                  <a:tcPr marL="45720" marR="4572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9F9F"/>
                    </a:solidFill>
                  </a:tcPr>
                </a:tc>
                <a:tc>
                  <a:txBody>
                    <a:bodyPr/>
                    <a:lstStyle/>
                    <a:p>
                      <a:pPr algn="ctr"/>
                      <a:r>
                        <a:rPr lang="en-US" sz="1000" b="0">
                          <a:solidFill>
                            <a:schemeClr val="tx1"/>
                          </a:solidFill>
                          <a:latin typeface="+mn-lt"/>
                        </a:rPr>
                        <a:t>12.1 (11.0-14.0)</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59217648"/>
                  </a:ext>
                </a:extLst>
              </a:tr>
            </a:tbl>
          </a:graphicData>
        </a:graphic>
      </p:graphicFrame>
      <p:sp>
        <p:nvSpPr>
          <p:cNvPr id="789" name="TextBox 788">
            <a:extLst>
              <a:ext uri="{FF2B5EF4-FFF2-40B4-BE49-F238E27FC236}">
                <a16:creationId xmlns:a16="http://schemas.microsoft.com/office/drawing/2014/main" id="{21E3A911-081D-467D-BFA5-82CF6CAC1632}"/>
              </a:ext>
            </a:extLst>
          </p:cNvPr>
          <p:cNvSpPr txBox="1"/>
          <p:nvPr/>
        </p:nvSpPr>
        <p:spPr>
          <a:xfrm>
            <a:off x="1634624" y="1323745"/>
            <a:ext cx="1703704" cy="443198"/>
          </a:xfrm>
          <a:prstGeom prst="rect">
            <a:avLst/>
          </a:prstGeom>
          <a:noFill/>
        </p:spPr>
        <p:txBody>
          <a:bodyPr wrap="square" lIns="0" tIns="0" rIns="0" bIns="0" rtlCol="0">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95454"/>
                </a:solidFill>
                <a:effectLst/>
                <a:uLnTx/>
                <a:uFillTx/>
                <a:latin typeface="Trebuchet MS"/>
                <a:ea typeface="+mn-ea"/>
                <a:cs typeface="+mn-cs"/>
              </a:rPr>
              <a:t>KEYNOTE-042: </a:t>
            </a:r>
            <a:br>
              <a:rPr kumimoji="0" lang="en-US" sz="1600" b="1" i="0" u="none" strike="noStrike" kern="1200" cap="none" spc="0" normalizeH="0" baseline="0" noProof="0">
                <a:ln>
                  <a:noFill/>
                </a:ln>
                <a:solidFill>
                  <a:srgbClr val="595454"/>
                </a:solidFill>
                <a:effectLst/>
                <a:uLnTx/>
                <a:uFillTx/>
                <a:latin typeface="Trebuchet MS"/>
                <a:ea typeface="+mn-ea"/>
                <a:cs typeface="+mn-cs"/>
              </a:rPr>
            </a:br>
            <a:r>
              <a:rPr kumimoji="0" lang="en-US" sz="1600" b="1" i="0" u="none" strike="noStrike" kern="1200" cap="none" spc="0" normalizeH="0" baseline="0" noProof="0">
                <a:ln>
                  <a:noFill/>
                </a:ln>
                <a:solidFill>
                  <a:srgbClr val="595454"/>
                </a:solidFill>
                <a:effectLst/>
                <a:uLnTx/>
                <a:uFillTx/>
                <a:latin typeface="Trebuchet MS"/>
                <a:ea typeface="+mn-ea"/>
                <a:cs typeface="+mn-cs"/>
              </a:rPr>
              <a:t> PD-L1 1-49%</a:t>
            </a:r>
            <a:r>
              <a:rPr kumimoji="0" lang="en-US" sz="1600" b="1" i="0" u="none" strike="noStrike" kern="1200" cap="none" spc="0" normalizeH="0" baseline="30000" noProof="0">
                <a:ln>
                  <a:noFill/>
                </a:ln>
                <a:solidFill>
                  <a:srgbClr val="595454"/>
                </a:solidFill>
                <a:effectLst/>
                <a:uLnTx/>
                <a:uFillTx/>
                <a:latin typeface="Trebuchet MS"/>
                <a:ea typeface="+mn-ea"/>
                <a:cs typeface="+mn-cs"/>
              </a:rPr>
              <a:t>1</a:t>
            </a:r>
            <a:endParaRPr kumimoji="0" lang="en-US" sz="1600" b="1" i="0" u="none" strike="noStrike" kern="1200" cap="none" spc="0" normalizeH="0" baseline="0" noProof="0">
              <a:ln>
                <a:noFill/>
              </a:ln>
              <a:solidFill>
                <a:srgbClr val="595454"/>
              </a:solidFill>
              <a:effectLst/>
              <a:uLnTx/>
              <a:uFillTx/>
              <a:latin typeface="Trebuchet MS"/>
              <a:ea typeface="+mn-ea"/>
              <a:cs typeface="+mn-cs"/>
            </a:endParaRPr>
          </a:p>
        </p:txBody>
      </p:sp>
      <p:sp>
        <p:nvSpPr>
          <p:cNvPr id="634" name="TextBox 633">
            <a:extLst>
              <a:ext uri="{FF2B5EF4-FFF2-40B4-BE49-F238E27FC236}">
                <a16:creationId xmlns:a16="http://schemas.microsoft.com/office/drawing/2014/main" id="{DF1921BE-4453-4F24-A1F1-0D965A970ED5}"/>
              </a:ext>
            </a:extLst>
          </p:cNvPr>
          <p:cNvSpPr txBox="1"/>
          <p:nvPr/>
        </p:nvSpPr>
        <p:spPr>
          <a:xfrm>
            <a:off x="2215303" y="2998248"/>
            <a:ext cx="151163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HR (95% CI):</a:t>
            </a:r>
            <a:br>
              <a:rPr kumimoji="0" lang="en-US" sz="1200" b="0" i="0" u="none" strike="noStrike" kern="1200" cap="none" spc="0" normalizeH="0" baseline="0" noProof="0">
                <a:ln>
                  <a:noFill/>
                </a:ln>
                <a:solidFill>
                  <a:srgbClr val="595454"/>
                </a:solidFill>
                <a:effectLst/>
                <a:uLnTx/>
                <a:uFillTx/>
                <a:latin typeface="Trebuchet MS"/>
                <a:ea typeface="+mn-ea"/>
                <a:cs typeface="+mn-cs"/>
              </a:rPr>
            </a:br>
            <a:r>
              <a:rPr kumimoji="0" lang="en-US" sz="1200" b="0" i="0" u="none" strike="noStrike" kern="1200" cap="none" spc="0" normalizeH="0" baseline="0" noProof="0">
                <a:ln>
                  <a:noFill/>
                </a:ln>
                <a:solidFill>
                  <a:srgbClr val="595454"/>
                </a:solidFill>
                <a:effectLst/>
                <a:uLnTx/>
                <a:uFillTx/>
                <a:latin typeface="Trebuchet MS"/>
                <a:ea typeface="+mn-ea"/>
                <a:cs typeface="+mn-cs"/>
              </a:rPr>
              <a:t>0.90 (0.77–1.06)</a:t>
            </a:r>
          </a:p>
        </p:txBody>
      </p:sp>
      <p:grpSp>
        <p:nvGrpSpPr>
          <p:cNvPr id="635" name="Group 634">
            <a:extLst>
              <a:ext uri="{FF2B5EF4-FFF2-40B4-BE49-F238E27FC236}">
                <a16:creationId xmlns:a16="http://schemas.microsoft.com/office/drawing/2014/main" id="{0BAEC4D4-3189-41C9-B430-FD5CE505DD54}"/>
              </a:ext>
            </a:extLst>
          </p:cNvPr>
          <p:cNvGrpSpPr/>
          <p:nvPr/>
        </p:nvGrpSpPr>
        <p:grpSpPr>
          <a:xfrm>
            <a:off x="271622" y="2688146"/>
            <a:ext cx="3706033" cy="3064854"/>
            <a:chOff x="271622" y="2484447"/>
            <a:chExt cx="3706033" cy="3064854"/>
          </a:xfrm>
        </p:grpSpPr>
        <p:sp>
          <p:nvSpPr>
            <p:cNvPr id="638" name="Graphic 347">
              <a:extLst>
                <a:ext uri="{FF2B5EF4-FFF2-40B4-BE49-F238E27FC236}">
                  <a16:creationId xmlns:a16="http://schemas.microsoft.com/office/drawing/2014/main" id="{8E34D6D8-6222-499D-A0A9-3EB48B2F4D50}"/>
                </a:ext>
              </a:extLst>
            </p:cNvPr>
            <p:cNvSpPr/>
            <p:nvPr/>
          </p:nvSpPr>
          <p:spPr>
            <a:xfrm>
              <a:off x="702745" y="2577797"/>
              <a:ext cx="2855206" cy="2415638"/>
            </a:xfrm>
            <a:custGeom>
              <a:avLst/>
              <a:gdLst>
                <a:gd name="connsiteX0" fmla="*/ 0 w 2795968"/>
                <a:gd name="connsiteY0" fmla="*/ 0 h 1824799"/>
                <a:gd name="connsiteX1" fmla="*/ 11239 w 2795968"/>
                <a:gd name="connsiteY1" fmla="*/ 0 h 1824799"/>
                <a:gd name="connsiteX2" fmla="*/ 11239 w 2795968"/>
                <a:gd name="connsiteY2" fmla="*/ 15049 h 1824799"/>
                <a:gd name="connsiteX3" fmla="*/ 24098 w 2795968"/>
                <a:gd name="connsiteY3" fmla="*/ 15049 h 1824799"/>
                <a:gd name="connsiteX4" fmla="*/ 24098 w 2795968"/>
                <a:gd name="connsiteY4" fmla="*/ 34957 h 1824799"/>
                <a:gd name="connsiteX5" fmla="*/ 35338 w 2795968"/>
                <a:gd name="connsiteY5" fmla="*/ 34957 h 1824799"/>
                <a:gd name="connsiteX6" fmla="*/ 35338 w 2795968"/>
                <a:gd name="connsiteY6" fmla="*/ 45911 h 1824799"/>
                <a:gd name="connsiteX7" fmla="*/ 45244 w 2795968"/>
                <a:gd name="connsiteY7" fmla="*/ 45911 h 1824799"/>
                <a:gd name="connsiteX8" fmla="*/ 45244 w 2795968"/>
                <a:gd name="connsiteY8" fmla="*/ 57150 h 1824799"/>
                <a:gd name="connsiteX9" fmla="*/ 52007 w 2795968"/>
                <a:gd name="connsiteY9" fmla="*/ 57150 h 1824799"/>
                <a:gd name="connsiteX10" fmla="*/ 52007 w 2795968"/>
                <a:gd name="connsiteY10" fmla="*/ 68390 h 1824799"/>
                <a:gd name="connsiteX11" fmla="*/ 60389 w 2795968"/>
                <a:gd name="connsiteY11" fmla="*/ 68390 h 1824799"/>
                <a:gd name="connsiteX12" fmla="*/ 60389 w 2795968"/>
                <a:gd name="connsiteY12" fmla="*/ 83439 h 1824799"/>
                <a:gd name="connsiteX13" fmla="*/ 70009 w 2795968"/>
                <a:gd name="connsiteY13" fmla="*/ 83439 h 1824799"/>
                <a:gd name="connsiteX14" fmla="*/ 70009 w 2795968"/>
                <a:gd name="connsiteY14" fmla="*/ 95345 h 1824799"/>
                <a:gd name="connsiteX15" fmla="*/ 76391 w 2795968"/>
                <a:gd name="connsiteY15" fmla="*/ 95345 h 1824799"/>
                <a:gd name="connsiteX16" fmla="*/ 76391 w 2795968"/>
                <a:gd name="connsiteY16" fmla="*/ 114586 h 1824799"/>
                <a:gd name="connsiteX17" fmla="*/ 85344 w 2795968"/>
                <a:gd name="connsiteY17" fmla="*/ 114586 h 1824799"/>
                <a:gd name="connsiteX18" fmla="*/ 85344 w 2795968"/>
                <a:gd name="connsiteY18" fmla="*/ 130683 h 1824799"/>
                <a:gd name="connsiteX19" fmla="*/ 95250 w 2795968"/>
                <a:gd name="connsiteY19" fmla="*/ 130683 h 1824799"/>
                <a:gd name="connsiteX20" fmla="*/ 95250 w 2795968"/>
                <a:gd name="connsiteY20" fmla="*/ 154115 h 1824799"/>
                <a:gd name="connsiteX21" fmla="*/ 102013 w 2795968"/>
                <a:gd name="connsiteY21" fmla="*/ 154115 h 1824799"/>
                <a:gd name="connsiteX22" fmla="*/ 102013 w 2795968"/>
                <a:gd name="connsiteY22" fmla="*/ 176879 h 1824799"/>
                <a:gd name="connsiteX23" fmla="*/ 113538 w 2795968"/>
                <a:gd name="connsiteY23" fmla="*/ 176879 h 1824799"/>
                <a:gd name="connsiteX24" fmla="*/ 113538 w 2795968"/>
                <a:gd name="connsiteY24" fmla="*/ 199358 h 1824799"/>
                <a:gd name="connsiteX25" fmla="*/ 127064 w 2795968"/>
                <a:gd name="connsiteY25" fmla="*/ 199358 h 1824799"/>
                <a:gd name="connsiteX26" fmla="*/ 127064 w 2795968"/>
                <a:gd name="connsiteY26" fmla="*/ 211836 h 1824799"/>
                <a:gd name="connsiteX27" fmla="*/ 139541 w 2795968"/>
                <a:gd name="connsiteY27" fmla="*/ 211836 h 1824799"/>
                <a:gd name="connsiteX28" fmla="*/ 139541 w 2795968"/>
                <a:gd name="connsiteY28" fmla="*/ 224028 h 1824799"/>
                <a:gd name="connsiteX29" fmla="*/ 156877 w 2795968"/>
                <a:gd name="connsiteY29" fmla="*/ 224028 h 1824799"/>
                <a:gd name="connsiteX30" fmla="*/ 156877 w 2795968"/>
                <a:gd name="connsiteY30" fmla="*/ 235934 h 1824799"/>
                <a:gd name="connsiteX31" fmla="*/ 170688 w 2795968"/>
                <a:gd name="connsiteY31" fmla="*/ 235934 h 1824799"/>
                <a:gd name="connsiteX32" fmla="*/ 170688 w 2795968"/>
                <a:gd name="connsiteY32" fmla="*/ 246221 h 1824799"/>
                <a:gd name="connsiteX33" fmla="*/ 180594 w 2795968"/>
                <a:gd name="connsiteY33" fmla="*/ 246221 h 1824799"/>
                <a:gd name="connsiteX34" fmla="*/ 180594 w 2795968"/>
                <a:gd name="connsiteY34" fmla="*/ 271272 h 1824799"/>
                <a:gd name="connsiteX35" fmla="*/ 187643 w 2795968"/>
                <a:gd name="connsiteY35" fmla="*/ 271272 h 1824799"/>
                <a:gd name="connsiteX36" fmla="*/ 187643 w 2795968"/>
                <a:gd name="connsiteY36" fmla="*/ 281845 h 1824799"/>
                <a:gd name="connsiteX37" fmla="*/ 196025 w 2795968"/>
                <a:gd name="connsiteY37" fmla="*/ 281845 h 1824799"/>
                <a:gd name="connsiteX38" fmla="*/ 196025 w 2795968"/>
                <a:gd name="connsiteY38" fmla="*/ 306610 h 1824799"/>
                <a:gd name="connsiteX39" fmla="*/ 207264 w 2795968"/>
                <a:gd name="connsiteY39" fmla="*/ 306610 h 1824799"/>
                <a:gd name="connsiteX40" fmla="*/ 207264 w 2795968"/>
                <a:gd name="connsiteY40" fmla="*/ 326803 h 1824799"/>
                <a:gd name="connsiteX41" fmla="*/ 215932 w 2795968"/>
                <a:gd name="connsiteY41" fmla="*/ 326803 h 1824799"/>
                <a:gd name="connsiteX42" fmla="*/ 215932 w 2795968"/>
                <a:gd name="connsiteY42" fmla="*/ 345472 h 1824799"/>
                <a:gd name="connsiteX43" fmla="*/ 227457 w 2795968"/>
                <a:gd name="connsiteY43" fmla="*/ 345472 h 1824799"/>
                <a:gd name="connsiteX44" fmla="*/ 227457 w 2795968"/>
                <a:gd name="connsiteY44" fmla="*/ 371189 h 1824799"/>
                <a:gd name="connsiteX45" fmla="*/ 235458 w 2795968"/>
                <a:gd name="connsiteY45" fmla="*/ 371189 h 1824799"/>
                <a:gd name="connsiteX46" fmla="*/ 235458 w 2795968"/>
                <a:gd name="connsiteY46" fmla="*/ 381476 h 1824799"/>
                <a:gd name="connsiteX47" fmla="*/ 245078 w 2795968"/>
                <a:gd name="connsiteY47" fmla="*/ 381476 h 1824799"/>
                <a:gd name="connsiteX48" fmla="*/ 245078 w 2795968"/>
                <a:gd name="connsiteY48" fmla="*/ 392716 h 1824799"/>
                <a:gd name="connsiteX49" fmla="*/ 254413 w 2795968"/>
                <a:gd name="connsiteY49" fmla="*/ 392716 h 1824799"/>
                <a:gd name="connsiteX50" fmla="*/ 254413 w 2795968"/>
                <a:gd name="connsiteY50" fmla="*/ 408432 h 1824799"/>
                <a:gd name="connsiteX51" fmla="*/ 263366 w 2795968"/>
                <a:gd name="connsiteY51" fmla="*/ 408432 h 1824799"/>
                <a:gd name="connsiteX52" fmla="*/ 263366 w 2795968"/>
                <a:gd name="connsiteY52" fmla="*/ 443770 h 1824799"/>
                <a:gd name="connsiteX53" fmla="*/ 270129 w 2795968"/>
                <a:gd name="connsiteY53" fmla="*/ 443770 h 1824799"/>
                <a:gd name="connsiteX54" fmla="*/ 270129 w 2795968"/>
                <a:gd name="connsiteY54" fmla="*/ 456914 h 1824799"/>
                <a:gd name="connsiteX55" fmla="*/ 277559 w 2795968"/>
                <a:gd name="connsiteY55" fmla="*/ 456914 h 1824799"/>
                <a:gd name="connsiteX56" fmla="*/ 277559 w 2795968"/>
                <a:gd name="connsiteY56" fmla="*/ 465868 h 1824799"/>
                <a:gd name="connsiteX57" fmla="*/ 288512 w 2795968"/>
                <a:gd name="connsiteY57" fmla="*/ 465868 h 1824799"/>
                <a:gd name="connsiteX58" fmla="*/ 288512 w 2795968"/>
                <a:gd name="connsiteY58" fmla="*/ 477774 h 1824799"/>
                <a:gd name="connsiteX59" fmla="*/ 295561 w 2795968"/>
                <a:gd name="connsiteY59" fmla="*/ 477774 h 1824799"/>
                <a:gd name="connsiteX60" fmla="*/ 295561 w 2795968"/>
                <a:gd name="connsiteY60" fmla="*/ 486728 h 1824799"/>
                <a:gd name="connsiteX61" fmla="*/ 305181 w 2795968"/>
                <a:gd name="connsiteY61" fmla="*/ 486728 h 1824799"/>
                <a:gd name="connsiteX62" fmla="*/ 305181 w 2795968"/>
                <a:gd name="connsiteY62" fmla="*/ 495110 h 1824799"/>
                <a:gd name="connsiteX63" fmla="*/ 312611 w 2795968"/>
                <a:gd name="connsiteY63" fmla="*/ 495110 h 1824799"/>
                <a:gd name="connsiteX64" fmla="*/ 312611 w 2795968"/>
                <a:gd name="connsiteY64" fmla="*/ 503492 h 1824799"/>
                <a:gd name="connsiteX65" fmla="*/ 320612 w 2795968"/>
                <a:gd name="connsiteY65" fmla="*/ 503492 h 1824799"/>
                <a:gd name="connsiteX66" fmla="*/ 320612 w 2795968"/>
                <a:gd name="connsiteY66" fmla="*/ 537877 h 1824799"/>
                <a:gd name="connsiteX67" fmla="*/ 330518 w 2795968"/>
                <a:gd name="connsiteY67" fmla="*/ 537877 h 1824799"/>
                <a:gd name="connsiteX68" fmla="*/ 330518 w 2795968"/>
                <a:gd name="connsiteY68" fmla="*/ 565214 h 1824799"/>
                <a:gd name="connsiteX69" fmla="*/ 339852 w 2795968"/>
                <a:gd name="connsiteY69" fmla="*/ 565214 h 1824799"/>
                <a:gd name="connsiteX70" fmla="*/ 339852 w 2795968"/>
                <a:gd name="connsiteY70" fmla="*/ 585121 h 1824799"/>
                <a:gd name="connsiteX71" fmla="*/ 349758 w 2795968"/>
                <a:gd name="connsiteY71" fmla="*/ 585121 h 1824799"/>
                <a:gd name="connsiteX72" fmla="*/ 349758 w 2795968"/>
                <a:gd name="connsiteY72" fmla="*/ 602742 h 1824799"/>
                <a:gd name="connsiteX73" fmla="*/ 358140 w 2795968"/>
                <a:gd name="connsiteY73" fmla="*/ 602742 h 1824799"/>
                <a:gd name="connsiteX74" fmla="*/ 358140 w 2795968"/>
                <a:gd name="connsiteY74" fmla="*/ 626174 h 1824799"/>
                <a:gd name="connsiteX75" fmla="*/ 369665 w 2795968"/>
                <a:gd name="connsiteY75" fmla="*/ 626174 h 1824799"/>
                <a:gd name="connsiteX76" fmla="*/ 369665 w 2795968"/>
                <a:gd name="connsiteY76" fmla="*/ 646367 h 1824799"/>
                <a:gd name="connsiteX77" fmla="*/ 381191 w 2795968"/>
                <a:gd name="connsiteY77" fmla="*/ 646367 h 1824799"/>
                <a:gd name="connsiteX78" fmla="*/ 381191 w 2795968"/>
                <a:gd name="connsiteY78" fmla="*/ 679133 h 1824799"/>
                <a:gd name="connsiteX79" fmla="*/ 390811 w 2795968"/>
                <a:gd name="connsiteY79" fmla="*/ 679133 h 1824799"/>
                <a:gd name="connsiteX80" fmla="*/ 390811 w 2795968"/>
                <a:gd name="connsiteY80" fmla="*/ 690658 h 1824799"/>
                <a:gd name="connsiteX81" fmla="*/ 398526 w 2795968"/>
                <a:gd name="connsiteY81" fmla="*/ 690658 h 1824799"/>
                <a:gd name="connsiteX82" fmla="*/ 398526 w 2795968"/>
                <a:gd name="connsiteY82" fmla="*/ 726662 h 1824799"/>
                <a:gd name="connsiteX83" fmla="*/ 407480 w 2795968"/>
                <a:gd name="connsiteY83" fmla="*/ 726662 h 1824799"/>
                <a:gd name="connsiteX84" fmla="*/ 407480 w 2795968"/>
                <a:gd name="connsiteY84" fmla="*/ 735044 h 1824799"/>
                <a:gd name="connsiteX85" fmla="*/ 419957 w 2795968"/>
                <a:gd name="connsiteY85" fmla="*/ 735044 h 1824799"/>
                <a:gd name="connsiteX86" fmla="*/ 419957 w 2795968"/>
                <a:gd name="connsiteY86" fmla="*/ 747236 h 1824799"/>
                <a:gd name="connsiteX87" fmla="*/ 426720 w 2795968"/>
                <a:gd name="connsiteY87" fmla="*/ 747236 h 1824799"/>
                <a:gd name="connsiteX88" fmla="*/ 426720 w 2795968"/>
                <a:gd name="connsiteY88" fmla="*/ 754285 h 1824799"/>
                <a:gd name="connsiteX89" fmla="*/ 444341 w 2795968"/>
                <a:gd name="connsiteY89" fmla="*/ 754285 h 1824799"/>
                <a:gd name="connsiteX90" fmla="*/ 444341 w 2795968"/>
                <a:gd name="connsiteY90" fmla="*/ 774192 h 1824799"/>
                <a:gd name="connsiteX91" fmla="*/ 450723 w 2795968"/>
                <a:gd name="connsiteY91" fmla="*/ 774192 h 1824799"/>
                <a:gd name="connsiteX92" fmla="*/ 450723 w 2795968"/>
                <a:gd name="connsiteY92" fmla="*/ 784765 h 1824799"/>
                <a:gd name="connsiteX93" fmla="*/ 459391 w 2795968"/>
                <a:gd name="connsiteY93" fmla="*/ 784765 h 1824799"/>
                <a:gd name="connsiteX94" fmla="*/ 459391 w 2795968"/>
                <a:gd name="connsiteY94" fmla="*/ 813054 h 1824799"/>
                <a:gd name="connsiteX95" fmla="*/ 468725 w 2795968"/>
                <a:gd name="connsiteY95" fmla="*/ 813054 h 1824799"/>
                <a:gd name="connsiteX96" fmla="*/ 468725 w 2795968"/>
                <a:gd name="connsiteY96" fmla="*/ 823341 h 1824799"/>
                <a:gd name="connsiteX97" fmla="*/ 477107 w 2795968"/>
                <a:gd name="connsiteY97" fmla="*/ 823341 h 1824799"/>
                <a:gd name="connsiteX98" fmla="*/ 477107 w 2795968"/>
                <a:gd name="connsiteY98" fmla="*/ 848106 h 1824799"/>
                <a:gd name="connsiteX99" fmla="*/ 490252 w 2795968"/>
                <a:gd name="connsiteY99" fmla="*/ 848106 h 1824799"/>
                <a:gd name="connsiteX100" fmla="*/ 490252 w 2795968"/>
                <a:gd name="connsiteY100" fmla="*/ 854869 h 1824799"/>
                <a:gd name="connsiteX101" fmla="*/ 504349 w 2795968"/>
                <a:gd name="connsiteY101" fmla="*/ 854869 h 1824799"/>
                <a:gd name="connsiteX102" fmla="*/ 504349 w 2795968"/>
                <a:gd name="connsiteY102" fmla="*/ 866108 h 1824799"/>
                <a:gd name="connsiteX103" fmla="*/ 515588 w 2795968"/>
                <a:gd name="connsiteY103" fmla="*/ 866108 h 1824799"/>
                <a:gd name="connsiteX104" fmla="*/ 515588 w 2795968"/>
                <a:gd name="connsiteY104" fmla="*/ 883444 h 1824799"/>
                <a:gd name="connsiteX105" fmla="*/ 529114 w 2795968"/>
                <a:gd name="connsiteY105" fmla="*/ 883444 h 1824799"/>
                <a:gd name="connsiteX106" fmla="*/ 529114 w 2795968"/>
                <a:gd name="connsiteY106" fmla="*/ 911733 h 1824799"/>
                <a:gd name="connsiteX107" fmla="*/ 544163 w 2795968"/>
                <a:gd name="connsiteY107" fmla="*/ 911733 h 1824799"/>
                <a:gd name="connsiteX108" fmla="*/ 544163 w 2795968"/>
                <a:gd name="connsiteY108" fmla="*/ 950214 h 1824799"/>
                <a:gd name="connsiteX109" fmla="*/ 554069 w 2795968"/>
                <a:gd name="connsiteY109" fmla="*/ 950214 h 1824799"/>
                <a:gd name="connsiteX110" fmla="*/ 554069 w 2795968"/>
                <a:gd name="connsiteY110" fmla="*/ 969836 h 1824799"/>
                <a:gd name="connsiteX111" fmla="*/ 563404 w 2795968"/>
                <a:gd name="connsiteY111" fmla="*/ 969836 h 1824799"/>
                <a:gd name="connsiteX112" fmla="*/ 563404 w 2795968"/>
                <a:gd name="connsiteY112" fmla="*/ 989743 h 1824799"/>
                <a:gd name="connsiteX113" fmla="*/ 570452 w 2795968"/>
                <a:gd name="connsiteY113" fmla="*/ 989743 h 1824799"/>
                <a:gd name="connsiteX114" fmla="*/ 570452 w 2795968"/>
                <a:gd name="connsiteY114" fmla="*/ 1007078 h 1824799"/>
                <a:gd name="connsiteX115" fmla="*/ 580073 w 2795968"/>
                <a:gd name="connsiteY115" fmla="*/ 1007078 h 1824799"/>
                <a:gd name="connsiteX116" fmla="*/ 580073 w 2795968"/>
                <a:gd name="connsiteY116" fmla="*/ 1015746 h 1824799"/>
                <a:gd name="connsiteX117" fmla="*/ 587121 w 2795968"/>
                <a:gd name="connsiteY117" fmla="*/ 1015746 h 1824799"/>
                <a:gd name="connsiteX118" fmla="*/ 587121 w 2795968"/>
                <a:gd name="connsiteY118" fmla="*/ 1031177 h 1824799"/>
                <a:gd name="connsiteX119" fmla="*/ 599980 w 2795968"/>
                <a:gd name="connsiteY119" fmla="*/ 1031177 h 1824799"/>
                <a:gd name="connsiteX120" fmla="*/ 599980 w 2795968"/>
                <a:gd name="connsiteY120" fmla="*/ 1042416 h 1824799"/>
                <a:gd name="connsiteX121" fmla="*/ 607981 w 2795968"/>
                <a:gd name="connsiteY121" fmla="*/ 1042416 h 1824799"/>
                <a:gd name="connsiteX122" fmla="*/ 607981 w 2795968"/>
                <a:gd name="connsiteY122" fmla="*/ 1055942 h 1824799"/>
                <a:gd name="connsiteX123" fmla="*/ 615029 w 2795968"/>
                <a:gd name="connsiteY123" fmla="*/ 1055942 h 1824799"/>
                <a:gd name="connsiteX124" fmla="*/ 615029 w 2795968"/>
                <a:gd name="connsiteY124" fmla="*/ 1074896 h 1824799"/>
                <a:gd name="connsiteX125" fmla="*/ 625983 w 2795968"/>
                <a:gd name="connsiteY125" fmla="*/ 1074896 h 1824799"/>
                <a:gd name="connsiteX126" fmla="*/ 625983 w 2795968"/>
                <a:gd name="connsiteY126" fmla="*/ 1083278 h 1824799"/>
                <a:gd name="connsiteX127" fmla="*/ 631127 w 2795968"/>
                <a:gd name="connsiteY127" fmla="*/ 1083278 h 1824799"/>
                <a:gd name="connsiteX128" fmla="*/ 631127 w 2795968"/>
                <a:gd name="connsiteY128" fmla="*/ 1089089 h 1824799"/>
                <a:gd name="connsiteX129" fmla="*/ 660368 w 2795968"/>
                <a:gd name="connsiteY129" fmla="*/ 1089089 h 1824799"/>
                <a:gd name="connsiteX130" fmla="*/ 660368 w 2795968"/>
                <a:gd name="connsiteY130" fmla="*/ 1100328 h 1824799"/>
                <a:gd name="connsiteX131" fmla="*/ 667131 w 2795968"/>
                <a:gd name="connsiteY131" fmla="*/ 1100328 h 1824799"/>
                <a:gd name="connsiteX132" fmla="*/ 667131 w 2795968"/>
                <a:gd name="connsiteY132" fmla="*/ 1111282 h 1824799"/>
                <a:gd name="connsiteX133" fmla="*/ 686086 w 2795968"/>
                <a:gd name="connsiteY133" fmla="*/ 1111282 h 1824799"/>
                <a:gd name="connsiteX134" fmla="*/ 686086 w 2795968"/>
                <a:gd name="connsiteY134" fmla="*/ 1120235 h 1824799"/>
                <a:gd name="connsiteX135" fmla="*/ 697040 w 2795968"/>
                <a:gd name="connsiteY135" fmla="*/ 1120235 h 1824799"/>
                <a:gd name="connsiteX136" fmla="*/ 697040 w 2795968"/>
                <a:gd name="connsiteY136" fmla="*/ 1134713 h 1824799"/>
                <a:gd name="connsiteX137" fmla="*/ 709898 w 2795968"/>
                <a:gd name="connsiteY137" fmla="*/ 1134713 h 1824799"/>
                <a:gd name="connsiteX138" fmla="*/ 709898 w 2795968"/>
                <a:gd name="connsiteY138" fmla="*/ 1144619 h 1824799"/>
                <a:gd name="connsiteX139" fmla="*/ 722376 w 2795968"/>
                <a:gd name="connsiteY139" fmla="*/ 1144619 h 1824799"/>
                <a:gd name="connsiteX140" fmla="*/ 722376 w 2795968"/>
                <a:gd name="connsiteY140" fmla="*/ 1154240 h 1824799"/>
                <a:gd name="connsiteX141" fmla="*/ 732949 w 2795968"/>
                <a:gd name="connsiteY141" fmla="*/ 1154240 h 1824799"/>
                <a:gd name="connsiteX142" fmla="*/ 732949 w 2795968"/>
                <a:gd name="connsiteY142" fmla="*/ 1171575 h 1824799"/>
                <a:gd name="connsiteX143" fmla="*/ 744855 w 2795968"/>
                <a:gd name="connsiteY143" fmla="*/ 1171575 h 1824799"/>
                <a:gd name="connsiteX144" fmla="*/ 744855 w 2795968"/>
                <a:gd name="connsiteY144" fmla="*/ 1182148 h 1824799"/>
                <a:gd name="connsiteX145" fmla="*/ 756380 w 2795968"/>
                <a:gd name="connsiteY145" fmla="*/ 1182148 h 1824799"/>
                <a:gd name="connsiteX146" fmla="*/ 756380 w 2795968"/>
                <a:gd name="connsiteY146" fmla="*/ 1200150 h 1824799"/>
                <a:gd name="connsiteX147" fmla="*/ 795528 w 2795968"/>
                <a:gd name="connsiteY147" fmla="*/ 1200150 h 1824799"/>
                <a:gd name="connsiteX148" fmla="*/ 795528 w 2795968"/>
                <a:gd name="connsiteY148" fmla="*/ 1211104 h 1824799"/>
                <a:gd name="connsiteX149" fmla="*/ 806482 w 2795968"/>
                <a:gd name="connsiteY149" fmla="*/ 1211104 h 1824799"/>
                <a:gd name="connsiteX150" fmla="*/ 806482 w 2795968"/>
                <a:gd name="connsiteY150" fmla="*/ 1225582 h 1824799"/>
                <a:gd name="connsiteX151" fmla="*/ 814864 w 2795968"/>
                <a:gd name="connsiteY151" fmla="*/ 1225582 h 1824799"/>
                <a:gd name="connsiteX152" fmla="*/ 814864 w 2795968"/>
                <a:gd name="connsiteY152" fmla="*/ 1236821 h 1824799"/>
                <a:gd name="connsiteX153" fmla="*/ 826389 w 2795968"/>
                <a:gd name="connsiteY153" fmla="*/ 1236821 h 1824799"/>
                <a:gd name="connsiteX154" fmla="*/ 826389 w 2795968"/>
                <a:gd name="connsiteY154" fmla="*/ 1245203 h 1824799"/>
                <a:gd name="connsiteX155" fmla="*/ 843058 w 2795968"/>
                <a:gd name="connsiteY155" fmla="*/ 1245203 h 1824799"/>
                <a:gd name="connsiteX156" fmla="*/ 843058 w 2795968"/>
                <a:gd name="connsiteY156" fmla="*/ 1263491 h 1824799"/>
                <a:gd name="connsiteX157" fmla="*/ 854583 w 2795968"/>
                <a:gd name="connsiteY157" fmla="*/ 1263491 h 1824799"/>
                <a:gd name="connsiteX158" fmla="*/ 854583 w 2795968"/>
                <a:gd name="connsiteY158" fmla="*/ 1273778 h 1824799"/>
                <a:gd name="connsiteX159" fmla="*/ 864489 w 2795968"/>
                <a:gd name="connsiteY159" fmla="*/ 1273778 h 1824799"/>
                <a:gd name="connsiteX160" fmla="*/ 864489 w 2795968"/>
                <a:gd name="connsiteY160" fmla="*/ 1283113 h 1824799"/>
                <a:gd name="connsiteX161" fmla="*/ 872871 w 2795968"/>
                <a:gd name="connsiteY161" fmla="*/ 1283113 h 1824799"/>
                <a:gd name="connsiteX162" fmla="*/ 872871 w 2795968"/>
                <a:gd name="connsiteY162" fmla="*/ 1298829 h 1824799"/>
                <a:gd name="connsiteX163" fmla="*/ 891159 w 2795968"/>
                <a:gd name="connsiteY163" fmla="*/ 1298829 h 1824799"/>
                <a:gd name="connsiteX164" fmla="*/ 891159 w 2795968"/>
                <a:gd name="connsiteY164" fmla="*/ 1309783 h 1824799"/>
                <a:gd name="connsiteX165" fmla="*/ 936403 w 2795968"/>
                <a:gd name="connsiteY165" fmla="*/ 1309783 h 1824799"/>
                <a:gd name="connsiteX166" fmla="*/ 936403 w 2795968"/>
                <a:gd name="connsiteY166" fmla="*/ 1322642 h 1824799"/>
                <a:gd name="connsiteX167" fmla="*/ 943832 w 2795968"/>
                <a:gd name="connsiteY167" fmla="*/ 1322642 h 1824799"/>
                <a:gd name="connsiteX168" fmla="*/ 943832 w 2795968"/>
                <a:gd name="connsiteY168" fmla="*/ 1331976 h 1824799"/>
                <a:gd name="connsiteX169" fmla="*/ 952786 w 2795968"/>
                <a:gd name="connsiteY169" fmla="*/ 1331976 h 1824799"/>
                <a:gd name="connsiteX170" fmla="*/ 952786 w 2795968"/>
                <a:gd name="connsiteY170" fmla="*/ 1345502 h 1824799"/>
                <a:gd name="connsiteX171" fmla="*/ 973931 w 2795968"/>
                <a:gd name="connsiteY171" fmla="*/ 1345502 h 1824799"/>
                <a:gd name="connsiteX172" fmla="*/ 973931 w 2795968"/>
                <a:gd name="connsiteY172" fmla="*/ 1358646 h 1824799"/>
                <a:gd name="connsiteX173" fmla="*/ 984504 w 2795968"/>
                <a:gd name="connsiteY173" fmla="*/ 1358646 h 1824799"/>
                <a:gd name="connsiteX174" fmla="*/ 984504 w 2795968"/>
                <a:gd name="connsiteY174" fmla="*/ 1373410 h 1824799"/>
                <a:gd name="connsiteX175" fmla="*/ 995458 w 2795968"/>
                <a:gd name="connsiteY175" fmla="*/ 1373410 h 1824799"/>
                <a:gd name="connsiteX176" fmla="*/ 995458 w 2795968"/>
                <a:gd name="connsiteY176" fmla="*/ 1385888 h 1824799"/>
                <a:gd name="connsiteX177" fmla="*/ 1005078 w 2795968"/>
                <a:gd name="connsiteY177" fmla="*/ 1385888 h 1824799"/>
                <a:gd name="connsiteX178" fmla="*/ 1005078 w 2795968"/>
                <a:gd name="connsiteY178" fmla="*/ 1398746 h 1824799"/>
                <a:gd name="connsiteX179" fmla="*/ 1017556 w 2795968"/>
                <a:gd name="connsiteY179" fmla="*/ 1398746 h 1824799"/>
                <a:gd name="connsiteX180" fmla="*/ 1017556 w 2795968"/>
                <a:gd name="connsiteY180" fmla="*/ 1405128 h 1824799"/>
                <a:gd name="connsiteX181" fmla="*/ 1048036 w 2795968"/>
                <a:gd name="connsiteY181" fmla="*/ 1405128 h 1824799"/>
                <a:gd name="connsiteX182" fmla="*/ 1048036 w 2795968"/>
                <a:gd name="connsiteY182" fmla="*/ 1414082 h 1824799"/>
                <a:gd name="connsiteX183" fmla="*/ 1057656 w 2795968"/>
                <a:gd name="connsiteY183" fmla="*/ 1414082 h 1824799"/>
                <a:gd name="connsiteX184" fmla="*/ 1057656 w 2795968"/>
                <a:gd name="connsiteY184" fmla="*/ 1425988 h 1824799"/>
                <a:gd name="connsiteX185" fmla="*/ 1080421 w 2795968"/>
                <a:gd name="connsiteY185" fmla="*/ 1425988 h 1824799"/>
                <a:gd name="connsiteX186" fmla="*/ 1080421 w 2795968"/>
                <a:gd name="connsiteY186" fmla="*/ 1432751 h 1824799"/>
                <a:gd name="connsiteX187" fmla="*/ 1120902 w 2795968"/>
                <a:gd name="connsiteY187" fmla="*/ 1432751 h 1824799"/>
                <a:gd name="connsiteX188" fmla="*/ 1120902 w 2795968"/>
                <a:gd name="connsiteY188" fmla="*/ 1445609 h 1824799"/>
                <a:gd name="connsiteX189" fmla="*/ 1129856 w 2795968"/>
                <a:gd name="connsiteY189" fmla="*/ 1445609 h 1824799"/>
                <a:gd name="connsiteX190" fmla="*/ 1129856 w 2795968"/>
                <a:gd name="connsiteY190" fmla="*/ 1452372 h 1824799"/>
                <a:gd name="connsiteX191" fmla="*/ 1179290 w 2795968"/>
                <a:gd name="connsiteY191" fmla="*/ 1452372 h 1824799"/>
                <a:gd name="connsiteX192" fmla="*/ 1179290 w 2795968"/>
                <a:gd name="connsiteY192" fmla="*/ 1461707 h 1824799"/>
                <a:gd name="connsiteX193" fmla="*/ 1190244 w 2795968"/>
                <a:gd name="connsiteY193" fmla="*/ 1461707 h 1824799"/>
                <a:gd name="connsiteX194" fmla="*/ 1190244 w 2795968"/>
                <a:gd name="connsiteY194" fmla="*/ 1472279 h 1824799"/>
                <a:gd name="connsiteX195" fmla="*/ 1200150 w 2795968"/>
                <a:gd name="connsiteY195" fmla="*/ 1472279 h 1824799"/>
                <a:gd name="connsiteX196" fmla="*/ 1200150 w 2795968"/>
                <a:gd name="connsiteY196" fmla="*/ 1486376 h 1824799"/>
                <a:gd name="connsiteX197" fmla="*/ 1218819 w 2795968"/>
                <a:gd name="connsiteY197" fmla="*/ 1486376 h 1824799"/>
                <a:gd name="connsiteX198" fmla="*/ 1218819 w 2795968"/>
                <a:gd name="connsiteY198" fmla="*/ 1501426 h 1824799"/>
                <a:gd name="connsiteX199" fmla="*/ 1237488 w 2795968"/>
                <a:gd name="connsiteY199" fmla="*/ 1501426 h 1824799"/>
                <a:gd name="connsiteX200" fmla="*/ 1237488 w 2795968"/>
                <a:gd name="connsiteY200" fmla="*/ 1512380 h 1824799"/>
                <a:gd name="connsiteX201" fmla="*/ 1278922 w 2795968"/>
                <a:gd name="connsiteY201" fmla="*/ 1512380 h 1824799"/>
                <a:gd name="connsiteX202" fmla="*/ 1278922 w 2795968"/>
                <a:gd name="connsiteY202" fmla="*/ 1526858 h 1824799"/>
                <a:gd name="connsiteX203" fmla="*/ 1301687 w 2795968"/>
                <a:gd name="connsiteY203" fmla="*/ 1526858 h 1824799"/>
                <a:gd name="connsiteX204" fmla="*/ 1301687 w 2795968"/>
                <a:gd name="connsiteY204" fmla="*/ 1535239 h 1824799"/>
                <a:gd name="connsiteX205" fmla="*/ 1317784 w 2795968"/>
                <a:gd name="connsiteY205" fmla="*/ 1535239 h 1824799"/>
                <a:gd name="connsiteX206" fmla="*/ 1317784 w 2795968"/>
                <a:gd name="connsiteY206" fmla="*/ 1545146 h 1824799"/>
                <a:gd name="connsiteX207" fmla="*/ 1329690 w 2795968"/>
                <a:gd name="connsiteY207" fmla="*/ 1545146 h 1824799"/>
                <a:gd name="connsiteX208" fmla="*/ 1329690 w 2795968"/>
                <a:gd name="connsiteY208" fmla="*/ 1553528 h 1824799"/>
                <a:gd name="connsiteX209" fmla="*/ 1341215 w 2795968"/>
                <a:gd name="connsiteY209" fmla="*/ 1553528 h 1824799"/>
                <a:gd name="connsiteX210" fmla="*/ 1341215 w 2795968"/>
                <a:gd name="connsiteY210" fmla="*/ 1564481 h 1824799"/>
                <a:gd name="connsiteX211" fmla="*/ 1352455 w 2795968"/>
                <a:gd name="connsiteY211" fmla="*/ 1564481 h 1824799"/>
                <a:gd name="connsiteX212" fmla="*/ 1352455 w 2795968"/>
                <a:gd name="connsiteY212" fmla="*/ 1574768 h 1824799"/>
                <a:gd name="connsiteX213" fmla="*/ 1388459 w 2795968"/>
                <a:gd name="connsiteY213" fmla="*/ 1574768 h 1824799"/>
                <a:gd name="connsiteX214" fmla="*/ 1388459 w 2795968"/>
                <a:gd name="connsiteY214" fmla="*/ 1583150 h 1824799"/>
                <a:gd name="connsiteX215" fmla="*/ 1399985 w 2795968"/>
                <a:gd name="connsiteY215" fmla="*/ 1583150 h 1824799"/>
                <a:gd name="connsiteX216" fmla="*/ 1399985 w 2795968"/>
                <a:gd name="connsiteY216" fmla="*/ 1593437 h 1824799"/>
                <a:gd name="connsiteX217" fmla="*/ 1416082 w 2795968"/>
                <a:gd name="connsiteY217" fmla="*/ 1593437 h 1824799"/>
                <a:gd name="connsiteX218" fmla="*/ 1416082 w 2795968"/>
                <a:gd name="connsiteY218" fmla="*/ 1601153 h 1824799"/>
                <a:gd name="connsiteX219" fmla="*/ 1459135 w 2795968"/>
                <a:gd name="connsiteY219" fmla="*/ 1601153 h 1824799"/>
                <a:gd name="connsiteX220" fmla="*/ 1459135 w 2795968"/>
                <a:gd name="connsiteY220" fmla="*/ 1612678 h 1824799"/>
                <a:gd name="connsiteX221" fmla="*/ 1482281 w 2795968"/>
                <a:gd name="connsiteY221" fmla="*/ 1612678 h 1824799"/>
                <a:gd name="connsiteX222" fmla="*/ 1482281 w 2795968"/>
                <a:gd name="connsiteY222" fmla="*/ 1621060 h 1824799"/>
                <a:gd name="connsiteX223" fmla="*/ 1499330 w 2795968"/>
                <a:gd name="connsiteY223" fmla="*/ 1621060 h 1824799"/>
                <a:gd name="connsiteX224" fmla="*/ 1499330 w 2795968"/>
                <a:gd name="connsiteY224" fmla="*/ 1640681 h 1824799"/>
                <a:gd name="connsiteX225" fmla="*/ 1561624 w 2795968"/>
                <a:gd name="connsiteY225" fmla="*/ 1640681 h 1824799"/>
                <a:gd name="connsiteX226" fmla="*/ 1561624 w 2795968"/>
                <a:gd name="connsiteY226" fmla="*/ 1653826 h 1824799"/>
                <a:gd name="connsiteX227" fmla="*/ 1597247 w 2795968"/>
                <a:gd name="connsiteY227" fmla="*/ 1653826 h 1824799"/>
                <a:gd name="connsiteX228" fmla="*/ 1597247 w 2795968"/>
                <a:gd name="connsiteY228" fmla="*/ 1664780 h 1824799"/>
                <a:gd name="connsiteX229" fmla="*/ 1632585 w 2795968"/>
                <a:gd name="connsiteY229" fmla="*/ 1664780 h 1824799"/>
                <a:gd name="connsiteX230" fmla="*/ 1632585 w 2795968"/>
                <a:gd name="connsiteY230" fmla="*/ 1675733 h 1824799"/>
                <a:gd name="connsiteX231" fmla="*/ 1693259 w 2795968"/>
                <a:gd name="connsiteY231" fmla="*/ 1675733 h 1824799"/>
                <a:gd name="connsiteX232" fmla="*/ 1693259 w 2795968"/>
                <a:gd name="connsiteY232" fmla="*/ 1682782 h 1824799"/>
                <a:gd name="connsiteX233" fmla="*/ 1704213 w 2795968"/>
                <a:gd name="connsiteY233" fmla="*/ 1682782 h 1824799"/>
                <a:gd name="connsiteX234" fmla="*/ 1704213 w 2795968"/>
                <a:gd name="connsiteY234" fmla="*/ 1692402 h 1824799"/>
                <a:gd name="connsiteX235" fmla="*/ 1712214 w 2795968"/>
                <a:gd name="connsiteY235" fmla="*/ 1692402 h 1824799"/>
                <a:gd name="connsiteX236" fmla="*/ 1712214 w 2795968"/>
                <a:gd name="connsiteY236" fmla="*/ 1701356 h 1824799"/>
                <a:gd name="connsiteX237" fmla="*/ 1792129 w 2795968"/>
                <a:gd name="connsiteY237" fmla="*/ 1701356 h 1824799"/>
                <a:gd name="connsiteX238" fmla="*/ 1792129 w 2795968"/>
                <a:gd name="connsiteY238" fmla="*/ 1712595 h 1824799"/>
                <a:gd name="connsiteX239" fmla="*/ 1820037 w 2795968"/>
                <a:gd name="connsiteY239" fmla="*/ 1712595 h 1824799"/>
                <a:gd name="connsiteX240" fmla="*/ 1820037 w 2795968"/>
                <a:gd name="connsiteY240" fmla="*/ 1721549 h 1824799"/>
                <a:gd name="connsiteX241" fmla="*/ 1900333 w 2795968"/>
                <a:gd name="connsiteY241" fmla="*/ 1721549 h 1824799"/>
                <a:gd name="connsiteX242" fmla="*/ 1900333 w 2795968"/>
                <a:gd name="connsiteY242" fmla="*/ 1733455 h 1824799"/>
                <a:gd name="connsiteX243" fmla="*/ 1908334 w 2795968"/>
                <a:gd name="connsiteY243" fmla="*/ 1733455 h 1824799"/>
                <a:gd name="connsiteX244" fmla="*/ 1908334 w 2795968"/>
                <a:gd name="connsiteY244" fmla="*/ 1740218 h 1824799"/>
                <a:gd name="connsiteX245" fmla="*/ 1930527 w 2795968"/>
                <a:gd name="connsiteY245" fmla="*/ 1740218 h 1824799"/>
                <a:gd name="connsiteX246" fmla="*/ 1930527 w 2795968"/>
                <a:gd name="connsiteY246" fmla="*/ 1749171 h 1824799"/>
                <a:gd name="connsiteX247" fmla="*/ 1997583 w 2795968"/>
                <a:gd name="connsiteY247" fmla="*/ 1749171 h 1824799"/>
                <a:gd name="connsiteX248" fmla="*/ 1997583 w 2795968"/>
                <a:gd name="connsiteY248" fmla="*/ 1759077 h 1824799"/>
                <a:gd name="connsiteX249" fmla="*/ 2008156 w 2795968"/>
                <a:gd name="connsiteY249" fmla="*/ 1759077 h 1824799"/>
                <a:gd name="connsiteX250" fmla="*/ 2088737 w 2795968"/>
                <a:gd name="connsiteY250" fmla="*/ 1759077 h 1824799"/>
                <a:gd name="connsiteX251" fmla="*/ 2088737 w 2795968"/>
                <a:gd name="connsiteY251" fmla="*/ 1769650 h 1824799"/>
                <a:gd name="connsiteX252" fmla="*/ 2309622 w 2795968"/>
                <a:gd name="connsiteY252" fmla="*/ 1769650 h 1824799"/>
                <a:gd name="connsiteX253" fmla="*/ 2309622 w 2795968"/>
                <a:gd name="connsiteY253" fmla="*/ 1775746 h 1824799"/>
                <a:gd name="connsiteX254" fmla="*/ 2320195 w 2795968"/>
                <a:gd name="connsiteY254" fmla="*/ 1775746 h 1824799"/>
                <a:gd name="connsiteX255" fmla="*/ 2320195 w 2795968"/>
                <a:gd name="connsiteY255" fmla="*/ 1784414 h 1824799"/>
                <a:gd name="connsiteX256" fmla="*/ 2342960 w 2795968"/>
                <a:gd name="connsiteY256" fmla="*/ 1784414 h 1824799"/>
                <a:gd name="connsiteX257" fmla="*/ 2342960 w 2795968"/>
                <a:gd name="connsiteY257" fmla="*/ 1793367 h 1824799"/>
                <a:gd name="connsiteX258" fmla="*/ 2451449 w 2795968"/>
                <a:gd name="connsiteY258" fmla="*/ 1793367 h 1824799"/>
                <a:gd name="connsiteX259" fmla="*/ 2451449 w 2795968"/>
                <a:gd name="connsiteY259" fmla="*/ 1824800 h 1824799"/>
                <a:gd name="connsiteX260" fmla="*/ 2795969 w 2795968"/>
                <a:gd name="connsiteY260" fmla="*/ 1824800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795968" h="1824799">
                  <a:moveTo>
                    <a:pt x="0" y="0"/>
                  </a:moveTo>
                  <a:lnTo>
                    <a:pt x="11239" y="0"/>
                  </a:lnTo>
                  <a:lnTo>
                    <a:pt x="11239" y="15049"/>
                  </a:lnTo>
                  <a:lnTo>
                    <a:pt x="24098" y="15049"/>
                  </a:lnTo>
                  <a:lnTo>
                    <a:pt x="24098" y="34957"/>
                  </a:lnTo>
                  <a:lnTo>
                    <a:pt x="35338" y="34957"/>
                  </a:lnTo>
                  <a:lnTo>
                    <a:pt x="35338" y="45911"/>
                  </a:lnTo>
                  <a:lnTo>
                    <a:pt x="45244" y="45911"/>
                  </a:lnTo>
                  <a:lnTo>
                    <a:pt x="45244" y="57150"/>
                  </a:lnTo>
                  <a:lnTo>
                    <a:pt x="52007" y="57150"/>
                  </a:lnTo>
                  <a:lnTo>
                    <a:pt x="52007" y="68390"/>
                  </a:lnTo>
                  <a:lnTo>
                    <a:pt x="60389" y="68390"/>
                  </a:lnTo>
                  <a:lnTo>
                    <a:pt x="60389" y="83439"/>
                  </a:lnTo>
                  <a:lnTo>
                    <a:pt x="70009" y="83439"/>
                  </a:lnTo>
                  <a:lnTo>
                    <a:pt x="70009" y="95345"/>
                  </a:lnTo>
                  <a:lnTo>
                    <a:pt x="76391" y="95345"/>
                  </a:lnTo>
                  <a:lnTo>
                    <a:pt x="76391" y="114586"/>
                  </a:lnTo>
                  <a:lnTo>
                    <a:pt x="85344" y="114586"/>
                  </a:lnTo>
                  <a:lnTo>
                    <a:pt x="85344" y="130683"/>
                  </a:lnTo>
                  <a:lnTo>
                    <a:pt x="95250" y="130683"/>
                  </a:lnTo>
                  <a:lnTo>
                    <a:pt x="95250" y="154115"/>
                  </a:lnTo>
                  <a:lnTo>
                    <a:pt x="102013" y="154115"/>
                  </a:lnTo>
                  <a:lnTo>
                    <a:pt x="102013" y="176879"/>
                  </a:lnTo>
                  <a:lnTo>
                    <a:pt x="113538" y="176879"/>
                  </a:lnTo>
                  <a:lnTo>
                    <a:pt x="113538" y="199358"/>
                  </a:lnTo>
                  <a:lnTo>
                    <a:pt x="127064" y="199358"/>
                  </a:lnTo>
                  <a:lnTo>
                    <a:pt x="127064" y="211836"/>
                  </a:lnTo>
                  <a:lnTo>
                    <a:pt x="139541" y="211836"/>
                  </a:lnTo>
                  <a:lnTo>
                    <a:pt x="139541" y="224028"/>
                  </a:lnTo>
                  <a:lnTo>
                    <a:pt x="156877" y="224028"/>
                  </a:lnTo>
                  <a:lnTo>
                    <a:pt x="156877" y="235934"/>
                  </a:lnTo>
                  <a:lnTo>
                    <a:pt x="170688" y="235934"/>
                  </a:lnTo>
                  <a:lnTo>
                    <a:pt x="170688" y="246221"/>
                  </a:lnTo>
                  <a:lnTo>
                    <a:pt x="180594" y="246221"/>
                  </a:lnTo>
                  <a:lnTo>
                    <a:pt x="180594" y="271272"/>
                  </a:lnTo>
                  <a:lnTo>
                    <a:pt x="187643" y="271272"/>
                  </a:lnTo>
                  <a:lnTo>
                    <a:pt x="187643" y="281845"/>
                  </a:lnTo>
                  <a:lnTo>
                    <a:pt x="196025" y="281845"/>
                  </a:lnTo>
                  <a:lnTo>
                    <a:pt x="196025" y="306610"/>
                  </a:lnTo>
                  <a:lnTo>
                    <a:pt x="207264" y="306610"/>
                  </a:lnTo>
                  <a:lnTo>
                    <a:pt x="207264" y="326803"/>
                  </a:lnTo>
                  <a:lnTo>
                    <a:pt x="215932" y="326803"/>
                  </a:lnTo>
                  <a:lnTo>
                    <a:pt x="215932" y="345472"/>
                  </a:lnTo>
                  <a:lnTo>
                    <a:pt x="227457" y="345472"/>
                  </a:lnTo>
                  <a:lnTo>
                    <a:pt x="227457" y="371189"/>
                  </a:lnTo>
                  <a:lnTo>
                    <a:pt x="235458" y="371189"/>
                  </a:lnTo>
                  <a:lnTo>
                    <a:pt x="235458" y="381476"/>
                  </a:lnTo>
                  <a:lnTo>
                    <a:pt x="245078" y="381476"/>
                  </a:lnTo>
                  <a:lnTo>
                    <a:pt x="245078" y="392716"/>
                  </a:lnTo>
                  <a:lnTo>
                    <a:pt x="254413" y="392716"/>
                  </a:lnTo>
                  <a:lnTo>
                    <a:pt x="254413" y="408432"/>
                  </a:lnTo>
                  <a:lnTo>
                    <a:pt x="263366" y="408432"/>
                  </a:lnTo>
                  <a:lnTo>
                    <a:pt x="263366" y="443770"/>
                  </a:lnTo>
                  <a:lnTo>
                    <a:pt x="270129" y="443770"/>
                  </a:lnTo>
                  <a:lnTo>
                    <a:pt x="270129" y="456914"/>
                  </a:lnTo>
                  <a:lnTo>
                    <a:pt x="277559" y="456914"/>
                  </a:lnTo>
                  <a:lnTo>
                    <a:pt x="277559" y="465868"/>
                  </a:lnTo>
                  <a:lnTo>
                    <a:pt x="288512" y="465868"/>
                  </a:lnTo>
                  <a:lnTo>
                    <a:pt x="288512" y="477774"/>
                  </a:lnTo>
                  <a:lnTo>
                    <a:pt x="295561" y="477774"/>
                  </a:lnTo>
                  <a:lnTo>
                    <a:pt x="295561" y="486728"/>
                  </a:lnTo>
                  <a:lnTo>
                    <a:pt x="305181" y="486728"/>
                  </a:lnTo>
                  <a:lnTo>
                    <a:pt x="305181" y="495110"/>
                  </a:lnTo>
                  <a:lnTo>
                    <a:pt x="312611" y="495110"/>
                  </a:lnTo>
                  <a:lnTo>
                    <a:pt x="312611" y="503492"/>
                  </a:lnTo>
                  <a:lnTo>
                    <a:pt x="320612" y="503492"/>
                  </a:lnTo>
                  <a:lnTo>
                    <a:pt x="320612" y="537877"/>
                  </a:lnTo>
                  <a:lnTo>
                    <a:pt x="330518" y="537877"/>
                  </a:lnTo>
                  <a:lnTo>
                    <a:pt x="330518" y="565214"/>
                  </a:lnTo>
                  <a:lnTo>
                    <a:pt x="339852" y="565214"/>
                  </a:lnTo>
                  <a:lnTo>
                    <a:pt x="339852" y="585121"/>
                  </a:lnTo>
                  <a:lnTo>
                    <a:pt x="349758" y="585121"/>
                  </a:lnTo>
                  <a:lnTo>
                    <a:pt x="349758" y="602742"/>
                  </a:lnTo>
                  <a:lnTo>
                    <a:pt x="358140" y="602742"/>
                  </a:lnTo>
                  <a:lnTo>
                    <a:pt x="358140" y="626174"/>
                  </a:lnTo>
                  <a:lnTo>
                    <a:pt x="369665" y="626174"/>
                  </a:lnTo>
                  <a:lnTo>
                    <a:pt x="369665" y="646367"/>
                  </a:lnTo>
                  <a:lnTo>
                    <a:pt x="381191" y="646367"/>
                  </a:lnTo>
                  <a:lnTo>
                    <a:pt x="381191" y="679133"/>
                  </a:lnTo>
                  <a:lnTo>
                    <a:pt x="390811" y="679133"/>
                  </a:lnTo>
                  <a:lnTo>
                    <a:pt x="390811" y="690658"/>
                  </a:lnTo>
                  <a:lnTo>
                    <a:pt x="398526" y="690658"/>
                  </a:lnTo>
                  <a:lnTo>
                    <a:pt x="398526" y="726662"/>
                  </a:lnTo>
                  <a:lnTo>
                    <a:pt x="407480" y="726662"/>
                  </a:lnTo>
                  <a:lnTo>
                    <a:pt x="407480" y="735044"/>
                  </a:lnTo>
                  <a:lnTo>
                    <a:pt x="419957" y="735044"/>
                  </a:lnTo>
                  <a:lnTo>
                    <a:pt x="419957" y="747236"/>
                  </a:lnTo>
                  <a:lnTo>
                    <a:pt x="426720" y="747236"/>
                  </a:lnTo>
                  <a:lnTo>
                    <a:pt x="426720" y="754285"/>
                  </a:lnTo>
                  <a:lnTo>
                    <a:pt x="444341" y="754285"/>
                  </a:lnTo>
                  <a:lnTo>
                    <a:pt x="444341" y="774192"/>
                  </a:lnTo>
                  <a:lnTo>
                    <a:pt x="450723" y="774192"/>
                  </a:lnTo>
                  <a:lnTo>
                    <a:pt x="450723" y="784765"/>
                  </a:lnTo>
                  <a:lnTo>
                    <a:pt x="459391" y="784765"/>
                  </a:lnTo>
                  <a:lnTo>
                    <a:pt x="459391" y="813054"/>
                  </a:lnTo>
                  <a:lnTo>
                    <a:pt x="468725" y="813054"/>
                  </a:lnTo>
                  <a:lnTo>
                    <a:pt x="468725" y="823341"/>
                  </a:lnTo>
                  <a:lnTo>
                    <a:pt x="477107" y="823341"/>
                  </a:lnTo>
                  <a:lnTo>
                    <a:pt x="477107" y="848106"/>
                  </a:lnTo>
                  <a:lnTo>
                    <a:pt x="490252" y="848106"/>
                  </a:lnTo>
                  <a:lnTo>
                    <a:pt x="490252" y="854869"/>
                  </a:lnTo>
                  <a:lnTo>
                    <a:pt x="504349" y="854869"/>
                  </a:lnTo>
                  <a:lnTo>
                    <a:pt x="504349" y="866108"/>
                  </a:lnTo>
                  <a:lnTo>
                    <a:pt x="515588" y="866108"/>
                  </a:lnTo>
                  <a:lnTo>
                    <a:pt x="515588" y="883444"/>
                  </a:lnTo>
                  <a:lnTo>
                    <a:pt x="529114" y="883444"/>
                  </a:lnTo>
                  <a:lnTo>
                    <a:pt x="529114" y="911733"/>
                  </a:lnTo>
                  <a:lnTo>
                    <a:pt x="544163" y="911733"/>
                  </a:lnTo>
                  <a:lnTo>
                    <a:pt x="544163" y="950214"/>
                  </a:lnTo>
                  <a:lnTo>
                    <a:pt x="554069" y="950214"/>
                  </a:lnTo>
                  <a:lnTo>
                    <a:pt x="554069" y="969836"/>
                  </a:lnTo>
                  <a:lnTo>
                    <a:pt x="563404" y="969836"/>
                  </a:lnTo>
                  <a:lnTo>
                    <a:pt x="563404" y="989743"/>
                  </a:lnTo>
                  <a:lnTo>
                    <a:pt x="570452" y="989743"/>
                  </a:lnTo>
                  <a:lnTo>
                    <a:pt x="570452" y="1007078"/>
                  </a:lnTo>
                  <a:lnTo>
                    <a:pt x="580073" y="1007078"/>
                  </a:lnTo>
                  <a:lnTo>
                    <a:pt x="580073" y="1015746"/>
                  </a:lnTo>
                  <a:lnTo>
                    <a:pt x="587121" y="1015746"/>
                  </a:lnTo>
                  <a:lnTo>
                    <a:pt x="587121" y="1031177"/>
                  </a:lnTo>
                  <a:lnTo>
                    <a:pt x="599980" y="1031177"/>
                  </a:lnTo>
                  <a:lnTo>
                    <a:pt x="599980" y="1042416"/>
                  </a:lnTo>
                  <a:lnTo>
                    <a:pt x="607981" y="1042416"/>
                  </a:lnTo>
                  <a:lnTo>
                    <a:pt x="607981" y="1055942"/>
                  </a:lnTo>
                  <a:lnTo>
                    <a:pt x="615029" y="1055942"/>
                  </a:lnTo>
                  <a:lnTo>
                    <a:pt x="615029" y="1074896"/>
                  </a:lnTo>
                  <a:lnTo>
                    <a:pt x="625983" y="1074896"/>
                  </a:lnTo>
                  <a:lnTo>
                    <a:pt x="625983" y="1083278"/>
                  </a:lnTo>
                  <a:lnTo>
                    <a:pt x="631127" y="1083278"/>
                  </a:lnTo>
                  <a:lnTo>
                    <a:pt x="631127" y="1089089"/>
                  </a:lnTo>
                  <a:lnTo>
                    <a:pt x="660368" y="1089089"/>
                  </a:lnTo>
                  <a:lnTo>
                    <a:pt x="660368" y="1100328"/>
                  </a:lnTo>
                  <a:lnTo>
                    <a:pt x="667131" y="1100328"/>
                  </a:lnTo>
                  <a:lnTo>
                    <a:pt x="667131" y="1111282"/>
                  </a:lnTo>
                  <a:lnTo>
                    <a:pt x="686086" y="1111282"/>
                  </a:lnTo>
                  <a:lnTo>
                    <a:pt x="686086" y="1120235"/>
                  </a:lnTo>
                  <a:lnTo>
                    <a:pt x="697040" y="1120235"/>
                  </a:lnTo>
                  <a:lnTo>
                    <a:pt x="697040" y="1134713"/>
                  </a:lnTo>
                  <a:lnTo>
                    <a:pt x="709898" y="1134713"/>
                  </a:lnTo>
                  <a:lnTo>
                    <a:pt x="709898" y="1144619"/>
                  </a:lnTo>
                  <a:lnTo>
                    <a:pt x="722376" y="1144619"/>
                  </a:lnTo>
                  <a:lnTo>
                    <a:pt x="722376" y="1154240"/>
                  </a:lnTo>
                  <a:lnTo>
                    <a:pt x="732949" y="1154240"/>
                  </a:lnTo>
                  <a:lnTo>
                    <a:pt x="732949" y="1171575"/>
                  </a:lnTo>
                  <a:lnTo>
                    <a:pt x="744855" y="1171575"/>
                  </a:lnTo>
                  <a:lnTo>
                    <a:pt x="744855" y="1182148"/>
                  </a:lnTo>
                  <a:lnTo>
                    <a:pt x="756380" y="1182148"/>
                  </a:lnTo>
                  <a:lnTo>
                    <a:pt x="756380" y="1200150"/>
                  </a:lnTo>
                  <a:lnTo>
                    <a:pt x="795528" y="1200150"/>
                  </a:lnTo>
                  <a:lnTo>
                    <a:pt x="795528" y="1211104"/>
                  </a:lnTo>
                  <a:lnTo>
                    <a:pt x="806482" y="1211104"/>
                  </a:lnTo>
                  <a:lnTo>
                    <a:pt x="806482" y="1225582"/>
                  </a:lnTo>
                  <a:lnTo>
                    <a:pt x="814864" y="1225582"/>
                  </a:lnTo>
                  <a:lnTo>
                    <a:pt x="814864" y="1236821"/>
                  </a:lnTo>
                  <a:lnTo>
                    <a:pt x="826389" y="1236821"/>
                  </a:lnTo>
                  <a:lnTo>
                    <a:pt x="826389" y="1245203"/>
                  </a:lnTo>
                  <a:lnTo>
                    <a:pt x="843058" y="1245203"/>
                  </a:lnTo>
                  <a:lnTo>
                    <a:pt x="843058" y="1263491"/>
                  </a:lnTo>
                  <a:lnTo>
                    <a:pt x="854583" y="1263491"/>
                  </a:lnTo>
                  <a:lnTo>
                    <a:pt x="854583" y="1273778"/>
                  </a:lnTo>
                  <a:lnTo>
                    <a:pt x="864489" y="1273778"/>
                  </a:lnTo>
                  <a:lnTo>
                    <a:pt x="864489" y="1283113"/>
                  </a:lnTo>
                  <a:lnTo>
                    <a:pt x="872871" y="1283113"/>
                  </a:lnTo>
                  <a:lnTo>
                    <a:pt x="872871" y="1298829"/>
                  </a:lnTo>
                  <a:lnTo>
                    <a:pt x="891159" y="1298829"/>
                  </a:lnTo>
                  <a:lnTo>
                    <a:pt x="891159" y="1309783"/>
                  </a:lnTo>
                  <a:lnTo>
                    <a:pt x="936403" y="1309783"/>
                  </a:lnTo>
                  <a:lnTo>
                    <a:pt x="936403" y="1322642"/>
                  </a:lnTo>
                  <a:lnTo>
                    <a:pt x="943832" y="1322642"/>
                  </a:lnTo>
                  <a:lnTo>
                    <a:pt x="943832" y="1331976"/>
                  </a:lnTo>
                  <a:lnTo>
                    <a:pt x="952786" y="1331976"/>
                  </a:lnTo>
                  <a:lnTo>
                    <a:pt x="952786" y="1345502"/>
                  </a:lnTo>
                  <a:lnTo>
                    <a:pt x="973931" y="1345502"/>
                  </a:lnTo>
                  <a:lnTo>
                    <a:pt x="973931" y="1358646"/>
                  </a:lnTo>
                  <a:lnTo>
                    <a:pt x="984504" y="1358646"/>
                  </a:lnTo>
                  <a:lnTo>
                    <a:pt x="984504" y="1373410"/>
                  </a:lnTo>
                  <a:lnTo>
                    <a:pt x="995458" y="1373410"/>
                  </a:lnTo>
                  <a:lnTo>
                    <a:pt x="995458" y="1385888"/>
                  </a:lnTo>
                  <a:lnTo>
                    <a:pt x="1005078" y="1385888"/>
                  </a:lnTo>
                  <a:lnTo>
                    <a:pt x="1005078" y="1398746"/>
                  </a:lnTo>
                  <a:lnTo>
                    <a:pt x="1017556" y="1398746"/>
                  </a:lnTo>
                  <a:lnTo>
                    <a:pt x="1017556" y="1405128"/>
                  </a:lnTo>
                  <a:lnTo>
                    <a:pt x="1048036" y="1405128"/>
                  </a:lnTo>
                  <a:lnTo>
                    <a:pt x="1048036" y="1414082"/>
                  </a:lnTo>
                  <a:lnTo>
                    <a:pt x="1057656" y="1414082"/>
                  </a:lnTo>
                  <a:lnTo>
                    <a:pt x="1057656" y="1425988"/>
                  </a:lnTo>
                  <a:lnTo>
                    <a:pt x="1080421" y="1425988"/>
                  </a:lnTo>
                  <a:lnTo>
                    <a:pt x="1080421" y="1432751"/>
                  </a:lnTo>
                  <a:lnTo>
                    <a:pt x="1120902" y="1432751"/>
                  </a:lnTo>
                  <a:lnTo>
                    <a:pt x="1120902" y="1445609"/>
                  </a:lnTo>
                  <a:lnTo>
                    <a:pt x="1129856" y="1445609"/>
                  </a:lnTo>
                  <a:lnTo>
                    <a:pt x="1129856" y="1452372"/>
                  </a:lnTo>
                  <a:lnTo>
                    <a:pt x="1179290" y="1452372"/>
                  </a:lnTo>
                  <a:lnTo>
                    <a:pt x="1179290" y="1461707"/>
                  </a:lnTo>
                  <a:lnTo>
                    <a:pt x="1190244" y="1461707"/>
                  </a:lnTo>
                  <a:lnTo>
                    <a:pt x="1190244" y="1472279"/>
                  </a:lnTo>
                  <a:lnTo>
                    <a:pt x="1200150" y="1472279"/>
                  </a:lnTo>
                  <a:lnTo>
                    <a:pt x="1200150" y="1486376"/>
                  </a:lnTo>
                  <a:lnTo>
                    <a:pt x="1218819" y="1486376"/>
                  </a:lnTo>
                  <a:lnTo>
                    <a:pt x="1218819" y="1501426"/>
                  </a:lnTo>
                  <a:lnTo>
                    <a:pt x="1237488" y="1501426"/>
                  </a:lnTo>
                  <a:lnTo>
                    <a:pt x="1237488" y="1512380"/>
                  </a:lnTo>
                  <a:lnTo>
                    <a:pt x="1278922" y="1512380"/>
                  </a:lnTo>
                  <a:lnTo>
                    <a:pt x="1278922" y="1526858"/>
                  </a:lnTo>
                  <a:lnTo>
                    <a:pt x="1301687" y="1526858"/>
                  </a:lnTo>
                  <a:lnTo>
                    <a:pt x="1301687" y="1535239"/>
                  </a:lnTo>
                  <a:lnTo>
                    <a:pt x="1317784" y="1535239"/>
                  </a:lnTo>
                  <a:lnTo>
                    <a:pt x="1317784" y="1545146"/>
                  </a:lnTo>
                  <a:lnTo>
                    <a:pt x="1329690" y="1545146"/>
                  </a:lnTo>
                  <a:lnTo>
                    <a:pt x="1329690" y="1553528"/>
                  </a:lnTo>
                  <a:lnTo>
                    <a:pt x="1341215" y="1553528"/>
                  </a:lnTo>
                  <a:lnTo>
                    <a:pt x="1341215" y="1564481"/>
                  </a:lnTo>
                  <a:lnTo>
                    <a:pt x="1352455" y="1564481"/>
                  </a:lnTo>
                  <a:lnTo>
                    <a:pt x="1352455" y="1574768"/>
                  </a:lnTo>
                  <a:lnTo>
                    <a:pt x="1388459" y="1574768"/>
                  </a:lnTo>
                  <a:lnTo>
                    <a:pt x="1388459" y="1583150"/>
                  </a:lnTo>
                  <a:lnTo>
                    <a:pt x="1399985" y="1583150"/>
                  </a:lnTo>
                  <a:lnTo>
                    <a:pt x="1399985" y="1593437"/>
                  </a:lnTo>
                  <a:lnTo>
                    <a:pt x="1416082" y="1593437"/>
                  </a:lnTo>
                  <a:lnTo>
                    <a:pt x="1416082" y="1601153"/>
                  </a:lnTo>
                  <a:lnTo>
                    <a:pt x="1459135" y="1601153"/>
                  </a:lnTo>
                  <a:lnTo>
                    <a:pt x="1459135" y="1612678"/>
                  </a:lnTo>
                  <a:lnTo>
                    <a:pt x="1482281" y="1612678"/>
                  </a:lnTo>
                  <a:lnTo>
                    <a:pt x="1482281" y="1621060"/>
                  </a:lnTo>
                  <a:lnTo>
                    <a:pt x="1499330" y="1621060"/>
                  </a:lnTo>
                  <a:lnTo>
                    <a:pt x="1499330" y="1640681"/>
                  </a:lnTo>
                  <a:lnTo>
                    <a:pt x="1561624" y="1640681"/>
                  </a:lnTo>
                  <a:lnTo>
                    <a:pt x="1561624" y="1653826"/>
                  </a:lnTo>
                  <a:lnTo>
                    <a:pt x="1597247" y="1653826"/>
                  </a:lnTo>
                  <a:lnTo>
                    <a:pt x="1597247" y="1664780"/>
                  </a:lnTo>
                  <a:lnTo>
                    <a:pt x="1632585" y="1664780"/>
                  </a:lnTo>
                  <a:lnTo>
                    <a:pt x="1632585" y="1675733"/>
                  </a:lnTo>
                  <a:lnTo>
                    <a:pt x="1693259" y="1675733"/>
                  </a:lnTo>
                  <a:lnTo>
                    <a:pt x="1693259" y="1682782"/>
                  </a:lnTo>
                  <a:lnTo>
                    <a:pt x="1704213" y="1682782"/>
                  </a:lnTo>
                  <a:lnTo>
                    <a:pt x="1704213" y="1692402"/>
                  </a:lnTo>
                  <a:lnTo>
                    <a:pt x="1712214" y="1692402"/>
                  </a:lnTo>
                  <a:lnTo>
                    <a:pt x="1712214" y="1701356"/>
                  </a:lnTo>
                  <a:lnTo>
                    <a:pt x="1792129" y="1701356"/>
                  </a:lnTo>
                  <a:lnTo>
                    <a:pt x="1792129" y="1712595"/>
                  </a:lnTo>
                  <a:lnTo>
                    <a:pt x="1820037" y="1712595"/>
                  </a:lnTo>
                  <a:cubicBezTo>
                    <a:pt x="1820037" y="1712595"/>
                    <a:pt x="1818418" y="1721549"/>
                    <a:pt x="1820037" y="1721549"/>
                  </a:cubicBezTo>
                  <a:cubicBezTo>
                    <a:pt x="1821656" y="1721549"/>
                    <a:pt x="1900333" y="1721549"/>
                    <a:pt x="1900333" y="1721549"/>
                  </a:cubicBezTo>
                  <a:lnTo>
                    <a:pt x="1900333" y="1733455"/>
                  </a:lnTo>
                  <a:lnTo>
                    <a:pt x="1908334" y="1733455"/>
                  </a:lnTo>
                  <a:lnTo>
                    <a:pt x="1908334" y="1740218"/>
                  </a:lnTo>
                  <a:lnTo>
                    <a:pt x="1930527" y="1740218"/>
                  </a:lnTo>
                  <a:lnTo>
                    <a:pt x="1930527" y="1749171"/>
                  </a:lnTo>
                  <a:lnTo>
                    <a:pt x="1997583" y="1749171"/>
                  </a:lnTo>
                  <a:lnTo>
                    <a:pt x="1997583" y="1759077"/>
                  </a:lnTo>
                  <a:lnTo>
                    <a:pt x="2008156" y="1759077"/>
                  </a:lnTo>
                  <a:lnTo>
                    <a:pt x="2088737" y="1759077"/>
                  </a:lnTo>
                  <a:lnTo>
                    <a:pt x="2088737" y="1769650"/>
                  </a:lnTo>
                  <a:lnTo>
                    <a:pt x="2309622" y="1769650"/>
                  </a:lnTo>
                  <a:lnTo>
                    <a:pt x="2309622" y="1775746"/>
                  </a:lnTo>
                  <a:lnTo>
                    <a:pt x="2320195" y="1775746"/>
                  </a:lnTo>
                  <a:lnTo>
                    <a:pt x="2320195" y="1784414"/>
                  </a:lnTo>
                  <a:lnTo>
                    <a:pt x="2342960" y="1784414"/>
                  </a:lnTo>
                  <a:lnTo>
                    <a:pt x="2342960" y="1793367"/>
                  </a:lnTo>
                  <a:lnTo>
                    <a:pt x="2451449" y="1793367"/>
                  </a:lnTo>
                  <a:lnTo>
                    <a:pt x="2451449" y="1824800"/>
                  </a:lnTo>
                  <a:lnTo>
                    <a:pt x="2795969" y="1824800"/>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39" name="TextBox 638">
              <a:extLst>
                <a:ext uri="{FF2B5EF4-FFF2-40B4-BE49-F238E27FC236}">
                  <a16:creationId xmlns:a16="http://schemas.microsoft.com/office/drawing/2014/main" id="{63BDB3C3-4808-4B5F-852B-D523825697E1}"/>
                </a:ext>
              </a:extLst>
            </p:cNvPr>
            <p:cNvSpPr txBox="1"/>
            <p:nvPr/>
          </p:nvSpPr>
          <p:spPr>
            <a:xfrm rot="16200000">
              <a:off x="-1014747" y="3770816"/>
              <a:ext cx="272662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OS (%)</a:t>
              </a:r>
            </a:p>
          </p:txBody>
        </p:sp>
        <p:sp>
          <p:nvSpPr>
            <p:cNvPr id="640" name="Freeform: Shape 639">
              <a:extLst>
                <a:ext uri="{FF2B5EF4-FFF2-40B4-BE49-F238E27FC236}">
                  <a16:creationId xmlns:a16="http://schemas.microsoft.com/office/drawing/2014/main" id="{7DBBA7A6-E9C4-4507-8E1C-648C34F31DAC}"/>
                </a:ext>
              </a:extLst>
            </p:cNvPr>
            <p:cNvSpPr/>
            <p:nvPr/>
          </p:nvSpPr>
          <p:spPr>
            <a:xfrm>
              <a:off x="700237" y="2558703"/>
              <a:ext cx="3160509" cy="2639544"/>
            </a:xfrm>
            <a:custGeom>
              <a:avLst/>
              <a:gdLst>
                <a:gd name="connsiteX0" fmla="*/ 0 w 3519488"/>
                <a:gd name="connsiteY0" fmla="*/ 0 h 2214563"/>
                <a:gd name="connsiteX1" fmla="*/ 0 w 3519488"/>
                <a:gd name="connsiteY1" fmla="*/ 2214563 h 2214563"/>
                <a:gd name="connsiteX2" fmla="*/ 3519488 w 3519488"/>
                <a:gd name="connsiteY2" fmla="*/ 2214563 h 2214563"/>
              </a:gdLst>
              <a:ahLst/>
              <a:cxnLst>
                <a:cxn ang="0">
                  <a:pos x="connsiteX0" y="connsiteY0"/>
                </a:cxn>
                <a:cxn ang="0">
                  <a:pos x="connsiteX1" y="connsiteY1"/>
                </a:cxn>
                <a:cxn ang="0">
                  <a:pos x="connsiteX2" y="connsiteY2"/>
                </a:cxn>
              </a:cxnLst>
              <a:rect l="l" t="t" r="r" b="b"/>
              <a:pathLst>
                <a:path w="3519488" h="2214563">
                  <a:moveTo>
                    <a:pt x="0" y="0"/>
                  </a:moveTo>
                  <a:lnTo>
                    <a:pt x="0" y="2214563"/>
                  </a:lnTo>
                  <a:lnTo>
                    <a:pt x="3519488" y="2214563"/>
                  </a:lnTo>
                </a:path>
              </a:pathLst>
            </a:custGeom>
            <a:noFill/>
            <a:ln>
              <a:solidFill>
                <a:schemeClr val="tx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95454"/>
                </a:solidFill>
                <a:effectLst/>
                <a:uLnTx/>
                <a:uFillTx/>
                <a:latin typeface="Trebuchet MS"/>
                <a:ea typeface="+mn-ea"/>
                <a:cs typeface="+mn-cs"/>
              </a:endParaRPr>
            </a:p>
          </p:txBody>
        </p:sp>
        <p:cxnSp>
          <p:nvCxnSpPr>
            <p:cNvPr id="641" name="Straight Connector 640">
              <a:extLst>
                <a:ext uri="{FF2B5EF4-FFF2-40B4-BE49-F238E27FC236}">
                  <a16:creationId xmlns:a16="http://schemas.microsoft.com/office/drawing/2014/main" id="{8E4FDFDF-7A4A-445D-A4E8-645AEC0A3113}"/>
                </a:ext>
              </a:extLst>
            </p:cNvPr>
            <p:cNvCxnSpPr>
              <a:cxnSpLocks/>
            </p:cNvCxnSpPr>
            <p:nvPr/>
          </p:nvCxnSpPr>
          <p:spPr>
            <a:xfrm>
              <a:off x="669696" y="2560839"/>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2" name="Straight Connector 641">
              <a:extLst>
                <a:ext uri="{FF2B5EF4-FFF2-40B4-BE49-F238E27FC236}">
                  <a16:creationId xmlns:a16="http://schemas.microsoft.com/office/drawing/2014/main" id="{837CB613-31E3-4391-A4AA-2153C09F7C8A}"/>
                </a:ext>
              </a:extLst>
            </p:cNvPr>
            <p:cNvCxnSpPr>
              <a:cxnSpLocks/>
            </p:cNvCxnSpPr>
            <p:nvPr/>
          </p:nvCxnSpPr>
          <p:spPr>
            <a:xfrm>
              <a:off x="669696" y="2824581"/>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3" name="Straight Connector 642">
              <a:extLst>
                <a:ext uri="{FF2B5EF4-FFF2-40B4-BE49-F238E27FC236}">
                  <a16:creationId xmlns:a16="http://schemas.microsoft.com/office/drawing/2014/main" id="{6B0F484F-966E-4FBB-936B-312B8A996297}"/>
                </a:ext>
              </a:extLst>
            </p:cNvPr>
            <p:cNvCxnSpPr>
              <a:cxnSpLocks/>
            </p:cNvCxnSpPr>
            <p:nvPr/>
          </p:nvCxnSpPr>
          <p:spPr>
            <a:xfrm>
              <a:off x="669696" y="3088323"/>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4" name="Straight Connector 643">
              <a:extLst>
                <a:ext uri="{FF2B5EF4-FFF2-40B4-BE49-F238E27FC236}">
                  <a16:creationId xmlns:a16="http://schemas.microsoft.com/office/drawing/2014/main" id="{D2C66A76-C55D-469F-BC8F-FB3C5478FF0A}"/>
                </a:ext>
              </a:extLst>
            </p:cNvPr>
            <p:cNvCxnSpPr>
              <a:cxnSpLocks/>
            </p:cNvCxnSpPr>
            <p:nvPr/>
          </p:nvCxnSpPr>
          <p:spPr>
            <a:xfrm>
              <a:off x="669696" y="3352063"/>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5" name="Straight Connector 644">
              <a:extLst>
                <a:ext uri="{FF2B5EF4-FFF2-40B4-BE49-F238E27FC236}">
                  <a16:creationId xmlns:a16="http://schemas.microsoft.com/office/drawing/2014/main" id="{E65159F0-97DF-4A41-8AF1-C42C2C57FA88}"/>
                </a:ext>
              </a:extLst>
            </p:cNvPr>
            <p:cNvCxnSpPr>
              <a:cxnSpLocks/>
            </p:cNvCxnSpPr>
            <p:nvPr/>
          </p:nvCxnSpPr>
          <p:spPr>
            <a:xfrm>
              <a:off x="669696" y="3615803"/>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6" name="Straight Connector 645">
              <a:extLst>
                <a:ext uri="{FF2B5EF4-FFF2-40B4-BE49-F238E27FC236}">
                  <a16:creationId xmlns:a16="http://schemas.microsoft.com/office/drawing/2014/main" id="{BBD828E7-846A-4953-9F8A-4C533A9580AF}"/>
                </a:ext>
              </a:extLst>
            </p:cNvPr>
            <p:cNvCxnSpPr>
              <a:cxnSpLocks/>
            </p:cNvCxnSpPr>
            <p:nvPr/>
          </p:nvCxnSpPr>
          <p:spPr>
            <a:xfrm>
              <a:off x="669696" y="3879545"/>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7" name="Straight Connector 646">
              <a:extLst>
                <a:ext uri="{FF2B5EF4-FFF2-40B4-BE49-F238E27FC236}">
                  <a16:creationId xmlns:a16="http://schemas.microsoft.com/office/drawing/2014/main" id="{9186A750-1092-40F8-8D4D-76FD9EE91F31}"/>
                </a:ext>
              </a:extLst>
            </p:cNvPr>
            <p:cNvCxnSpPr>
              <a:cxnSpLocks/>
            </p:cNvCxnSpPr>
            <p:nvPr/>
          </p:nvCxnSpPr>
          <p:spPr>
            <a:xfrm>
              <a:off x="669696" y="4143287"/>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8" name="Straight Connector 647">
              <a:extLst>
                <a:ext uri="{FF2B5EF4-FFF2-40B4-BE49-F238E27FC236}">
                  <a16:creationId xmlns:a16="http://schemas.microsoft.com/office/drawing/2014/main" id="{702EDD9B-59E1-4A21-BB5E-5B28DEC51BCE}"/>
                </a:ext>
              </a:extLst>
            </p:cNvPr>
            <p:cNvCxnSpPr>
              <a:cxnSpLocks/>
            </p:cNvCxnSpPr>
            <p:nvPr/>
          </p:nvCxnSpPr>
          <p:spPr>
            <a:xfrm>
              <a:off x="669696" y="4407029"/>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49" name="Straight Connector 648">
              <a:extLst>
                <a:ext uri="{FF2B5EF4-FFF2-40B4-BE49-F238E27FC236}">
                  <a16:creationId xmlns:a16="http://schemas.microsoft.com/office/drawing/2014/main" id="{DD307A1A-23F1-4727-8F76-D932D95DA36C}"/>
                </a:ext>
              </a:extLst>
            </p:cNvPr>
            <p:cNvCxnSpPr>
              <a:cxnSpLocks/>
            </p:cNvCxnSpPr>
            <p:nvPr/>
          </p:nvCxnSpPr>
          <p:spPr>
            <a:xfrm>
              <a:off x="669696" y="4670768"/>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50" name="Straight Connector 649">
              <a:extLst>
                <a:ext uri="{FF2B5EF4-FFF2-40B4-BE49-F238E27FC236}">
                  <a16:creationId xmlns:a16="http://schemas.microsoft.com/office/drawing/2014/main" id="{6CA48B1C-F937-4ED2-8883-405C5818152D}"/>
                </a:ext>
              </a:extLst>
            </p:cNvPr>
            <p:cNvCxnSpPr>
              <a:cxnSpLocks/>
            </p:cNvCxnSpPr>
            <p:nvPr/>
          </p:nvCxnSpPr>
          <p:spPr>
            <a:xfrm>
              <a:off x="669696" y="4934509"/>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651" name="Straight Connector 650">
              <a:extLst>
                <a:ext uri="{FF2B5EF4-FFF2-40B4-BE49-F238E27FC236}">
                  <a16:creationId xmlns:a16="http://schemas.microsoft.com/office/drawing/2014/main" id="{326F1AB8-0AAF-4F59-A494-90BACE281788}"/>
                </a:ext>
              </a:extLst>
            </p:cNvPr>
            <p:cNvCxnSpPr>
              <a:cxnSpLocks/>
            </p:cNvCxnSpPr>
            <p:nvPr/>
          </p:nvCxnSpPr>
          <p:spPr>
            <a:xfrm>
              <a:off x="669696" y="5198246"/>
              <a:ext cx="35077"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677" name="TextBox 676">
              <a:extLst>
                <a:ext uri="{FF2B5EF4-FFF2-40B4-BE49-F238E27FC236}">
                  <a16:creationId xmlns:a16="http://schemas.microsoft.com/office/drawing/2014/main" id="{67400060-D1A4-439E-9F1D-18E33F612236}"/>
                </a:ext>
              </a:extLst>
            </p:cNvPr>
            <p:cNvSpPr txBox="1"/>
            <p:nvPr/>
          </p:nvSpPr>
          <p:spPr>
            <a:xfrm>
              <a:off x="381716" y="2485697"/>
              <a:ext cx="2581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100</a:t>
              </a:r>
            </a:p>
          </p:txBody>
        </p:sp>
        <p:sp>
          <p:nvSpPr>
            <p:cNvPr id="702" name="TextBox 701">
              <a:extLst>
                <a:ext uri="{FF2B5EF4-FFF2-40B4-BE49-F238E27FC236}">
                  <a16:creationId xmlns:a16="http://schemas.microsoft.com/office/drawing/2014/main" id="{5CBB7A70-2608-43A9-8B9B-B17D057D3784}"/>
                </a:ext>
              </a:extLst>
            </p:cNvPr>
            <p:cNvSpPr txBox="1"/>
            <p:nvPr/>
          </p:nvSpPr>
          <p:spPr>
            <a:xfrm>
              <a:off x="467765" y="2748596"/>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90</a:t>
              </a:r>
            </a:p>
          </p:txBody>
        </p:sp>
        <p:sp>
          <p:nvSpPr>
            <p:cNvPr id="703" name="TextBox 702">
              <a:extLst>
                <a:ext uri="{FF2B5EF4-FFF2-40B4-BE49-F238E27FC236}">
                  <a16:creationId xmlns:a16="http://schemas.microsoft.com/office/drawing/2014/main" id="{30B01367-FC1F-436B-810B-1F0D1B97C00E}"/>
                </a:ext>
              </a:extLst>
            </p:cNvPr>
            <p:cNvSpPr txBox="1"/>
            <p:nvPr/>
          </p:nvSpPr>
          <p:spPr>
            <a:xfrm>
              <a:off x="467765" y="3011495"/>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80</a:t>
              </a:r>
            </a:p>
          </p:txBody>
        </p:sp>
        <p:sp>
          <p:nvSpPr>
            <p:cNvPr id="704" name="TextBox 703">
              <a:extLst>
                <a:ext uri="{FF2B5EF4-FFF2-40B4-BE49-F238E27FC236}">
                  <a16:creationId xmlns:a16="http://schemas.microsoft.com/office/drawing/2014/main" id="{ABC4FF01-4395-4C3E-8AA9-721D89D545B9}"/>
                </a:ext>
              </a:extLst>
            </p:cNvPr>
            <p:cNvSpPr txBox="1"/>
            <p:nvPr/>
          </p:nvSpPr>
          <p:spPr>
            <a:xfrm>
              <a:off x="467765" y="3274394"/>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70</a:t>
              </a:r>
            </a:p>
          </p:txBody>
        </p:sp>
        <p:sp>
          <p:nvSpPr>
            <p:cNvPr id="705" name="TextBox 704">
              <a:extLst>
                <a:ext uri="{FF2B5EF4-FFF2-40B4-BE49-F238E27FC236}">
                  <a16:creationId xmlns:a16="http://schemas.microsoft.com/office/drawing/2014/main" id="{3DE0D70D-9F54-4BC1-8472-331B9139E614}"/>
                </a:ext>
              </a:extLst>
            </p:cNvPr>
            <p:cNvSpPr txBox="1"/>
            <p:nvPr/>
          </p:nvSpPr>
          <p:spPr>
            <a:xfrm>
              <a:off x="467765" y="3537292"/>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60</a:t>
              </a:r>
            </a:p>
          </p:txBody>
        </p:sp>
        <p:sp>
          <p:nvSpPr>
            <p:cNvPr id="706" name="TextBox 705">
              <a:extLst>
                <a:ext uri="{FF2B5EF4-FFF2-40B4-BE49-F238E27FC236}">
                  <a16:creationId xmlns:a16="http://schemas.microsoft.com/office/drawing/2014/main" id="{CB043F64-5322-4FEF-83E0-857F82DD1930}"/>
                </a:ext>
              </a:extLst>
            </p:cNvPr>
            <p:cNvSpPr txBox="1"/>
            <p:nvPr/>
          </p:nvSpPr>
          <p:spPr>
            <a:xfrm>
              <a:off x="467765" y="3800191"/>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50</a:t>
              </a:r>
            </a:p>
          </p:txBody>
        </p:sp>
        <p:sp>
          <p:nvSpPr>
            <p:cNvPr id="707" name="TextBox 706">
              <a:extLst>
                <a:ext uri="{FF2B5EF4-FFF2-40B4-BE49-F238E27FC236}">
                  <a16:creationId xmlns:a16="http://schemas.microsoft.com/office/drawing/2014/main" id="{154DAB53-AABD-4EF7-94BA-88693E2B7509}"/>
                </a:ext>
              </a:extLst>
            </p:cNvPr>
            <p:cNvSpPr txBox="1"/>
            <p:nvPr/>
          </p:nvSpPr>
          <p:spPr>
            <a:xfrm>
              <a:off x="467765" y="4063090"/>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40</a:t>
              </a:r>
            </a:p>
          </p:txBody>
        </p:sp>
        <p:sp>
          <p:nvSpPr>
            <p:cNvPr id="708" name="TextBox 707">
              <a:extLst>
                <a:ext uri="{FF2B5EF4-FFF2-40B4-BE49-F238E27FC236}">
                  <a16:creationId xmlns:a16="http://schemas.microsoft.com/office/drawing/2014/main" id="{A36216ED-8C8C-42C2-B776-E8348D35D2ED}"/>
                </a:ext>
              </a:extLst>
            </p:cNvPr>
            <p:cNvSpPr txBox="1"/>
            <p:nvPr/>
          </p:nvSpPr>
          <p:spPr>
            <a:xfrm>
              <a:off x="467765" y="4325990"/>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30</a:t>
              </a:r>
            </a:p>
          </p:txBody>
        </p:sp>
        <p:sp>
          <p:nvSpPr>
            <p:cNvPr id="709" name="TextBox 708">
              <a:extLst>
                <a:ext uri="{FF2B5EF4-FFF2-40B4-BE49-F238E27FC236}">
                  <a16:creationId xmlns:a16="http://schemas.microsoft.com/office/drawing/2014/main" id="{EE6F8A9D-DDF4-4499-A0B2-A835D8678012}"/>
                </a:ext>
              </a:extLst>
            </p:cNvPr>
            <p:cNvSpPr txBox="1"/>
            <p:nvPr/>
          </p:nvSpPr>
          <p:spPr>
            <a:xfrm>
              <a:off x="467765" y="4588891"/>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20</a:t>
              </a:r>
            </a:p>
          </p:txBody>
        </p:sp>
        <p:sp>
          <p:nvSpPr>
            <p:cNvPr id="792" name="TextBox 791">
              <a:extLst>
                <a:ext uri="{FF2B5EF4-FFF2-40B4-BE49-F238E27FC236}">
                  <a16:creationId xmlns:a16="http://schemas.microsoft.com/office/drawing/2014/main" id="{F83316E3-4803-4660-B190-A243B09AFCA1}"/>
                </a:ext>
              </a:extLst>
            </p:cNvPr>
            <p:cNvSpPr txBox="1"/>
            <p:nvPr/>
          </p:nvSpPr>
          <p:spPr>
            <a:xfrm>
              <a:off x="467765" y="4851791"/>
              <a:ext cx="17209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10</a:t>
              </a:r>
            </a:p>
          </p:txBody>
        </p:sp>
        <p:sp>
          <p:nvSpPr>
            <p:cNvPr id="793" name="TextBox 792">
              <a:extLst>
                <a:ext uri="{FF2B5EF4-FFF2-40B4-BE49-F238E27FC236}">
                  <a16:creationId xmlns:a16="http://schemas.microsoft.com/office/drawing/2014/main" id="{B89B3819-6A3A-475F-B8D2-C475F5641770}"/>
                </a:ext>
              </a:extLst>
            </p:cNvPr>
            <p:cNvSpPr txBox="1"/>
            <p:nvPr/>
          </p:nvSpPr>
          <p:spPr>
            <a:xfrm>
              <a:off x="553814" y="5114694"/>
              <a:ext cx="86049"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0</a:t>
              </a:r>
            </a:p>
          </p:txBody>
        </p:sp>
        <p:sp>
          <p:nvSpPr>
            <p:cNvPr id="794" name="TextBox 793">
              <a:extLst>
                <a:ext uri="{FF2B5EF4-FFF2-40B4-BE49-F238E27FC236}">
                  <a16:creationId xmlns:a16="http://schemas.microsoft.com/office/drawing/2014/main" id="{31F509F7-B39C-46F2-B6C5-C1DC6BA84365}"/>
                </a:ext>
              </a:extLst>
            </p:cNvPr>
            <p:cNvSpPr txBox="1"/>
            <p:nvPr/>
          </p:nvSpPr>
          <p:spPr>
            <a:xfrm>
              <a:off x="878788" y="5395413"/>
              <a:ext cx="29819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Months</a:t>
              </a:r>
            </a:p>
          </p:txBody>
        </p:sp>
        <p:cxnSp>
          <p:nvCxnSpPr>
            <p:cNvPr id="795" name="Straight Connector 794">
              <a:extLst>
                <a:ext uri="{FF2B5EF4-FFF2-40B4-BE49-F238E27FC236}">
                  <a16:creationId xmlns:a16="http://schemas.microsoft.com/office/drawing/2014/main" id="{1E076B15-6C07-4BC2-9D2B-7B22FB7AC091}"/>
                </a:ext>
              </a:extLst>
            </p:cNvPr>
            <p:cNvCxnSpPr>
              <a:cxnSpLocks/>
            </p:cNvCxnSpPr>
            <p:nvPr/>
          </p:nvCxnSpPr>
          <p:spPr>
            <a:xfrm rot="5400000">
              <a:off x="677502"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96" name="Straight Connector 795">
              <a:extLst>
                <a:ext uri="{FF2B5EF4-FFF2-40B4-BE49-F238E27FC236}">
                  <a16:creationId xmlns:a16="http://schemas.microsoft.com/office/drawing/2014/main" id="{D37E0240-D769-4EC9-917A-67F9E95F7DD0}"/>
                </a:ext>
              </a:extLst>
            </p:cNvPr>
            <p:cNvCxnSpPr>
              <a:cxnSpLocks/>
            </p:cNvCxnSpPr>
            <p:nvPr/>
          </p:nvCxnSpPr>
          <p:spPr>
            <a:xfrm rot="5400000">
              <a:off x="964378"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97" name="Straight Connector 796">
              <a:extLst>
                <a:ext uri="{FF2B5EF4-FFF2-40B4-BE49-F238E27FC236}">
                  <a16:creationId xmlns:a16="http://schemas.microsoft.com/office/drawing/2014/main" id="{EB46F9BC-6A70-432A-B479-5EBC9B3CF0A8}"/>
                </a:ext>
              </a:extLst>
            </p:cNvPr>
            <p:cNvCxnSpPr>
              <a:cxnSpLocks/>
            </p:cNvCxnSpPr>
            <p:nvPr/>
          </p:nvCxnSpPr>
          <p:spPr>
            <a:xfrm rot="5400000">
              <a:off x="1251255"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98" name="Straight Connector 797">
              <a:extLst>
                <a:ext uri="{FF2B5EF4-FFF2-40B4-BE49-F238E27FC236}">
                  <a16:creationId xmlns:a16="http://schemas.microsoft.com/office/drawing/2014/main" id="{9BFC61DB-D6B5-4713-A4C4-69228A367889}"/>
                </a:ext>
              </a:extLst>
            </p:cNvPr>
            <p:cNvCxnSpPr>
              <a:cxnSpLocks/>
            </p:cNvCxnSpPr>
            <p:nvPr/>
          </p:nvCxnSpPr>
          <p:spPr>
            <a:xfrm rot="5400000">
              <a:off x="1538131"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99" name="Straight Connector 798">
              <a:extLst>
                <a:ext uri="{FF2B5EF4-FFF2-40B4-BE49-F238E27FC236}">
                  <a16:creationId xmlns:a16="http://schemas.microsoft.com/office/drawing/2014/main" id="{415858E4-D95D-41FA-85EE-201227B03827}"/>
                </a:ext>
              </a:extLst>
            </p:cNvPr>
            <p:cNvCxnSpPr>
              <a:cxnSpLocks/>
            </p:cNvCxnSpPr>
            <p:nvPr/>
          </p:nvCxnSpPr>
          <p:spPr>
            <a:xfrm rot="5400000">
              <a:off x="1825008"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800" name="TextBox 799">
              <a:extLst>
                <a:ext uri="{FF2B5EF4-FFF2-40B4-BE49-F238E27FC236}">
                  <a16:creationId xmlns:a16="http://schemas.microsoft.com/office/drawing/2014/main" id="{4E378193-0239-4304-B93F-356B2125BF47}"/>
                </a:ext>
              </a:extLst>
            </p:cNvPr>
            <p:cNvSpPr txBox="1"/>
            <p:nvPr/>
          </p:nvSpPr>
          <p:spPr>
            <a:xfrm>
              <a:off x="573719" y="5248846"/>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0</a:t>
              </a:r>
            </a:p>
          </p:txBody>
        </p:sp>
        <p:sp>
          <p:nvSpPr>
            <p:cNvPr id="801" name="TextBox 800">
              <a:extLst>
                <a:ext uri="{FF2B5EF4-FFF2-40B4-BE49-F238E27FC236}">
                  <a16:creationId xmlns:a16="http://schemas.microsoft.com/office/drawing/2014/main" id="{AC2A4E84-E5A1-49EF-936A-6A386C909E53}"/>
                </a:ext>
              </a:extLst>
            </p:cNvPr>
            <p:cNvSpPr txBox="1"/>
            <p:nvPr/>
          </p:nvSpPr>
          <p:spPr>
            <a:xfrm>
              <a:off x="860474" y="5248846"/>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a:t>
              </a:r>
            </a:p>
          </p:txBody>
        </p:sp>
        <p:sp>
          <p:nvSpPr>
            <p:cNvPr id="802" name="TextBox 801">
              <a:extLst>
                <a:ext uri="{FF2B5EF4-FFF2-40B4-BE49-F238E27FC236}">
                  <a16:creationId xmlns:a16="http://schemas.microsoft.com/office/drawing/2014/main" id="{049BC96E-1FC8-423B-BA1B-45C489717DAD}"/>
                </a:ext>
              </a:extLst>
            </p:cNvPr>
            <p:cNvSpPr txBox="1"/>
            <p:nvPr/>
          </p:nvSpPr>
          <p:spPr>
            <a:xfrm>
              <a:off x="1147229"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12</a:t>
              </a:r>
            </a:p>
          </p:txBody>
        </p:sp>
        <p:sp>
          <p:nvSpPr>
            <p:cNvPr id="803" name="TextBox 802">
              <a:extLst>
                <a:ext uri="{FF2B5EF4-FFF2-40B4-BE49-F238E27FC236}">
                  <a16:creationId xmlns:a16="http://schemas.microsoft.com/office/drawing/2014/main" id="{52F4FEDD-CE8A-4973-9625-AECD58D19C3F}"/>
                </a:ext>
              </a:extLst>
            </p:cNvPr>
            <p:cNvSpPr txBox="1"/>
            <p:nvPr/>
          </p:nvSpPr>
          <p:spPr>
            <a:xfrm>
              <a:off x="2007495"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30</a:t>
              </a:r>
            </a:p>
          </p:txBody>
        </p:sp>
        <p:sp>
          <p:nvSpPr>
            <p:cNvPr id="804" name="TextBox 803">
              <a:extLst>
                <a:ext uri="{FF2B5EF4-FFF2-40B4-BE49-F238E27FC236}">
                  <a16:creationId xmlns:a16="http://schemas.microsoft.com/office/drawing/2014/main" id="{527CE8B3-251C-4F45-856D-5735B8EF08B6}"/>
                </a:ext>
              </a:extLst>
            </p:cNvPr>
            <p:cNvSpPr txBox="1"/>
            <p:nvPr/>
          </p:nvSpPr>
          <p:spPr>
            <a:xfrm>
              <a:off x="2294250"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36</a:t>
              </a:r>
            </a:p>
          </p:txBody>
        </p:sp>
        <p:sp>
          <p:nvSpPr>
            <p:cNvPr id="805" name="TextBox 804">
              <a:extLst>
                <a:ext uri="{FF2B5EF4-FFF2-40B4-BE49-F238E27FC236}">
                  <a16:creationId xmlns:a16="http://schemas.microsoft.com/office/drawing/2014/main" id="{BA1BBBF4-6694-44E9-8EF8-2A0C3D6EA1AA}"/>
                </a:ext>
              </a:extLst>
            </p:cNvPr>
            <p:cNvSpPr txBox="1"/>
            <p:nvPr/>
          </p:nvSpPr>
          <p:spPr>
            <a:xfrm>
              <a:off x="3154516"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54</a:t>
              </a:r>
            </a:p>
          </p:txBody>
        </p:sp>
        <p:sp>
          <p:nvSpPr>
            <p:cNvPr id="806" name="TextBox 805">
              <a:extLst>
                <a:ext uri="{FF2B5EF4-FFF2-40B4-BE49-F238E27FC236}">
                  <a16:creationId xmlns:a16="http://schemas.microsoft.com/office/drawing/2014/main" id="{DF035969-0291-477A-8173-220407B21C73}"/>
                </a:ext>
              </a:extLst>
            </p:cNvPr>
            <p:cNvSpPr txBox="1"/>
            <p:nvPr/>
          </p:nvSpPr>
          <p:spPr>
            <a:xfrm>
              <a:off x="1433984"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18</a:t>
              </a:r>
            </a:p>
          </p:txBody>
        </p:sp>
        <p:sp>
          <p:nvSpPr>
            <p:cNvPr id="807" name="TextBox 806">
              <a:extLst>
                <a:ext uri="{FF2B5EF4-FFF2-40B4-BE49-F238E27FC236}">
                  <a16:creationId xmlns:a16="http://schemas.microsoft.com/office/drawing/2014/main" id="{B5CD10C4-33D4-4BD0-9CB1-9A73B119A60F}"/>
                </a:ext>
              </a:extLst>
            </p:cNvPr>
            <p:cNvSpPr txBox="1"/>
            <p:nvPr/>
          </p:nvSpPr>
          <p:spPr>
            <a:xfrm>
              <a:off x="1720740"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24</a:t>
              </a:r>
            </a:p>
          </p:txBody>
        </p:sp>
        <p:cxnSp>
          <p:nvCxnSpPr>
            <p:cNvPr id="808" name="Straight Connector 807">
              <a:extLst>
                <a:ext uri="{FF2B5EF4-FFF2-40B4-BE49-F238E27FC236}">
                  <a16:creationId xmlns:a16="http://schemas.microsoft.com/office/drawing/2014/main" id="{E9B66D50-CF15-4F1E-89D1-4152B0B59795}"/>
                </a:ext>
              </a:extLst>
            </p:cNvPr>
            <p:cNvCxnSpPr>
              <a:cxnSpLocks/>
            </p:cNvCxnSpPr>
            <p:nvPr/>
          </p:nvCxnSpPr>
          <p:spPr>
            <a:xfrm rot="5400000">
              <a:off x="2972513"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809" name="Straight Connector 808">
              <a:extLst>
                <a:ext uri="{FF2B5EF4-FFF2-40B4-BE49-F238E27FC236}">
                  <a16:creationId xmlns:a16="http://schemas.microsoft.com/office/drawing/2014/main" id="{51ED4CA8-FBF5-4D6B-B220-646126280C43}"/>
                </a:ext>
              </a:extLst>
            </p:cNvPr>
            <p:cNvCxnSpPr>
              <a:cxnSpLocks/>
            </p:cNvCxnSpPr>
            <p:nvPr/>
          </p:nvCxnSpPr>
          <p:spPr>
            <a:xfrm rot="5400000">
              <a:off x="2398760"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810" name="Straight Connector 809">
              <a:extLst>
                <a:ext uri="{FF2B5EF4-FFF2-40B4-BE49-F238E27FC236}">
                  <a16:creationId xmlns:a16="http://schemas.microsoft.com/office/drawing/2014/main" id="{736D295B-334D-49D1-9740-8510E0D95218}"/>
                </a:ext>
              </a:extLst>
            </p:cNvPr>
            <p:cNvCxnSpPr>
              <a:cxnSpLocks/>
            </p:cNvCxnSpPr>
            <p:nvPr/>
          </p:nvCxnSpPr>
          <p:spPr>
            <a:xfrm rot="5400000">
              <a:off x="2111884" y="5219863"/>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811" name="TextBox 810">
              <a:extLst>
                <a:ext uri="{FF2B5EF4-FFF2-40B4-BE49-F238E27FC236}">
                  <a16:creationId xmlns:a16="http://schemas.microsoft.com/office/drawing/2014/main" id="{37963CB7-9195-40BF-AF1E-5F4771CB0D1E}"/>
                </a:ext>
              </a:extLst>
            </p:cNvPr>
            <p:cNvSpPr txBox="1"/>
            <p:nvPr/>
          </p:nvSpPr>
          <p:spPr>
            <a:xfrm>
              <a:off x="2867760"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48</a:t>
              </a:r>
            </a:p>
          </p:txBody>
        </p:sp>
        <p:sp>
          <p:nvSpPr>
            <p:cNvPr id="812" name="TextBox 811">
              <a:extLst>
                <a:ext uri="{FF2B5EF4-FFF2-40B4-BE49-F238E27FC236}">
                  <a16:creationId xmlns:a16="http://schemas.microsoft.com/office/drawing/2014/main" id="{C93763D9-8982-4C99-838F-3EA41421C432}"/>
                </a:ext>
              </a:extLst>
            </p:cNvPr>
            <p:cNvSpPr txBox="1"/>
            <p:nvPr/>
          </p:nvSpPr>
          <p:spPr>
            <a:xfrm>
              <a:off x="3728027"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66</a:t>
              </a:r>
            </a:p>
          </p:txBody>
        </p:sp>
        <p:sp>
          <p:nvSpPr>
            <p:cNvPr id="813" name="TextBox 812">
              <a:extLst>
                <a:ext uri="{FF2B5EF4-FFF2-40B4-BE49-F238E27FC236}">
                  <a16:creationId xmlns:a16="http://schemas.microsoft.com/office/drawing/2014/main" id="{815113B8-787F-4F81-86A6-B0BEF72AA7C7}"/>
                </a:ext>
              </a:extLst>
            </p:cNvPr>
            <p:cNvSpPr txBox="1"/>
            <p:nvPr/>
          </p:nvSpPr>
          <p:spPr>
            <a:xfrm>
              <a:off x="2581005"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42</a:t>
              </a:r>
            </a:p>
          </p:txBody>
        </p:sp>
        <p:sp>
          <p:nvSpPr>
            <p:cNvPr id="814" name="TextBox 813">
              <a:extLst>
                <a:ext uri="{FF2B5EF4-FFF2-40B4-BE49-F238E27FC236}">
                  <a16:creationId xmlns:a16="http://schemas.microsoft.com/office/drawing/2014/main" id="{AD767C61-AFB9-4B19-9573-FF9F84E02D04}"/>
                </a:ext>
              </a:extLst>
            </p:cNvPr>
            <p:cNvSpPr txBox="1"/>
            <p:nvPr/>
          </p:nvSpPr>
          <p:spPr>
            <a:xfrm>
              <a:off x="3441271" y="5248845"/>
              <a:ext cx="2496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60</a:t>
              </a:r>
            </a:p>
          </p:txBody>
        </p:sp>
        <p:cxnSp>
          <p:nvCxnSpPr>
            <p:cNvPr id="815" name="Straight Connector 814">
              <a:extLst>
                <a:ext uri="{FF2B5EF4-FFF2-40B4-BE49-F238E27FC236}">
                  <a16:creationId xmlns:a16="http://schemas.microsoft.com/office/drawing/2014/main" id="{0D94F7EC-3480-43F8-AB6A-87F3EEE2AAE6}"/>
                </a:ext>
              </a:extLst>
            </p:cNvPr>
            <p:cNvCxnSpPr>
              <a:cxnSpLocks/>
            </p:cNvCxnSpPr>
            <p:nvPr/>
          </p:nvCxnSpPr>
          <p:spPr>
            <a:xfrm rot="5400000">
              <a:off x="3259390"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816" name="Straight Connector 815">
              <a:extLst>
                <a:ext uri="{FF2B5EF4-FFF2-40B4-BE49-F238E27FC236}">
                  <a16:creationId xmlns:a16="http://schemas.microsoft.com/office/drawing/2014/main" id="{82C0BB35-496E-4DBE-BEE1-523CA9002857}"/>
                </a:ext>
              </a:extLst>
            </p:cNvPr>
            <p:cNvCxnSpPr>
              <a:cxnSpLocks/>
            </p:cNvCxnSpPr>
            <p:nvPr/>
          </p:nvCxnSpPr>
          <p:spPr>
            <a:xfrm rot="5400000">
              <a:off x="2685637"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817" name="Straight Connector 816">
              <a:extLst>
                <a:ext uri="{FF2B5EF4-FFF2-40B4-BE49-F238E27FC236}">
                  <a16:creationId xmlns:a16="http://schemas.microsoft.com/office/drawing/2014/main" id="{59723232-4BAD-431A-95F0-685C4BB7D6D1}"/>
                </a:ext>
              </a:extLst>
            </p:cNvPr>
            <p:cNvCxnSpPr>
              <a:cxnSpLocks/>
            </p:cNvCxnSpPr>
            <p:nvPr/>
          </p:nvCxnSpPr>
          <p:spPr>
            <a:xfrm rot="5400000">
              <a:off x="3546266"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818" name="Straight Connector 817">
              <a:extLst>
                <a:ext uri="{FF2B5EF4-FFF2-40B4-BE49-F238E27FC236}">
                  <a16:creationId xmlns:a16="http://schemas.microsoft.com/office/drawing/2014/main" id="{7FC240B0-B74E-4B6A-BF89-D2C21295D0A5}"/>
                </a:ext>
              </a:extLst>
            </p:cNvPr>
            <p:cNvCxnSpPr>
              <a:cxnSpLocks/>
            </p:cNvCxnSpPr>
            <p:nvPr/>
          </p:nvCxnSpPr>
          <p:spPr>
            <a:xfrm rot="5400000">
              <a:off x="3833139" y="5219861"/>
              <a:ext cx="45471"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819" name="Straight Connector 818">
              <a:extLst>
                <a:ext uri="{FF2B5EF4-FFF2-40B4-BE49-F238E27FC236}">
                  <a16:creationId xmlns:a16="http://schemas.microsoft.com/office/drawing/2014/main" id="{8F5E8A10-DF35-47D0-B571-505D95692C1E}"/>
                </a:ext>
              </a:extLst>
            </p:cNvPr>
            <p:cNvCxnSpPr>
              <a:cxnSpLocks/>
            </p:cNvCxnSpPr>
            <p:nvPr/>
          </p:nvCxnSpPr>
          <p:spPr>
            <a:xfrm flipH="1">
              <a:off x="2419151" y="4696197"/>
              <a:ext cx="0" cy="503613"/>
            </a:xfrm>
            <a:prstGeom prst="line">
              <a:avLst/>
            </a:prstGeom>
            <a:noFill/>
            <a:ln>
              <a:solidFill>
                <a:schemeClr val="tx1"/>
              </a:solidFill>
              <a:prstDash val="dash"/>
            </a:ln>
          </p:spPr>
          <p:style>
            <a:lnRef idx="0">
              <a:schemeClr val="accent1"/>
            </a:lnRef>
            <a:fillRef idx="1">
              <a:schemeClr val="accent1"/>
            </a:fillRef>
            <a:effectRef idx="0">
              <a:srgbClr val="000000"/>
            </a:effectRef>
            <a:fontRef idx="minor">
              <a:schemeClr val="lt1"/>
            </a:fontRef>
          </p:style>
        </p:cxnSp>
        <p:sp>
          <p:nvSpPr>
            <p:cNvPr id="820" name="TextBox 819">
              <a:extLst>
                <a:ext uri="{FF2B5EF4-FFF2-40B4-BE49-F238E27FC236}">
                  <a16:creationId xmlns:a16="http://schemas.microsoft.com/office/drawing/2014/main" id="{700DC5E6-63F3-4CC4-B623-197A803A8B25}"/>
                </a:ext>
              </a:extLst>
            </p:cNvPr>
            <p:cNvSpPr txBox="1"/>
            <p:nvPr/>
          </p:nvSpPr>
          <p:spPr>
            <a:xfrm>
              <a:off x="2472757" y="4304965"/>
              <a:ext cx="262893" cy="1692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100" b="1" i="0" u="none" strike="noStrike" kern="1200" cap="none" spc="0" normalizeH="0" baseline="0" noProof="0">
                  <a:ln>
                    <a:noFill/>
                  </a:ln>
                  <a:solidFill>
                    <a:srgbClr val="CB7C78"/>
                  </a:solidFill>
                  <a:effectLst/>
                  <a:uLnTx/>
                  <a:uFillTx/>
                  <a:latin typeface="Trebuchet MS"/>
                  <a:ea typeface="+mn-ea"/>
                  <a:cs typeface="+mn-cs"/>
                </a:rPr>
                <a:t>20%</a:t>
              </a:r>
            </a:p>
          </p:txBody>
        </p:sp>
        <p:sp>
          <p:nvSpPr>
            <p:cNvPr id="821" name="TextBox 820">
              <a:extLst>
                <a:ext uri="{FF2B5EF4-FFF2-40B4-BE49-F238E27FC236}">
                  <a16:creationId xmlns:a16="http://schemas.microsoft.com/office/drawing/2014/main" id="{6FD6764D-53CF-40FA-93F6-76CE33F3ACE0}"/>
                </a:ext>
              </a:extLst>
            </p:cNvPr>
            <p:cNvSpPr txBox="1"/>
            <p:nvPr/>
          </p:nvSpPr>
          <p:spPr>
            <a:xfrm>
              <a:off x="2472757" y="4456733"/>
              <a:ext cx="262893" cy="1692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100" b="1" i="0" u="none" strike="noStrike" kern="1200" cap="none" spc="0" normalizeH="0" baseline="0" noProof="0">
                  <a:ln>
                    <a:noFill/>
                  </a:ln>
                  <a:solidFill>
                    <a:srgbClr val="595454">
                      <a:lumMod val="60000"/>
                      <a:lumOff val="40000"/>
                    </a:srgbClr>
                  </a:solidFill>
                  <a:effectLst/>
                  <a:uLnTx/>
                  <a:uFillTx/>
                  <a:latin typeface="Trebuchet MS"/>
                  <a:ea typeface="+mn-ea"/>
                  <a:cs typeface="+mn-cs"/>
                </a:rPr>
                <a:t>15%</a:t>
              </a:r>
            </a:p>
          </p:txBody>
        </p:sp>
        <p:grpSp>
          <p:nvGrpSpPr>
            <p:cNvPr id="822" name="Group 821">
              <a:extLst>
                <a:ext uri="{FF2B5EF4-FFF2-40B4-BE49-F238E27FC236}">
                  <a16:creationId xmlns:a16="http://schemas.microsoft.com/office/drawing/2014/main" id="{26300306-952E-4A8E-8820-C7B5369975DF}"/>
                </a:ext>
              </a:extLst>
            </p:cNvPr>
            <p:cNvGrpSpPr/>
            <p:nvPr/>
          </p:nvGrpSpPr>
          <p:grpSpPr>
            <a:xfrm>
              <a:off x="1424222" y="3913579"/>
              <a:ext cx="2154550" cy="942969"/>
              <a:chOff x="2205626" y="2941714"/>
              <a:chExt cx="2808288" cy="948137"/>
            </a:xfrm>
          </p:grpSpPr>
          <p:sp>
            <p:nvSpPr>
              <p:cNvPr id="852" name="Line 68">
                <a:extLst>
                  <a:ext uri="{FF2B5EF4-FFF2-40B4-BE49-F238E27FC236}">
                    <a16:creationId xmlns:a16="http://schemas.microsoft.com/office/drawing/2014/main" id="{70390208-1AAC-43BE-8B20-10B9346C79E5}"/>
                  </a:ext>
                </a:extLst>
              </p:cNvPr>
              <p:cNvSpPr>
                <a:spLocks noChangeShapeType="1"/>
              </p:cNvSpPr>
              <p:nvPr/>
            </p:nvSpPr>
            <p:spPr bwMode="auto">
              <a:xfrm>
                <a:off x="5013914"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3" name="Line 68">
                <a:extLst>
                  <a:ext uri="{FF2B5EF4-FFF2-40B4-BE49-F238E27FC236}">
                    <a16:creationId xmlns:a16="http://schemas.microsoft.com/office/drawing/2014/main" id="{76EC3AE1-5134-4B7B-881F-F009A2F8EB2A}"/>
                  </a:ext>
                </a:extLst>
              </p:cNvPr>
              <p:cNvSpPr>
                <a:spLocks noChangeShapeType="1"/>
              </p:cNvSpPr>
              <p:nvPr/>
            </p:nvSpPr>
            <p:spPr bwMode="auto">
              <a:xfrm>
                <a:off x="4928189"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4" name="Line 68">
                <a:extLst>
                  <a:ext uri="{FF2B5EF4-FFF2-40B4-BE49-F238E27FC236}">
                    <a16:creationId xmlns:a16="http://schemas.microsoft.com/office/drawing/2014/main" id="{361204F0-123B-4364-BDC6-CE35B1F569E0}"/>
                  </a:ext>
                </a:extLst>
              </p:cNvPr>
              <p:cNvSpPr>
                <a:spLocks noChangeShapeType="1"/>
              </p:cNvSpPr>
              <p:nvPr/>
            </p:nvSpPr>
            <p:spPr bwMode="auto">
              <a:xfrm>
                <a:off x="4921046"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5" name="Line 68">
                <a:extLst>
                  <a:ext uri="{FF2B5EF4-FFF2-40B4-BE49-F238E27FC236}">
                    <a16:creationId xmlns:a16="http://schemas.microsoft.com/office/drawing/2014/main" id="{DAC749F2-6372-4658-9384-5A29E7CE53B3}"/>
                  </a:ext>
                </a:extLst>
              </p:cNvPr>
              <p:cNvSpPr>
                <a:spLocks noChangeShapeType="1"/>
              </p:cNvSpPr>
              <p:nvPr/>
            </p:nvSpPr>
            <p:spPr bwMode="auto">
              <a:xfrm>
                <a:off x="4873421"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6" name="Line 68">
                <a:extLst>
                  <a:ext uri="{FF2B5EF4-FFF2-40B4-BE49-F238E27FC236}">
                    <a16:creationId xmlns:a16="http://schemas.microsoft.com/office/drawing/2014/main" id="{5F0B19FC-B7E4-4E5C-8E8D-09A58336FE0F}"/>
                  </a:ext>
                </a:extLst>
              </p:cNvPr>
              <p:cNvSpPr>
                <a:spLocks noChangeShapeType="1"/>
              </p:cNvSpPr>
              <p:nvPr/>
            </p:nvSpPr>
            <p:spPr bwMode="auto">
              <a:xfrm>
                <a:off x="4728164"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7" name="Line 68">
                <a:extLst>
                  <a:ext uri="{FF2B5EF4-FFF2-40B4-BE49-F238E27FC236}">
                    <a16:creationId xmlns:a16="http://schemas.microsoft.com/office/drawing/2014/main" id="{A61AEB06-396D-4F7A-8BD6-4884CCF64258}"/>
                  </a:ext>
                </a:extLst>
              </p:cNvPr>
              <p:cNvSpPr>
                <a:spLocks noChangeShapeType="1"/>
              </p:cNvSpPr>
              <p:nvPr/>
            </p:nvSpPr>
            <p:spPr bwMode="auto">
              <a:xfrm>
                <a:off x="4649583"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8" name="Line 68">
                <a:extLst>
                  <a:ext uri="{FF2B5EF4-FFF2-40B4-BE49-F238E27FC236}">
                    <a16:creationId xmlns:a16="http://schemas.microsoft.com/office/drawing/2014/main" id="{58D50EE5-0A84-40C1-8C43-3454CF593468}"/>
                  </a:ext>
                </a:extLst>
              </p:cNvPr>
              <p:cNvSpPr>
                <a:spLocks noChangeShapeType="1"/>
              </p:cNvSpPr>
              <p:nvPr/>
            </p:nvSpPr>
            <p:spPr bwMode="auto">
              <a:xfrm>
                <a:off x="4642440"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9" name="Line 68">
                <a:extLst>
                  <a:ext uri="{FF2B5EF4-FFF2-40B4-BE49-F238E27FC236}">
                    <a16:creationId xmlns:a16="http://schemas.microsoft.com/office/drawing/2014/main" id="{1FB4904A-0E59-43CC-9F53-3985D2C5218E}"/>
                  </a:ext>
                </a:extLst>
              </p:cNvPr>
              <p:cNvSpPr>
                <a:spLocks noChangeShapeType="1"/>
              </p:cNvSpPr>
              <p:nvPr/>
            </p:nvSpPr>
            <p:spPr bwMode="auto">
              <a:xfrm>
                <a:off x="4599576"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0" name="Line 68">
                <a:extLst>
                  <a:ext uri="{FF2B5EF4-FFF2-40B4-BE49-F238E27FC236}">
                    <a16:creationId xmlns:a16="http://schemas.microsoft.com/office/drawing/2014/main" id="{CC87549F-86AE-4329-A232-64FD24C01376}"/>
                  </a:ext>
                </a:extLst>
              </p:cNvPr>
              <p:cNvSpPr>
                <a:spLocks noChangeShapeType="1"/>
              </p:cNvSpPr>
              <p:nvPr/>
            </p:nvSpPr>
            <p:spPr bwMode="auto">
              <a:xfrm>
                <a:off x="4580527"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1" name="Line 68">
                <a:extLst>
                  <a:ext uri="{FF2B5EF4-FFF2-40B4-BE49-F238E27FC236}">
                    <a16:creationId xmlns:a16="http://schemas.microsoft.com/office/drawing/2014/main" id="{94FCEA2E-F0B1-4633-B334-D5CD22C504DF}"/>
                  </a:ext>
                </a:extLst>
              </p:cNvPr>
              <p:cNvSpPr>
                <a:spLocks noChangeShapeType="1"/>
              </p:cNvSpPr>
              <p:nvPr/>
            </p:nvSpPr>
            <p:spPr bwMode="auto">
              <a:xfrm>
                <a:off x="4573384"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2" name="Line 68">
                <a:extLst>
                  <a:ext uri="{FF2B5EF4-FFF2-40B4-BE49-F238E27FC236}">
                    <a16:creationId xmlns:a16="http://schemas.microsoft.com/office/drawing/2014/main" id="{68F90262-AA99-44E4-8F66-4D57404F5C33}"/>
                  </a:ext>
                </a:extLst>
              </p:cNvPr>
              <p:cNvSpPr>
                <a:spLocks noChangeShapeType="1"/>
              </p:cNvSpPr>
              <p:nvPr/>
            </p:nvSpPr>
            <p:spPr bwMode="auto">
              <a:xfrm>
                <a:off x="4554332" y="3840238"/>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3" name="Line 68">
                <a:extLst>
                  <a:ext uri="{FF2B5EF4-FFF2-40B4-BE49-F238E27FC236}">
                    <a16:creationId xmlns:a16="http://schemas.microsoft.com/office/drawing/2014/main" id="{96627F16-DADF-4439-BFD9-100BE364ECB4}"/>
                  </a:ext>
                </a:extLst>
              </p:cNvPr>
              <p:cNvSpPr>
                <a:spLocks noChangeShapeType="1"/>
              </p:cNvSpPr>
              <p:nvPr/>
            </p:nvSpPr>
            <p:spPr bwMode="auto">
              <a:xfrm>
                <a:off x="4520996" y="3814044"/>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4" name="Line 68">
                <a:extLst>
                  <a:ext uri="{FF2B5EF4-FFF2-40B4-BE49-F238E27FC236}">
                    <a16:creationId xmlns:a16="http://schemas.microsoft.com/office/drawing/2014/main" id="{E0EA1E4A-4FD2-44DD-A313-0D55798B3C58}"/>
                  </a:ext>
                </a:extLst>
              </p:cNvPr>
              <p:cNvSpPr>
                <a:spLocks noChangeShapeType="1"/>
              </p:cNvSpPr>
              <p:nvPr/>
            </p:nvSpPr>
            <p:spPr bwMode="auto">
              <a:xfrm>
                <a:off x="4411458" y="3814044"/>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5" name="Line 68">
                <a:extLst>
                  <a:ext uri="{FF2B5EF4-FFF2-40B4-BE49-F238E27FC236}">
                    <a16:creationId xmlns:a16="http://schemas.microsoft.com/office/drawing/2014/main" id="{8C757DEA-A2E6-42F9-BE97-CB679B4EE2DD}"/>
                  </a:ext>
                </a:extLst>
              </p:cNvPr>
              <p:cNvSpPr>
                <a:spLocks noChangeShapeType="1"/>
              </p:cNvSpPr>
              <p:nvPr/>
            </p:nvSpPr>
            <p:spPr bwMode="auto">
              <a:xfrm>
                <a:off x="4404315" y="3814044"/>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6" name="Line 68">
                <a:extLst>
                  <a:ext uri="{FF2B5EF4-FFF2-40B4-BE49-F238E27FC236}">
                    <a16:creationId xmlns:a16="http://schemas.microsoft.com/office/drawing/2014/main" id="{96C4D554-1648-4AFB-8ACE-2D0C47569E07}"/>
                  </a:ext>
                </a:extLst>
              </p:cNvPr>
              <p:cNvSpPr>
                <a:spLocks noChangeShapeType="1"/>
              </p:cNvSpPr>
              <p:nvPr/>
            </p:nvSpPr>
            <p:spPr bwMode="auto">
              <a:xfrm>
                <a:off x="4349546" y="379261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7" name="Line 68">
                <a:extLst>
                  <a:ext uri="{FF2B5EF4-FFF2-40B4-BE49-F238E27FC236}">
                    <a16:creationId xmlns:a16="http://schemas.microsoft.com/office/drawing/2014/main" id="{6DAB615E-2C0B-40CE-A415-4DB72CACB4CD}"/>
                  </a:ext>
                </a:extLst>
              </p:cNvPr>
              <p:cNvSpPr>
                <a:spLocks noChangeShapeType="1"/>
              </p:cNvSpPr>
              <p:nvPr/>
            </p:nvSpPr>
            <p:spPr bwMode="auto">
              <a:xfrm>
                <a:off x="4342403" y="379261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8" name="Line 68">
                <a:extLst>
                  <a:ext uri="{FF2B5EF4-FFF2-40B4-BE49-F238E27FC236}">
                    <a16:creationId xmlns:a16="http://schemas.microsoft.com/office/drawing/2014/main" id="{9C1DF937-EB0B-4EF6-8357-BE1796C105B8}"/>
                  </a:ext>
                </a:extLst>
              </p:cNvPr>
              <p:cNvSpPr>
                <a:spLocks noChangeShapeType="1"/>
              </p:cNvSpPr>
              <p:nvPr/>
            </p:nvSpPr>
            <p:spPr bwMode="auto">
              <a:xfrm>
                <a:off x="4318590" y="379261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69" name="Line 68">
                <a:extLst>
                  <a:ext uri="{FF2B5EF4-FFF2-40B4-BE49-F238E27FC236}">
                    <a16:creationId xmlns:a16="http://schemas.microsoft.com/office/drawing/2014/main" id="{744828BA-2043-41F3-B987-DE25171A1D79}"/>
                  </a:ext>
                </a:extLst>
              </p:cNvPr>
              <p:cNvSpPr>
                <a:spLocks noChangeShapeType="1"/>
              </p:cNvSpPr>
              <p:nvPr/>
            </p:nvSpPr>
            <p:spPr bwMode="auto">
              <a:xfrm>
                <a:off x="4299539"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0" name="Line 68">
                <a:extLst>
                  <a:ext uri="{FF2B5EF4-FFF2-40B4-BE49-F238E27FC236}">
                    <a16:creationId xmlns:a16="http://schemas.microsoft.com/office/drawing/2014/main" id="{ABCCBFAD-1845-4E25-B653-F5BD3A9894B2}"/>
                  </a:ext>
                </a:extLst>
              </p:cNvPr>
              <p:cNvSpPr>
                <a:spLocks noChangeShapeType="1"/>
              </p:cNvSpPr>
              <p:nvPr/>
            </p:nvSpPr>
            <p:spPr bwMode="auto">
              <a:xfrm>
                <a:off x="4263820"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1" name="Line 68">
                <a:extLst>
                  <a:ext uri="{FF2B5EF4-FFF2-40B4-BE49-F238E27FC236}">
                    <a16:creationId xmlns:a16="http://schemas.microsoft.com/office/drawing/2014/main" id="{748C315F-CCAF-47A6-B715-8776B6F4BB96}"/>
                  </a:ext>
                </a:extLst>
              </p:cNvPr>
              <p:cNvSpPr>
                <a:spLocks noChangeShapeType="1"/>
              </p:cNvSpPr>
              <p:nvPr/>
            </p:nvSpPr>
            <p:spPr bwMode="auto">
              <a:xfrm>
                <a:off x="4232864"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2" name="Line 68">
                <a:extLst>
                  <a:ext uri="{FF2B5EF4-FFF2-40B4-BE49-F238E27FC236}">
                    <a16:creationId xmlns:a16="http://schemas.microsoft.com/office/drawing/2014/main" id="{0B05F3B0-3AE4-4EEB-AD1E-6281E9599BC4}"/>
                  </a:ext>
                </a:extLst>
              </p:cNvPr>
              <p:cNvSpPr>
                <a:spLocks noChangeShapeType="1"/>
              </p:cNvSpPr>
              <p:nvPr/>
            </p:nvSpPr>
            <p:spPr bwMode="auto">
              <a:xfrm>
                <a:off x="4228102"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3" name="Line 68">
                <a:extLst>
                  <a:ext uri="{FF2B5EF4-FFF2-40B4-BE49-F238E27FC236}">
                    <a16:creationId xmlns:a16="http://schemas.microsoft.com/office/drawing/2014/main" id="{30119174-6BD6-40AF-BA46-2655F68C6D27}"/>
                  </a:ext>
                </a:extLst>
              </p:cNvPr>
              <p:cNvSpPr>
                <a:spLocks noChangeShapeType="1"/>
              </p:cNvSpPr>
              <p:nvPr/>
            </p:nvSpPr>
            <p:spPr bwMode="auto">
              <a:xfrm>
                <a:off x="4220958"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4" name="Line 68">
                <a:extLst>
                  <a:ext uri="{FF2B5EF4-FFF2-40B4-BE49-F238E27FC236}">
                    <a16:creationId xmlns:a16="http://schemas.microsoft.com/office/drawing/2014/main" id="{EF29C88C-20F6-4E44-9A5D-6FA5E49B5E63}"/>
                  </a:ext>
                </a:extLst>
              </p:cNvPr>
              <p:cNvSpPr>
                <a:spLocks noChangeShapeType="1"/>
              </p:cNvSpPr>
              <p:nvPr/>
            </p:nvSpPr>
            <p:spPr bwMode="auto">
              <a:xfrm>
                <a:off x="4199527"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5" name="Line 68">
                <a:extLst>
                  <a:ext uri="{FF2B5EF4-FFF2-40B4-BE49-F238E27FC236}">
                    <a16:creationId xmlns:a16="http://schemas.microsoft.com/office/drawing/2014/main" id="{2E01990E-55D3-47FC-B5C5-99E9847A1851}"/>
                  </a:ext>
                </a:extLst>
              </p:cNvPr>
              <p:cNvSpPr>
                <a:spLocks noChangeShapeType="1"/>
              </p:cNvSpPr>
              <p:nvPr/>
            </p:nvSpPr>
            <p:spPr bwMode="auto">
              <a:xfrm>
                <a:off x="4163808"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6" name="Line 68">
                <a:extLst>
                  <a:ext uri="{FF2B5EF4-FFF2-40B4-BE49-F238E27FC236}">
                    <a16:creationId xmlns:a16="http://schemas.microsoft.com/office/drawing/2014/main" id="{3D25FEA4-723B-4729-9846-F48BF5E44DC4}"/>
                  </a:ext>
                </a:extLst>
              </p:cNvPr>
              <p:cNvSpPr>
                <a:spLocks noChangeShapeType="1"/>
              </p:cNvSpPr>
              <p:nvPr/>
            </p:nvSpPr>
            <p:spPr bwMode="auto">
              <a:xfrm>
                <a:off x="4135233"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7" name="Line 68">
                <a:extLst>
                  <a:ext uri="{FF2B5EF4-FFF2-40B4-BE49-F238E27FC236}">
                    <a16:creationId xmlns:a16="http://schemas.microsoft.com/office/drawing/2014/main" id="{AF9790AD-6435-4280-B37E-8F0AE9CD9955}"/>
                  </a:ext>
                </a:extLst>
              </p:cNvPr>
              <p:cNvSpPr>
                <a:spLocks noChangeShapeType="1"/>
              </p:cNvSpPr>
              <p:nvPr/>
            </p:nvSpPr>
            <p:spPr bwMode="auto">
              <a:xfrm>
                <a:off x="4116183"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8" name="Line 68">
                <a:extLst>
                  <a:ext uri="{FF2B5EF4-FFF2-40B4-BE49-F238E27FC236}">
                    <a16:creationId xmlns:a16="http://schemas.microsoft.com/office/drawing/2014/main" id="{9146573A-5879-4C29-9F86-90D9604D4795}"/>
                  </a:ext>
                </a:extLst>
              </p:cNvPr>
              <p:cNvSpPr>
                <a:spLocks noChangeShapeType="1"/>
              </p:cNvSpPr>
              <p:nvPr/>
            </p:nvSpPr>
            <p:spPr bwMode="auto">
              <a:xfrm>
                <a:off x="4109039"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79" name="Line 68">
                <a:extLst>
                  <a:ext uri="{FF2B5EF4-FFF2-40B4-BE49-F238E27FC236}">
                    <a16:creationId xmlns:a16="http://schemas.microsoft.com/office/drawing/2014/main" id="{0465344D-9E8A-49F4-B5F6-ADDA52476718}"/>
                  </a:ext>
                </a:extLst>
              </p:cNvPr>
              <p:cNvSpPr>
                <a:spLocks noChangeShapeType="1"/>
              </p:cNvSpPr>
              <p:nvPr/>
            </p:nvSpPr>
            <p:spPr bwMode="auto">
              <a:xfrm>
                <a:off x="4059033"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0" name="Line 68">
                <a:extLst>
                  <a:ext uri="{FF2B5EF4-FFF2-40B4-BE49-F238E27FC236}">
                    <a16:creationId xmlns:a16="http://schemas.microsoft.com/office/drawing/2014/main" id="{95A1971C-46D6-49E4-9724-5D83E29FBDFF}"/>
                  </a:ext>
                </a:extLst>
              </p:cNvPr>
              <p:cNvSpPr>
                <a:spLocks noChangeShapeType="1"/>
              </p:cNvSpPr>
              <p:nvPr/>
            </p:nvSpPr>
            <p:spPr bwMode="auto">
              <a:xfrm>
                <a:off x="4051889" y="3773563"/>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1" name="Line 68">
                <a:extLst>
                  <a:ext uri="{FF2B5EF4-FFF2-40B4-BE49-F238E27FC236}">
                    <a16:creationId xmlns:a16="http://schemas.microsoft.com/office/drawing/2014/main" id="{E25CE9FF-412F-470F-887A-8C73E39258A9}"/>
                  </a:ext>
                </a:extLst>
              </p:cNvPr>
              <p:cNvSpPr>
                <a:spLocks noChangeShapeType="1"/>
              </p:cNvSpPr>
              <p:nvPr/>
            </p:nvSpPr>
            <p:spPr bwMode="auto">
              <a:xfrm>
                <a:off x="4001883" y="3771182"/>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2" name="Line 68">
                <a:extLst>
                  <a:ext uri="{FF2B5EF4-FFF2-40B4-BE49-F238E27FC236}">
                    <a16:creationId xmlns:a16="http://schemas.microsoft.com/office/drawing/2014/main" id="{0ABA0A84-DDAD-44F2-8421-10C60993D88C}"/>
                  </a:ext>
                </a:extLst>
              </p:cNvPr>
              <p:cNvSpPr>
                <a:spLocks noChangeShapeType="1"/>
              </p:cNvSpPr>
              <p:nvPr/>
            </p:nvSpPr>
            <p:spPr bwMode="auto">
              <a:xfrm>
                <a:off x="3918539" y="3759276"/>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3" name="Line 68">
                <a:extLst>
                  <a:ext uri="{FF2B5EF4-FFF2-40B4-BE49-F238E27FC236}">
                    <a16:creationId xmlns:a16="http://schemas.microsoft.com/office/drawing/2014/main" id="{BDAC207C-A043-45CA-A1F5-E61900CDBF68}"/>
                  </a:ext>
                </a:extLst>
              </p:cNvPr>
              <p:cNvSpPr>
                <a:spLocks noChangeShapeType="1"/>
              </p:cNvSpPr>
              <p:nvPr/>
            </p:nvSpPr>
            <p:spPr bwMode="auto">
              <a:xfrm>
                <a:off x="3911395" y="3759276"/>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4" name="Line 68">
                <a:extLst>
                  <a:ext uri="{FF2B5EF4-FFF2-40B4-BE49-F238E27FC236}">
                    <a16:creationId xmlns:a16="http://schemas.microsoft.com/office/drawing/2014/main" id="{90DB6438-A9C0-42B8-A555-7B632430F1EB}"/>
                  </a:ext>
                </a:extLst>
              </p:cNvPr>
              <p:cNvSpPr>
                <a:spLocks noChangeShapeType="1"/>
              </p:cNvSpPr>
              <p:nvPr/>
            </p:nvSpPr>
            <p:spPr bwMode="auto">
              <a:xfrm>
                <a:off x="3878058" y="3759276"/>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5" name="Line 68">
                <a:extLst>
                  <a:ext uri="{FF2B5EF4-FFF2-40B4-BE49-F238E27FC236}">
                    <a16:creationId xmlns:a16="http://schemas.microsoft.com/office/drawing/2014/main" id="{46D9ACFF-8EBA-442B-B409-BA8AE9756016}"/>
                  </a:ext>
                </a:extLst>
              </p:cNvPr>
              <p:cNvSpPr>
                <a:spLocks noChangeShapeType="1"/>
              </p:cNvSpPr>
              <p:nvPr/>
            </p:nvSpPr>
            <p:spPr bwMode="auto">
              <a:xfrm>
                <a:off x="3813764" y="3759276"/>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6" name="Line 68">
                <a:extLst>
                  <a:ext uri="{FF2B5EF4-FFF2-40B4-BE49-F238E27FC236}">
                    <a16:creationId xmlns:a16="http://schemas.microsoft.com/office/drawing/2014/main" id="{2F2B72E4-06CA-4A84-8AEF-F8EF481E1DB5}"/>
                  </a:ext>
                </a:extLst>
              </p:cNvPr>
              <p:cNvSpPr>
                <a:spLocks noChangeShapeType="1"/>
              </p:cNvSpPr>
              <p:nvPr/>
            </p:nvSpPr>
            <p:spPr bwMode="auto">
              <a:xfrm>
                <a:off x="3704226" y="3744989"/>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7" name="Line 68">
                <a:extLst>
                  <a:ext uri="{FF2B5EF4-FFF2-40B4-BE49-F238E27FC236}">
                    <a16:creationId xmlns:a16="http://schemas.microsoft.com/office/drawing/2014/main" id="{D2EA579B-95BF-4C0B-8FC7-3AA9D06975C9}"/>
                  </a:ext>
                </a:extLst>
              </p:cNvPr>
              <p:cNvSpPr>
                <a:spLocks noChangeShapeType="1"/>
              </p:cNvSpPr>
              <p:nvPr/>
            </p:nvSpPr>
            <p:spPr bwMode="auto">
              <a:xfrm>
                <a:off x="3666126" y="3730701"/>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8" name="Line 68">
                <a:extLst>
                  <a:ext uri="{FF2B5EF4-FFF2-40B4-BE49-F238E27FC236}">
                    <a16:creationId xmlns:a16="http://schemas.microsoft.com/office/drawing/2014/main" id="{2A09F386-BDB3-439D-B908-DDFAE78291A9}"/>
                  </a:ext>
                </a:extLst>
              </p:cNvPr>
              <p:cNvSpPr>
                <a:spLocks noChangeShapeType="1"/>
              </p:cNvSpPr>
              <p:nvPr/>
            </p:nvSpPr>
            <p:spPr bwMode="auto">
              <a:xfrm>
                <a:off x="3649457" y="3730701"/>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89" name="Line 68">
                <a:extLst>
                  <a:ext uri="{FF2B5EF4-FFF2-40B4-BE49-F238E27FC236}">
                    <a16:creationId xmlns:a16="http://schemas.microsoft.com/office/drawing/2014/main" id="{737674B3-FE9D-4BCA-A4D0-82DAA6C5C688}"/>
                  </a:ext>
                </a:extLst>
              </p:cNvPr>
              <p:cNvSpPr>
                <a:spLocks noChangeShapeType="1"/>
              </p:cNvSpPr>
              <p:nvPr/>
            </p:nvSpPr>
            <p:spPr bwMode="auto">
              <a:xfrm>
                <a:off x="3618501" y="3709270"/>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90" name="Line 68">
                <a:extLst>
                  <a:ext uri="{FF2B5EF4-FFF2-40B4-BE49-F238E27FC236}">
                    <a16:creationId xmlns:a16="http://schemas.microsoft.com/office/drawing/2014/main" id="{DC6193A9-6FF6-41F3-8332-482D5F611AF4}"/>
                  </a:ext>
                </a:extLst>
              </p:cNvPr>
              <p:cNvSpPr>
                <a:spLocks noChangeShapeType="1"/>
              </p:cNvSpPr>
              <p:nvPr/>
            </p:nvSpPr>
            <p:spPr bwMode="auto">
              <a:xfrm>
                <a:off x="3554208" y="3687839"/>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91" name="Line 68">
                <a:extLst>
                  <a:ext uri="{FF2B5EF4-FFF2-40B4-BE49-F238E27FC236}">
                    <a16:creationId xmlns:a16="http://schemas.microsoft.com/office/drawing/2014/main" id="{8FFB4283-E84A-4419-88EF-1AF120C1F8B8}"/>
                  </a:ext>
                </a:extLst>
              </p:cNvPr>
              <p:cNvSpPr>
                <a:spLocks noChangeShapeType="1"/>
              </p:cNvSpPr>
              <p:nvPr/>
            </p:nvSpPr>
            <p:spPr bwMode="auto">
              <a:xfrm>
                <a:off x="3535158" y="3673551"/>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92" name="Line 68">
                <a:extLst>
                  <a:ext uri="{FF2B5EF4-FFF2-40B4-BE49-F238E27FC236}">
                    <a16:creationId xmlns:a16="http://schemas.microsoft.com/office/drawing/2014/main" id="{48360E40-36D8-4BBF-BA09-8EE4374EAD88}"/>
                  </a:ext>
                </a:extLst>
              </p:cNvPr>
              <p:cNvSpPr>
                <a:spLocks noChangeShapeType="1"/>
              </p:cNvSpPr>
              <p:nvPr/>
            </p:nvSpPr>
            <p:spPr bwMode="auto">
              <a:xfrm>
                <a:off x="3530396" y="3673551"/>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93" name="Line 68">
                <a:extLst>
                  <a:ext uri="{FF2B5EF4-FFF2-40B4-BE49-F238E27FC236}">
                    <a16:creationId xmlns:a16="http://schemas.microsoft.com/office/drawing/2014/main" id="{A74CDE81-9760-4AF8-B088-EE243C7B930D}"/>
                  </a:ext>
                </a:extLst>
              </p:cNvPr>
              <p:cNvSpPr>
                <a:spLocks noChangeShapeType="1"/>
              </p:cNvSpPr>
              <p:nvPr/>
            </p:nvSpPr>
            <p:spPr bwMode="auto">
              <a:xfrm>
                <a:off x="2205626" y="2941714"/>
                <a:ext cx="0" cy="49613"/>
              </a:xfrm>
              <a:prstGeom prst="line">
                <a:avLst/>
              </a:prstGeom>
              <a:noFill/>
              <a:ln w="6350" cap="flat">
                <a:solidFill>
                  <a:srgbClr val="CB7C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823" name="Group 822">
              <a:extLst>
                <a:ext uri="{FF2B5EF4-FFF2-40B4-BE49-F238E27FC236}">
                  <a16:creationId xmlns:a16="http://schemas.microsoft.com/office/drawing/2014/main" id="{AEF0D66B-6CA9-458D-A903-D649B78176E2}"/>
                </a:ext>
              </a:extLst>
            </p:cNvPr>
            <p:cNvGrpSpPr/>
            <p:nvPr/>
          </p:nvGrpSpPr>
          <p:grpSpPr>
            <a:xfrm>
              <a:off x="717086" y="2537539"/>
              <a:ext cx="2839038" cy="2464979"/>
              <a:chOff x="1283930" y="1558133"/>
              <a:chExt cx="3700465" cy="2478487"/>
            </a:xfrm>
          </p:grpSpPr>
          <p:sp>
            <p:nvSpPr>
              <p:cNvPr id="825" name="Line 27">
                <a:extLst>
                  <a:ext uri="{FF2B5EF4-FFF2-40B4-BE49-F238E27FC236}">
                    <a16:creationId xmlns:a16="http://schemas.microsoft.com/office/drawing/2014/main" id="{9DFB573C-5EE4-4A3F-AB61-8C6A08C19FB3}"/>
                  </a:ext>
                </a:extLst>
              </p:cNvPr>
              <p:cNvSpPr>
                <a:spLocks noChangeShapeType="1"/>
              </p:cNvSpPr>
              <p:nvPr/>
            </p:nvSpPr>
            <p:spPr bwMode="auto">
              <a:xfrm>
                <a:off x="4984395" y="398700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26" name="Line 27">
                <a:extLst>
                  <a:ext uri="{FF2B5EF4-FFF2-40B4-BE49-F238E27FC236}">
                    <a16:creationId xmlns:a16="http://schemas.microsoft.com/office/drawing/2014/main" id="{E6F558C4-0861-4230-8BCA-332DFA50CE02}"/>
                  </a:ext>
                </a:extLst>
              </p:cNvPr>
              <p:cNvSpPr>
                <a:spLocks noChangeShapeType="1"/>
              </p:cNvSpPr>
              <p:nvPr/>
            </p:nvSpPr>
            <p:spPr bwMode="auto">
              <a:xfrm>
                <a:off x="4851045" y="398700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27" name="Line 27">
                <a:extLst>
                  <a:ext uri="{FF2B5EF4-FFF2-40B4-BE49-F238E27FC236}">
                    <a16:creationId xmlns:a16="http://schemas.microsoft.com/office/drawing/2014/main" id="{9D8672F1-6CAF-40BC-BC61-D2104FDD5D6E}"/>
                  </a:ext>
                </a:extLst>
              </p:cNvPr>
              <p:cNvSpPr>
                <a:spLocks noChangeShapeType="1"/>
              </p:cNvSpPr>
              <p:nvPr/>
            </p:nvSpPr>
            <p:spPr bwMode="auto">
              <a:xfrm>
                <a:off x="4729602" y="398700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28" name="Line 27">
                <a:extLst>
                  <a:ext uri="{FF2B5EF4-FFF2-40B4-BE49-F238E27FC236}">
                    <a16:creationId xmlns:a16="http://schemas.microsoft.com/office/drawing/2014/main" id="{8F7A262F-F5B1-4270-A27A-43774156814B}"/>
                  </a:ext>
                </a:extLst>
              </p:cNvPr>
              <p:cNvSpPr>
                <a:spLocks noChangeShapeType="1"/>
              </p:cNvSpPr>
              <p:nvPr/>
            </p:nvSpPr>
            <p:spPr bwMode="auto">
              <a:xfrm>
                <a:off x="4670070" y="398700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29" name="Line 27">
                <a:extLst>
                  <a:ext uri="{FF2B5EF4-FFF2-40B4-BE49-F238E27FC236}">
                    <a16:creationId xmlns:a16="http://schemas.microsoft.com/office/drawing/2014/main" id="{022B97D5-FF16-4115-8BB6-D3B23B29E532}"/>
                  </a:ext>
                </a:extLst>
              </p:cNvPr>
              <p:cNvSpPr>
                <a:spLocks noChangeShapeType="1"/>
              </p:cNvSpPr>
              <p:nvPr/>
            </p:nvSpPr>
            <p:spPr bwMode="auto">
              <a:xfrm>
                <a:off x="4562913" y="398700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0" name="Line 27">
                <a:extLst>
                  <a:ext uri="{FF2B5EF4-FFF2-40B4-BE49-F238E27FC236}">
                    <a16:creationId xmlns:a16="http://schemas.microsoft.com/office/drawing/2014/main" id="{691FDF04-2766-4385-AFF1-ECBF66463262}"/>
                  </a:ext>
                </a:extLst>
              </p:cNvPr>
              <p:cNvSpPr>
                <a:spLocks noChangeShapeType="1"/>
              </p:cNvSpPr>
              <p:nvPr/>
            </p:nvSpPr>
            <p:spPr bwMode="auto">
              <a:xfrm>
                <a:off x="4508144" y="394414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1" name="Line 27">
                <a:extLst>
                  <a:ext uri="{FF2B5EF4-FFF2-40B4-BE49-F238E27FC236}">
                    <a16:creationId xmlns:a16="http://schemas.microsoft.com/office/drawing/2014/main" id="{5D0332CB-8DCB-4BAC-8702-9B8A381F1F4B}"/>
                  </a:ext>
                </a:extLst>
              </p:cNvPr>
              <p:cNvSpPr>
                <a:spLocks noChangeShapeType="1"/>
              </p:cNvSpPr>
              <p:nvPr/>
            </p:nvSpPr>
            <p:spPr bwMode="auto">
              <a:xfrm>
                <a:off x="4481951" y="394414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2" name="Line 27">
                <a:extLst>
                  <a:ext uri="{FF2B5EF4-FFF2-40B4-BE49-F238E27FC236}">
                    <a16:creationId xmlns:a16="http://schemas.microsoft.com/office/drawing/2014/main" id="{F6A3C2EB-4ECC-4D38-B0CC-B2BEDEA1DD21}"/>
                  </a:ext>
                </a:extLst>
              </p:cNvPr>
              <p:cNvSpPr>
                <a:spLocks noChangeShapeType="1"/>
              </p:cNvSpPr>
              <p:nvPr/>
            </p:nvSpPr>
            <p:spPr bwMode="auto">
              <a:xfrm>
                <a:off x="4431944" y="394414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3" name="Line 27">
                <a:extLst>
                  <a:ext uri="{FF2B5EF4-FFF2-40B4-BE49-F238E27FC236}">
                    <a16:creationId xmlns:a16="http://schemas.microsoft.com/office/drawing/2014/main" id="{4BEC1AF9-B55B-48A7-8366-58590EB4F1E5}"/>
                  </a:ext>
                </a:extLst>
              </p:cNvPr>
              <p:cNvSpPr>
                <a:spLocks noChangeShapeType="1"/>
              </p:cNvSpPr>
              <p:nvPr/>
            </p:nvSpPr>
            <p:spPr bwMode="auto">
              <a:xfrm>
                <a:off x="4377175" y="393223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4" name="Line 27">
                <a:extLst>
                  <a:ext uri="{FF2B5EF4-FFF2-40B4-BE49-F238E27FC236}">
                    <a16:creationId xmlns:a16="http://schemas.microsoft.com/office/drawing/2014/main" id="{D007A90C-BB46-4244-85C8-B28063DA079C}"/>
                  </a:ext>
                </a:extLst>
              </p:cNvPr>
              <p:cNvSpPr>
                <a:spLocks noChangeShapeType="1"/>
              </p:cNvSpPr>
              <p:nvPr/>
            </p:nvSpPr>
            <p:spPr bwMode="auto">
              <a:xfrm>
                <a:off x="4331932"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5" name="Line 27">
                <a:extLst>
                  <a:ext uri="{FF2B5EF4-FFF2-40B4-BE49-F238E27FC236}">
                    <a16:creationId xmlns:a16="http://schemas.microsoft.com/office/drawing/2014/main" id="{4CD76AC3-1AE8-406C-B386-C3DB09AFF256}"/>
                  </a:ext>
                </a:extLst>
              </p:cNvPr>
              <p:cNvSpPr>
                <a:spLocks noChangeShapeType="1"/>
              </p:cNvSpPr>
              <p:nvPr/>
            </p:nvSpPr>
            <p:spPr bwMode="auto">
              <a:xfrm>
                <a:off x="4324788"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6" name="Line 27">
                <a:extLst>
                  <a:ext uri="{FF2B5EF4-FFF2-40B4-BE49-F238E27FC236}">
                    <a16:creationId xmlns:a16="http://schemas.microsoft.com/office/drawing/2014/main" id="{57359625-1088-4DAD-9CB4-7AE259D67D6B}"/>
                  </a:ext>
                </a:extLst>
              </p:cNvPr>
              <p:cNvSpPr>
                <a:spLocks noChangeShapeType="1"/>
              </p:cNvSpPr>
              <p:nvPr/>
            </p:nvSpPr>
            <p:spPr bwMode="auto">
              <a:xfrm>
                <a:off x="4258113"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7" name="Line 27">
                <a:extLst>
                  <a:ext uri="{FF2B5EF4-FFF2-40B4-BE49-F238E27FC236}">
                    <a16:creationId xmlns:a16="http://schemas.microsoft.com/office/drawing/2014/main" id="{BBCF482B-877D-45FB-8613-177C0D9B4077}"/>
                  </a:ext>
                </a:extLst>
              </p:cNvPr>
              <p:cNvSpPr>
                <a:spLocks noChangeShapeType="1"/>
              </p:cNvSpPr>
              <p:nvPr/>
            </p:nvSpPr>
            <p:spPr bwMode="auto">
              <a:xfrm>
                <a:off x="4250969"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8" name="Line 27">
                <a:extLst>
                  <a:ext uri="{FF2B5EF4-FFF2-40B4-BE49-F238E27FC236}">
                    <a16:creationId xmlns:a16="http://schemas.microsoft.com/office/drawing/2014/main" id="{6D6E5565-2AB1-4F3F-AB41-BE6D68F44B1D}"/>
                  </a:ext>
                </a:extLst>
              </p:cNvPr>
              <p:cNvSpPr>
                <a:spLocks noChangeShapeType="1"/>
              </p:cNvSpPr>
              <p:nvPr/>
            </p:nvSpPr>
            <p:spPr bwMode="auto">
              <a:xfrm>
                <a:off x="4198582"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39" name="Line 27">
                <a:extLst>
                  <a:ext uri="{FF2B5EF4-FFF2-40B4-BE49-F238E27FC236}">
                    <a16:creationId xmlns:a16="http://schemas.microsoft.com/office/drawing/2014/main" id="{282FD5CF-8FFE-4E85-84A8-6394B51A1395}"/>
                  </a:ext>
                </a:extLst>
              </p:cNvPr>
              <p:cNvSpPr>
                <a:spLocks noChangeShapeType="1"/>
              </p:cNvSpPr>
              <p:nvPr/>
            </p:nvSpPr>
            <p:spPr bwMode="auto">
              <a:xfrm>
                <a:off x="4143813"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0" name="Line 27">
                <a:extLst>
                  <a:ext uri="{FF2B5EF4-FFF2-40B4-BE49-F238E27FC236}">
                    <a16:creationId xmlns:a16="http://schemas.microsoft.com/office/drawing/2014/main" id="{60E5C1FB-7700-424B-B363-06F9DFEB66B0}"/>
                  </a:ext>
                </a:extLst>
              </p:cNvPr>
              <p:cNvSpPr>
                <a:spLocks noChangeShapeType="1"/>
              </p:cNvSpPr>
              <p:nvPr/>
            </p:nvSpPr>
            <p:spPr bwMode="auto">
              <a:xfrm>
                <a:off x="4136669" y="39108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1" name="Line 27">
                <a:extLst>
                  <a:ext uri="{FF2B5EF4-FFF2-40B4-BE49-F238E27FC236}">
                    <a16:creationId xmlns:a16="http://schemas.microsoft.com/office/drawing/2014/main" id="{88BB40BD-F0B5-42AF-A220-F4CACED2BAFC}"/>
                  </a:ext>
                </a:extLst>
              </p:cNvPr>
              <p:cNvSpPr>
                <a:spLocks noChangeShapeType="1"/>
              </p:cNvSpPr>
              <p:nvPr/>
            </p:nvSpPr>
            <p:spPr bwMode="auto">
              <a:xfrm>
                <a:off x="3974744" y="389890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2" name="Line 27">
                <a:extLst>
                  <a:ext uri="{FF2B5EF4-FFF2-40B4-BE49-F238E27FC236}">
                    <a16:creationId xmlns:a16="http://schemas.microsoft.com/office/drawing/2014/main" id="{DE1E6A0E-0E69-4675-8FCF-80FA5E8F53E9}"/>
                  </a:ext>
                </a:extLst>
              </p:cNvPr>
              <p:cNvSpPr>
                <a:spLocks noChangeShapeType="1"/>
              </p:cNvSpPr>
              <p:nvPr/>
            </p:nvSpPr>
            <p:spPr bwMode="auto">
              <a:xfrm>
                <a:off x="3908070" y="388461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3" name="Line 27">
                <a:extLst>
                  <a:ext uri="{FF2B5EF4-FFF2-40B4-BE49-F238E27FC236}">
                    <a16:creationId xmlns:a16="http://schemas.microsoft.com/office/drawing/2014/main" id="{B3DDD1CA-9F41-45CF-B449-BF6C81D92330}"/>
                  </a:ext>
                </a:extLst>
              </p:cNvPr>
              <p:cNvSpPr>
                <a:spLocks noChangeShapeType="1"/>
              </p:cNvSpPr>
              <p:nvPr/>
            </p:nvSpPr>
            <p:spPr bwMode="auto">
              <a:xfrm>
                <a:off x="3824726" y="386794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4" name="Line 27">
                <a:extLst>
                  <a:ext uri="{FF2B5EF4-FFF2-40B4-BE49-F238E27FC236}">
                    <a16:creationId xmlns:a16="http://schemas.microsoft.com/office/drawing/2014/main" id="{BEBAD1E4-F32E-4DF6-A340-46B5988B706F}"/>
                  </a:ext>
                </a:extLst>
              </p:cNvPr>
              <p:cNvSpPr>
                <a:spLocks noChangeShapeType="1"/>
              </p:cNvSpPr>
              <p:nvPr/>
            </p:nvSpPr>
            <p:spPr bwMode="auto">
              <a:xfrm>
                <a:off x="3786626" y="384889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5" name="Line 27">
                <a:extLst>
                  <a:ext uri="{FF2B5EF4-FFF2-40B4-BE49-F238E27FC236}">
                    <a16:creationId xmlns:a16="http://schemas.microsoft.com/office/drawing/2014/main" id="{C7CAF501-1208-4747-9B85-E3D275B79E75}"/>
                  </a:ext>
                </a:extLst>
              </p:cNvPr>
              <p:cNvSpPr>
                <a:spLocks noChangeShapeType="1"/>
              </p:cNvSpPr>
              <p:nvPr/>
            </p:nvSpPr>
            <p:spPr bwMode="auto">
              <a:xfrm>
                <a:off x="3686613" y="38346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6" name="Line 27">
                <a:extLst>
                  <a:ext uri="{FF2B5EF4-FFF2-40B4-BE49-F238E27FC236}">
                    <a16:creationId xmlns:a16="http://schemas.microsoft.com/office/drawing/2014/main" id="{A05D5A87-18DE-445D-87F3-99B48FDEDD4A}"/>
                  </a:ext>
                </a:extLst>
              </p:cNvPr>
              <p:cNvSpPr>
                <a:spLocks noChangeShapeType="1"/>
              </p:cNvSpPr>
              <p:nvPr/>
            </p:nvSpPr>
            <p:spPr bwMode="auto">
              <a:xfrm>
                <a:off x="3669944" y="38346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7" name="Line 27">
                <a:extLst>
                  <a:ext uri="{FF2B5EF4-FFF2-40B4-BE49-F238E27FC236}">
                    <a16:creationId xmlns:a16="http://schemas.microsoft.com/office/drawing/2014/main" id="{9A0A0B9C-75FF-4398-8CC1-C397F8953679}"/>
                  </a:ext>
                </a:extLst>
              </p:cNvPr>
              <p:cNvSpPr>
                <a:spLocks noChangeShapeType="1"/>
              </p:cNvSpPr>
              <p:nvPr/>
            </p:nvSpPr>
            <p:spPr bwMode="auto">
              <a:xfrm>
                <a:off x="3641369" y="382032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8" name="Line 27">
                <a:extLst>
                  <a:ext uri="{FF2B5EF4-FFF2-40B4-BE49-F238E27FC236}">
                    <a16:creationId xmlns:a16="http://schemas.microsoft.com/office/drawing/2014/main" id="{ADF1D081-A36E-4A88-9E1A-6ACC1B9E8F61}"/>
                  </a:ext>
                </a:extLst>
              </p:cNvPr>
              <p:cNvSpPr>
                <a:spLocks noChangeShapeType="1"/>
              </p:cNvSpPr>
              <p:nvPr/>
            </p:nvSpPr>
            <p:spPr bwMode="auto">
              <a:xfrm>
                <a:off x="3610413" y="382032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49" name="Line 27">
                <a:extLst>
                  <a:ext uri="{FF2B5EF4-FFF2-40B4-BE49-F238E27FC236}">
                    <a16:creationId xmlns:a16="http://schemas.microsoft.com/office/drawing/2014/main" id="{BE27AC02-C31F-4C4E-916B-031FF8F607B2}"/>
                  </a:ext>
                </a:extLst>
              </p:cNvPr>
              <p:cNvSpPr>
                <a:spLocks noChangeShapeType="1"/>
              </p:cNvSpPr>
              <p:nvPr/>
            </p:nvSpPr>
            <p:spPr bwMode="auto">
              <a:xfrm>
                <a:off x="3536594" y="379888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0" name="Line 27">
                <a:extLst>
                  <a:ext uri="{FF2B5EF4-FFF2-40B4-BE49-F238E27FC236}">
                    <a16:creationId xmlns:a16="http://schemas.microsoft.com/office/drawing/2014/main" id="{D1FC9B9A-D8DD-4797-8D88-4276844AB9D4}"/>
                  </a:ext>
                </a:extLst>
              </p:cNvPr>
              <p:cNvSpPr>
                <a:spLocks noChangeShapeType="1"/>
              </p:cNvSpPr>
              <p:nvPr/>
            </p:nvSpPr>
            <p:spPr bwMode="auto">
              <a:xfrm>
                <a:off x="3517544" y="379650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851" name="Line 27">
                <a:extLst>
                  <a:ext uri="{FF2B5EF4-FFF2-40B4-BE49-F238E27FC236}">
                    <a16:creationId xmlns:a16="http://schemas.microsoft.com/office/drawing/2014/main" id="{B2DF000B-5743-4A78-AD73-86385DA7D4D9}"/>
                  </a:ext>
                </a:extLst>
              </p:cNvPr>
              <p:cNvSpPr>
                <a:spLocks noChangeShapeType="1"/>
              </p:cNvSpPr>
              <p:nvPr/>
            </p:nvSpPr>
            <p:spPr bwMode="auto">
              <a:xfrm>
                <a:off x="1283930" y="155813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824" name="Graphic 299">
              <a:extLst>
                <a:ext uri="{FF2B5EF4-FFF2-40B4-BE49-F238E27FC236}">
                  <a16:creationId xmlns:a16="http://schemas.microsoft.com/office/drawing/2014/main" id="{C659FEC2-A976-4D7C-B45C-82F73C5BE902}"/>
                </a:ext>
              </a:extLst>
            </p:cNvPr>
            <p:cNvSpPr/>
            <p:nvPr/>
          </p:nvSpPr>
          <p:spPr>
            <a:xfrm>
              <a:off x="696654" y="2569933"/>
              <a:ext cx="2891679" cy="2283643"/>
            </a:xfrm>
            <a:custGeom>
              <a:avLst/>
              <a:gdLst>
                <a:gd name="connsiteX0" fmla="*/ 0 w 3769078"/>
                <a:gd name="connsiteY0" fmla="*/ 0 h 2296158"/>
                <a:gd name="connsiteX1" fmla="*/ 14165 w 3769078"/>
                <a:gd name="connsiteY1" fmla="*/ 0 h 2296158"/>
                <a:gd name="connsiteX2" fmla="*/ 14165 w 3769078"/>
                <a:gd name="connsiteY2" fmla="*/ 17611 h 2296158"/>
                <a:gd name="connsiteX3" fmla="*/ 33180 w 3769078"/>
                <a:gd name="connsiteY3" fmla="*/ 17611 h 2296158"/>
                <a:gd name="connsiteX4" fmla="*/ 33180 w 3769078"/>
                <a:gd name="connsiteY4" fmla="*/ 43389 h 2296158"/>
                <a:gd name="connsiteX5" fmla="*/ 43899 w 3769078"/>
                <a:gd name="connsiteY5" fmla="*/ 43389 h 2296158"/>
                <a:gd name="connsiteX6" fmla="*/ 43899 w 3769078"/>
                <a:gd name="connsiteY6" fmla="*/ 58064 h 2296158"/>
                <a:gd name="connsiteX7" fmla="*/ 61127 w 3769078"/>
                <a:gd name="connsiteY7" fmla="*/ 58064 h 2296158"/>
                <a:gd name="connsiteX8" fmla="*/ 61127 w 3769078"/>
                <a:gd name="connsiteY8" fmla="*/ 109238 h 2296158"/>
                <a:gd name="connsiteX9" fmla="*/ 71847 w 3769078"/>
                <a:gd name="connsiteY9" fmla="*/ 109238 h 2296158"/>
                <a:gd name="connsiteX10" fmla="*/ 71847 w 3769078"/>
                <a:gd name="connsiteY10" fmla="*/ 132463 h 2296158"/>
                <a:gd name="connsiteX11" fmla="*/ 84353 w 3769078"/>
                <a:gd name="connsiteY11" fmla="*/ 132463 h 2296158"/>
                <a:gd name="connsiteX12" fmla="*/ 84353 w 3769078"/>
                <a:gd name="connsiteY12" fmla="*/ 195760 h 2296158"/>
                <a:gd name="connsiteX13" fmla="*/ 99794 w 3769078"/>
                <a:gd name="connsiteY13" fmla="*/ 195760 h 2296158"/>
                <a:gd name="connsiteX14" fmla="*/ 99794 w 3769078"/>
                <a:gd name="connsiteY14" fmla="*/ 211201 h 2296158"/>
                <a:gd name="connsiteX15" fmla="*/ 110131 w 3769078"/>
                <a:gd name="connsiteY15" fmla="*/ 211201 h 2296158"/>
                <a:gd name="connsiteX16" fmla="*/ 110131 w 3769078"/>
                <a:gd name="connsiteY16" fmla="*/ 240042 h 2296158"/>
                <a:gd name="connsiteX17" fmla="*/ 117915 w 3769078"/>
                <a:gd name="connsiteY17" fmla="*/ 240042 h 2296158"/>
                <a:gd name="connsiteX18" fmla="*/ 117915 w 3769078"/>
                <a:gd name="connsiteY18" fmla="*/ 277943 h 2296158"/>
                <a:gd name="connsiteX19" fmla="*/ 125572 w 3769078"/>
                <a:gd name="connsiteY19" fmla="*/ 277943 h 2296158"/>
                <a:gd name="connsiteX20" fmla="*/ 125572 w 3769078"/>
                <a:gd name="connsiteY20" fmla="*/ 301935 h 2296158"/>
                <a:gd name="connsiteX21" fmla="*/ 135526 w 3769078"/>
                <a:gd name="connsiteY21" fmla="*/ 301935 h 2296158"/>
                <a:gd name="connsiteX22" fmla="*/ 135526 w 3769078"/>
                <a:gd name="connsiteY22" fmla="*/ 394072 h 2296158"/>
                <a:gd name="connsiteX23" fmla="*/ 144587 w 3769078"/>
                <a:gd name="connsiteY23" fmla="*/ 394072 h 2296158"/>
                <a:gd name="connsiteX24" fmla="*/ 144587 w 3769078"/>
                <a:gd name="connsiteY24" fmla="*/ 423678 h 2296158"/>
                <a:gd name="connsiteX25" fmla="*/ 153520 w 3769078"/>
                <a:gd name="connsiteY25" fmla="*/ 423678 h 2296158"/>
                <a:gd name="connsiteX26" fmla="*/ 153520 w 3769078"/>
                <a:gd name="connsiteY26" fmla="*/ 449074 h 2296158"/>
                <a:gd name="connsiteX27" fmla="*/ 174704 w 3769078"/>
                <a:gd name="connsiteY27" fmla="*/ 449074 h 2296158"/>
                <a:gd name="connsiteX28" fmla="*/ 174704 w 3769078"/>
                <a:gd name="connsiteY28" fmla="*/ 488634 h 2296158"/>
                <a:gd name="connsiteX29" fmla="*/ 183637 w 3769078"/>
                <a:gd name="connsiteY29" fmla="*/ 488634 h 2296158"/>
                <a:gd name="connsiteX30" fmla="*/ 183637 w 3769078"/>
                <a:gd name="connsiteY30" fmla="*/ 510966 h 2296158"/>
                <a:gd name="connsiteX31" fmla="*/ 192697 w 3769078"/>
                <a:gd name="connsiteY31" fmla="*/ 510966 h 2296158"/>
                <a:gd name="connsiteX32" fmla="*/ 192697 w 3769078"/>
                <a:gd name="connsiteY32" fmla="*/ 524749 h 2296158"/>
                <a:gd name="connsiteX33" fmla="*/ 207756 w 3769078"/>
                <a:gd name="connsiteY33" fmla="*/ 524749 h 2296158"/>
                <a:gd name="connsiteX34" fmla="*/ 207756 w 3769078"/>
                <a:gd name="connsiteY34" fmla="*/ 533809 h 2296158"/>
                <a:gd name="connsiteX35" fmla="*/ 219751 w 3769078"/>
                <a:gd name="connsiteY35" fmla="*/ 533809 h 2296158"/>
                <a:gd name="connsiteX36" fmla="*/ 219751 w 3769078"/>
                <a:gd name="connsiteY36" fmla="*/ 545039 h 2296158"/>
                <a:gd name="connsiteX37" fmla="*/ 233534 w 3769078"/>
                <a:gd name="connsiteY37" fmla="*/ 545039 h 2296158"/>
                <a:gd name="connsiteX38" fmla="*/ 233534 w 3769078"/>
                <a:gd name="connsiteY38" fmla="*/ 559204 h 2296158"/>
                <a:gd name="connsiteX39" fmla="*/ 243487 w 3769078"/>
                <a:gd name="connsiteY39" fmla="*/ 559204 h 2296158"/>
                <a:gd name="connsiteX40" fmla="*/ 243487 w 3769078"/>
                <a:gd name="connsiteY40" fmla="*/ 573880 h 2296158"/>
                <a:gd name="connsiteX41" fmla="*/ 252548 w 3769078"/>
                <a:gd name="connsiteY41" fmla="*/ 573880 h 2296158"/>
                <a:gd name="connsiteX42" fmla="*/ 252548 w 3769078"/>
                <a:gd name="connsiteY42" fmla="*/ 585493 h 2296158"/>
                <a:gd name="connsiteX43" fmla="*/ 265437 w 3769078"/>
                <a:gd name="connsiteY43" fmla="*/ 585493 h 2296158"/>
                <a:gd name="connsiteX44" fmla="*/ 265437 w 3769078"/>
                <a:gd name="connsiteY44" fmla="*/ 609484 h 2296158"/>
                <a:gd name="connsiteX45" fmla="*/ 279219 w 3769078"/>
                <a:gd name="connsiteY45" fmla="*/ 609484 h 2296158"/>
                <a:gd name="connsiteX46" fmla="*/ 279219 w 3769078"/>
                <a:gd name="connsiteY46" fmla="*/ 632327 h 2296158"/>
                <a:gd name="connsiteX47" fmla="*/ 293002 w 3769078"/>
                <a:gd name="connsiteY47" fmla="*/ 632327 h 2296158"/>
                <a:gd name="connsiteX48" fmla="*/ 293002 w 3769078"/>
                <a:gd name="connsiteY48" fmla="*/ 653894 h 2296158"/>
                <a:gd name="connsiteX49" fmla="*/ 307550 w 3769078"/>
                <a:gd name="connsiteY49" fmla="*/ 653894 h 2296158"/>
                <a:gd name="connsiteX50" fmla="*/ 307550 w 3769078"/>
                <a:gd name="connsiteY50" fmla="*/ 674950 h 2296158"/>
                <a:gd name="connsiteX51" fmla="*/ 316993 w 3769078"/>
                <a:gd name="connsiteY51" fmla="*/ 674950 h 2296158"/>
                <a:gd name="connsiteX52" fmla="*/ 316993 w 3769078"/>
                <a:gd name="connsiteY52" fmla="*/ 693837 h 2296158"/>
                <a:gd name="connsiteX53" fmla="*/ 328223 w 3769078"/>
                <a:gd name="connsiteY53" fmla="*/ 693837 h 2296158"/>
                <a:gd name="connsiteX54" fmla="*/ 328223 w 3769078"/>
                <a:gd name="connsiteY54" fmla="*/ 710682 h 2296158"/>
                <a:gd name="connsiteX55" fmla="*/ 343664 w 3769078"/>
                <a:gd name="connsiteY55" fmla="*/ 710682 h 2296158"/>
                <a:gd name="connsiteX56" fmla="*/ 343664 w 3769078"/>
                <a:gd name="connsiteY56" fmla="*/ 720509 h 2296158"/>
                <a:gd name="connsiteX57" fmla="*/ 351832 w 3769078"/>
                <a:gd name="connsiteY57" fmla="*/ 720509 h 2296158"/>
                <a:gd name="connsiteX58" fmla="*/ 351832 w 3769078"/>
                <a:gd name="connsiteY58" fmla="*/ 732504 h 2296158"/>
                <a:gd name="connsiteX59" fmla="*/ 368677 w 3769078"/>
                <a:gd name="connsiteY59" fmla="*/ 732504 h 2296158"/>
                <a:gd name="connsiteX60" fmla="*/ 368677 w 3769078"/>
                <a:gd name="connsiteY60" fmla="*/ 762621 h 2296158"/>
                <a:gd name="connsiteX61" fmla="*/ 376844 w 3769078"/>
                <a:gd name="connsiteY61" fmla="*/ 762621 h 2296158"/>
                <a:gd name="connsiteX62" fmla="*/ 376844 w 3769078"/>
                <a:gd name="connsiteY62" fmla="*/ 782912 h 2296158"/>
                <a:gd name="connsiteX63" fmla="*/ 395348 w 3769078"/>
                <a:gd name="connsiteY63" fmla="*/ 782912 h 2296158"/>
                <a:gd name="connsiteX64" fmla="*/ 395348 w 3769078"/>
                <a:gd name="connsiteY64" fmla="*/ 798864 h 2296158"/>
                <a:gd name="connsiteX65" fmla="*/ 408620 w 3769078"/>
                <a:gd name="connsiteY65" fmla="*/ 798864 h 2296158"/>
                <a:gd name="connsiteX66" fmla="*/ 408620 w 3769078"/>
                <a:gd name="connsiteY66" fmla="*/ 835744 h 2296158"/>
                <a:gd name="connsiteX67" fmla="*/ 422402 w 3769078"/>
                <a:gd name="connsiteY67" fmla="*/ 835744 h 2296158"/>
                <a:gd name="connsiteX68" fmla="*/ 422402 w 3769078"/>
                <a:gd name="connsiteY68" fmla="*/ 847357 h 2296158"/>
                <a:gd name="connsiteX69" fmla="*/ 436185 w 3769078"/>
                <a:gd name="connsiteY69" fmla="*/ 847357 h 2296158"/>
                <a:gd name="connsiteX70" fmla="*/ 436185 w 3769078"/>
                <a:gd name="connsiteY70" fmla="*/ 871093 h 2296158"/>
                <a:gd name="connsiteX71" fmla="*/ 454306 w 3769078"/>
                <a:gd name="connsiteY71" fmla="*/ 871093 h 2296158"/>
                <a:gd name="connsiteX72" fmla="*/ 454306 w 3769078"/>
                <a:gd name="connsiteY72" fmla="*/ 892149 h 2296158"/>
                <a:gd name="connsiteX73" fmla="*/ 464515 w 3769078"/>
                <a:gd name="connsiteY73" fmla="*/ 892149 h 2296158"/>
                <a:gd name="connsiteX74" fmla="*/ 464515 w 3769078"/>
                <a:gd name="connsiteY74" fmla="*/ 916268 h 2296158"/>
                <a:gd name="connsiteX75" fmla="*/ 476638 w 3769078"/>
                <a:gd name="connsiteY75" fmla="*/ 916268 h 2296158"/>
                <a:gd name="connsiteX76" fmla="*/ 476638 w 3769078"/>
                <a:gd name="connsiteY76" fmla="*/ 935155 h 2296158"/>
                <a:gd name="connsiteX77" fmla="*/ 486975 w 3769078"/>
                <a:gd name="connsiteY77" fmla="*/ 935155 h 2296158"/>
                <a:gd name="connsiteX78" fmla="*/ 486975 w 3769078"/>
                <a:gd name="connsiteY78" fmla="*/ 967059 h 2296158"/>
                <a:gd name="connsiteX79" fmla="*/ 511860 w 3769078"/>
                <a:gd name="connsiteY79" fmla="*/ 967059 h 2296158"/>
                <a:gd name="connsiteX80" fmla="*/ 511860 w 3769078"/>
                <a:gd name="connsiteY80" fmla="*/ 984670 h 2296158"/>
                <a:gd name="connsiteX81" fmla="*/ 528194 w 3769078"/>
                <a:gd name="connsiteY81" fmla="*/ 984670 h 2296158"/>
                <a:gd name="connsiteX82" fmla="*/ 528194 w 3769078"/>
                <a:gd name="connsiteY82" fmla="*/ 1005343 h 2296158"/>
                <a:gd name="connsiteX83" fmla="*/ 541977 w 3769078"/>
                <a:gd name="connsiteY83" fmla="*/ 1005343 h 2296158"/>
                <a:gd name="connsiteX84" fmla="*/ 541977 w 3769078"/>
                <a:gd name="connsiteY84" fmla="*/ 1020784 h 2296158"/>
                <a:gd name="connsiteX85" fmla="*/ 552696 w 3769078"/>
                <a:gd name="connsiteY85" fmla="*/ 1020784 h 2296158"/>
                <a:gd name="connsiteX86" fmla="*/ 552696 w 3769078"/>
                <a:gd name="connsiteY86" fmla="*/ 1036736 h 2296158"/>
                <a:gd name="connsiteX87" fmla="*/ 563926 w 3769078"/>
                <a:gd name="connsiteY87" fmla="*/ 1036736 h 2296158"/>
                <a:gd name="connsiteX88" fmla="*/ 563926 w 3769078"/>
                <a:gd name="connsiteY88" fmla="*/ 1045669 h 2296158"/>
                <a:gd name="connsiteX89" fmla="*/ 575539 w 3769078"/>
                <a:gd name="connsiteY89" fmla="*/ 1045669 h 2296158"/>
                <a:gd name="connsiteX90" fmla="*/ 575539 w 3769078"/>
                <a:gd name="connsiteY90" fmla="*/ 1072340 h 2296158"/>
                <a:gd name="connsiteX91" fmla="*/ 589321 w 3769078"/>
                <a:gd name="connsiteY91" fmla="*/ 1072340 h 2296158"/>
                <a:gd name="connsiteX92" fmla="*/ 589321 w 3769078"/>
                <a:gd name="connsiteY92" fmla="*/ 1105137 h 2296158"/>
                <a:gd name="connsiteX93" fmla="*/ 628882 w 3769078"/>
                <a:gd name="connsiteY93" fmla="*/ 1105137 h 2296158"/>
                <a:gd name="connsiteX94" fmla="*/ 628882 w 3769078"/>
                <a:gd name="connsiteY94" fmla="*/ 1118792 h 2296158"/>
                <a:gd name="connsiteX95" fmla="*/ 644323 w 3769078"/>
                <a:gd name="connsiteY95" fmla="*/ 1118792 h 2296158"/>
                <a:gd name="connsiteX96" fmla="*/ 644323 w 3769078"/>
                <a:gd name="connsiteY96" fmla="*/ 1142528 h 2296158"/>
                <a:gd name="connsiteX97" fmla="*/ 656446 w 3769078"/>
                <a:gd name="connsiteY97" fmla="*/ 1142528 h 2296158"/>
                <a:gd name="connsiteX98" fmla="*/ 656446 w 3769078"/>
                <a:gd name="connsiteY98" fmla="*/ 1177367 h 2296158"/>
                <a:gd name="connsiteX99" fmla="*/ 672781 w 3769078"/>
                <a:gd name="connsiteY99" fmla="*/ 1177367 h 2296158"/>
                <a:gd name="connsiteX100" fmla="*/ 672781 w 3769078"/>
                <a:gd name="connsiteY100" fmla="*/ 1194977 h 2296158"/>
                <a:gd name="connsiteX101" fmla="*/ 695624 w 3769078"/>
                <a:gd name="connsiteY101" fmla="*/ 1194977 h 2296158"/>
                <a:gd name="connsiteX102" fmla="*/ 695624 w 3769078"/>
                <a:gd name="connsiteY102" fmla="*/ 1208887 h 2296158"/>
                <a:gd name="connsiteX103" fmla="*/ 703791 w 3769078"/>
                <a:gd name="connsiteY103" fmla="*/ 1208887 h 2296158"/>
                <a:gd name="connsiteX104" fmla="*/ 703791 w 3769078"/>
                <a:gd name="connsiteY104" fmla="*/ 1219096 h 2296158"/>
                <a:gd name="connsiteX105" fmla="*/ 718339 w 3769078"/>
                <a:gd name="connsiteY105" fmla="*/ 1219096 h 2296158"/>
                <a:gd name="connsiteX106" fmla="*/ 718339 w 3769078"/>
                <a:gd name="connsiteY106" fmla="*/ 1226753 h 2296158"/>
                <a:gd name="connsiteX107" fmla="*/ 747180 w 3769078"/>
                <a:gd name="connsiteY107" fmla="*/ 1226753 h 2296158"/>
                <a:gd name="connsiteX108" fmla="*/ 747180 w 3769078"/>
                <a:gd name="connsiteY108" fmla="*/ 1245768 h 2296158"/>
                <a:gd name="connsiteX109" fmla="*/ 764025 w 3769078"/>
                <a:gd name="connsiteY109" fmla="*/ 1245768 h 2296158"/>
                <a:gd name="connsiteX110" fmla="*/ 764025 w 3769078"/>
                <a:gd name="connsiteY110" fmla="*/ 1259550 h 2296158"/>
                <a:gd name="connsiteX111" fmla="*/ 776914 w 3769078"/>
                <a:gd name="connsiteY111" fmla="*/ 1259550 h 2296158"/>
                <a:gd name="connsiteX112" fmla="*/ 776914 w 3769078"/>
                <a:gd name="connsiteY112" fmla="*/ 1281882 h 2296158"/>
                <a:gd name="connsiteX113" fmla="*/ 812135 w 3769078"/>
                <a:gd name="connsiteY113" fmla="*/ 1281882 h 2296158"/>
                <a:gd name="connsiteX114" fmla="*/ 812135 w 3769078"/>
                <a:gd name="connsiteY114" fmla="*/ 1315445 h 2296158"/>
                <a:gd name="connsiteX115" fmla="*/ 850037 w 3769078"/>
                <a:gd name="connsiteY115" fmla="*/ 1315445 h 2296158"/>
                <a:gd name="connsiteX116" fmla="*/ 850037 w 3769078"/>
                <a:gd name="connsiteY116" fmla="*/ 1331780 h 2296158"/>
                <a:gd name="connsiteX117" fmla="*/ 864585 w 3769078"/>
                <a:gd name="connsiteY117" fmla="*/ 1331780 h 2296158"/>
                <a:gd name="connsiteX118" fmla="*/ 864585 w 3769078"/>
                <a:gd name="connsiteY118" fmla="*/ 1342116 h 2296158"/>
                <a:gd name="connsiteX119" fmla="*/ 882706 w 3769078"/>
                <a:gd name="connsiteY119" fmla="*/ 1342116 h 2296158"/>
                <a:gd name="connsiteX120" fmla="*/ 882706 w 3769078"/>
                <a:gd name="connsiteY120" fmla="*/ 1355388 h 2296158"/>
                <a:gd name="connsiteX121" fmla="*/ 899423 w 3769078"/>
                <a:gd name="connsiteY121" fmla="*/ 1355388 h 2296158"/>
                <a:gd name="connsiteX122" fmla="*/ 899423 w 3769078"/>
                <a:gd name="connsiteY122" fmla="*/ 1369681 h 2296158"/>
                <a:gd name="connsiteX123" fmla="*/ 913206 w 3769078"/>
                <a:gd name="connsiteY123" fmla="*/ 1369681 h 2296158"/>
                <a:gd name="connsiteX124" fmla="*/ 913206 w 3769078"/>
                <a:gd name="connsiteY124" fmla="*/ 1383336 h 2296158"/>
                <a:gd name="connsiteX125" fmla="*/ 929157 w 3769078"/>
                <a:gd name="connsiteY125" fmla="*/ 1383336 h 2296158"/>
                <a:gd name="connsiteX126" fmla="*/ 929157 w 3769078"/>
                <a:gd name="connsiteY126" fmla="*/ 1394566 h 2296158"/>
                <a:gd name="connsiteX127" fmla="*/ 942429 w 3769078"/>
                <a:gd name="connsiteY127" fmla="*/ 1394566 h 2296158"/>
                <a:gd name="connsiteX128" fmla="*/ 942429 w 3769078"/>
                <a:gd name="connsiteY128" fmla="*/ 1406561 h 2296158"/>
                <a:gd name="connsiteX129" fmla="*/ 981607 w 3769078"/>
                <a:gd name="connsiteY129" fmla="*/ 1406561 h 2296158"/>
                <a:gd name="connsiteX130" fmla="*/ 981607 w 3769078"/>
                <a:gd name="connsiteY130" fmla="*/ 1432467 h 2296158"/>
                <a:gd name="connsiteX131" fmla="*/ 1013893 w 3769078"/>
                <a:gd name="connsiteY131" fmla="*/ 1432467 h 2296158"/>
                <a:gd name="connsiteX132" fmla="*/ 1013893 w 3769078"/>
                <a:gd name="connsiteY132" fmla="*/ 1443186 h 2296158"/>
                <a:gd name="connsiteX133" fmla="*/ 1047455 w 3769078"/>
                <a:gd name="connsiteY133" fmla="*/ 1443186 h 2296158"/>
                <a:gd name="connsiteX134" fmla="*/ 1047455 w 3769078"/>
                <a:gd name="connsiteY134" fmla="*/ 1460414 h 2296158"/>
                <a:gd name="connsiteX135" fmla="*/ 1064173 w 3769078"/>
                <a:gd name="connsiteY135" fmla="*/ 1460414 h 2296158"/>
                <a:gd name="connsiteX136" fmla="*/ 1064173 w 3769078"/>
                <a:gd name="connsiteY136" fmla="*/ 1479301 h 2296158"/>
                <a:gd name="connsiteX137" fmla="*/ 1094800 w 3769078"/>
                <a:gd name="connsiteY137" fmla="*/ 1479301 h 2296158"/>
                <a:gd name="connsiteX138" fmla="*/ 1094800 w 3769078"/>
                <a:gd name="connsiteY138" fmla="*/ 1493084 h 2296158"/>
                <a:gd name="connsiteX139" fmla="*/ 1144187 w 3769078"/>
                <a:gd name="connsiteY139" fmla="*/ 1493084 h 2296158"/>
                <a:gd name="connsiteX140" fmla="*/ 1144187 w 3769078"/>
                <a:gd name="connsiteY140" fmla="*/ 1505973 h 2296158"/>
                <a:gd name="connsiteX141" fmla="*/ 1179536 w 3769078"/>
                <a:gd name="connsiteY141" fmla="*/ 1505973 h 2296158"/>
                <a:gd name="connsiteX142" fmla="*/ 1179536 w 3769078"/>
                <a:gd name="connsiteY142" fmla="*/ 1520138 h 2296158"/>
                <a:gd name="connsiteX143" fmla="*/ 1210929 w 3769078"/>
                <a:gd name="connsiteY143" fmla="*/ 1520138 h 2296158"/>
                <a:gd name="connsiteX144" fmla="*/ 1210929 w 3769078"/>
                <a:gd name="connsiteY144" fmla="*/ 1533920 h 2296158"/>
                <a:gd name="connsiteX145" fmla="*/ 1221649 w 3769078"/>
                <a:gd name="connsiteY145" fmla="*/ 1533920 h 2296158"/>
                <a:gd name="connsiteX146" fmla="*/ 1221649 w 3769078"/>
                <a:gd name="connsiteY146" fmla="*/ 1546809 h 2296158"/>
                <a:gd name="connsiteX147" fmla="*/ 1234538 w 3769078"/>
                <a:gd name="connsiteY147" fmla="*/ 1546809 h 2296158"/>
                <a:gd name="connsiteX148" fmla="*/ 1234538 w 3769078"/>
                <a:gd name="connsiteY148" fmla="*/ 1555487 h 2296158"/>
                <a:gd name="connsiteX149" fmla="*/ 1250489 w 3769078"/>
                <a:gd name="connsiteY149" fmla="*/ 1555487 h 2296158"/>
                <a:gd name="connsiteX150" fmla="*/ 1250489 w 3769078"/>
                <a:gd name="connsiteY150" fmla="*/ 1582924 h 2296158"/>
                <a:gd name="connsiteX151" fmla="*/ 1268100 w 3769078"/>
                <a:gd name="connsiteY151" fmla="*/ 1582924 h 2296158"/>
                <a:gd name="connsiteX152" fmla="*/ 1268100 w 3769078"/>
                <a:gd name="connsiteY152" fmla="*/ 1593261 h 2296158"/>
                <a:gd name="connsiteX153" fmla="*/ 1274991 w 3769078"/>
                <a:gd name="connsiteY153" fmla="*/ 1593261 h 2296158"/>
                <a:gd name="connsiteX154" fmla="*/ 1274991 w 3769078"/>
                <a:gd name="connsiteY154" fmla="*/ 1603597 h 2296158"/>
                <a:gd name="connsiteX155" fmla="*/ 1315445 w 3769078"/>
                <a:gd name="connsiteY155" fmla="*/ 1603597 h 2296158"/>
                <a:gd name="connsiteX156" fmla="*/ 1315445 w 3769078"/>
                <a:gd name="connsiteY156" fmla="*/ 1616486 h 2296158"/>
                <a:gd name="connsiteX157" fmla="*/ 1330886 w 3769078"/>
                <a:gd name="connsiteY157" fmla="*/ 1616486 h 2296158"/>
                <a:gd name="connsiteX158" fmla="*/ 1330886 w 3769078"/>
                <a:gd name="connsiteY158" fmla="*/ 1631162 h 2296158"/>
                <a:gd name="connsiteX159" fmla="*/ 1353729 w 3769078"/>
                <a:gd name="connsiteY159" fmla="*/ 1631162 h 2296158"/>
                <a:gd name="connsiteX160" fmla="*/ 1353729 w 3769078"/>
                <a:gd name="connsiteY160" fmla="*/ 1642392 h 2296158"/>
                <a:gd name="connsiteX161" fmla="*/ 1384739 w 3769078"/>
                <a:gd name="connsiteY161" fmla="*/ 1642392 h 2296158"/>
                <a:gd name="connsiteX162" fmla="*/ 1384739 w 3769078"/>
                <a:gd name="connsiteY162" fmla="*/ 1652729 h 2296158"/>
                <a:gd name="connsiteX163" fmla="*/ 1449184 w 3769078"/>
                <a:gd name="connsiteY163" fmla="*/ 1652729 h 2296158"/>
                <a:gd name="connsiteX164" fmla="*/ 1449184 w 3769078"/>
                <a:gd name="connsiteY164" fmla="*/ 1665618 h 2296158"/>
                <a:gd name="connsiteX165" fmla="*/ 1464753 w 3769078"/>
                <a:gd name="connsiteY165" fmla="*/ 1665618 h 2296158"/>
                <a:gd name="connsiteX166" fmla="*/ 1464753 w 3769078"/>
                <a:gd name="connsiteY166" fmla="*/ 1680676 h 2296158"/>
                <a:gd name="connsiteX167" fmla="*/ 1474579 w 3769078"/>
                <a:gd name="connsiteY167" fmla="*/ 1680676 h 2296158"/>
                <a:gd name="connsiteX168" fmla="*/ 1474579 w 3769078"/>
                <a:gd name="connsiteY168" fmla="*/ 1709517 h 2296158"/>
                <a:gd name="connsiteX169" fmla="*/ 1487468 w 3769078"/>
                <a:gd name="connsiteY169" fmla="*/ 1709517 h 2296158"/>
                <a:gd name="connsiteX170" fmla="*/ 1487468 w 3769078"/>
                <a:gd name="connsiteY170" fmla="*/ 1729297 h 2296158"/>
                <a:gd name="connsiteX171" fmla="*/ 1498188 w 3769078"/>
                <a:gd name="connsiteY171" fmla="*/ 1729297 h 2296158"/>
                <a:gd name="connsiteX172" fmla="*/ 1498188 w 3769078"/>
                <a:gd name="connsiteY172" fmla="*/ 1750736 h 2296158"/>
                <a:gd name="connsiteX173" fmla="*/ 1524859 w 3769078"/>
                <a:gd name="connsiteY173" fmla="*/ 1750736 h 2296158"/>
                <a:gd name="connsiteX174" fmla="*/ 1524859 w 3769078"/>
                <a:gd name="connsiteY174" fmla="*/ 1792466 h 2296158"/>
                <a:gd name="connsiteX175" fmla="*/ 1538642 w 3769078"/>
                <a:gd name="connsiteY175" fmla="*/ 1792466 h 2296158"/>
                <a:gd name="connsiteX176" fmla="*/ 1538642 w 3769078"/>
                <a:gd name="connsiteY176" fmla="*/ 1807142 h 2296158"/>
                <a:gd name="connsiteX177" fmla="*/ 1554593 w 3769078"/>
                <a:gd name="connsiteY177" fmla="*/ 1807142 h 2296158"/>
                <a:gd name="connsiteX178" fmla="*/ 1554593 w 3769078"/>
                <a:gd name="connsiteY178" fmla="*/ 1821307 h 2296158"/>
                <a:gd name="connsiteX179" fmla="*/ 1578202 w 3769078"/>
                <a:gd name="connsiteY179" fmla="*/ 1821307 h 2296158"/>
                <a:gd name="connsiteX180" fmla="*/ 1578202 w 3769078"/>
                <a:gd name="connsiteY180" fmla="*/ 1835472 h 2296158"/>
                <a:gd name="connsiteX181" fmla="*/ 1610999 w 3769078"/>
                <a:gd name="connsiteY181" fmla="*/ 1835472 h 2296158"/>
                <a:gd name="connsiteX182" fmla="*/ 1610999 w 3769078"/>
                <a:gd name="connsiteY182" fmla="*/ 1851807 h 2296158"/>
                <a:gd name="connsiteX183" fmla="*/ 1634224 w 3769078"/>
                <a:gd name="connsiteY183" fmla="*/ 1851807 h 2296158"/>
                <a:gd name="connsiteX184" fmla="*/ 1634224 w 3769078"/>
                <a:gd name="connsiteY184" fmla="*/ 1866482 h 2296158"/>
                <a:gd name="connsiteX185" fmla="*/ 1647496 w 3769078"/>
                <a:gd name="connsiteY185" fmla="*/ 1866482 h 2296158"/>
                <a:gd name="connsiteX186" fmla="*/ 1647496 w 3769078"/>
                <a:gd name="connsiteY186" fmla="*/ 1879754 h 2296158"/>
                <a:gd name="connsiteX187" fmla="*/ 1676720 w 3769078"/>
                <a:gd name="connsiteY187" fmla="*/ 1879754 h 2296158"/>
                <a:gd name="connsiteX188" fmla="*/ 1676720 w 3769078"/>
                <a:gd name="connsiteY188" fmla="*/ 1893154 h 2296158"/>
                <a:gd name="connsiteX189" fmla="*/ 1703391 w 3769078"/>
                <a:gd name="connsiteY189" fmla="*/ 1893154 h 2296158"/>
                <a:gd name="connsiteX190" fmla="*/ 1703391 w 3769078"/>
                <a:gd name="connsiteY190" fmla="*/ 1906936 h 2296158"/>
                <a:gd name="connsiteX191" fmla="*/ 1712452 w 3769078"/>
                <a:gd name="connsiteY191" fmla="*/ 1906936 h 2296158"/>
                <a:gd name="connsiteX192" fmla="*/ 1712452 w 3769078"/>
                <a:gd name="connsiteY192" fmla="*/ 1916379 h 2296158"/>
                <a:gd name="connsiteX193" fmla="*/ 1734784 w 3769078"/>
                <a:gd name="connsiteY193" fmla="*/ 1916379 h 2296158"/>
                <a:gd name="connsiteX194" fmla="*/ 1734784 w 3769078"/>
                <a:gd name="connsiteY194" fmla="*/ 1939605 h 2296158"/>
                <a:gd name="connsiteX195" fmla="*/ 1787744 w 3769078"/>
                <a:gd name="connsiteY195" fmla="*/ 1939605 h 2296158"/>
                <a:gd name="connsiteX196" fmla="*/ 1787744 w 3769078"/>
                <a:gd name="connsiteY196" fmla="*/ 1951218 h 2296158"/>
                <a:gd name="connsiteX197" fmla="*/ 1867758 w 3769078"/>
                <a:gd name="connsiteY197" fmla="*/ 1951218 h 2296158"/>
                <a:gd name="connsiteX198" fmla="*/ 1867758 w 3769078"/>
                <a:gd name="connsiteY198" fmla="*/ 1971381 h 2296158"/>
                <a:gd name="connsiteX199" fmla="*/ 1880264 w 3769078"/>
                <a:gd name="connsiteY199" fmla="*/ 1971381 h 2296158"/>
                <a:gd name="connsiteX200" fmla="*/ 1880264 w 3769078"/>
                <a:gd name="connsiteY200" fmla="*/ 1982228 h 2296158"/>
                <a:gd name="connsiteX201" fmla="*/ 1890984 w 3769078"/>
                <a:gd name="connsiteY201" fmla="*/ 1982228 h 2296158"/>
                <a:gd name="connsiteX202" fmla="*/ 1890984 w 3769078"/>
                <a:gd name="connsiteY202" fmla="*/ 1995117 h 2296158"/>
                <a:gd name="connsiteX203" fmla="*/ 1904256 w 3769078"/>
                <a:gd name="connsiteY203" fmla="*/ 1995117 h 2296158"/>
                <a:gd name="connsiteX204" fmla="*/ 1904256 w 3769078"/>
                <a:gd name="connsiteY204" fmla="*/ 2006219 h 2296158"/>
                <a:gd name="connsiteX205" fmla="*/ 1916379 w 3769078"/>
                <a:gd name="connsiteY205" fmla="*/ 2006219 h 2296158"/>
                <a:gd name="connsiteX206" fmla="*/ 1916379 w 3769078"/>
                <a:gd name="connsiteY206" fmla="*/ 2016173 h 2296158"/>
                <a:gd name="connsiteX207" fmla="*/ 1927098 w 3769078"/>
                <a:gd name="connsiteY207" fmla="*/ 2016173 h 2296158"/>
                <a:gd name="connsiteX208" fmla="*/ 1927098 w 3769078"/>
                <a:gd name="connsiteY208" fmla="*/ 2029956 h 2296158"/>
                <a:gd name="connsiteX209" fmla="*/ 1944709 w 3769078"/>
                <a:gd name="connsiteY209" fmla="*/ 2029956 h 2296158"/>
                <a:gd name="connsiteX210" fmla="*/ 1944709 w 3769078"/>
                <a:gd name="connsiteY210" fmla="*/ 2039782 h 2296158"/>
                <a:gd name="connsiteX211" fmla="*/ 1965766 w 3769078"/>
                <a:gd name="connsiteY211" fmla="*/ 2039782 h 2296158"/>
                <a:gd name="connsiteX212" fmla="*/ 1965766 w 3769078"/>
                <a:gd name="connsiteY212" fmla="*/ 2051395 h 2296158"/>
                <a:gd name="connsiteX213" fmla="*/ 1989885 w 3769078"/>
                <a:gd name="connsiteY213" fmla="*/ 2051395 h 2296158"/>
                <a:gd name="connsiteX214" fmla="*/ 1989885 w 3769078"/>
                <a:gd name="connsiteY214" fmla="*/ 2068623 h 2296158"/>
                <a:gd name="connsiteX215" fmla="*/ 1998562 w 3769078"/>
                <a:gd name="connsiteY215" fmla="*/ 2068623 h 2296158"/>
                <a:gd name="connsiteX216" fmla="*/ 1998562 w 3769078"/>
                <a:gd name="connsiteY216" fmla="*/ 2080235 h 2296158"/>
                <a:gd name="connsiteX217" fmla="*/ 2053564 w 3769078"/>
                <a:gd name="connsiteY217" fmla="*/ 2080235 h 2296158"/>
                <a:gd name="connsiteX218" fmla="*/ 2053564 w 3769078"/>
                <a:gd name="connsiteY218" fmla="*/ 2092742 h 2296158"/>
                <a:gd name="connsiteX219" fmla="*/ 2128473 w 3769078"/>
                <a:gd name="connsiteY219" fmla="*/ 2092742 h 2296158"/>
                <a:gd name="connsiteX220" fmla="*/ 2128473 w 3769078"/>
                <a:gd name="connsiteY220" fmla="*/ 2105248 h 2296158"/>
                <a:gd name="connsiteX221" fmla="*/ 2172245 w 3769078"/>
                <a:gd name="connsiteY221" fmla="*/ 2105248 h 2296158"/>
                <a:gd name="connsiteX222" fmla="*/ 2172245 w 3769078"/>
                <a:gd name="connsiteY222" fmla="*/ 2115585 h 2296158"/>
                <a:gd name="connsiteX223" fmla="*/ 2184368 w 3769078"/>
                <a:gd name="connsiteY223" fmla="*/ 2115585 h 2296158"/>
                <a:gd name="connsiteX224" fmla="*/ 2184368 w 3769078"/>
                <a:gd name="connsiteY224" fmla="*/ 2125411 h 2296158"/>
                <a:gd name="connsiteX225" fmla="*/ 2281993 w 3769078"/>
                <a:gd name="connsiteY225" fmla="*/ 2125411 h 2296158"/>
                <a:gd name="connsiteX226" fmla="*/ 2281993 w 3769078"/>
                <a:gd name="connsiteY226" fmla="*/ 2137917 h 2296158"/>
                <a:gd name="connsiteX227" fmla="*/ 2324999 w 3769078"/>
                <a:gd name="connsiteY227" fmla="*/ 2137917 h 2296158"/>
                <a:gd name="connsiteX228" fmla="*/ 2324999 w 3769078"/>
                <a:gd name="connsiteY228" fmla="*/ 2153358 h 2296158"/>
                <a:gd name="connsiteX229" fmla="*/ 2343120 w 3769078"/>
                <a:gd name="connsiteY229" fmla="*/ 2153358 h 2296158"/>
                <a:gd name="connsiteX230" fmla="*/ 2343120 w 3769078"/>
                <a:gd name="connsiteY230" fmla="*/ 2167141 h 2296158"/>
                <a:gd name="connsiteX231" fmla="*/ 2371450 w 3769078"/>
                <a:gd name="connsiteY231" fmla="*/ 2167141 h 2296158"/>
                <a:gd name="connsiteX232" fmla="*/ 2371450 w 3769078"/>
                <a:gd name="connsiteY232" fmla="*/ 2180923 h 2296158"/>
                <a:gd name="connsiteX233" fmla="*/ 2413180 w 3769078"/>
                <a:gd name="connsiteY233" fmla="*/ 2180923 h 2296158"/>
                <a:gd name="connsiteX234" fmla="*/ 2413180 w 3769078"/>
                <a:gd name="connsiteY234" fmla="*/ 2198534 h 2296158"/>
                <a:gd name="connsiteX235" fmla="*/ 2482857 w 3769078"/>
                <a:gd name="connsiteY235" fmla="*/ 2198534 h 2296158"/>
                <a:gd name="connsiteX236" fmla="*/ 2482857 w 3769078"/>
                <a:gd name="connsiteY236" fmla="*/ 2215379 h 2296158"/>
                <a:gd name="connsiteX237" fmla="*/ 2744466 w 3769078"/>
                <a:gd name="connsiteY237" fmla="*/ 2215379 h 2296158"/>
                <a:gd name="connsiteX238" fmla="*/ 2744466 w 3769078"/>
                <a:gd name="connsiteY238" fmla="*/ 2227374 h 2296158"/>
                <a:gd name="connsiteX239" fmla="*/ 3054568 w 3769078"/>
                <a:gd name="connsiteY239" fmla="*/ 2227374 h 2296158"/>
                <a:gd name="connsiteX240" fmla="*/ 3054568 w 3769078"/>
                <a:gd name="connsiteY240" fmla="*/ 2250600 h 2296158"/>
                <a:gd name="connsiteX241" fmla="*/ 3110973 w 3769078"/>
                <a:gd name="connsiteY241" fmla="*/ 2250600 h 2296158"/>
                <a:gd name="connsiteX242" fmla="*/ 3110973 w 3769078"/>
                <a:gd name="connsiteY242" fmla="*/ 2266042 h 2296158"/>
                <a:gd name="connsiteX243" fmla="*/ 3266152 w 3769078"/>
                <a:gd name="connsiteY243" fmla="*/ 2266042 h 2296158"/>
                <a:gd name="connsiteX244" fmla="*/ 3266152 w 3769078"/>
                <a:gd name="connsiteY244" fmla="*/ 2296158 h 2296158"/>
                <a:gd name="connsiteX245" fmla="*/ 3769079 w 3769078"/>
                <a:gd name="connsiteY245" fmla="*/ 2296158 h 22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769078" h="2296158">
                  <a:moveTo>
                    <a:pt x="0" y="0"/>
                  </a:moveTo>
                  <a:lnTo>
                    <a:pt x="14165" y="0"/>
                  </a:lnTo>
                  <a:lnTo>
                    <a:pt x="14165" y="17611"/>
                  </a:lnTo>
                  <a:lnTo>
                    <a:pt x="33180" y="17611"/>
                  </a:lnTo>
                  <a:lnTo>
                    <a:pt x="33180" y="43389"/>
                  </a:lnTo>
                  <a:lnTo>
                    <a:pt x="43899" y="43389"/>
                  </a:lnTo>
                  <a:lnTo>
                    <a:pt x="43899" y="58064"/>
                  </a:lnTo>
                  <a:lnTo>
                    <a:pt x="61127" y="58064"/>
                  </a:lnTo>
                  <a:lnTo>
                    <a:pt x="61127" y="109238"/>
                  </a:lnTo>
                  <a:lnTo>
                    <a:pt x="71847" y="109238"/>
                  </a:lnTo>
                  <a:lnTo>
                    <a:pt x="71847" y="132463"/>
                  </a:lnTo>
                  <a:lnTo>
                    <a:pt x="84353" y="132463"/>
                  </a:lnTo>
                  <a:lnTo>
                    <a:pt x="84353" y="195760"/>
                  </a:lnTo>
                  <a:lnTo>
                    <a:pt x="99794" y="195760"/>
                  </a:lnTo>
                  <a:lnTo>
                    <a:pt x="99794" y="211201"/>
                  </a:lnTo>
                  <a:lnTo>
                    <a:pt x="110131" y="211201"/>
                  </a:lnTo>
                  <a:lnTo>
                    <a:pt x="110131" y="240042"/>
                  </a:lnTo>
                  <a:lnTo>
                    <a:pt x="117915" y="240042"/>
                  </a:lnTo>
                  <a:lnTo>
                    <a:pt x="117915" y="277943"/>
                  </a:lnTo>
                  <a:lnTo>
                    <a:pt x="125572" y="277943"/>
                  </a:lnTo>
                  <a:lnTo>
                    <a:pt x="125572" y="301935"/>
                  </a:lnTo>
                  <a:lnTo>
                    <a:pt x="135526" y="301935"/>
                  </a:lnTo>
                  <a:lnTo>
                    <a:pt x="135526" y="394072"/>
                  </a:lnTo>
                  <a:lnTo>
                    <a:pt x="144587" y="394072"/>
                  </a:lnTo>
                  <a:lnTo>
                    <a:pt x="144587" y="423678"/>
                  </a:lnTo>
                  <a:lnTo>
                    <a:pt x="153520" y="423678"/>
                  </a:lnTo>
                  <a:lnTo>
                    <a:pt x="153520" y="449074"/>
                  </a:lnTo>
                  <a:lnTo>
                    <a:pt x="174704" y="449074"/>
                  </a:lnTo>
                  <a:lnTo>
                    <a:pt x="174704" y="488634"/>
                  </a:lnTo>
                  <a:lnTo>
                    <a:pt x="183637" y="488634"/>
                  </a:lnTo>
                  <a:lnTo>
                    <a:pt x="183637" y="510966"/>
                  </a:lnTo>
                  <a:lnTo>
                    <a:pt x="192697" y="510966"/>
                  </a:lnTo>
                  <a:lnTo>
                    <a:pt x="192697" y="524749"/>
                  </a:lnTo>
                  <a:lnTo>
                    <a:pt x="207756" y="524749"/>
                  </a:lnTo>
                  <a:lnTo>
                    <a:pt x="207756" y="533809"/>
                  </a:lnTo>
                  <a:lnTo>
                    <a:pt x="219751" y="533809"/>
                  </a:lnTo>
                  <a:lnTo>
                    <a:pt x="219751" y="545039"/>
                  </a:lnTo>
                  <a:lnTo>
                    <a:pt x="233534" y="545039"/>
                  </a:lnTo>
                  <a:lnTo>
                    <a:pt x="233534" y="559204"/>
                  </a:lnTo>
                  <a:lnTo>
                    <a:pt x="243487" y="559204"/>
                  </a:lnTo>
                  <a:lnTo>
                    <a:pt x="243487" y="573880"/>
                  </a:lnTo>
                  <a:lnTo>
                    <a:pt x="252548" y="573880"/>
                  </a:lnTo>
                  <a:lnTo>
                    <a:pt x="252548" y="585493"/>
                  </a:lnTo>
                  <a:lnTo>
                    <a:pt x="265437" y="585493"/>
                  </a:lnTo>
                  <a:lnTo>
                    <a:pt x="265437" y="609484"/>
                  </a:lnTo>
                  <a:lnTo>
                    <a:pt x="279219" y="609484"/>
                  </a:lnTo>
                  <a:lnTo>
                    <a:pt x="279219" y="632327"/>
                  </a:lnTo>
                  <a:lnTo>
                    <a:pt x="293002" y="632327"/>
                  </a:lnTo>
                  <a:lnTo>
                    <a:pt x="293002" y="653894"/>
                  </a:lnTo>
                  <a:lnTo>
                    <a:pt x="307550" y="653894"/>
                  </a:lnTo>
                  <a:lnTo>
                    <a:pt x="307550" y="674950"/>
                  </a:lnTo>
                  <a:lnTo>
                    <a:pt x="316993" y="674950"/>
                  </a:lnTo>
                  <a:lnTo>
                    <a:pt x="316993" y="693837"/>
                  </a:lnTo>
                  <a:lnTo>
                    <a:pt x="328223" y="693837"/>
                  </a:lnTo>
                  <a:lnTo>
                    <a:pt x="328223" y="710682"/>
                  </a:lnTo>
                  <a:lnTo>
                    <a:pt x="343664" y="710682"/>
                  </a:lnTo>
                  <a:lnTo>
                    <a:pt x="343664" y="720509"/>
                  </a:lnTo>
                  <a:lnTo>
                    <a:pt x="351832" y="720509"/>
                  </a:lnTo>
                  <a:lnTo>
                    <a:pt x="351832" y="732504"/>
                  </a:lnTo>
                  <a:lnTo>
                    <a:pt x="368677" y="732504"/>
                  </a:lnTo>
                  <a:lnTo>
                    <a:pt x="368677" y="762621"/>
                  </a:lnTo>
                  <a:lnTo>
                    <a:pt x="376844" y="762621"/>
                  </a:lnTo>
                  <a:lnTo>
                    <a:pt x="376844" y="782912"/>
                  </a:lnTo>
                  <a:lnTo>
                    <a:pt x="395348" y="782912"/>
                  </a:lnTo>
                  <a:lnTo>
                    <a:pt x="395348" y="798864"/>
                  </a:lnTo>
                  <a:lnTo>
                    <a:pt x="408620" y="798864"/>
                  </a:lnTo>
                  <a:lnTo>
                    <a:pt x="408620" y="835744"/>
                  </a:lnTo>
                  <a:lnTo>
                    <a:pt x="422402" y="835744"/>
                  </a:lnTo>
                  <a:lnTo>
                    <a:pt x="422402" y="847357"/>
                  </a:lnTo>
                  <a:lnTo>
                    <a:pt x="436185" y="847357"/>
                  </a:lnTo>
                  <a:lnTo>
                    <a:pt x="436185" y="871093"/>
                  </a:lnTo>
                  <a:lnTo>
                    <a:pt x="454306" y="871093"/>
                  </a:lnTo>
                  <a:lnTo>
                    <a:pt x="454306" y="892149"/>
                  </a:lnTo>
                  <a:lnTo>
                    <a:pt x="464515" y="892149"/>
                  </a:lnTo>
                  <a:lnTo>
                    <a:pt x="464515" y="916268"/>
                  </a:lnTo>
                  <a:lnTo>
                    <a:pt x="476638" y="916268"/>
                  </a:lnTo>
                  <a:lnTo>
                    <a:pt x="476638" y="935155"/>
                  </a:lnTo>
                  <a:lnTo>
                    <a:pt x="486975" y="935155"/>
                  </a:lnTo>
                  <a:lnTo>
                    <a:pt x="486975" y="967059"/>
                  </a:lnTo>
                  <a:lnTo>
                    <a:pt x="511860" y="967059"/>
                  </a:lnTo>
                  <a:lnTo>
                    <a:pt x="511860" y="984670"/>
                  </a:lnTo>
                  <a:lnTo>
                    <a:pt x="528194" y="984670"/>
                  </a:lnTo>
                  <a:lnTo>
                    <a:pt x="528194" y="1005343"/>
                  </a:lnTo>
                  <a:lnTo>
                    <a:pt x="541977" y="1005343"/>
                  </a:lnTo>
                  <a:lnTo>
                    <a:pt x="541977" y="1020784"/>
                  </a:lnTo>
                  <a:lnTo>
                    <a:pt x="552696" y="1020784"/>
                  </a:lnTo>
                  <a:lnTo>
                    <a:pt x="552696" y="1036736"/>
                  </a:lnTo>
                  <a:lnTo>
                    <a:pt x="563926" y="1036736"/>
                  </a:lnTo>
                  <a:lnTo>
                    <a:pt x="563926" y="1045669"/>
                  </a:lnTo>
                  <a:lnTo>
                    <a:pt x="575539" y="1045669"/>
                  </a:lnTo>
                  <a:lnTo>
                    <a:pt x="575539" y="1072340"/>
                  </a:lnTo>
                  <a:lnTo>
                    <a:pt x="589321" y="1072340"/>
                  </a:lnTo>
                  <a:lnTo>
                    <a:pt x="589321" y="1105137"/>
                  </a:lnTo>
                  <a:lnTo>
                    <a:pt x="628882" y="1105137"/>
                  </a:lnTo>
                  <a:lnTo>
                    <a:pt x="628882" y="1118792"/>
                  </a:lnTo>
                  <a:lnTo>
                    <a:pt x="644323" y="1118792"/>
                  </a:lnTo>
                  <a:lnTo>
                    <a:pt x="644323" y="1142528"/>
                  </a:lnTo>
                  <a:lnTo>
                    <a:pt x="656446" y="1142528"/>
                  </a:lnTo>
                  <a:lnTo>
                    <a:pt x="656446" y="1177367"/>
                  </a:lnTo>
                  <a:lnTo>
                    <a:pt x="672781" y="1177367"/>
                  </a:lnTo>
                  <a:lnTo>
                    <a:pt x="672781" y="1194977"/>
                  </a:lnTo>
                  <a:lnTo>
                    <a:pt x="695624" y="1194977"/>
                  </a:lnTo>
                  <a:lnTo>
                    <a:pt x="695624" y="1208887"/>
                  </a:lnTo>
                  <a:lnTo>
                    <a:pt x="703791" y="1208887"/>
                  </a:lnTo>
                  <a:lnTo>
                    <a:pt x="703791" y="1219096"/>
                  </a:lnTo>
                  <a:lnTo>
                    <a:pt x="718339" y="1219096"/>
                  </a:lnTo>
                  <a:lnTo>
                    <a:pt x="718339" y="1226753"/>
                  </a:lnTo>
                  <a:lnTo>
                    <a:pt x="747180" y="1226753"/>
                  </a:lnTo>
                  <a:lnTo>
                    <a:pt x="747180" y="1245768"/>
                  </a:lnTo>
                  <a:lnTo>
                    <a:pt x="764025" y="1245768"/>
                  </a:lnTo>
                  <a:lnTo>
                    <a:pt x="764025" y="1259550"/>
                  </a:lnTo>
                  <a:lnTo>
                    <a:pt x="776914" y="1259550"/>
                  </a:lnTo>
                  <a:lnTo>
                    <a:pt x="776914" y="1281882"/>
                  </a:lnTo>
                  <a:lnTo>
                    <a:pt x="812135" y="1281882"/>
                  </a:lnTo>
                  <a:lnTo>
                    <a:pt x="812135" y="1315445"/>
                  </a:lnTo>
                  <a:lnTo>
                    <a:pt x="850037" y="1315445"/>
                  </a:lnTo>
                  <a:lnTo>
                    <a:pt x="850037" y="1331780"/>
                  </a:lnTo>
                  <a:lnTo>
                    <a:pt x="864585" y="1331780"/>
                  </a:lnTo>
                  <a:lnTo>
                    <a:pt x="864585" y="1342116"/>
                  </a:lnTo>
                  <a:lnTo>
                    <a:pt x="882706" y="1342116"/>
                  </a:lnTo>
                  <a:lnTo>
                    <a:pt x="882706" y="1355388"/>
                  </a:lnTo>
                  <a:lnTo>
                    <a:pt x="899423" y="1355388"/>
                  </a:lnTo>
                  <a:lnTo>
                    <a:pt x="899423" y="1369681"/>
                  </a:lnTo>
                  <a:lnTo>
                    <a:pt x="913206" y="1369681"/>
                  </a:lnTo>
                  <a:lnTo>
                    <a:pt x="913206" y="1383336"/>
                  </a:lnTo>
                  <a:lnTo>
                    <a:pt x="929157" y="1383336"/>
                  </a:lnTo>
                  <a:lnTo>
                    <a:pt x="929157" y="1394566"/>
                  </a:lnTo>
                  <a:lnTo>
                    <a:pt x="942429" y="1394566"/>
                  </a:lnTo>
                  <a:lnTo>
                    <a:pt x="942429" y="1406561"/>
                  </a:lnTo>
                  <a:lnTo>
                    <a:pt x="981607" y="1406561"/>
                  </a:lnTo>
                  <a:lnTo>
                    <a:pt x="981607" y="1432467"/>
                  </a:lnTo>
                  <a:lnTo>
                    <a:pt x="1013893" y="1432467"/>
                  </a:lnTo>
                  <a:lnTo>
                    <a:pt x="1013893" y="1443186"/>
                  </a:lnTo>
                  <a:lnTo>
                    <a:pt x="1047455" y="1443186"/>
                  </a:lnTo>
                  <a:lnTo>
                    <a:pt x="1047455" y="1460414"/>
                  </a:lnTo>
                  <a:lnTo>
                    <a:pt x="1064173" y="1460414"/>
                  </a:lnTo>
                  <a:lnTo>
                    <a:pt x="1064173" y="1479301"/>
                  </a:lnTo>
                  <a:lnTo>
                    <a:pt x="1094800" y="1479301"/>
                  </a:lnTo>
                  <a:lnTo>
                    <a:pt x="1094800" y="1493084"/>
                  </a:lnTo>
                  <a:lnTo>
                    <a:pt x="1144187" y="1493084"/>
                  </a:lnTo>
                  <a:lnTo>
                    <a:pt x="1144187" y="1505973"/>
                  </a:lnTo>
                  <a:lnTo>
                    <a:pt x="1179536" y="1505973"/>
                  </a:lnTo>
                  <a:lnTo>
                    <a:pt x="1179536" y="1520138"/>
                  </a:lnTo>
                  <a:lnTo>
                    <a:pt x="1210929" y="1520138"/>
                  </a:lnTo>
                  <a:lnTo>
                    <a:pt x="1210929" y="1533920"/>
                  </a:lnTo>
                  <a:lnTo>
                    <a:pt x="1221649" y="1533920"/>
                  </a:lnTo>
                  <a:lnTo>
                    <a:pt x="1221649" y="1546809"/>
                  </a:lnTo>
                  <a:lnTo>
                    <a:pt x="1234538" y="1546809"/>
                  </a:lnTo>
                  <a:lnTo>
                    <a:pt x="1234538" y="1555487"/>
                  </a:lnTo>
                  <a:lnTo>
                    <a:pt x="1250489" y="1555487"/>
                  </a:lnTo>
                  <a:lnTo>
                    <a:pt x="1250489" y="1582924"/>
                  </a:lnTo>
                  <a:lnTo>
                    <a:pt x="1268100" y="1582924"/>
                  </a:lnTo>
                  <a:lnTo>
                    <a:pt x="1268100" y="1593261"/>
                  </a:lnTo>
                  <a:lnTo>
                    <a:pt x="1274991" y="1593261"/>
                  </a:lnTo>
                  <a:lnTo>
                    <a:pt x="1274991" y="1603597"/>
                  </a:lnTo>
                  <a:lnTo>
                    <a:pt x="1315445" y="1603597"/>
                  </a:lnTo>
                  <a:lnTo>
                    <a:pt x="1315445" y="1616486"/>
                  </a:lnTo>
                  <a:lnTo>
                    <a:pt x="1330886" y="1616486"/>
                  </a:lnTo>
                  <a:lnTo>
                    <a:pt x="1330886" y="1631162"/>
                  </a:lnTo>
                  <a:lnTo>
                    <a:pt x="1353729" y="1631162"/>
                  </a:lnTo>
                  <a:lnTo>
                    <a:pt x="1353729" y="1642392"/>
                  </a:lnTo>
                  <a:lnTo>
                    <a:pt x="1384739" y="1642392"/>
                  </a:lnTo>
                  <a:lnTo>
                    <a:pt x="1384739" y="1652729"/>
                  </a:lnTo>
                  <a:lnTo>
                    <a:pt x="1449184" y="1652729"/>
                  </a:lnTo>
                  <a:lnTo>
                    <a:pt x="1449184" y="1665618"/>
                  </a:lnTo>
                  <a:lnTo>
                    <a:pt x="1464753" y="1665618"/>
                  </a:lnTo>
                  <a:lnTo>
                    <a:pt x="1464753" y="1680676"/>
                  </a:lnTo>
                  <a:lnTo>
                    <a:pt x="1474579" y="1680676"/>
                  </a:lnTo>
                  <a:lnTo>
                    <a:pt x="1474579" y="1709517"/>
                  </a:lnTo>
                  <a:lnTo>
                    <a:pt x="1487468" y="1709517"/>
                  </a:lnTo>
                  <a:lnTo>
                    <a:pt x="1487468" y="1729297"/>
                  </a:lnTo>
                  <a:lnTo>
                    <a:pt x="1498188" y="1729297"/>
                  </a:lnTo>
                  <a:lnTo>
                    <a:pt x="1498188" y="1750736"/>
                  </a:lnTo>
                  <a:lnTo>
                    <a:pt x="1524859" y="1750736"/>
                  </a:lnTo>
                  <a:lnTo>
                    <a:pt x="1524859" y="1792466"/>
                  </a:lnTo>
                  <a:lnTo>
                    <a:pt x="1538642" y="1792466"/>
                  </a:lnTo>
                  <a:lnTo>
                    <a:pt x="1538642" y="1807142"/>
                  </a:lnTo>
                  <a:lnTo>
                    <a:pt x="1554593" y="1807142"/>
                  </a:lnTo>
                  <a:lnTo>
                    <a:pt x="1554593" y="1821307"/>
                  </a:lnTo>
                  <a:lnTo>
                    <a:pt x="1578202" y="1821307"/>
                  </a:lnTo>
                  <a:lnTo>
                    <a:pt x="1578202" y="1835472"/>
                  </a:lnTo>
                  <a:lnTo>
                    <a:pt x="1610999" y="1835472"/>
                  </a:lnTo>
                  <a:lnTo>
                    <a:pt x="1610999" y="1851807"/>
                  </a:lnTo>
                  <a:lnTo>
                    <a:pt x="1634224" y="1851807"/>
                  </a:lnTo>
                  <a:lnTo>
                    <a:pt x="1634224" y="1866482"/>
                  </a:lnTo>
                  <a:lnTo>
                    <a:pt x="1647496" y="1866482"/>
                  </a:lnTo>
                  <a:lnTo>
                    <a:pt x="1647496" y="1879754"/>
                  </a:lnTo>
                  <a:lnTo>
                    <a:pt x="1676720" y="1879754"/>
                  </a:lnTo>
                  <a:lnTo>
                    <a:pt x="1676720" y="1893154"/>
                  </a:lnTo>
                  <a:lnTo>
                    <a:pt x="1703391" y="1893154"/>
                  </a:lnTo>
                  <a:lnTo>
                    <a:pt x="1703391" y="1906936"/>
                  </a:lnTo>
                  <a:lnTo>
                    <a:pt x="1712452" y="1906936"/>
                  </a:lnTo>
                  <a:lnTo>
                    <a:pt x="1712452" y="1916379"/>
                  </a:lnTo>
                  <a:lnTo>
                    <a:pt x="1734784" y="1916379"/>
                  </a:lnTo>
                  <a:lnTo>
                    <a:pt x="1734784" y="1939605"/>
                  </a:lnTo>
                  <a:lnTo>
                    <a:pt x="1787744" y="1939605"/>
                  </a:lnTo>
                  <a:lnTo>
                    <a:pt x="1787744" y="1951218"/>
                  </a:lnTo>
                  <a:lnTo>
                    <a:pt x="1867758" y="1951218"/>
                  </a:lnTo>
                  <a:lnTo>
                    <a:pt x="1867758" y="1971381"/>
                  </a:lnTo>
                  <a:lnTo>
                    <a:pt x="1880264" y="1971381"/>
                  </a:lnTo>
                  <a:lnTo>
                    <a:pt x="1880264" y="1982228"/>
                  </a:lnTo>
                  <a:lnTo>
                    <a:pt x="1890984" y="1982228"/>
                  </a:lnTo>
                  <a:lnTo>
                    <a:pt x="1890984" y="1995117"/>
                  </a:lnTo>
                  <a:lnTo>
                    <a:pt x="1904256" y="1995117"/>
                  </a:lnTo>
                  <a:lnTo>
                    <a:pt x="1904256" y="2006219"/>
                  </a:lnTo>
                  <a:lnTo>
                    <a:pt x="1916379" y="2006219"/>
                  </a:lnTo>
                  <a:lnTo>
                    <a:pt x="1916379" y="2016173"/>
                  </a:lnTo>
                  <a:lnTo>
                    <a:pt x="1927098" y="2016173"/>
                  </a:lnTo>
                  <a:lnTo>
                    <a:pt x="1927098" y="2029956"/>
                  </a:lnTo>
                  <a:lnTo>
                    <a:pt x="1944709" y="2029956"/>
                  </a:lnTo>
                  <a:lnTo>
                    <a:pt x="1944709" y="2039782"/>
                  </a:lnTo>
                  <a:lnTo>
                    <a:pt x="1965766" y="2039782"/>
                  </a:lnTo>
                  <a:lnTo>
                    <a:pt x="1965766" y="2051395"/>
                  </a:lnTo>
                  <a:lnTo>
                    <a:pt x="1989885" y="2051395"/>
                  </a:lnTo>
                  <a:lnTo>
                    <a:pt x="1989885" y="2068623"/>
                  </a:lnTo>
                  <a:lnTo>
                    <a:pt x="1998562" y="2068623"/>
                  </a:lnTo>
                  <a:lnTo>
                    <a:pt x="1998562" y="2080235"/>
                  </a:lnTo>
                  <a:lnTo>
                    <a:pt x="2053564" y="2080235"/>
                  </a:lnTo>
                  <a:lnTo>
                    <a:pt x="2053564" y="2092742"/>
                  </a:lnTo>
                  <a:lnTo>
                    <a:pt x="2128473" y="2092742"/>
                  </a:lnTo>
                  <a:lnTo>
                    <a:pt x="2128473" y="2105248"/>
                  </a:lnTo>
                  <a:lnTo>
                    <a:pt x="2172245" y="2105248"/>
                  </a:lnTo>
                  <a:lnTo>
                    <a:pt x="2172245" y="2115585"/>
                  </a:lnTo>
                  <a:lnTo>
                    <a:pt x="2184368" y="2115585"/>
                  </a:lnTo>
                  <a:lnTo>
                    <a:pt x="2184368" y="2125411"/>
                  </a:lnTo>
                  <a:lnTo>
                    <a:pt x="2281993" y="2125411"/>
                  </a:lnTo>
                  <a:lnTo>
                    <a:pt x="2281993" y="2137917"/>
                  </a:lnTo>
                  <a:lnTo>
                    <a:pt x="2324999" y="2137917"/>
                  </a:lnTo>
                  <a:lnTo>
                    <a:pt x="2324999" y="2153358"/>
                  </a:lnTo>
                  <a:lnTo>
                    <a:pt x="2343120" y="2153358"/>
                  </a:lnTo>
                  <a:lnTo>
                    <a:pt x="2343120" y="2167141"/>
                  </a:lnTo>
                  <a:lnTo>
                    <a:pt x="2371450" y="2167141"/>
                  </a:lnTo>
                  <a:lnTo>
                    <a:pt x="2371450" y="2180923"/>
                  </a:lnTo>
                  <a:lnTo>
                    <a:pt x="2413180" y="2180923"/>
                  </a:lnTo>
                  <a:lnTo>
                    <a:pt x="2413180" y="2198534"/>
                  </a:lnTo>
                  <a:lnTo>
                    <a:pt x="2482857" y="2198534"/>
                  </a:lnTo>
                  <a:lnTo>
                    <a:pt x="2482857" y="2215379"/>
                  </a:lnTo>
                  <a:lnTo>
                    <a:pt x="2744466" y="2215379"/>
                  </a:lnTo>
                  <a:lnTo>
                    <a:pt x="2744466" y="2227374"/>
                  </a:lnTo>
                  <a:lnTo>
                    <a:pt x="3054568" y="2227374"/>
                  </a:lnTo>
                  <a:lnTo>
                    <a:pt x="3054568" y="2250600"/>
                  </a:lnTo>
                  <a:lnTo>
                    <a:pt x="3110973" y="2250600"/>
                  </a:lnTo>
                  <a:lnTo>
                    <a:pt x="3110973" y="2266042"/>
                  </a:lnTo>
                  <a:lnTo>
                    <a:pt x="3266152" y="2266042"/>
                  </a:lnTo>
                  <a:lnTo>
                    <a:pt x="3266152" y="2296158"/>
                  </a:lnTo>
                  <a:lnTo>
                    <a:pt x="3769079" y="2296158"/>
                  </a:lnTo>
                </a:path>
              </a:pathLst>
            </a:custGeom>
            <a:noFill/>
            <a:ln w="19050" cap="flat">
              <a:solidFill>
                <a:srgbClr val="CB7C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4" name="Slide Number Placeholder 2">
            <a:extLst>
              <a:ext uri="{FF2B5EF4-FFF2-40B4-BE49-F238E27FC236}">
                <a16:creationId xmlns:a16="http://schemas.microsoft.com/office/drawing/2014/main" id="{086E8963-0C67-DDB3-8048-5B7ED90D0058}"/>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4C83D9E-187C-0C18-0EBB-318C03B31159}"/>
              </a:ext>
            </a:extLst>
          </p:cNvPr>
          <p:cNvSpPr txBox="1"/>
          <p:nvPr/>
        </p:nvSpPr>
        <p:spPr>
          <a:xfrm>
            <a:off x="1970368" y="3638410"/>
            <a:ext cx="213002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Narrow"/>
                <a:ea typeface="+mn-ea"/>
                <a:cs typeface="Arial Narrow"/>
              </a:rPr>
              <a:t>Median follow-up time = 46.9 mo.</a:t>
            </a:r>
            <a:endParaRPr kumimoji="0" lang="en-GB" sz="105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3" name="TextBox 2">
            <a:extLst>
              <a:ext uri="{FF2B5EF4-FFF2-40B4-BE49-F238E27FC236}">
                <a16:creationId xmlns:a16="http://schemas.microsoft.com/office/drawing/2014/main" id="{C077BB84-2521-8ABB-20BA-B39144F88D2D}"/>
              </a:ext>
            </a:extLst>
          </p:cNvPr>
          <p:cNvSpPr txBox="1"/>
          <p:nvPr/>
        </p:nvSpPr>
        <p:spPr>
          <a:xfrm>
            <a:off x="823286" y="5784227"/>
            <a:ext cx="10857085" cy="106182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283349"/>
                </a:solidFill>
                <a:effectLst/>
                <a:uLnTx/>
                <a:uFillTx/>
                <a:latin typeface="Arial" panose="020B0604020202020204"/>
                <a:ea typeface="+mn-ea"/>
                <a:cs typeface="+mn-cs"/>
              </a:rPr>
              <a:t>Slide intended for educational purposes only. Cross-study comparisons are not intended</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a:ln>
                  <a:noFill/>
                </a:ln>
                <a:solidFill>
                  <a:srgbClr val="283349"/>
                </a:solidFill>
                <a:effectLst/>
                <a:uLnTx/>
                <a:uFillTx/>
                <a:latin typeface="Arial" panose="020B0604020202020204"/>
                <a:ea typeface="+mn-ea"/>
                <a:cs typeface="+mn-cs"/>
              </a:rPr>
              <a:t>a</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 stratified.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CI, confidence interval; HR, hazard ratio; IO, immuno-oncology; mo, months; OS, overall survival; PD-L1, programmed cell death-ligand 1</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TC1/2 denotes PD-L1 expression on ≥1% and &lt;50% of tumor cells or ≥1% and &lt;10% tumor-infiltrating cells, respectively. TC2/3 or IC2/3 denotes PD-L1 expression on ≥5% of tumor or tumor-infiltrating cells respectively.</a:t>
            </a:r>
            <a:endParaRPr kumimoji="0" lang="nl-NL" sz="7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Extracted from 1) Cho BC et al. KEYNOTE-042 3-Year Survival Update: 1L Pembrolizumab vs Platinum-Based Chemotherapy for PD-L1+ Locally Advanced/Metastatic NSCLC. Presented at 2020 WCLC; Singapore; January 28-31, 2021. Abstract FP13.04.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https://wclc2020.iaslc.org/</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2) Herbst RS et al. IMpower110: updated OS analysis of atezolizumab vs platinum-based hemotherapy as first-line treatment in PD-L1–selected NSCLC. Presented at: 2020 World Conference on Lung Cancer Singapore. January 28-31, 2021. Abstract FP13.03.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https://wclc2021.iaslc.org/</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3) Herbst RS et al. Clinical efficacy of atezolizumab (atezo) in biomarker subgroups by SP142, SP263 and 22C3 PD-L1 immunohistochemistry (IHC) assays and by blood tumour mutational burden (bTMB): Results from the IMpower110 study. Abstract LBA1. Presented at the ESMO IO Congress; December 11-14, 2019; Geneva, Switzerland.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https://medically.gene.com/content/dam/pdmahub/restricted/oncology/esmo-io-2019/ESMO-IO-2019-presentation-herbst-clinical-efficacy-of-atezolizumab-in-biomarker-subgroups.pdf</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a:t>
            </a:r>
            <a:endParaRPr kumimoji="0" lang="en-US" sz="7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9" name="Table 17">
            <a:extLst>
              <a:ext uri="{FF2B5EF4-FFF2-40B4-BE49-F238E27FC236}">
                <a16:creationId xmlns:a16="http://schemas.microsoft.com/office/drawing/2014/main" id="{884F1D6F-5803-4D99-B467-FB379FA2BDFC}"/>
              </a:ext>
            </a:extLst>
          </p:cNvPr>
          <p:cNvGraphicFramePr>
            <a:graphicFrameLocks noGrp="1"/>
          </p:cNvGraphicFramePr>
          <p:nvPr/>
        </p:nvGraphicFramePr>
        <p:xfrm>
          <a:off x="5178255" y="1836923"/>
          <a:ext cx="2614887" cy="1112050"/>
        </p:xfrm>
        <a:graphic>
          <a:graphicData uri="http://schemas.openxmlformats.org/drawingml/2006/table">
            <a:tbl>
              <a:tblPr firstRow="1" bandRow="1">
                <a:tableStyleId>{5C22544A-7EE6-4342-B048-85BDC9FD1C3A}</a:tableStyleId>
              </a:tblPr>
              <a:tblGrid>
                <a:gridCol w="1243584">
                  <a:extLst>
                    <a:ext uri="{9D8B030D-6E8A-4147-A177-3AD203B41FA5}">
                      <a16:colId xmlns:a16="http://schemas.microsoft.com/office/drawing/2014/main" val="2832063234"/>
                    </a:ext>
                  </a:extLst>
                </a:gridCol>
                <a:gridCol w="1371303">
                  <a:extLst>
                    <a:ext uri="{9D8B030D-6E8A-4147-A177-3AD203B41FA5}">
                      <a16:colId xmlns:a16="http://schemas.microsoft.com/office/drawing/2014/main" val="2005950876"/>
                    </a:ext>
                  </a:extLst>
                </a:gridCol>
              </a:tblGrid>
              <a:tr h="393192">
                <a:tc>
                  <a:txBody>
                    <a:bodyPr/>
                    <a:lstStyle/>
                    <a:p>
                      <a:pPr>
                        <a:lnSpc>
                          <a:spcPct val="90000"/>
                        </a:lnSpc>
                      </a:pPr>
                      <a:endParaRPr lang="en-US" sz="1000">
                        <a:solidFill>
                          <a:schemeClr val="tx1"/>
                        </a:solidFill>
                      </a:endParaRPr>
                    </a:p>
                  </a:txBody>
                  <a:tcPr marL="36576" marR="36576" marT="18288" marB="18288">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a:solidFill>
                            <a:schemeClr val="tx1"/>
                          </a:solidFill>
                        </a:rPr>
                        <a:t>Median OS </a:t>
                      </a:r>
                      <a:br>
                        <a:rPr lang="en-US" sz="1000">
                          <a:solidFill>
                            <a:schemeClr val="tx1"/>
                          </a:solidFill>
                        </a:rPr>
                      </a:br>
                      <a:r>
                        <a:rPr lang="en-US" sz="1000">
                          <a:solidFill>
                            <a:schemeClr val="tx1"/>
                          </a:solidFill>
                        </a:rPr>
                        <a:t>(95% CI), </a:t>
                      </a:r>
                      <a:r>
                        <a:rPr lang="en-US" sz="1000" err="1">
                          <a:solidFill>
                            <a:schemeClr val="tx1"/>
                          </a:solidFill>
                        </a:rPr>
                        <a:t>mo</a:t>
                      </a:r>
                      <a:endParaRPr lang="en-US" sz="1000">
                        <a:solidFill>
                          <a:schemeClr val="tx1"/>
                        </a:solidFill>
                      </a:endParaRPr>
                    </a:p>
                  </a:txBody>
                  <a:tcPr marL="36576" marR="36576" marT="18288" marB="1828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C5C5"/>
                    </a:solidFill>
                  </a:tcPr>
                </a:tc>
                <a:extLst>
                  <a:ext uri="{0D108BD9-81ED-4DB2-BD59-A6C34878D82A}">
                    <a16:rowId xmlns:a16="http://schemas.microsoft.com/office/drawing/2014/main" val="2326720743"/>
                  </a:ext>
                </a:extLst>
              </a:tr>
              <a:tr h="359429">
                <a:tc>
                  <a:txBody>
                    <a:bodyPr/>
                    <a:lstStyle/>
                    <a:p>
                      <a:pPr>
                        <a:lnSpc>
                          <a:spcPct val="90000"/>
                        </a:lnSpc>
                      </a:pPr>
                      <a:r>
                        <a:rPr lang="en-US" sz="1000">
                          <a:solidFill>
                            <a:schemeClr val="tx1"/>
                          </a:solidFill>
                        </a:rPr>
                        <a:t>Atezolizumab (n=166)</a:t>
                      </a:r>
                    </a:p>
                  </a:txBody>
                  <a:tcPr marL="36576" marR="36576" marT="18288" marB="1828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A97D"/>
                    </a:solidFill>
                  </a:tcPr>
                </a:tc>
                <a:tc>
                  <a:txBody>
                    <a:bodyPr/>
                    <a:lstStyle/>
                    <a:p>
                      <a:pPr algn="ctr">
                        <a:lnSpc>
                          <a:spcPct val="90000"/>
                        </a:lnSpc>
                      </a:pPr>
                      <a:r>
                        <a:rPr lang="en-US" sz="1000">
                          <a:solidFill>
                            <a:schemeClr val="tx1"/>
                          </a:solidFill>
                        </a:rPr>
                        <a:t>19.9 (17.2–25.3)</a:t>
                      </a:r>
                    </a:p>
                  </a:txBody>
                  <a:tcPr marL="36576" marR="36576" marT="18288" marB="1828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9064329"/>
                  </a:ext>
                </a:extLst>
              </a:tr>
              <a:tr h="359429">
                <a:tc>
                  <a:txBody>
                    <a:bodyPr/>
                    <a:lstStyle/>
                    <a:p>
                      <a:pPr>
                        <a:lnSpc>
                          <a:spcPct val="90000"/>
                        </a:lnSpc>
                      </a:pPr>
                      <a:r>
                        <a:rPr lang="en-US" sz="1000">
                          <a:solidFill>
                            <a:schemeClr val="bg1"/>
                          </a:solidFill>
                        </a:rPr>
                        <a:t>Chemotherapy</a:t>
                      </a:r>
                      <a:br>
                        <a:rPr lang="en-US" sz="1000">
                          <a:solidFill>
                            <a:schemeClr val="bg1"/>
                          </a:solidFill>
                        </a:rPr>
                      </a:br>
                      <a:r>
                        <a:rPr lang="en-US" sz="1000">
                          <a:solidFill>
                            <a:schemeClr val="bg1"/>
                          </a:solidFill>
                        </a:rPr>
                        <a:t>(n=162)</a:t>
                      </a:r>
                    </a:p>
                  </a:txBody>
                  <a:tcPr marL="36576" marR="36576" marT="18288" marB="1828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9F9F"/>
                    </a:solidFill>
                  </a:tcPr>
                </a:tc>
                <a:tc>
                  <a:txBody>
                    <a:bodyPr/>
                    <a:lstStyle/>
                    <a:p>
                      <a:pPr algn="ctr">
                        <a:lnSpc>
                          <a:spcPct val="90000"/>
                        </a:lnSpc>
                      </a:pPr>
                      <a:r>
                        <a:rPr lang="en-US" sz="1000">
                          <a:solidFill>
                            <a:schemeClr val="tx1"/>
                          </a:solidFill>
                        </a:rPr>
                        <a:t>16.1 (12.6–18.0)</a:t>
                      </a:r>
                    </a:p>
                  </a:txBody>
                  <a:tcPr marL="36576" marR="36576" marT="18288" marB="1828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27686179"/>
                  </a:ext>
                </a:extLst>
              </a:tr>
            </a:tbl>
          </a:graphicData>
        </a:graphic>
      </p:graphicFrame>
      <p:sp>
        <p:nvSpPr>
          <p:cNvPr id="184" name="TextBox 183">
            <a:extLst>
              <a:ext uri="{FF2B5EF4-FFF2-40B4-BE49-F238E27FC236}">
                <a16:creationId xmlns:a16="http://schemas.microsoft.com/office/drawing/2014/main" id="{C1035890-FE6D-4643-A709-C6F5AB05AB3D}"/>
              </a:ext>
            </a:extLst>
          </p:cNvPr>
          <p:cNvSpPr txBox="1"/>
          <p:nvPr/>
        </p:nvSpPr>
        <p:spPr>
          <a:xfrm>
            <a:off x="5137843" y="1323745"/>
            <a:ext cx="2579862" cy="443198"/>
          </a:xfrm>
          <a:prstGeom prst="rect">
            <a:avLst/>
          </a:prstGeom>
          <a:noFill/>
        </p:spPr>
        <p:txBody>
          <a:bodyPr wrap="square" lIns="0" tIns="0" rIns="0" bIns="0" rtlCol="0" anchor="b">
            <a:spAutoFit/>
          </a:bodyPr>
          <a:lstStyle>
            <a:defPPr>
              <a:defRPr lang="en-US"/>
            </a:defPPr>
            <a:lvl1pPr marR="0" lvl="0" indent="0" algn="ctr" defTabSz="1219140" fontAlgn="auto">
              <a:lnSpc>
                <a:spcPct val="100000"/>
              </a:lnSpc>
              <a:spcBef>
                <a:spcPts val="0"/>
              </a:spcBef>
              <a:spcAft>
                <a:spcPts val="0"/>
              </a:spcAft>
              <a:buClrTx/>
              <a:buSzTx/>
              <a:buFontTx/>
              <a:buNone/>
              <a:tabLst/>
              <a:defRPr kumimoji="0" sz="1500" b="1" i="0" u="none" strike="noStrike" cap="none" spc="0" normalizeH="0" baseline="0">
                <a:ln>
                  <a:noFill/>
                </a:ln>
                <a:effectLst/>
                <a:uLnTx/>
                <a:uFillTx/>
                <a:latin typeface="+mj-lt"/>
              </a:defRPr>
            </a:lvl1p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95454"/>
                </a:solidFill>
                <a:effectLst/>
                <a:uLnTx/>
                <a:uFillTx/>
                <a:latin typeface="Trebuchet MS"/>
                <a:ea typeface="+mn-ea"/>
                <a:cs typeface="+mn-cs"/>
              </a:rPr>
              <a:t>Impower110: </a:t>
            </a:r>
          </a:p>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95454"/>
                </a:solidFill>
                <a:effectLst/>
                <a:uLnTx/>
                <a:uFillTx/>
                <a:latin typeface="Trebuchet MS"/>
                <a:ea typeface="+mn-ea"/>
                <a:cs typeface="+mn-cs"/>
              </a:rPr>
              <a:t>PD-L1 TC2/3 or IC2/3</a:t>
            </a:r>
            <a:r>
              <a:rPr kumimoji="0" lang="en-US" sz="1600" b="1" i="0" u="none" strike="noStrike" kern="1200" cap="none" spc="0" normalizeH="0" baseline="30000" noProof="0">
                <a:ln>
                  <a:noFill/>
                </a:ln>
                <a:solidFill>
                  <a:srgbClr val="595454"/>
                </a:solidFill>
                <a:effectLst/>
                <a:uLnTx/>
                <a:uFillTx/>
                <a:latin typeface="Trebuchet MS"/>
                <a:ea typeface="+mn-ea"/>
                <a:cs typeface="+mn-cs"/>
              </a:rPr>
              <a:t>2</a:t>
            </a:r>
            <a:endParaRPr kumimoji="0" lang="en-US" sz="1600" b="1" i="0" u="none" strike="noStrike" kern="1200" cap="none" spc="0" normalizeH="0" baseline="0" noProof="0">
              <a:ln>
                <a:noFill/>
              </a:ln>
              <a:solidFill>
                <a:srgbClr val="595454"/>
              </a:solidFill>
              <a:effectLst/>
              <a:uLnTx/>
              <a:uFillTx/>
              <a:latin typeface="Trebuchet MS"/>
              <a:ea typeface="+mn-ea"/>
              <a:cs typeface="+mn-cs"/>
            </a:endParaRPr>
          </a:p>
        </p:txBody>
      </p:sp>
      <p:graphicFrame>
        <p:nvGraphicFramePr>
          <p:cNvPr id="195" name="Table 194">
            <a:extLst>
              <a:ext uri="{FF2B5EF4-FFF2-40B4-BE49-F238E27FC236}">
                <a16:creationId xmlns:a16="http://schemas.microsoft.com/office/drawing/2014/main" id="{E00464F0-8BA6-4768-A84C-9804247C806C}"/>
              </a:ext>
            </a:extLst>
          </p:cNvPr>
          <p:cNvGraphicFramePr>
            <a:graphicFrameLocks noGrp="1"/>
          </p:cNvGraphicFramePr>
          <p:nvPr/>
        </p:nvGraphicFramePr>
        <p:xfrm>
          <a:off x="9180924" y="1836923"/>
          <a:ext cx="2615184" cy="1052383"/>
        </p:xfrm>
        <a:graphic>
          <a:graphicData uri="http://schemas.openxmlformats.org/drawingml/2006/table">
            <a:tbl>
              <a:tblPr firstRow="1" bandRow="1">
                <a:effectLst/>
              </a:tblPr>
              <a:tblGrid>
                <a:gridCol w="1243584">
                  <a:extLst>
                    <a:ext uri="{9D8B030D-6E8A-4147-A177-3AD203B41FA5}">
                      <a16:colId xmlns:a16="http://schemas.microsoft.com/office/drawing/2014/main" val="20000"/>
                    </a:ext>
                  </a:extLst>
                </a:gridCol>
                <a:gridCol w="1371600">
                  <a:extLst>
                    <a:ext uri="{9D8B030D-6E8A-4147-A177-3AD203B41FA5}">
                      <a16:colId xmlns:a16="http://schemas.microsoft.com/office/drawing/2014/main" val="3283574161"/>
                    </a:ext>
                  </a:extLst>
                </a:gridCol>
              </a:tblGrid>
              <a:tr h="340001">
                <a:tc>
                  <a:txBody>
                    <a:bodyPr/>
                    <a:lstStyle>
                      <a:lvl1pPr marL="0" algn="l" defTabSz="914377" rtl="0" eaLnBrk="1" latinLnBrk="0" hangingPunct="1">
                        <a:defRPr sz="1800" b="1" kern="1200">
                          <a:solidFill>
                            <a:schemeClr val="lt1"/>
                          </a:solidFill>
                          <a:latin typeface="Arial Narrow"/>
                        </a:defRPr>
                      </a:lvl1pPr>
                      <a:lvl2pPr marL="457189" algn="l" defTabSz="914377" rtl="0" eaLnBrk="1" latinLnBrk="0" hangingPunct="1">
                        <a:defRPr sz="1800" b="1" kern="1200">
                          <a:solidFill>
                            <a:schemeClr val="lt1"/>
                          </a:solidFill>
                          <a:latin typeface="Arial Narrow"/>
                        </a:defRPr>
                      </a:lvl2pPr>
                      <a:lvl3pPr marL="914377" algn="l" defTabSz="914377" rtl="0" eaLnBrk="1" latinLnBrk="0" hangingPunct="1">
                        <a:defRPr sz="1800" b="1" kern="1200">
                          <a:solidFill>
                            <a:schemeClr val="lt1"/>
                          </a:solidFill>
                          <a:latin typeface="Arial Narrow"/>
                        </a:defRPr>
                      </a:lvl3pPr>
                      <a:lvl4pPr marL="1371566" algn="l" defTabSz="914377" rtl="0" eaLnBrk="1" latinLnBrk="0" hangingPunct="1">
                        <a:defRPr sz="1800" b="1" kern="1200">
                          <a:solidFill>
                            <a:schemeClr val="lt1"/>
                          </a:solidFill>
                          <a:latin typeface="Arial Narrow"/>
                        </a:defRPr>
                      </a:lvl4pPr>
                      <a:lvl5pPr marL="1828754" algn="l" defTabSz="914377" rtl="0" eaLnBrk="1" latinLnBrk="0" hangingPunct="1">
                        <a:defRPr sz="1800" b="1" kern="1200">
                          <a:solidFill>
                            <a:schemeClr val="lt1"/>
                          </a:solidFill>
                          <a:latin typeface="Arial Narrow"/>
                        </a:defRPr>
                      </a:lvl5pPr>
                      <a:lvl6pPr marL="2285943" algn="l" defTabSz="914377" rtl="0" eaLnBrk="1" latinLnBrk="0" hangingPunct="1">
                        <a:defRPr sz="1800" b="1" kern="1200">
                          <a:solidFill>
                            <a:schemeClr val="lt1"/>
                          </a:solidFill>
                          <a:latin typeface="Arial Narrow"/>
                        </a:defRPr>
                      </a:lvl6pPr>
                      <a:lvl7pPr marL="2743131" algn="l" defTabSz="914377" rtl="0" eaLnBrk="1" latinLnBrk="0" hangingPunct="1">
                        <a:defRPr sz="1800" b="1" kern="1200">
                          <a:solidFill>
                            <a:schemeClr val="lt1"/>
                          </a:solidFill>
                          <a:latin typeface="Arial Narrow"/>
                        </a:defRPr>
                      </a:lvl7pPr>
                      <a:lvl8pPr marL="3200320" algn="l" defTabSz="914377" rtl="0" eaLnBrk="1" latinLnBrk="0" hangingPunct="1">
                        <a:defRPr sz="1800" b="1" kern="1200">
                          <a:solidFill>
                            <a:schemeClr val="lt1"/>
                          </a:solidFill>
                          <a:latin typeface="Arial Narrow"/>
                        </a:defRPr>
                      </a:lvl8pPr>
                      <a:lvl9pPr marL="3657509" algn="l" defTabSz="914377" rtl="0" eaLnBrk="1" latinLnBrk="0" hangingPunct="1">
                        <a:defRPr sz="1800" b="1" kern="1200">
                          <a:solidFill>
                            <a:schemeClr val="lt1"/>
                          </a:solidFill>
                          <a:latin typeface="Arial Narrow"/>
                        </a:defRPr>
                      </a:lvl9pPr>
                    </a:lstStyle>
                    <a:p>
                      <a:pPr algn="ctr"/>
                      <a:endParaRPr lang="en-US" sz="1000" b="1">
                        <a:solidFill>
                          <a:schemeClr val="tx1"/>
                        </a:solidFill>
                        <a:latin typeface="+mn-lt"/>
                      </a:endParaRPr>
                    </a:p>
                  </a:txBody>
                  <a:tcPr marL="45720" marR="4572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a:solidFill>
                            <a:schemeClr val="tx1"/>
                          </a:solidFill>
                          <a:latin typeface="+mn-lt"/>
                        </a:rPr>
                        <a:t>Median OS, </a:t>
                      </a:r>
                      <a:r>
                        <a:rPr lang="en-US" sz="1000" b="1" err="1">
                          <a:solidFill>
                            <a:schemeClr val="tx1"/>
                          </a:solidFill>
                          <a:latin typeface="+mn-lt"/>
                        </a:rPr>
                        <a:t>mo</a:t>
                      </a:r>
                      <a:endParaRPr lang="en-US" sz="1000" b="1">
                        <a:solidFill>
                          <a:schemeClr val="tx1"/>
                        </a:solidFill>
                        <a:latin typeface="+mn-lt"/>
                      </a:endParaRP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C5C5"/>
                    </a:solidFill>
                  </a:tcPr>
                </a:tc>
                <a:extLst>
                  <a:ext uri="{0D108BD9-81ED-4DB2-BD59-A6C34878D82A}">
                    <a16:rowId xmlns:a16="http://schemas.microsoft.com/office/drawing/2014/main" val="10000"/>
                  </a:ext>
                </a:extLst>
              </a:tr>
              <a:tr h="356191">
                <a:tc>
                  <a:txBody>
                    <a:bodyPr/>
                    <a:lstStyle>
                      <a:lvl1pPr marL="0" algn="l" defTabSz="914377" rtl="0" eaLnBrk="1" latinLnBrk="0" hangingPunct="1">
                        <a:defRPr sz="1800" kern="1200">
                          <a:solidFill>
                            <a:schemeClr val="dk1"/>
                          </a:solidFill>
                          <a:latin typeface="Arial Narrow"/>
                        </a:defRPr>
                      </a:lvl1pPr>
                      <a:lvl2pPr marL="457189" algn="l" defTabSz="914377" rtl="0" eaLnBrk="1" latinLnBrk="0" hangingPunct="1">
                        <a:defRPr sz="1800" kern="1200">
                          <a:solidFill>
                            <a:schemeClr val="dk1"/>
                          </a:solidFill>
                          <a:latin typeface="Arial Narrow"/>
                        </a:defRPr>
                      </a:lvl2pPr>
                      <a:lvl3pPr marL="914377" algn="l" defTabSz="914377" rtl="0" eaLnBrk="1" latinLnBrk="0" hangingPunct="1">
                        <a:defRPr sz="1800" kern="1200">
                          <a:solidFill>
                            <a:schemeClr val="dk1"/>
                          </a:solidFill>
                          <a:latin typeface="Arial Narrow"/>
                        </a:defRPr>
                      </a:lvl3pPr>
                      <a:lvl4pPr marL="1371566" algn="l" defTabSz="914377" rtl="0" eaLnBrk="1" latinLnBrk="0" hangingPunct="1">
                        <a:defRPr sz="1800" kern="1200">
                          <a:solidFill>
                            <a:schemeClr val="dk1"/>
                          </a:solidFill>
                          <a:latin typeface="Arial Narrow"/>
                        </a:defRPr>
                      </a:lvl4pPr>
                      <a:lvl5pPr marL="1828754" algn="l" defTabSz="914377" rtl="0" eaLnBrk="1" latinLnBrk="0" hangingPunct="1">
                        <a:defRPr sz="1800" kern="1200">
                          <a:solidFill>
                            <a:schemeClr val="dk1"/>
                          </a:solidFill>
                          <a:latin typeface="Arial Narrow"/>
                        </a:defRPr>
                      </a:lvl5pPr>
                      <a:lvl6pPr marL="2285943" algn="l" defTabSz="914377" rtl="0" eaLnBrk="1" latinLnBrk="0" hangingPunct="1">
                        <a:defRPr sz="1800" kern="1200">
                          <a:solidFill>
                            <a:schemeClr val="dk1"/>
                          </a:solidFill>
                          <a:latin typeface="Arial Narrow"/>
                        </a:defRPr>
                      </a:lvl6pPr>
                      <a:lvl7pPr marL="2743131" algn="l" defTabSz="914377" rtl="0" eaLnBrk="1" latinLnBrk="0" hangingPunct="1">
                        <a:defRPr sz="1800" kern="1200">
                          <a:solidFill>
                            <a:schemeClr val="dk1"/>
                          </a:solidFill>
                          <a:latin typeface="Arial Narrow"/>
                        </a:defRPr>
                      </a:lvl7pPr>
                      <a:lvl8pPr marL="3200320" algn="l" defTabSz="914377" rtl="0" eaLnBrk="1" latinLnBrk="0" hangingPunct="1">
                        <a:defRPr sz="1800" kern="1200">
                          <a:solidFill>
                            <a:schemeClr val="dk1"/>
                          </a:solidFill>
                          <a:latin typeface="Arial Narrow"/>
                        </a:defRPr>
                      </a:lvl8pPr>
                      <a:lvl9pPr marL="3657509" algn="l" defTabSz="914377" rtl="0" eaLnBrk="1" latinLnBrk="0" hangingPunct="1">
                        <a:defRPr sz="1800" kern="1200">
                          <a:solidFill>
                            <a:schemeClr val="dk1"/>
                          </a:solidFill>
                          <a:latin typeface="Arial Narrow"/>
                        </a:defRPr>
                      </a:lvl9pPr>
                    </a:lstStyle>
                    <a:p>
                      <a:pPr algn="l"/>
                      <a:r>
                        <a:rPr lang="en-US" sz="1000" b="0">
                          <a:solidFill>
                            <a:schemeClr val="tx1"/>
                          </a:solidFill>
                          <a:latin typeface="+mn-lt"/>
                        </a:rPr>
                        <a:t>Atezolizumab (n=170)</a:t>
                      </a:r>
                    </a:p>
                  </a:txBody>
                  <a:tcPr marL="45720" marR="4572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A97D"/>
                    </a:solidFill>
                  </a:tcPr>
                </a:tc>
                <a:tc>
                  <a:txBody>
                    <a:bodyPr/>
                    <a:lstStyle/>
                    <a:p>
                      <a:pPr algn="ctr"/>
                      <a:r>
                        <a:rPr lang="en-US" sz="1000" b="0">
                          <a:solidFill>
                            <a:schemeClr val="tx1"/>
                          </a:solidFill>
                          <a:latin typeface="+mn-lt"/>
                        </a:rPr>
                        <a:t>12.9</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56191">
                <a:tc>
                  <a:txBody>
                    <a:bodyPr/>
                    <a:lstStyle>
                      <a:lvl1pPr marL="0" algn="l" defTabSz="914377" rtl="0" eaLnBrk="1" latinLnBrk="0" hangingPunct="1">
                        <a:defRPr sz="1800" kern="1200">
                          <a:solidFill>
                            <a:schemeClr val="dk1"/>
                          </a:solidFill>
                          <a:latin typeface="Arial Narrow"/>
                        </a:defRPr>
                      </a:lvl1pPr>
                      <a:lvl2pPr marL="457189" algn="l" defTabSz="914377" rtl="0" eaLnBrk="1" latinLnBrk="0" hangingPunct="1">
                        <a:defRPr sz="1800" kern="1200">
                          <a:solidFill>
                            <a:schemeClr val="dk1"/>
                          </a:solidFill>
                          <a:latin typeface="Arial Narrow"/>
                        </a:defRPr>
                      </a:lvl2pPr>
                      <a:lvl3pPr marL="914377" algn="l" defTabSz="914377" rtl="0" eaLnBrk="1" latinLnBrk="0" hangingPunct="1">
                        <a:defRPr sz="1800" kern="1200">
                          <a:solidFill>
                            <a:schemeClr val="dk1"/>
                          </a:solidFill>
                          <a:latin typeface="Arial Narrow"/>
                        </a:defRPr>
                      </a:lvl3pPr>
                      <a:lvl4pPr marL="1371566" algn="l" defTabSz="914377" rtl="0" eaLnBrk="1" latinLnBrk="0" hangingPunct="1">
                        <a:defRPr sz="1800" kern="1200">
                          <a:solidFill>
                            <a:schemeClr val="dk1"/>
                          </a:solidFill>
                          <a:latin typeface="Arial Narrow"/>
                        </a:defRPr>
                      </a:lvl4pPr>
                      <a:lvl5pPr marL="1828754" algn="l" defTabSz="914377" rtl="0" eaLnBrk="1" latinLnBrk="0" hangingPunct="1">
                        <a:defRPr sz="1800" kern="1200">
                          <a:solidFill>
                            <a:schemeClr val="dk1"/>
                          </a:solidFill>
                          <a:latin typeface="Arial Narrow"/>
                        </a:defRPr>
                      </a:lvl5pPr>
                      <a:lvl6pPr marL="2285943" algn="l" defTabSz="914377" rtl="0" eaLnBrk="1" latinLnBrk="0" hangingPunct="1">
                        <a:defRPr sz="1800" kern="1200">
                          <a:solidFill>
                            <a:schemeClr val="dk1"/>
                          </a:solidFill>
                          <a:latin typeface="Arial Narrow"/>
                        </a:defRPr>
                      </a:lvl6pPr>
                      <a:lvl7pPr marL="2743131" algn="l" defTabSz="914377" rtl="0" eaLnBrk="1" latinLnBrk="0" hangingPunct="1">
                        <a:defRPr sz="1800" kern="1200">
                          <a:solidFill>
                            <a:schemeClr val="dk1"/>
                          </a:solidFill>
                          <a:latin typeface="Arial Narrow"/>
                        </a:defRPr>
                      </a:lvl7pPr>
                      <a:lvl8pPr marL="3200320" algn="l" defTabSz="914377" rtl="0" eaLnBrk="1" latinLnBrk="0" hangingPunct="1">
                        <a:defRPr sz="1800" kern="1200">
                          <a:solidFill>
                            <a:schemeClr val="dk1"/>
                          </a:solidFill>
                          <a:latin typeface="Arial Narrow"/>
                        </a:defRPr>
                      </a:lvl8pPr>
                      <a:lvl9pPr marL="3657509" algn="l" defTabSz="914377" rtl="0" eaLnBrk="1" latinLnBrk="0" hangingPunct="1">
                        <a:defRPr sz="1800" kern="1200">
                          <a:solidFill>
                            <a:schemeClr val="dk1"/>
                          </a:solidFill>
                          <a:latin typeface="Arial Narrow"/>
                        </a:defRPr>
                      </a:lvl9pPr>
                    </a:lstStyle>
                    <a:p>
                      <a:pPr algn="l"/>
                      <a:r>
                        <a:rPr lang="en-US" sz="1000" b="0">
                          <a:solidFill>
                            <a:schemeClr val="bg1"/>
                          </a:solidFill>
                          <a:latin typeface="+mn-lt"/>
                        </a:rPr>
                        <a:t>Chemotherapy (n=179)</a:t>
                      </a:r>
                    </a:p>
                  </a:txBody>
                  <a:tcPr marL="45720" marR="4572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9F9F"/>
                    </a:solidFill>
                  </a:tcPr>
                </a:tc>
                <a:tc>
                  <a:txBody>
                    <a:bodyPr/>
                    <a:lstStyle/>
                    <a:p>
                      <a:pPr algn="ctr"/>
                      <a:r>
                        <a:rPr lang="en-US" sz="1000" b="0">
                          <a:solidFill>
                            <a:schemeClr val="tx1"/>
                          </a:solidFill>
                          <a:latin typeface="+mn-lt"/>
                        </a:rPr>
                        <a:t>14.9</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59217648"/>
                  </a:ext>
                </a:extLst>
              </a:tr>
            </a:tbl>
          </a:graphicData>
        </a:graphic>
      </p:graphicFrame>
      <p:sp>
        <p:nvSpPr>
          <p:cNvPr id="385" name="TextBox 384">
            <a:extLst>
              <a:ext uri="{FF2B5EF4-FFF2-40B4-BE49-F238E27FC236}">
                <a16:creationId xmlns:a16="http://schemas.microsoft.com/office/drawing/2014/main" id="{7CF5D6D3-F497-4517-91C6-27EFF42F4E5D}"/>
              </a:ext>
            </a:extLst>
          </p:cNvPr>
          <p:cNvSpPr txBox="1"/>
          <p:nvPr/>
        </p:nvSpPr>
        <p:spPr>
          <a:xfrm>
            <a:off x="8912870" y="1323745"/>
            <a:ext cx="2694258" cy="4431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Pct val="100000"/>
              <a:buFontTx/>
              <a:buNone/>
              <a:tabLst/>
              <a:defRPr/>
            </a:pPr>
            <a:r>
              <a:rPr kumimoji="0" lang="en-US" sz="1600" b="1" i="0" u="none" strike="noStrike" kern="1200" cap="none" spc="0" normalizeH="0" baseline="0" noProof="0">
                <a:ln>
                  <a:noFill/>
                </a:ln>
                <a:solidFill>
                  <a:srgbClr val="595454"/>
                </a:solidFill>
                <a:effectLst/>
                <a:uLnTx/>
                <a:uFillTx/>
                <a:latin typeface="Trebuchet MS"/>
                <a:ea typeface="+mn-ea"/>
                <a:cs typeface="+mn-cs"/>
              </a:rPr>
              <a:t>IMpower110:</a:t>
            </a:r>
          </a:p>
          <a:p>
            <a:pPr marL="0" marR="0" lvl="0" indent="0" algn="ctr" defTabSz="914400" rtl="0" eaLnBrk="1" fontAlgn="auto" latinLnBrk="0" hangingPunct="1">
              <a:lnSpc>
                <a:spcPct val="90000"/>
              </a:lnSpc>
              <a:spcBef>
                <a:spcPts val="0"/>
              </a:spcBef>
              <a:spcAft>
                <a:spcPts val="0"/>
              </a:spcAft>
              <a:buClrTx/>
              <a:buSzPct val="100000"/>
              <a:buFontTx/>
              <a:buNone/>
              <a:tabLst/>
              <a:defRPr/>
            </a:pPr>
            <a:r>
              <a:rPr kumimoji="0" lang="en-US" sz="1600" b="1" i="0" u="none" strike="noStrike" kern="1200" cap="none" spc="0" normalizeH="0" baseline="0" noProof="0">
                <a:ln>
                  <a:noFill/>
                </a:ln>
                <a:solidFill>
                  <a:srgbClr val="595454"/>
                </a:solidFill>
                <a:effectLst/>
                <a:uLnTx/>
                <a:uFillTx/>
                <a:latin typeface="Trebuchet MS"/>
                <a:ea typeface="+mn-ea"/>
                <a:cs typeface="+mn-cs"/>
              </a:rPr>
              <a:t>PD-L1 TC1/2 or IC1/2</a:t>
            </a:r>
            <a:r>
              <a:rPr kumimoji="0" lang="en-US" sz="1600" b="1" i="0" u="none" strike="noStrike" kern="1200" cap="none" spc="0" normalizeH="0" baseline="30000" noProof="0">
                <a:ln>
                  <a:noFill/>
                </a:ln>
                <a:solidFill>
                  <a:srgbClr val="595454"/>
                </a:solidFill>
                <a:effectLst/>
                <a:uLnTx/>
                <a:uFillTx/>
                <a:latin typeface="Trebuchet MS"/>
                <a:ea typeface="+mn-ea"/>
                <a:cs typeface="+mn-cs"/>
              </a:rPr>
              <a:t>3</a:t>
            </a:r>
          </a:p>
        </p:txBody>
      </p:sp>
      <p:grpSp>
        <p:nvGrpSpPr>
          <p:cNvPr id="8" name="Group 7">
            <a:extLst>
              <a:ext uri="{FF2B5EF4-FFF2-40B4-BE49-F238E27FC236}">
                <a16:creationId xmlns:a16="http://schemas.microsoft.com/office/drawing/2014/main" id="{C84BFD8F-C8D6-4914-B49F-4193C30A5BFE}"/>
              </a:ext>
            </a:extLst>
          </p:cNvPr>
          <p:cNvGrpSpPr/>
          <p:nvPr/>
        </p:nvGrpSpPr>
        <p:grpSpPr>
          <a:xfrm>
            <a:off x="8189679" y="2723784"/>
            <a:ext cx="3681026" cy="3029216"/>
            <a:chOff x="8189679" y="2491507"/>
            <a:chExt cx="3681026" cy="3029216"/>
          </a:xfrm>
        </p:grpSpPr>
        <p:sp>
          <p:nvSpPr>
            <p:cNvPr id="359" name="TextBox 358">
              <a:extLst>
                <a:ext uri="{FF2B5EF4-FFF2-40B4-BE49-F238E27FC236}">
                  <a16:creationId xmlns:a16="http://schemas.microsoft.com/office/drawing/2014/main" id="{C9D22600-EB0E-4416-BF15-1D659B9C7EC0}"/>
                </a:ext>
              </a:extLst>
            </p:cNvPr>
            <p:cNvSpPr txBox="1"/>
            <p:nvPr/>
          </p:nvSpPr>
          <p:spPr>
            <a:xfrm>
              <a:off x="8960782" y="5366835"/>
              <a:ext cx="288775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Months</a:t>
              </a:r>
            </a:p>
          </p:txBody>
        </p:sp>
        <p:sp>
          <p:nvSpPr>
            <p:cNvPr id="374" name="TextBox 373">
              <a:extLst>
                <a:ext uri="{FF2B5EF4-FFF2-40B4-BE49-F238E27FC236}">
                  <a16:creationId xmlns:a16="http://schemas.microsoft.com/office/drawing/2014/main" id="{90ACCAB7-324E-478E-B566-918023AC5588}"/>
                </a:ext>
              </a:extLst>
            </p:cNvPr>
            <p:cNvSpPr txBox="1"/>
            <p:nvPr/>
          </p:nvSpPr>
          <p:spPr>
            <a:xfrm>
              <a:off x="8599495" y="5245017"/>
              <a:ext cx="256908" cy="14942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0</a:t>
              </a:r>
            </a:p>
          </p:txBody>
        </p:sp>
        <p:sp>
          <p:nvSpPr>
            <p:cNvPr id="378" name="TextBox 377">
              <a:extLst>
                <a:ext uri="{FF2B5EF4-FFF2-40B4-BE49-F238E27FC236}">
                  <a16:creationId xmlns:a16="http://schemas.microsoft.com/office/drawing/2014/main" id="{38DD02AA-B2C6-4126-90BF-AFE2D0302FE5}"/>
                </a:ext>
              </a:extLst>
            </p:cNvPr>
            <p:cNvSpPr txBox="1"/>
            <p:nvPr/>
          </p:nvSpPr>
          <p:spPr>
            <a:xfrm>
              <a:off x="11089955" y="5245016"/>
              <a:ext cx="256908" cy="14942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18</a:t>
              </a:r>
            </a:p>
          </p:txBody>
        </p:sp>
        <p:sp>
          <p:nvSpPr>
            <p:cNvPr id="380" name="TextBox 379">
              <a:extLst>
                <a:ext uri="{FF2B5EF4-FFF2-40B4-BE49-F238E27FC236}">
                  <a16:creationId xmlns:a16="http://schemas.microsoft.com/office/drawing/2014/main" id="{8E0FA313-BDE2-4E31-955C-45568C585D25}"/>
                </a:ext>
              </a:extLst>
            </p:cNvPr>
            <p:cNvSpPr txBox="1"/>
            <p:nvPr/>
          </p:nvSpPr>
          <p:spPr>
            <a:xfrm>
              <a:off x="9432440" y="5245016"/>
              <a:ext cx="256908" cy="14942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a:t>
              </a:r>
            </a:p>
          </p:txBody>
        </p:sp>
        <p:sp>
          <p:nvSpPr>
            <p:cNvPr id="386" name="TextBox 385">
              <a:extLst>
                <a:ext uri="{FF2B5EF4-FFF2-40B4-BE49-F238E27FC236}">
                  <a16:creationId xmlns:a16="http://schemas.microsoft.com/office/drawing/2014/main" id="{0C8CF2E8-E23B-4F5F-BA7D-928483228280}"/>
                </a:ext>
              </a:extLst>
            </p:cNvPr>
            <p:cNvSpPr txBox="1"/>
            <p:nvPr/>
          </p:nvSpPr>
          <p:spPr>
            <a:xfrm>
              <a:off x="10263242" y="5245016"/>
              <a:ext cx="256908" cy="14942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12</a:t>
              </a:r>
            </a:p>
          </p:txBody>
        </p:sp>
        <p:grpSp>
          <p:nvGrpSpPr>
            <p:cNvPr id="12" name="Group 11">
              <a:extLst>
                <a:ext uri="{FF2B5EF4-FFF2-40B4-BE49-F238E27FC236}">
                  <a16:creationId xmlns:a16="http://schemas.microsoft.com/office/drawing/2014/main" id="{E62508C6-8035-4387-B8F1-45CF734C158E}"/>
                </a:ext>
              </a:extLst>
            </p:cNvPr>
            <p:cNvGrpSpPr/>
            <p:nvPr/>
          </p:nvGrpSpPr>
          <p:grpSpPr>
            <a:xfrm>
              <a:off x="8189679" y="2491507"/>
              <a:ext cx="3681026" cy="2774358"/>
              <a:chOff x="8189679" y="2549652"/>
              <a:chExt cx="3681026" cy="2715643"/>
            </a:xfrm>
          </p:grpSpPr>
          <p:sp>
            <p:nvSpPr>
              <p:cNvPr id="205" name="TextBox 204">
                <a:extLst>
                  <a:ext uri="{FF2B5EF4-FFF2-40B4-BE49-F238E27FC236}">
                    <a16:creationId xmlns:a16="http://schemas.microsoft.com/office/drawing/2014/main" id="{60250E1F-3A0F-49AE-9093-32BF59A2C571}"/>
                  </a:ext>
                </a:extLst>
              </p:cNvPr>
              <p:cNvSpPr txBox="1"/>
              <p:nvPr/>
            </p:nvSpPr>
            <p:spPr>
              <a:xfrm rot="16200000">
                <a:off x="6980017" y="3819564"/>
                <a:ext cx="257321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OS (%)</a:t>
                </a:r>
              </a:p>
            </p:txBody>
          </p:sp>
          <p:sp>
            <p:nvSpPr>
              <p:cNvPr id="206" name="Freeform: Shape 205">
                <a:extLst>
                  <a:ext uri="{FF2B5EF4-FFF2-40B4-BE49-F238E27FC236}">
                    <a16:creationId xmlns:a16="http://schemas.microsoft.com/office/drawing/2014/main" id="{B526CA25-C603-4A3C-B71D-8A1A3B5E770E}"/>
                  </a:ext>
                </a:extLst>
              </p:cNvPr>
              <p:cNvSpPr/>
              <p:nvPr/>
            </p:nvSpPr>
            <p:spPr>
              <a:xfrm>
                <a:off x="8604789" y="2618567"/>
                <a:ext cx="3247478" cy="2577049"/>
              </a:xfrm>
              <a:custGeom>
                <a:avLst/>
                <a:gdLst>
                  <a:gd name="connsiteX0" fmla="*/ 0 w 3519488"/>
                  <a:gd name="connsiteY0" fmla="*/ 0 h 2214563"/>
                  <a:gd name="connsiteX1" fmla="*/ 0 w 3519488"/>
                  <a:gd name="connsiteY1" fmla="*/ 2214563 h 2214563"/>
                  <a:gd name="connsiteX2" fmla="*/ 3519488 w 3519488"/>
                  <a:gd name="connsiteY2" fmla="*/ 2214563 h 2214563"/>
                </a:gdLst>
                <a:ahLst/>
                <a:cxnLst>
                  <a:cxn ang="0">
                    <a:pos x="connsiteX0" y="connsiteY0"/>
                  </a:cxn>
                  <a:cxn ang="0">
                    <a:pos x="connsiteX1" y="connsiteY1"/>
                  </a:cxn>
                  <a:cxn ang="0">
                    <a:pos x="connsiteX2" y="connsiteY2"/>
                  </a:cxn>
                </a:cxnLst>
                <a:rect l="l" t="t" r="r" b="b"/>
                <a:pathLst>
                  <a:path w="3519488" h="2214563">
                    <a:moveTo>
                      <a:pt x="0" y="0"/>
                    </a:moveTo>
                    <a:lnTo>
                      <a:pt x="0" y="2214563"/>
                    </a:lnTo>
                    <a:lnTo>
                      <a:pt x="3519488" y="2214563"/>
                    </a:lnTo>
                  </a:path>
                </a:pathLst>
              </a:custGeom>
              <a:noFill/>
              <a:ln>
                <a:solidFill>
                  <a:schemeClr val="tx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95454"/>
                  </a:solidFill>
                  <a:effectLst/>
                  <a:uLnTx/>
                  <a:uFillTx/>
                  <a:latin typeface="Trebuchet MS"/>
                  <a:ea typeface="+mn-ea"/>
                  <a:cs typeface="+mn-cs"/>
                </a:endParaRPr>
              </a:p>
            </p:txBody>
          </p:sp>
          <p:cxnSp>
            <p:nvCxnSpPr>
              <p:cNvPr id="244" name="Straight Connector 243">
                <a:extLst>
                  <a:ext uri="{FF2B5EF4-FFF2-40B4-BE49-F238E27FC236}">
                    <a16:creationId xmlns:a16="http://schemas.microsoft.com/office/drawing/2014/main" id="{9BBDE125-42F2-47BE-AB7A-EAA03296F48F}"/>
                  </a:ext>
                </a:extLst>
              </p:cNvPr>
              <p:cNvCxnSpPr/>
              <p:nvPr/>
            </p:nvCxnSpPr>
            <p:spPr>
              <a:xfrm>
                <a:off x="8568346" y="2620652"/>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245" name="Straight Connector 244">
                <a:extLst>
                  <a:ext uri="{FF2B5EF4-FFF2-40B4-BE49-F238E27FC236}">
                    <a16:creationId xmlns:a16="http://schemas.microsoft.com/office/drawing/2014/main" id="{8109EBFA-94B9-4877-AFBD-7B7118FEB5FA}"/>
                  </a:ext>
                </a:extLst>
              </p:cNvPr>
              <p:cNvCxnSpPr/>
              <p:nvPr/>
            </p:nvCxnSpPr>
            <p:spPr>
              <a:xfrm>
                <a:off x="8568346" y="2878150"/>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247" name="Straight Connector 246">
                <a:extLst>
                  <a:ext uri="{FF2B5EF4-FFF2-40B4-BE49-F238E27FC236}">
                    <a16:creationId xmlns:a16="http://schemas.microsoft.com/office/drawing/2014/main" id="{85A90647-E5CA-474C-834E-5485E0EE3E16}"/>
                  </a:ext>
                </a:extLst>
              </p:cNvPr>
              <p:cNvCxnSpPr/>
              <p:nvPr/>
            </p:nvCxnSpPr>
            <p:spPr>
              <a:xfrm>
                <a:off x="8568346" y="3135647"/>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249" name="Straight Connector 248">
                <a:extLst>
                  <a:ext uri="{FF2B5EF4-FFF2-40B4-BE49-F238E27FC236}">
                    <a16:creationId xmlns:a16="http://schemas.microsoft.com/office/drawing/2014/main" id="{DF816566-4374-457F-A87B-3E5FB18354D1}"/>
                  </a:ext>
                </a:extLst>
              </p:cNvPr>
              <p:cNvCxnSpPr/>
              <p:nvPr/>
            </p:nvCxnSpPr>
            <p:spPr>
              <a:xfrm>
                <a:off x="8568346" y="3393144"/>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273" name="Straight Connector 272">
                <a:extLst>
                  <a:ext uri="{FF2B5EF4-FFF2-40B4-BE49-F238E27FC236}">
                    <a16:creationId xmlns:a16="http://schemas.microsoft.com/office/drawing/2014/main" id="{54EED4F7-BC88-4AE9-BC3D-D30FDDED55FC}"/>
                  </a:ext>
                </a:extLst>
              </p:cNvPr>
              <p:cNvCxnSpPr/>
              <p:nvPr/>
            </p:nvCxnSpPr>
            <p:spPr>
              <a:xfrm>
                <a:off x="8568346" y="3650640"/>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292" name="Straight Connector 291">
                <a:extLst>
                  <a:ext uri="{FF2B5EF4-FFF2-40B4-BE49-F238E27FC236}">
                    <a16:creationId xmlns:a16="http://schemas.microsoft.com/office/drawing/2014/main" id="{2377CD9F-45ED-40C9-B63B-1D5ED1037DA2}"/>
                  </a:ext>
                </a:extLst>
              </p:cNvPr>
              <p:cNvCxnSpPr/>
              <p:nvPr/>
            </p:nvCxnSpPr>
            <p:spPr>
              <a:xfrm>
                <a:off x="8568346" y="3908136"/>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20" name="Straight Connector 319">
                <a:extLst>
                  <a:ext uri="{FF2B5EF4-FFF2-40B4-BE49-F238E27FC236}">
                    <a16:creationId xmlns:a16="http://schemas.microsoft.com/office/drawing/2014/main" id="{110A8EE1-DE13-4355-AFAE-BFD07CE7F095}"/>
                  </a:ext>
                </a:extLst>
              </p:cNvPr>
              <p:cNvCxnSpPr/>
              <p:nvPr/>
            </p:nvCxnSpPr>
            <p:spPr>
              <a:xfrm>
                <a:off x="8568346" y="4165633"/>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21" name="Straight Connector 320">
                <a:extLst>
                  <a:ext uri="{FF2B5EF4-FFF2-40B4-BE49-F238E27FC236}">
                    <a16:creationId xmlns:a16="http://schemas.microsoft.com/office/drawing/2014/main" id="{2442A1E9-A006-4CEA-941F-9BC2A4DF5382}"/>
                  </a:ext>
                </a:extLst>
              </p:cNvPr>
              <p:cNvCxnSpPr/>
              <p:nvPr/>
            </p:nvCxnSpPr>
            <p:spPr>
              <a:xfrm>
                <a:off x="8568346" y="4423131"/>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45" name="Straight Connector 344">
                <a:extLst>
                  <a:ext uri="{FF2B5EF4-FFF2-40B4-BE49-F238E27FC236}">
                    <a16:creationId xmlns:a16="http://schemas.microsoft.com/office/drawing/2014/main" id="{46180CB0-686E-499A-819F-52FBB467F59B}"/>
                  </a:ext>
                </a:extLst>
              </p:cNvPr>
              <p:cNvCxnSpPr/>
              <p:nvPr/>
            </p:nvCxnSpPr>
            <p:spPr>
              <a:xfrm>
                <a:off x="8568346" y="4680626"/>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46" name="Straight Connector 345">
                <a:extLst>
                  <a:ext uri="{FF2B5EF4-FFF2-40B4-BE49-F238E27FC236}">
                    <a16:creationId xmlns:a16="http://schemas.microsoft.com/office/drawing/2014/main" id="{6D2C9215-293B-4FF4-A335-462C81D6CE9E}"/>
                  </a:ext>
                </a:extLst>
              </p:cNvPr>
              <p:cNvCxnSpPr/>
              <p:nvPr/>
            </p:nvCxnSpPr>
            <p:spPr>
              <a:xfrm>
                <a:off x="8568346" y="4938124"/>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47" name="Straight Connector 346">
                <a:extLst>
                  <a:ext uri="{FF2B5EF4-FFF2-40B4-BE49-F238E27FC236}">
                    <a16:creationId xmlns:a16="http://schemas.microsoft.com/office/drawing/2014/main" id="{FD6C62B6-45EB-4BD3-B91E-5C5C2E5C9366}"/>
                  </a:ext>
                </a:extLst>
              </p:cNvPr>
              <p:cNvCxnSpPr>
                <a:cxnSpLocks/>
              </p:cNvCxnSpPr>
              <p:nvPr/>
            </p:nvCxnSpPr>
            <p:spPr>
              <a:xfrm>
                <a:off x="8568346" y="5195616"/>
                <a:ext cx="36100"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348" name="TextBox 347">
                <a:extLst>
                  <a:ext uri="{FF2B5EF4-FFF2-40B4-BE49-F238E27FC236}">
                    <a16:creationId xmlns:a16="http://schemas.microsoft.com/office/drawing/2014/main" id="{57484C02-B0FE-45F6-9A95-DC5625969D27}"/>
                  </a:ext>
                </a:extLst>
              </p:cNvPr>
              <p:cNvSpPr txBox="1"/>
              <p:nvPr/>
            </p:nvSpPr>
            <p:spPr>
              <a:xfrm>
                <a:off x="8259463" y="2549652"/>
                <a:ext cx="265675"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100</a:t>
                </a:r>
              </a:p>
            </p:txBody>
          </p:sp>
          <p:sp>
            <p:nvSpPr>
              <p:cNvPr id="349" name="TextBox 348">
                <a:extLst>
                  <a:ext uri="{FF2B5EF4-FFF2-40B4-BE49-F238E27FC236}">
                    <a16:creationId xmlns:a16="http://schemas.microsoft.com/office/drawing/2014/main" id="{A617B8C0-02DA-42AB-8675-86E9EFFD72C5}"/>
                  </a:ext>
                </a:extLst>
              </p:cNvPr>
              <p:cNvSpPr txBox="1"/>
              <p:nvPr/>
            </p:nvSpPr>
            <p:spPr>
              <a:xfrm>
                <a:off x="8348021" y="2806274"/>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90</a:t>
                </a:r>
              </a:p>
            </p:txBody>
          </p:sp>
          <p:sp>
            <p:nvSpPr>
              <p:cNvPr id="350" name="TextBox 349">
                <a:extLst>
                  <a:ext uri="{FF2B5EF4-FFF2-40B4-BE49-F238E27FC236}">
                    <a16:creationId xmlns:a16="http://schemas.microsoft.com/office/drawing/2014/main" id="{628293ED-1158-4C3D-837D-9FA97ADE7B66}"/>
                  </a:ext>
                </a:extLst>
              </p:cNvPr>
              <p:cNvSpPr txBox="1"/>
              <p:nvPr/>
            </p:nvSpPr>
            <p:spPr>
              <a:xfrm>
                <a:off x="8348021" y="3062895"/>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80</a:t>
                </a:r>
              </a:p>
            </p:txBody>
          </p:sp>
          <p:sp>
            <p:nvSpPr>
              <p:cNvPr id="351" name="TextBox 350">
                <a:extLst>
                  <a:ext uri="{FF2B5EF4-FFF2-40B4-BE49-F238E27FC236}">
                    <a16:creationId xmlns:a16="http://schemas.microsoft.com/office/drawing/2014/main" id="{DF31DB2C-23B2-4387-80E8-15FB22F831A0}"/>
                  </a:ext>
                </a:extLst>
              </p:cNvPr>
              <p:cNvSpPr txBox="1"/>
              <p:nvPr/>
            </p:nvSpPr>
            <p:spPr>
              <a:xfrm>
                <a:off x="8348021" y="3319517"/>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70</a:t>
                </a:r>
              </a:p>
            </p:txBody>
          </p:sp>
          <p:sp>
            <p:nvSpPr>
              <p:cNvPr id="352" name="TextBox 351">
                <a:extLst>
                  <a:ext uri="{FF2B5EF4-FFF2-40B4-BE49-F238E27FC236}">
                    <a16:creationId xmlns:a16="http://schemas.microsoft.com/office/drawing/2014/main" id="{F1908EEF-1013-4E9F-9864-FCA734102D46}"/>
                  </a:ext>
                </a:extLst>
              </p:cNvPr>
              <p:cNvSpPr txBox="1"/>
              <p:nvPr/>
            </p:nvSpPr>
            <p:spPr>
              <a:xfrm>
                <a:off x="8348021" y="3576138"/>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60</a:t>
                </a:r>
              </a:p>
            </p:txBody>
          </p:sp>
          <p:sp>
            <p:nvSpPr>
              <p:cNvPr id="353" name="TextBox 352">
                <a:extLst>
                  <a:ext uri="{FF2B5EF4-FFF2-40B4-BE49-F238E27FC236}">
                    <a16:creationId xmlns:a16="http://schemas.microsoft.com/office/drawing/2014/main" id="{0CEEEF1C-9BE4-41F0-B8EB-31422D1E0C9A}"/>
                  </a:ext>
                </a:extLst>
              </p:cNvPr>
              <p:cNvSpPr txBox="1"/>
              <p:nvPr/>
            </p:nvSpPr>
            <p:spPr>
              <a:xfrm>
                <a:off x="8348021" y="3832760"/>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50</a:t>
                </a:r>
              </a:p>
            </p:txBody>
          </p:sp>
          <p:sp>
            <p:nvSpPr>
              <p:cNvPr id="354" name="TextBox 353">
                <a:extLst>
                  <a:ext uri="{FF2B5EF4-FFF2-40B4-BE49-F238E27FC236}">
                    <a16:creationId xmlns:a16="http://schemas.microsoft.com/office/drawing/2014/main" id="{A7AC7C18-464C-47F9-8A14-2D10052B92C5}"/>
                  </a:ext>
                </a:extLst>
              </p:cNvPr>
              <p:cNvSpPr txBox="1"/>
              <p:nvPr/>
            </p:nvSpPr>
            <p:spPr>
              <a:xfrm>
                <a:off x="8348021" y="4089381"/>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40</a:t>
                </a:r>
              </a:p>
            </p:txBody>
          </p:sp>
          <p:sp>
            <p:nvSpPr>
              <p:cNvPr id="355" name="TextBox 354">
                <a:extLst>
                  <a:ext uri="{FF2B5EF4-FFF2-40B4-BE49-F238E27FC236}">
                    <a16:creationId xmlns:a16="http://schemas.microsoft.com/office/drawing/2014/main" id="{E62C9C8F-0EDB-4EDC-8AA1-4387C17C4C44}"/>
                  </a:ext>
                </a:extLst>
              </p:cNvPr>
              <p:cNvSpPr txBox="1"/>
              <p:nvPr/>
            </p:nvSpPr>
            <p:spPr>
              <a:xfrm>
                <a:off x="8348021" y="4346003"/>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30</a:t>
                </a:r>
              </a:p>
            </p:txBody>
          </p:sp>
          <p:sp>
            <p:nvSpPr>
              <p:cNvPr id="356" name="TextBox 355">
                <a:extLst>
                  <a:ext uri="{FF2B5EF4-FFF2-40B4-BE49-F238E27FC236}">
                    <a16:creationId xmlns:a16="http://schemas.microsoft.com/office/drawing/2014/main" id="{D15B4538-EAD7-46D1-8DA0-93DE27BD9E62}"/>
                  </a:ext>
                </a:extLst>
              </p:cNvPr>
              <p:cNvSpPr txBox="1"/>
              <p:nvPr/>
            </p:nvSpPr>
            <p:spPr>
              <a:xfrm>
                <a:off x="8348021" y="4602625"/>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20</a:t>
                </a:r>
              </a:p>
            </p:txBody>
          </p:sp>
          <p:sp>
            <p:nvSpPr>
              <p:cNvPr id="357" name="TextBox 356">
                <a:extLst>
                  <a:ext uri="{FF2B5EF4-FFF2-40B4-BE49-F238E27FC236}">
                    <a16:creationId xmlns:a16="http://schemas.microsoft.com/office/drawing/2014/main" id="{1A11E642-30D1-4DD0-A70A-3C27A37FB560}"/>
                  </a:ext>
                </a:extLst>
              </p:cNvPr>
              <p:cNvSpPr txBox="1"/>
              <p:nvPr/>
            </p:nvSpPr>
            <p:spPr>
              <a:xfrm>
                <a:off x="8348021" y="4859246"/>
                <a:ext cx="177117"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10</a:t>
                </a:r>
              </a:p>
            </p:txBody>
          </p:sp>
          <p:sp>
            <p:nvSpPr>
              <p:cNvPr id="358" name="TextBox 357">
                <a:extLst>
                  <a:ext uri="{FF2B5EF4-FFF2-40B4-BE49-F238E27FC236}">
                    <a16:creationId xmlns:a16="http://schemas.microsoft.com/office/drawing/2014/main" id="{24787409-ACC0-4DE7-94FD-FADDDBD1112F}"/>
                  </a:ext>
                </a:extLst>
              </p:cNvPr>
              <p:cNvSpPr txBox="1"/>
              <p:nvPr/>
            </p:nvSpPr>
            <p:spPr>
              <a:xfrm>
                <a:off x="8436580" y="5115869"/>
                <a:ext cx="88558" cy="14942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0</a:t>
                </a:r>
              </a:p>
            </p:txBody>
          </p:sp>
          <p:cxnSp>
            <p:nvCxnSpPr>
              <p:cNvPr id="369" name="Straight Connector 368">
                <a:extLst>
                  <a:ext uri="{FF2B5EF4-FFF2-40B4-BE49-F238E27FC236}">
                    <a16:creationId xmlns:a16="http://schemas.microsoft.com/office/drawing/2014/main" id="{999229F9-92BE-4839-B0C1-C75118C39FF9}"/>
                  </a:ext>
                </a:extLst>
              </p:cNvPr>
              <p:cNvCxnSpPr>
                <a:cxnSpLocks/>
              </p:cNvCxnSpPr>
              <p:nvPr/>
            </p:nvCxnSpPr>
            <p:spPr>
              <a:xfrm rot="5400000">
                <a:off x="8705752" y="5216719"/>
                <a:ext cx="4439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72" name="Straight Connector 371">
                <a:extLst>
                  <a:ext uri="{FF2B5EF4-FFF2-40B4-BE49-F238E27FC236}">
                    <a16:creationId xmlns:a16="http://schemas.microsoft.com/office/drawing/2014/main" id="{2D8EEAFA-0210-4032-812E-9B61AB33564B}"/>
                  </a:ext>
                </a:extLst>
              </p:cNvPr>
              <p:cNvCxnSpPr>
                <a:cxnSpLocks/>
              </p:cNvCxnSpPr>
              <p:nvPr/>
            </p:nvCxnSpPr>
            <p:spPr>
              <a:xfrm rot="5400000">
                <a:off x="9538697" y="5216719"/>
                <a:ext cx="4439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83" name="Straight Connector 382">
                <a:extLst>
                  <a:ext uri="{FF2B5EF4-FFF2-40B4-BE49-F238E27FC236}">
                    <a16:creationId xmlns:a16="http://schemas.microsoft.com/office/drawing/2014/main" id="{AEF76BF0-0BD6-4878-AA9D-24A4EDEE2CF5}"/>
                  </a:ext>
                </a:extLst>
              </p:cNvPr>
              <p:cNvCxnSpPr>
                <a:cxnSpLocks/>
              </p:cNvCxnSpPr>
              <p:nvPr/>
            </p:nvCxnSpPr>
            <p:spPr>
              <a:xfrm rot="5400000">
                <a:off x="11196212" y="5216719"/>
                <a:ext cx="4439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393" name="Straight Connector 392">
                <a:extLst>
                  <a:ext uri="{FF2B5EF4-FFF2-40B4-BE49-F238E27FC236}">
                    <a16:creationId xmlns:a16="http://schemas.microsoft.com/office/drawing/2014/main" id="{A8B1E9AD-8A11-47B5-A0A9-8F48E5AA8477}"/>
                  </a:ext>
                </a:extLst>
              </p:cNvPr>
              <p:cNvCxnSpPr>
                <a:cxnSpLocks/>
              </p:cNvCxnSpPr>
              <p:nvPr/>
            </p:nvCxnSpPr>
            <p:spPr>
              <a:xfrm rot="5400000">
                <a:off x="10369499" y="5216721"/>
                <a:ext cx="4439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402" name="Graphic 378">
                <a:extLst>
                  <a:ext uri="{FF2B5EF4-FFF2-40B4-BE49-F238E27FC236}">
                    <a16:creationId xmlns:a16="http://schemas.microsoft.com/office/drawing/2014/main" id="{9E4DF92D-6CB2-4174-B465-F3399D1F9ED7}"/>
                  </a:ext>
                </a:extLst>
              </p:cNvPr>
              <p:cNvSpPr/>
              <p:nvPr/>
            </p:nvSpPr>
            <p:spPr>
              <a:xfrm>
                <a:off x="8716981" y="2602370"/>
                <a:ext cx="3020857" cy="1536224"/>
              </a:xfrm>
              <a:custGeom>
                <a:avLst/>
                <a:gdLst>
                  <a:gd name="connsiteX0" fmla="*/ 0 w 2863881"/>
                  <a:gd name="connsiteY0" fmla="*/ 0 h 1162716"/>
                  <a:gd name="connsiteX1" fmla="*/ 11144 w 2863881"/>
                  <a:gd name="connsiteY1" fmla="*/ 0 h 1162716"/>
                  <a:gd name="connsiteX2" fmla="*/ 11144 w 2863881"/>
                  <a:gd name="connsiteY2" fmla="*/ 17145 h 1162716"/>
                  <a:gd name="connsiteX3" fmla="*/ 47054 w 2863881"/>
                  <a:gd name="connsiteY3" fmla="*/ 17145 h 1162716"/>
                  <a:gd name="connsiteX4" fmla="*/ 47054 w 2863881"/>
                  <a:gd name="connsiteY4" fmla="*/ 35147 h 1162716"/>
                  <a:gd name="connsiteX5" fmla="*/ 80486 w 2863881"/>
                  <a:gd name="connsiteY5" fmla="*/ 35147 h 1162716"/>
                  <a:gd name="connsiteX6" fmla="*/ 80486 w 2863881"/>
                  <a:gd name="connsiteY6" fmla="*/ 49625 h 1162716"/>
                  <a:gd name="connsiteX7" fmla="*/ 151543 w 2863881"/>
                  <a:gd name="connsiteY7" fmla="*/ 49625 h 1162716"/>
                  <a:gd name="connsiteX8" fmla="*/ 151543 w 2863881"/>
                  <a:gd name="connsiteY8" fmla="*/ 69342 h 1162716"/>
                  <a:gd name="connsiteX9" fmla="*/ 291084 w 2863881"/>
                  <a:gd name="connsiteY9" fmla="*/ 69342 h 1162716"/>
                  <a:gd name="connsiteX10" fmla="*/ 291084 w 2863881"/>
                  <a:gd name="connsiteY10" fmla="*/ 88202 h 1162716"/>
                  <a:gd name="connsiteX11" fmla="*/ 310801 w 2863881"/>
                  <a:gd name="connsiteY11" fmla="*/ 88202 h 1162716"/>
                  <a:gd name="connsiteX12" fmla="*/ 310801 w 2863881"/>
                  <a:gd name="connsiteY12" fmla="*/ 107918 h 1162716"/>
                  <a:gd name="connsiteX13" fmla="*/ 330518 w 2863881"/>
                  <a:gd name="connsiteY13" fmla="*/ 107918 h 1162716"/>
                  <a:gd name="connsiteX14" fmla="*/ 330518 w 2863881"/>
                  <a:gd name="connsiteY14" fmla="*/ 121539 h 1162716"/>
                  <a:gd name="connsiteX15" fmla="*/ 356997 w 2863881"/>
                  <a:gd name="connsiteY15" fmla="*/ 121539 h 1162716"/>
                  <a:gd name="connsiteX16" fmla="*/ 356997 w 2863881"/>
                  <a:gd name="connsiteY16" fmla="*/ 138684 h 1162716"/>
                  <a:gd name="connsiteX17" fmla="*/ 394716 w 2863881"/>
                  <a:gd name="connsiteY17" fmla="*/ 138684 h 1162716"/>
                  <a:gd name="connsiteX18" fmla="*/ 394716 w 2863881"/>
                  <a:gd name="connsiteY18" fmla="*/ 159258 h 1162716"/>
                  <a:gd name="connsiteX19" fmla="*/ 409289 w 2863881"/>
                  <a:gd name="connsiteY19" fmla="*/ 159258 h 1162716"/>
                  <a:gd name="connsiteX20" fmla="*/ 409289 w 2863881"/>
                  <a:gd name="connsiteY20" fmla="*/ 184976 h 1162716"/>
                  <a:gd name="connsiteX21" fmla="*/ 424625 w 2863881"/>
                  <a:gd name="connsiteY21" fmla="*/ 184976 h 1162716"/>
                  <a:gd name="connsiteX22" fmla="*/ 424625 w 2863881"/>
                  <a:gd name="connsiteY22" fmla="*/ 212312 h 1162716"/>
                  <a:gd name="connsiteX23" fmla="*/ 463201 w 2863881"/>
                  <a:gd name="connsiteY23" fmla="*/ 212312 h 1162716"/>
                  <a:gd name="connsiteX24" fmla="*/ 463201 w 2863881"/>
                  <a:gd name="connsiteY24" fmla="*/ 234601 h 1162716"/>
                  <a:gd name="connsiteX25" fmla="*/ 479489 w 2863881"/>
                  <a:gd name="connsiteY25" fmla="*/ 234601 h 1162716"/>
                  <a:gd name="connsiteX26" fmla="*/ 479489 w 2863881"/>
                  <a:gd name="connsiteY26" fmla="*/ 246602 h 1162716"/>
                  <a:gd name="connsiteX27" fmla="*/ 520541 w 2863881"/>
                  <a:gd name="connsiteY27" fmla="*/ 246602 h 1162716"/>
                  <a:gd name="connsiteX28" fmla="*/ 520541 w 2863881"/>
                  <a:gd name="connsiteY28" fmla="*/ 263747 h 1162716"/>
                  <a:gd name="connsiteX29" fmla="*/ 546259 w 2863881"/>
                  <a:gd name="connsiteY29" fmla="*/ 263747 h 1162716"/>
                  <a:gd name="connsiteX30" fmla="*/ 546259 w 2863881"/>
                  <a:gd name="connsiteY30" fmla="*/ 285941 h 1162716"/>
                  <a:gd name="connsiteX31" fmla="*/ 563404 w 2863881"/>
                  <a:gd name="connsiteY31" fmla="*/ 285941 h 1162716"/>
                  <a:gd name="connsiteX32" fmla="*/ 563404 w 2863881"/>
                  <a:gd name="connsiteY32" fmla="*/ 302228 h 1162716"/>
                  <a:gd name="connsiteX33" fmla="*/ 579596 w 2863881"/>
                  <a:gd name="connsiteY33" fmla="*/ 302228 h 1162716"/>
                  <a:gd name="connsiteX34" fmla="*/ 579596 w 2863881"/>
                  <a:gd name="connsiteY34" fmla="*/ 333947 h 1162716"/>
                  <a:gd name="connsiteX35" fmla="*/ 616458 w 2863881"/>
                  <a:gd name="connsiteY35" fmla="*/ 333947 h 1162716"/>
                  <a:gd name="connsiteX36" fmla="*/ 616458 w 2863881"/>
                  <a:gd name="connsiteY36" fmla="*/ 353568 h 1162716"/>
                  <a:gd name="connsiteX37" fmla="*/ 659225 w 2863881"/>
                  <a:gd name="connsiteY37" fmla="*/ 353568 h 1162716"/>
                  <a:gd name="connsiteX38" fmla="*/ 659225 w 2863881"/>
                  <a:gd name="connsiteY38" fmla="*/ 368999 h 1162716"/>
                  <a:gd name="connsiteX39" fmla="*/ 706374 w 2863881"/>
                  <a:gd name="connsiteY39" fmla="*/ 368999 h 1162716"/>
                  <a:gd name="connsiteX40" fmla="*/ 706374 w 2863881"/>
                  <a:gd name="connsiteY40" fmla="*/ 384429 h 1162716"/>
                  <a:gd name="connsiteX41" fmla="*/ 757714 w 2863881"/>
                  <a:gd name="connsiteY41" fmla="*/ 384429 h 1162716"/>
                  <a:gd name="connsiteX42" fmla="*/ 757714 w 2863881"/>
                  <a:gd name="connsiteY42" fmla="*/ 405003 h 1162716"/>
                  <a:gd name="connsiteX43" fmla="*/ 785146 w 2863881"/>
                  <a:gd name="connsiteY43" fmla="*/ 405003 h 1162716"/>
                  <a:gd name="connsiteX44" fmla="*/ 785146 w 2863881"/>
                  <a:gd name="connsiteY44" fmla="*/ 423767 h 1162716"/>
                  <a:gd name="connsiteX45" fmla="*/ 814197 w 2863881"/>
                  <a:gd name="connsiteY45" fmla="*/ 423767 h 1162716"/>
                  <a:gd name="connsiteX46" fmla="*/ 814197 w 2863881"/>
                  <a:gd name="connsiteY46" fmla="*/ 441770 h 1162716"/>
                  <a:gd name="connsiteX47" fmla="*/ 832199 w 2863881"/>
                  <a:gd name="connsiteY47" fmla="*/ 441770 h 1162716"/>
                  <a:gd name="connsiteX48" fmla="*/ 832199 w 2863881"/>
                  <a:gd name="connsiteY48" fmla="*/ 464058 h 1162716"/>
                  <a:gd name="connsiteX49" fmla="*/ 851916 w 2863881"/>
                  <a:gd name="connsiteY49" fmla="*/ 464058 h 1162716"/>
                  <a:gd name="connsiteX50" fmla="*/ 851916 w 2863881"/>
                  <a:gd name="connsiteY50" fmla="*/ 488918 h 1162716"/>
                  <a:gd name="connsiteX51" fmla="*/ 866489 w 2863881"/>
                  <a:gd name="connsiteY51" fmla="*/ 488918 h 1162716"/>
                  <a:gd name="connsiteX52" fmla="*/ 866489 w 2863881"/>
                  <a:gd name="connsiteY52" fmla="*/ 508540 h 1162716"/>
                  <a:gd name="connsiteX53" fmla="*/ 960596 w 2863881"/>
                  <a:gd name="connsiteY53" fmla="*/ 508540 h 1162716"/>
                  <a:gd name="connsiteX54" fmla="*/ 960596 w 2863881"/>
                  <a:gd name="connsiteY54" fmla="*/ 551402 h 1162716"/>
                  <a:gd name="connsiteX55" fmla="*/ 990600 w 2863881"/>
                  <a:gd name="connsiteY55" fmla="*/ 551402 h 1162716"/>
                  <a:gd name="connsiteX56" fmla="*/ 990600 w 2863881"/>
                  <a:gd name="connsiteY56" fmla="*/ 584740 h 1162716"/>
                  <a:gd name="connsiteX57" fmla="*/ 1029081 w 2863881"/>
                  <a:gd name="connsiteY57" fmla="*/ 584740 h 1162716"/>
                  <a:gd name="connsiteX58" fmla="*/ 1029081 w 2863881"/>
                  <a:gd name="connsiteY58" fmla="*/ 616458 h 1162716"/>
                  <a:gd name="connsiteX59" fmla="*/ 1060799 w 2863881"/>
                  <a:gd name="connsiteY59" fmla="*/ 616458 h 1162716"/>
                  <a:gd name="connsiteX60" fmla="*/ 1060799 w 2863881"/>
                  <a:gd name="connsiteY60" fmla="*/ 636175 h 1162716"/>
                  <a:gd name="connsiteX61" fmla="*/ 1127570 w 2863881"/>
                  <a:gd name="connsiteY61" fmla="*/ 636175 h 1162716"/>
                  <a:gd name="connsiteX62" fmla="*/ 1127570 w 2863881"/>
                  <a:gd name="connsiteY62" fmla="*/ 654939 h 1162716"/>
                  <a:gd name="connsiteX63" fmla="*/ 1158431 w 2863881"/>
                  <a:gd name="connsiteY63" fmla="*/ 654939 h 1162716"/>
                  <a:gd name="connsiteX64" fmla="*/ 1158431 w 2863881"/>
                  <a:gd name="connsiteY64" fmla="*/ 677228 h 1162716"/>
                  <a:gd name="connsiteX65" fmla="*/ 1204627 w 2863881"/>
                  <a:gd name="connsiteY65" fmla="*/ 677228 h 1162716"/>
                  <a:gd name="connsiteX66" fmla="*/ 1204627 w 2863881"/>
                  <a:gd name="connsiteY66" fmla="*/ 692658 h 1162716"/>
                  <a:gd name="connsiteX67" fmla="*/ 1235488 w 2863881"/>
                  <a:gd name="connsiteY67" fmla="*/ 692658 h 1162716"/>
                  <a:gd name="connsiteX68" fmla="*/ 1235488 w 2863881"/>
                  <a:gd name="connsiteY68" fmla="*/ 715804 h 1162716"/>
                  <a:gd name="connsiteX69" fmla="*/ 1252633 w 2863881"/>
                  <a:gd name="connsiteY69" fmla="*/ 715804 h 1162716"/>
                  <a:gd name="connsiteX70" fmla="*/ 1252633 w 2863881"/>
                  <a:gd name="connsiteY70" fmla="*/ 737997 h 1162716"/>
                  <a:gd name="connsiteX71" fmla="*/ 1287685 w 2863881"/>
                  <a:gd name="connsiteY71" fmla="*/ 737997 h 1162716"/>
                  <a:gd name="connsiteX72" fmla="*/ 1287685 w 2863881"/>
                  <a:gd name="connsiteY72" fmla="*/ 755999 h 1162716"/>
                  <a:gd name="connsiteX73" fmla="*/ 1370743 w 2863881"/>
                  <a:gd name="connsiteY73" fmla="*/ 755999 h 1162716"/>
                  <a:gd name="connsiteX74" fmla="*/ 1370743 w 2863881"/>
                  <a:gd name="connsiteY74" fmla="*/ 780002 h 1162716"/>
                  <a:gd name="connsiteX75" fmla="*/ 1422940 w 2863881"/>
                  <a:gd name="connsiteY75" fmla="*/ 780002 h 1162716"/>
                  <a:gd name="connsiteX76" fmla="*/ 1422940 w 2863881"/>
                  <a:gd name="connsiteY76" fmla="*/ 798005 h 1162716"/>
                  <a:gd name="connsiteX77" fmla="*/ 1441799 w 2863881"/>
                  <a:gd name="connsiteY77" fmla="*/ 798005 h 1162716"/>
                  <a:gd name="connsiteX78" fmla="*/ 1441799 w 2863881"/>
                  <a:gd name="connsiteY78" fmla="*/ 810768 h 1162716"/>
                  <a:gd name="connsiteX79" fmla="*/ 1465802 w 2863881"/>
                  <a:gd name="connsiteY79" fmla="*/ 810768 h 1162716"/>
                  <a:gd name="connsiteX80" fmla="*/ 1465802 w 2863881"/>
                  <a:gd name="connsiteY80" fmla="*/ 845915 h 1162716"/>
                  <a:gd name="connsiteX81" fmla="*/ 1486281 w 2863881"/>
                  <a:gd name="connsiteY81" fmla="*/ 845915 h 1162716"/>
                  <a:gd name="connsiteX82" fmla="*/ 1486281 w 2863881"/>
                  <a:gd name="connsiteY82" fmla="*/ 879253 h 1162716"/>
                  <a:gd name="connsiteX83" fmla="*/ 1609630 w 2863881"/>
                  <a:gd name="connsiteY83" fmla="*/ 879253 h 1162716"/>
                  <a:gd name="connsiteX84" fmla="*/ 1609630 w 2863881"/>
                  <a:gd name="connsiteY84" fmla="*/ 900684 h 1162716"/>
                  <a:gd name="connsiteX85" fmla="*/ 1659255 w 2863881"/>
                  <a:gd name="connsiteY85" fmla="*/ 900684 h 1162716"/>
                  <a:gd name="connsiteX86" fmla="*/ 1659255 w 2863881"/>
                  <a:gd name="connsiteY86" fmla="*/ 928116 h 1162716"/>
                  <a:gd name="connsiteX87" fmla="*/ 1674686 w 2863881"/>
                  <a:gd name="connsiteY87" fmla="*/ 928116 h 1162716"/>
                  <a:gd name="connsiteX88" fmla="*/ 1674686 w 2863881"/>
                  <a:gd name="connsiteY88" fmla="*/ 952881 h 1162716"/>
                  <a:gd name="connsiteX89" fmla="*/ 1857089 w 2863881"/>
                  <a:gd name="connsiteY89" fmla="*/ 952881 h 1162716"/>
                  <a:gd name="connsiteX90" fmla="*/ 1857089 w 2863881"/>
                  <a:gd name="connsiteY90" fmla="*/ 972598 h 1162716"/>
                  <a:gd name="connsiteX91" fmla="*/ 1874996 w 2863881"/>
                  <a:gd name="connsiteY91" fmla="*/ 972598 h 1162716"/>
                  <a:gd name="connsiteX92" fmla="*/ 1874996 w 2863881"/>
                  <a:gd name="connsiteY92" fmla="*/ 989743 h 1162716"/>
                  <a:gd name="connsiteX93" fmla="*/ 1978628 w 2863881"/>
                  <a:gd name="connsiteY93" fmla="*/ 989743 h 1162716"/>
                  <a:gd name="connsiteX94" fmla="*/ 1978628 w 2863881"/>
                  <a:gd name="connsiteY94" fmla="*/ 1009460 h 1162716"/>
                  <a:gd name="connsiteX95" fmla="*/ 2191798 w 2863881"/>
                  <a:gd name="connsiteY95" fmla="*/ 1009460 h 1162716"/>
                  <a:gd name="connsiteX96" fmla="*/ 2191798 w 2863881"/>
                  <a:gd name="connsiteY96" fmla="*/ 1057370 h 1162716"/>
                  <a:gd name="connsiteX97" fmla="*/ 2240661 w 2863881"/>
                  <a:gd name="connsiteY97" fmla="*/ 1057370 h 1162716"/>
                  <a:gd name="connsiteX98" fmla="*/ 2240661 w 2863881"/>
                  <a:gd name="connsiteY98" fmla="*/ 1106996 h 1162716"/>
                  <a:gd name="connsiteX99" fmla="*/ 2322005 w 2863881"/>
                  <a:gd name="connsiteY99" fmla="*/ 1106996 h 1162716"/>
                  <a:gd name="connsiteX100" fmla="*/ 2322005 w 2863881"/>
                  <a:gd name="connsiteY100" fmla="*/ 1162717 h 1162716"/>
                  <a:gd name="connsiteX101" fmla="*/ 2863882 w 2863881"/>
                  <a:gd name="connsiteY101" fmla="*/ 1162717 h 116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63881" h="1162716">
                    <a:moveTo>
                      <a:pt x="0" y="0"/>
                    </a:moveTo>
                    <a:lnTo>
                      <a:pt x="11144" y="0"/>
                    </a:lnTo>
                    <a:lnTo>
                      <a:pt x="11144" y="17145"/>
                    </a:lnTo>
                    <a:lnTo>
                      <a:pt x="47054" y="17145"/>
                    </a:lnTo>
                    <a:lnTo>
                      <a:pt x="47054" y="35147"/>
                    </a:lnTo>
                    <a:lnTo>
                      <a:pt x="80486" y="35147"/>
                    </a:lnTo>
                    <a:lnTo>
                      <a:pt x="80486" y="49625"/>
                    </a:lnTo>
                    <a:lnTo>
                      <a:pt x="151543" y="49625"/>
                    </a:lnTo>
                    <a:lnTo>
                      <a:pt x="151543" y="69342"/>
                    </a:lnTo>
                    <a:lnTo>
                      <a:pt x="291084" y="69342"/>
                    </a:lnTo>
                    <a:lnTo>
                      <a:pt x="291084" y="88202"/>
                    </a:lnTo>
                    <a:lnTo>
                      <a:pt x="310801" y="88202"/>
                    </a:lnTo>
                    <a:lnTo>
                      <a:pt x="310801" y="107918"/>
                    </a:lnTo>
                    <a:lnTo>
                      <a:pt x="330518" y="107918"/>
                    </a:lnTo>
                    <a:lnTo>
                      <a:pt x="330518" y="121539"/>
                    </a:lnTo>
                    <a:lnTo>
                      <a:pt x="356997" y="121539"/>
                    </a:lnTo>
                    <a:lnTo>
                      <a:pt x="356997" y="138684"/>
                    </a:lnTo>
                    <a:lnTo>
                      <a:pt x="394716" y="138684"/>
                    </a:lnTo>
                    <a:lnTo>
                      <a:pt x="394716" y="159258"/>
                    </a:lnTo>
                    <a:lnTo>
                      <a:pt x="409289" y="159258"/>
                    </a:lnTo>
                    <a:lnTo>
                      <a:pt x="409289" y="184976"/>
                    </a:lnTo>
                    <a:lnTo>
                      <a:pt x="424625" y="184976"/>
                    </a:lnTo>
                    <a:lnTo>
                      <a:pt x="424625" y="212312"/>
                    </a:lnTo>
                    <a:lnTo>
                      <a:pt x="463201" y="212312"/>
                    </a:lnTo>
                    <a:lnTo>
                      <a:pt x="463201" y="234601"/>
                    </a:lnTo>
                    <a:lnTo>
                      <a:pt x="479489" y="234601"/>
                    </a:lnTo>
                    <a:lnTo>
                      <a:pt x="479489" y="246602"/>
                    </a:lnTo>
                    <a:lnTo>
                      <a:pt x="520541" y="246602"/>
                    </a:lnTo>
                    <a:lnTo>
                      <a:pt x="520541" y="263747"/>
                    </a:lnTo>
                    <a:lnTo>
                      <a:pt x="546259" y="263747"/>
                    </a:lnTo>
                    <a:lnTo>
                      <a:pt x="546259" y="285941"/>
                    </a:lnTo>
                    <a:lnTo>
                      <a:pt x="563404" y="285941"/>
                    </a:lnTo>
                    <a:lnTo>
                      <a:pt x="563404" y="302228"/>
                    </a:lnTo>
                    <a:lnTo>
                      <a:pt x="579596" y="302228"/>
                    </a:lnTo>
                    <a:lnTo>
                      <a:pt x="579596" y="333947"/>
                    </a:lnTo>
                    <a:lnTo>
                      <a:pt x="616458" y="333947"/>
                    </a:lnTo>
                    <a:lnTo>
                      <a:pt x="616458" y="353568"/>
                    </a:lnTo>
                    <a:lnTo>
                      <a:pt x="659225" y="353568"/>
                    </a:lnTo>
                    <a:lnTo>
                      <a:pt x="659225" y="368999"/>
                    </a:lnTo>
                    <a:lnTo>
                      <a:pt x="706374" y="368999"/>
                    </a:lnTo>
                    <a:lnTo>
                      <a:pt x="706374" y="384429"/>
                    </a:lnTo>
                    <a:lnTo>
                      <a:pt x="757714" y="384429"/>
                    </a:lnTo>
                    <a:lnTo>
                      <a:pt x="757714" y="405003"/>
                    </a:lnTo>
                    <a:lnTo>
                      <a:pt x="785146" y="405003"/>
                    </a:lnTo>
                    <a:lnTo>
                      <a:pt x="785146" y="423767"/>
                    </a:lnTo>
                    <a:lnTo>
                      <a:pt x="814197" y="423767"/>
                    </a:lnTo>
                    <a:lnTo>
                      <a:pt x="814197" y="441770"/>
                    </a:lnTo>
                    <a:lnTo>
                      <a:pt x="832199" y="441770"/>
                    </a:lnTo>
                    <a:lnTo>
                      <a:pt x="832199" y="464058"/>
                    </a:lnTo>
                    <a:lnTo>
                      <a:pt x="851916" y="464058"/>
                    </a:lnTo>
                    <a:lnTo>
                      <a:pt x="851916" y="488918"/>
                    </a:lnTo>
                    <a:lnTo>
                      <a:pt x="866489" y="488918"/>
                    </a:lnTo>
                    <a:lnTo>
                      <a:pt x="866489" y="508540"/>
                    </a:lnTo>
                    <a:lnTo>
                      <a:pt x="960596" y="508540"/>
                    </a:lnTo>
                    <a:lnTo>
                      <a:pt x="960596" y="551402"/>
                    </a:lnTo>
                    <a:lnTo>
                      <a:pt x="990600" y="551402"/>
                    </a:lnTo>
                    <a:lnTo>
                      <a:pt x="990600" y="584740"/>
                    </a:lnTo>
                    <a:lnTo>
                      <a:pt x="1029081" y="584740"/>
                    </a:lnTo>
                    <a:lnTo>
                      <a:pt x="1029081" y="616458"/>
                    </a:lnTo>
                    <a:lnTo>
                      <a:pt x="1060799" y="616458"/>
                    </a:lnTo>
                    <a:lnTo>
                      <a:pt x="1060799" y="636175"/>
                    </a:lnTo>
                    <a:lnTo>
                      <a:pt x="1127570" y="636175"/>
                    </a:lnTo>
                    <a:lnTo>
                      <a:pt x="1127570" y="654939"/>
                    </a:lnTo>
                    <a:lnTo>
                      <a:pt x="1158431" y="654939"/>
                    </a:lnTo>
                    <a:lnTo>
                      <a:pt x="1158431" y="677228"/>
                    </a:lnTo>
                    <a:lnTo>
                      <a:pt x="1204627" y="677228"/>
                    </a:lnTo>
                    <a:lnTo>
                      <a:pt x="1204627" y="692658"/>
                    </a:lnTo>
                    <a:lnTo>
                      <a:pt x="1235488" y="692658"/>
                    </a:lnTo>
                    <a:lnTo>
                      <a:pt x="1235488" y="715804"/>
                    </a:lnTo>
                    <a:lnTo>
                      <a:pt x="1252633" y="715804"/>
                    </a:lnTo>
                    <a:lnTo>
                      <a:pt x="1252633" y="737997"/>
                    </a:lnTo>
                    <a:lnTo>
                      <a:pt x="1287685" y="737997"/>
                    </a:lnTo>
                    <a:lnTo>
                      <a:pt x="1287685" y="755999"/>
                    </a:lnTo>
                    <a:lnTo>
                      <a:pt x="1370743" y="755999"/>
                    </a:lnTo>
                    <a:lnTo>
                      <a:pt x="1370743" y="780002"/>
                    </a:lnTo>
                    <a:lnTo>
                      <a:pt x="1422940" y="780002"/>
                    </a:lnTo>
                    <a:lnTo>
                      <a:pt x="1422940" y="798005"/>
                    </a:lnTo>
                    <a:lnTo>
                      <a:pt x="1441799" y="798005"/>
                    </a:lnTo>
                    <a:lnTo>
                      <a:pt x="1441799" y="810768"/>
                    </a:lnTo>
                    <a:lnTo>
                      <a:pt x="1465802" y="810768"/>
                    </a:lnTo>
                    <a:lnTo>
                      <a:pt x="1465802" y="845915"/>
                    </a:lnTo>
                    <a:lnTo>
                      <a:pt x="1486281" y="845915"/>
                    </a:lnTo>
                    <a:lnTo>
                      <a:pt x="1486281" y="879253"/>
                    </a:lnTo>
                    <a:lnTo>
                      <a:pt x="1609630" y="879253"/>
                    </a:lnTo>
                    <a:lnTo>
                      <a:pt x="1609630" y="900684"/>
                    </a:lnTo>
                    <a:lnTo>
                      <a:pt x="1659255" y="900684"/>
                    </a:lnTo>
                    <a:lnTo>
                      <a:pt x="1659255" y="928116"/>
                    </a:lnTo>
                    <a:lnTo>
                      <a:pt x="1674686" y="928116"/>
                    </a:lnTo>
                    <a:lnTo>
                      <a:pt x="1674686" y="952881"/>
                    </a:lnTo>
                    <a:lnTo>
                      <a:pt x="1857089" y="952881"/>
                    </a:lnTo>
                    <a:lnTo>
                      <a:pt x="1857089" y="972598"/>
                    </a:lnTo>
                    <a:lnTo>
                      <a:pt x="1874996" y="972598"/>
                    </a:lnTo>
                    <a:lnTo>
                      <a:pt x="1874996" y="989743"/>
                    </a:lnTo>
                    <a:lnTo>
                      <a:pt x="1978628" y="989743"/>
                    </a:lnTo>
                    <a:lnTo>
                      <a:pt x="1978628" y="1009460"/>
                    </a:lnTo>
                    <a:lnTo>
                      <a:pt x="2191798" y="1009460"/>
                    </a:lnTo>
                    <a:lnTo>
                      <a:pt x="2191798" y="1057370"/>
                    </a:lnTo>
                    <a:lnTo>
                      <a:pt x="2240661" y="1057370"/>
                    </a:lnTo>
                    <a:lnTo>
                      <a:pt x="2240661" y="1106996"/>
                    </a:lnTo>
                    <a:lnTo>
                      <a:pt x="2322005" y="1106996"/>
                    </a:lnTo>
                    <a:lnTo>
                      <a:pt x="2322005" y="1162717"/>
                    </a:lnTo>
                    <a:lnTo>
                      <a:pt x="2863882" y="1162717"/>
                    </a:lnTo>
                  </a:path>
                </a:pathLst>
              </a:custGeom>
              <a:noFill/>
              <a:ln w="19050" cap="flat">
                <a:solidFill>
                  <a:srgbClr val="A69F9F"/>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grpSp>
            <p:nvGrpSpPr>
              <p:cNvPr id="403" name="Group 402">
                <a:extLst>
                  <a:ext uri="{FF2B5EF4-FFF2-40B4-BE49-F238E27FC236}">
                    <a16:creationId xmlns:a16="http://schemas.microsoft.com/office/drawing/2014/main" id="{F69D0BA5-7484-4A16-B3B3-2B6D2384AE68}"/>
                  </a:ext>
                </a:extLst>
              </p:cNvPr>
              <p:cNvGrpSpPr/>
              <p:nvPr/>
            </p:nvGrpSpPr>
            <p:grpSpPr>
              <a:xfrm>
                <a:off x="8733276" y="2607675"/>
                <a:ext cx="2993281" cy="1553416"/>
                <a:chOff x="7561262" y="2087311"/>
                <a:chExt cx="3790951" cy="1599807"/>
              </a:xfrm>
            </p:grpSpPr>
            <p:sp>
              <p:nvSpPr>
                <p:cNvPr id="404" name="Line 27">
                  <a:extLst>
                    <a:ext uri="{FF2B5EF4-FFF2-40B4-BE49-F238E27FC236}">
                      <a16:creationId xmlns:a16="http://schemas.microsoft.com/office/drawing/2014/main" id="{1A7ECADD-1AB5-4E1C-9CD9-047C16FD2158}"/>
                    </a:ext>
                  </a:extLst>
                </p:cNvPr>
                <p:cNvSpPr>
                  <a:spLocks noChangeShapeType="1"/>
                </p:cNvSpPr>
                <p:nvPr/>
              </p:nvSpPr>
              <p:spPr bwMode="auto">
                <a:xfrm>
                  <a:off x="1135221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05" name="Line 27">
                  <a:extLst>
                    <a:ext uri="{FF2B5EF4-FFF2-40B4-BE49-F238E27FC236}">
                      <a16:creationId xmlns:a16="http://schemas.microsoft.com/office/drawing/2014/main" id="{6722BB3F-F8FC-49AE-92CB-A4D42FCEEAE0}"/>
                    </a:ext>
                  </a:extLst>
                </p:cNvPr>
                <p:cNvSpPr>
                  <a:spLocks noChangeShapeType="1"/>
                </p:cNvSpPr>
                <p:nvPr/>
              </p:nvSpPr>
              <p:spPr bwMode="auto">
                <a:xfrm>
                  <a:off x="11023601"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06" name="Line 27">
                  <a:extLst>
                    <a:ext uri="{FF2B5EF4-FFF2-40B4-BE49-F238E27FC236}">
                      <a16:creationId xmlns:a16="http://schemas.microsoft.com/office/drawing/2014/main" id="{FD2394A6-41F1-4875-A6DE-6ED28B22B8C2}"/>
                    </a:ext>
                  </a:extLst>
                </p:cNvPr>
                <p:cNvSpPr>
                  <a:spLocks noChangeShapeType="1"/>
                </p:cNvSpPr>
                <p:nvPr/>
              </p:nvSpPr>
              <p:spPr bwMode="auto">
                <a:xfrm>
                  <a:off x="10921208"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07" name="Line 27">
                  <a:extLst>
                    <a:ext uri="{FF2B5EF4-FFF2-40B4-BE49-F238E27FC236}">
                      <a16:creationId xmlns:a16="http://schemas.microsoft.com/office/drawing/2014/main" id="{E46DA99D-0729-4D08-B7F2-A6FB279D511A}"/>
                    </a:ext>
                  </a:extLst>
                </p:cNvPr>
                <p:cNvSpPr>
                  <a:spLocks noChangeShapeType="1"/>
                </p:cNvSpPr>
                <p:nvPr/>
              </p:nvSpPr>
              <p:spPr bwMode="auto">
                <a:xfrm>
                  <a:off x="1091406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08" name="Line 27">
                  <a:extLst>
                    <a:ext uri="{FF2B5EF4-FFF2-40B4-BE49-F238E27FC236}">
                      <a16:creationId xmlns:a16="http://schemas.microsoft.com/office/drawing/2014/main" id="{B133E27F-03D0-4EC9-A426-B7C81166CFBD}"/>
                    </a:ext>
                  </a:extLst>
                </p:cNvPr>
                <p:cNvSpPr>
                  <a:spLocks noChangeShapeType="1"/>
                </p:cNvSpPr>
                <p:nvPr/>
              </p:nvSpPr>
              <p:spPr bwMode="auto">
                <a:xfrm>
                  <a:off x="11016457"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09" name="Line 27">
                  <a:extLst>
                    <a:ext uri="{FF2B5EF4-FFF2-40B4-BE49-F238E27FC236}">
                      <a16:creationId xmlns:a16="http://schemas.microsoft.com/office/drawing/2014/main" id="{D1CB32D4-47BB-4F29-A6D4-2140187A656C}"/>
                    </a:ext>
                  </a:extLst>
                </p:cNvPr>
                <p:cNvSpPr>
                  <a:spLocks noChangeShapeType="1"/>
                </p:cNvSpPr>
                <p:nvPr/>
              </p:nvSpPr>
              <p:spPr bwMode="auto">
                <a:xfrm>
                  <a:off x="1100931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0" name="Line 27">
                  <a:extLst>
                    <a:ext uri="{FF2B5EF4-FFF2-40B4-BE49-F238E27FC236}">
                      <a16:creationId xmlns:a16="http://schemas.microsoft.com/office/drawing/2014/main" id="{082769F5-48D4-4909-8D1B-7EF40E393BC6}"/>
                    </a:ext>
                  </a:extLst>
                </p:cNvPr>
                <p:cNvSpPr>
                  <a:spLocks noChangeShapeType="1"/>
                </p:cNvSpPr>
                <p:nvPr/>
              </p:nvSpPr>
              <p:spPr bwMode="auto">
                <a:xfrm>
                  <a:off x="1091406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1" name="Line 27">
                  <a:extLst>
                    <a:ext uri="{FF2B5EF4-FFF2-40B4-BE49-F238E27FC236}">
                      <a16:creationId xmlns:a16="http://schemas.microsoft.com/office/drawing/2014/main" id="{12EB24B9-DBBF-4925-9EBD-388B5D57C04A}"/>
                    </a:ext>
                  </a:extLst>
                </p:cNvPr>
                <p:cNvSpPr>
                  <a:spLocks noChangeShapeType="1"/>
                </p:cNvSpPr>
                <p:nvPr/>
              </p:nvSpPr>
              <p:spPr bwMode="auto">
                <a:xfrm>
                  <a:off x="10906919"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2" name="Line 27">
                  <a:extLst>
                    <a:ext uri="{FF2B5EF4-FFF2-40B4-BE49-F238E27FC236}">
                      <a16:creationId xmlns:a16="http://schemas.microsoft.com/office/drawing/2014/main" id="{748676B6-447B-4618-B27D-AA39A18C1326}"/>
                    </a:ext>
                  </a:extLst>
                </p:cNvPr>
                <p:cNvSpPr>
                  <a:spLocks noChangeShapeType="1"/>
                </p:cNvSpPr>
                <p:nvPr/>
              </p:nvSpPr>
              <p:spPr bwMode="auto">
                <a:xfrm>
                  <a:off x="10899775"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3" name="Line 27">
                  <a:extLst>
                    <a:ext uri="{FF2B5EF4-FFF2-40B4-BE49-F238E27FC236}">
                      <a16:creationId xmlns:a16="http://schemas.microsoft.com/office/drawing/2014/main" id="{70EEF5DA-7103-4146-99CD-D988E6FAC537}"/>
                    </a:ext>
                  </a:extLst>
                </p:cNvPr>
                <p:cNvSpPr>
                  <a:spLocks noChangeShapeType="1"/>
                </p:cNvSpPr>
                <p:nvPr/>
              </p:nvSpPr>
              <p:spPr bwMode="auto">
                <a:xfrm>
                  <a:off x="10895014"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4" name="Line 27">
                  <a:extLst>
                    <a:ext uri="{FF2B5EF4-FFF2-40B4-BE49-F238E27FC236}">
                      <a16:creationId xmlns:a16="http://schemas.microsoft.com/office/drawing/2014/main" id="{484E0C43-FB26-4F80-92CD-A3C0DF8BB894}"/>
                    </a:ext>
                  </a:extLst>
                </p:cNvPr>
                <p:cNvSpPr>
                  <a:spLocks noChangeShapeType="1"/>
                </p:cNvSpPr>
                <p:nvPr/>
              </p:nvSpPr>
              <p:spPr bwMode="auto">
                <a:xfrm>
                  <a:off x="10887869"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5" name="Line 27">
                  <a:extLst>
                    <a:ext uri="{FF2B5EF4-FFF2-40B4-BE49-F238E27FC236}">
                      <a16:creationId xmlns:a16="http://schemas.microsoft.com/office/drawing/2014/main" id="{46C0E3F6-E8FD-4E2E-949B-B94164181658}"/>
                    </a:ext>
                  </a:extLst>
                </p:cNvPr>
                <p:cNvSpPr>
                  <a:spLocks noChangeShapeType="1"/>
                </p:cNvSpPr>
                <p:nvPr/>
              </p:nvSpPr>
              <p:spPr bwMode="auto">
                <a:xfrm>
                  <a:off x="10887869"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6" name="Line 27">
                  <a:extLst>
                    <a:ext uri="{FF2B5EF4-FFF2-40B4-BE49-F238E27FC236}">
                      <a16:creationId xmlns:a16="http://schemas.microsoft.com/office/drawing/2014/main" id="{37E453BB-A2A5-489B-9B86-37EA9176934E}"/>
                    </a:ext>
                  </a:extLst>
                </p:cNvPr>
                <p:cNvSpPr>
                  <a:spLocks noChangeShapeType="1"/>
                </p:cNvSpPr>
                <p:nvPr/>
              </p:nvSpPr>
              <p:spPr bwMode="auto">
                <a:xfrm>
                  <a:off x="10880725"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7" name="Line 27">
                  <a:extLst>
                    <a:ext uri="{FF2B5EF4-FFF2-40B4-BE49-F238E27FC236}">
                      <a16:creationId xmlns:a16="http://schemas.microsoft.com/office/drawing/2014/main" id="{B45EE5EB-2926-4BF4-B3F2-247015501226}"/>
                    </a:ext>
                  </a:extLst>
                </p:cNvPr>
                <p:cNvSpPr>
                  <a:spLocks noChangeShapeType="1"/>
                </p:cNvSpPr>
                <p:nvPr/>
              </p:nvSpPr>
              <p:spPr bwMode="auto">
                <a:xfrm>
                  <a:off x="10873581"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8" name="Line 27">
                  <a:extLst>
                    <a:ext uri="{FF2B5EF4-FFF2-40B4-BE49-F238E27FC236}">
                      <a16:creationId xmlns:a16="http://schemas.microsoft.com/office/drawing/2014/main" id="{4DBAC2C9-6671-4D5B-A952-9B94068951BB}"/>
                    </a:ext>
                  </a:extLst>
                </p:cNvPr>
                <p:cNvSpPr>
                  <a:spLocks noChangeShapeType="1"/>
                </p:cNvSpPr>
                <p:nvPr/>
              </p:nvSpPr>
              <p:spPr bwMode="auto">
                <a:xfrm>
                  <a:off x="10866440"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19" name="Line 27">
                  <a:extLst>
                    <a:ext uri="{FF2B5EF4-FFF2-40B4-BE49-F238E27FC236}">
                      <a16:creationId xmlns:a16="http://schemas.microsoft.com/office/drawing/2014/main" id="{61A8DAE2-A69B-48D8-AB2C-A1DF74E1E0E5}"/>
                    </a:ext>
                  </a:extLst>
                </p:cNvPr>
                <p:cNvSpPr>
                  <a:spLocks noChangeShapeType="1"/>
                </p:cNvSpPr>
                <p:nvPr/>
              </p:nvSpPr>
              <p:spPr bwMode="auto">
                <a:xfrm>
                  <a:off x="10859295"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0" name="Line 27">
                  <a:extLst>
                    <a:ext uri="{FF2B5EF4-FFF2-40B4-BE49-F238E27FC236}">
                      <a16:creationId xmlns:a16="http://schemas.microsoft.com/office/drawing/2014/main" id="{2EB01B39-B092-49F9-BD63-1E00EDAC5399}"/>
                    </a:ext>
                  </a:extLst>
                </p:cNvPr>
                <p:cNvSpPr>
                  <a:spLocks noChangeShapeType="1"/>
                </p:cNvSpPr>
                <p:nvPr/>
              </p:nvSpPr>
              <p:spPr bwMode="auto">
                <a:xfrm>
                  <a:off x="10859295"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1" name="Line 27">
                  <a:extLst>
                    <a:ext uri="{FF2B5EF4-FFF2-40B4-BE49-F238E27FC236}">
                      <a16:creationId xmlns:a16="http://schemas.microsoft.com/office/drawing/2014/main" id="{A583408E-283C-47F9-B967-ED9E12C59052}"/>
                    </a:ext>
                  </a:extLst>
                </p:cNvPr>
                <p:cNvSpPr>
                  <a:spLocks noChangeShapeType="1"/>
                </p:cNvSpPr>
                <p:nvPr/>
              </p:nvSpPr>
              <p:spPr bwMode="auto">
                <a:xfrm>
                  <a:off x="10852151"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2" name="Line 27">
                  <a:extLst>
                    <a:ext uri="{FF2B5EF4-FFF2-40B4-BE49-F238E27FC236}">
                      <a16:creationId xmlns:a16="http://schemas.microsoft.com/office/drawing/2014/main" id="{5A80FB09-6084-4159-9907-1926890BAA99}"/>
                    </a:ext>
                  </a:extLst>
                </p:cNvPr>
                <p:cNvSpPr>
                  <a:spLocks noChangeShapeType="1"/>
                </p:cNvSpPr>
                <p:nvPr/>
              </p:nvSpPr>
              <p:spPr bwMode="auto">
                <a:xfrm>
                  <a:off x="10845007"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3" name="Line 27">
                  <a:extLst>
                    <a:ext uri="{FF2B5EF4-FFF2-40B4-BE49-F238E27FC236}">
                      <a16:creationId xmlns:a16="http://schemas.microsoft.com/office/drawing/2014/main" id="{607A4F53-C650-417C-94A3-A987A93EB0FE}"/>
                    </a:ext>
                  </a:extLst>
                </p:cNvPr>
                <p:cNvSpPr>
                  <a:spLocks noChangeShapeType="1"/>
                </p:cNvSpPr>
                <p:nvPr/>
              </p:nvSpPr>
              <p:spPr bwMode="auto">
                <a:xfrm>
                  <a:off x="10840246"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4" name="Line 27">
                  <a:extLst>
                    <a:ext uri="{FF2B5EF4-FFF2-40B4-BE49-F238E27FC236}">
                      <a16:creationId xmlns:a16="http://schemas.microsoft.com/office/drawing/2014/main" id="{23BF3A0D-6045-4672-B0EB-A51F5DA8A381}"/>
                    </a:ext>
                  </a:extLst>
                </p:cNvPr>
                <p:cNvSpPr>
                  <a:spLocks noChangeShapeType="1"/>
                </p:cNvSpPr>
                <p:nvPr/>
              </p:nvSpPr>
              <p:spPr bwMode="auto">
                <a:xfrm>
                  <a:off x="10833101"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5" name="Line 27">
                  <a:extLst>
                    <a:ext uri="{FF2B5EF4-FFF2-40B4-BE49-F238E27FC236}">
                      <a16:creationId xmlns:a16="http://schemas.microsoft.com/office/drawing/2014/main" id="{73B747B8-D80F-44DB-A679-803315FBFF5C}"/>
                    </a:ext>
                  </a:extLst>
                </p:cNvPr>
                <p:cNvSpPr>
                  <a:spLocks noChangeShapeType="1"/>
                </p:cNvSpPr>
                <p:nvPr/>
              </p:nvSpPr>
              <p:spPr bwMode="auto">
                <a:xfrm>
                  <a:off x="10833101"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6" name="Line 27">
                  <a:extLst>
                    <a:ext uri="{FF2B5EF4-FFF2-40B4-BE49-F238E27FC236}">
                      <a16:creationId xmlns:a16="http://schemas.microsoft.com/office/drawing/2014/main" id="{E9E5A697-8208-42F8-869C-ABDA5560D863}"/>
                    </a:ext>
                  </a:extLst>
                </p:cNvPr>
                <p:cNvSpPr>
                  <a:spLocks noChangeShapeType="1"/>
                </p:cNvSpPr>
                <p:nvPr/>
              </p:nvSpPr>
              <p:spPr bwMode="auto">
                <a:xfrm>
                  <a:off x="10825957"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7" name="Line 27">
                  <a:extLst>
                    <a:ext uri="{FF2B5EF4-FFF2-40B4-BE49-F238E27FC236}">
                      <a16:creationId xmlns:a16="http://schemas.microsoft.com/office/drawing/2014/main" id="{219BEB63-717E-4B3C-9419-0D18441B2382}"/>
                    </a:ext>
                  </a:extLst>
                </p:cNvPr>
                <p:cNvSpPr>
                  <a:spLocks noChangeShapeType="1"/>
                </p:cNvSpPr>
                <p:nvPr/>
              </p:nvSpPr>
              <p:spPr bwMode="auto">
                <a:xfrm>
                  <a:off x="1081881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8" name="Line 27">
                  <a:extLst>
                    <a:ext uri="{FF2B5EF4-FFF2-40B4-BE49-F238E27FC236}">
                      <a16:creationId xmlns:a16="http://schemas.microsoft.com/office/drawing/2014/main" id="{5D55E3ED-9781-4C11-90AF-383CA634454A}"/>
                    </a:ext>
                  </a:extLst>
                </p:cNvPr>
                <p:cNvSpPr>
                  <a:spLocks noChangeShapeType="1"/>
                </p:cNvSpPr>
                <p:nvPr/>
              </p:nvSpPr>
              <p:spPr bwMode="auto">
                <a:xfrm>
                  <a:off x="10814050"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29" name="Line 27">
                  <a:extLst>
                    <a:ext uri="{FF2B5EF4-FFF2-40B4-BE49-F238E27FC236}">
                      <a16:creationId xmlns:a16="http://schemas.microsoft.com/office/drawing/2014/main" id="{3CE5B3F3-7BAA-4E89-8E3B-4871B842EBB8}"/>
                    </a:ext>
                  </a:extLst>
                </p:cNvPr>
                <p:cNvSpPr>
                  <a:spLocks noChangeShapeType="1"/>
                </p:cNvSpPr>
                <p:nvPr/>
              </p:nvSpPr>
              <p:spPr bwMode="auto">
                <a:xfrm>
                  <a:off x="10809289"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0" name="Line 27">
                  <a:extLst>
                    <a:ext uri="{FF2B5EF4-FFF2-40B4-BE49-F238E27FC236}">
                      <a16:creationId xmlns:a16="http://schemas.microsoft.com/office/drawing/2014/main" id="{CF92F2F3-2BF9-479F-8CAA-DA9BEE42B06A}"/>
                    </a:ext>
                  </a:extLst>
                </p:cNvPr>
                <p:cNvSpPr>
                  <a:spLocks noChangeShapeType="1"/>
                </p:cNvSpPr>
                <p:nvPr/>
              </p:nvSpPr>
              <p:spPr bwMode="auto">
                <a:xfrm>
                  <a:off x="10802144"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1" name="Line 27">
                  <a:extLst>
                    <a:ext uri="{FF2B5EF4-FFF2-40B4-BE49-F238E27FC236}">
                      <a16:creationId xmlns:a16="http://schemas.microsoft.com/office/drawing/2014/main" id="{B9F06B04-830D-49B6-B879-E7EC95C43700}"/>
                    </a:ext>
                  </a:extLst>
                </p:cNvPr>
                <p:cNvSpPr>
                  <a:spLocks noChangeShapeType="1"/>
                </p:cNvSpPr>
                <p:nvPr/>
              </p:nvSpPr>
              <p:spPr bwMode="auto">
                <a:xfrm>
                  <a:off x="10802144"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2" name="Line 27">
                  <a:extLst>
                    <a:ext uri="{FF2B5EF4-FFF2-40B4-BE49-F238E27FC236}">
                      <a16:creationId xmlns:a16="http://schemas.microsoft.com/office/drawing/2014/main" id="{D3FF9752-2A52-498E-A886-8CFBE314225E}"/>
                    </a:ext>
                  </a:extLst>
                </p:cNvPr>
                <p:cNvSpPr>
                  <a:spLocks noChangeShapeType="1"/>
                </p:cNvSpPr>
                <p:nvPr/>
              </p:nvSpPr>
              <p:spPr bwMode="auto">
                <a:xfrm>
                  <a:off x="10795000"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3" name="Line 27">
                  <a:extLst>
                    <a:ext uri="{FF2B5EF4-FFF2-40B4-BE49-F238E27FC236}">
                      <a16:creationId xmlns:a16="http://schemas.microsoft.com/office/drawing/2014/main" id="{ABEC3102-3BFF-4F00-9CDB-0C689017ADEA}"/>
                    </a:ext>
                  </a:extLst>
                </p:cNvPr>
                <p:cNvSpPr>
                  <a:spLocks noChangeShapeType="1"/>
                </p:cNvSpPr>
                <p:nvPr/>
              </p:nvSpPr>
              <p:spPr bwMode="auto">
                <a:xfrm>
                  <a:off x="10787856"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4" name="Line 27">
                  <a:extLst>
                    <a:ext uri="{FF2B5EF4-FFF2-40B4-BE49-F238E27FC236}">
                      <a16:creationId xmlns:a16="http://schemas.microsoft.com/office/drawing/2014/main" id="{41E6D2BE-193D-4000-9771-8413109EDD3D}"/>
                    </a:ext>
                  </a:extLst>
                </p:cNvPr>
                <p:cNvSpPr>
                  <a:spLocks noChangeShapeType="1"/>
                </p:cNvSpPr>
                <p:nvPr/>
              </p:nvSpPr>
              <p:spPr bwMode="auto">
                <a:xfrm>
                  <a:off x="10730707"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5" name="Line 27">
                  <a:extLst>
                    <a:ext uri="{FF2B5EF4-FFF2-40B4-BE49-F238E27FC236}">
                      <a16:creationId xmlns:a16="http://schemas.microsoft.com/office/drawing/2014/main" id="{FFBD2E6F-7386-45D7-ACAE-E8989852A8AD}"/>
                    </a:ext>
                  </a:extLst>
                </p:cNvPr>
                <p:cNvSpPr>
                  <a:spLocks noChangeShapeType="1"/>
                </p:cNvSpPr>
                <p:nvPr/>
              </p:nvSpPr>
              <p:spPr bwMode="auto">
                <a:xfrm>
                  <a:off x="1072356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6" name="Line 27">
                  <a:extLst>
                    <a:ext uri="{FF2B5EF4-FFF2-40B4-BE49-F238E27FC236}">
                      <a16:creationId xmlns:a16="http://schemas.microsoft.com/office/drawing/2014/main" id="{D6BD45B6-7DD7-49AF-BCF8-38AB8CC71EDE}"/>
                    </a:ext>
                  </a:extLst>
                </p:cNvPr>
                <p:cNvSpPr>
                  <a:spLocks noChangeShapeType="1"/>
                </p:cNvSpPr>
                <p:nvPr/>
              </p:nvSpPr>
              <p:spPr bwMode="auto">
                <a:xfrm>
                  <a:off x="10716419"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7" name="Line 27">
                  <a:extLst>
                    <a:ext uri="{FF2B5EF4-FFF2-40B4-BE49-F238E27FC236}">
                      <a16:creationId xmlns:a16="http://schemas.microsoft.com/office/drawing/2014/main" id="{7944154A-BB2B-4302-8E43-81E9B31C6811}"/>
                    </a:ext>
                  </a:extLst>
                </p:cNvPr>
                <p:cNvSpPr>
                  <a:spLocks noChangeShapeType="1"/>
                </p:cNvSpPr>
                <p:nvPr/>
              </p:nvSpPr>
              <p:spPr bwMode="auto">
                <a:xfrm>
                  <a:off x="10671176"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8" name="Line 27">
                  <a:extLst>
                    <a:ext uri="{FF2B5EF4-FFF2-40B4-BE49-F238E27FC236}">
                      <a16:creationId xmlns:a16="http://schemas.microsoft.com/office/drawing/2014/main" id="{B4B096AF-C58A-4BBB-99A1-C20F58772A5C}"/>
                    </a:ext>
                  </a:extLst>
                </p:cNvPr>
                <p:cNvSpPr>
                  <a:spLocks noChangeShapeType="1"/>
                </p:cNvSpPr>
                <p:nvPr/>
              </p:nvSpPr>
              <p:spPr bwMode="auto">
                <a:xfrm>
                  <a:off x="10664032"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39" name="Line 27">
                  <a:extLst>
                    <a:ext uri="{FF2B5EF4-FFF2-40B4-BE49-F238E27FC236}">
                      <a16:creationId xmlns:a16="http://schemas.microsoft.com/office/drawing/2014/main" id="{ACC42833-1F42-4DF4-A6BD-40C736A0FF47}"/>
                    </a:ext>
                  </a:extLst>
                </p:cNvPr>
                <p:cNvSpPr>
                  <a:spLocks noChangeShapeType="1"/>
                </p:cNvSpPr>
                <p:nvPr/>
              </p:nvSpPr>
              <p:spPr bwMode="auto">
                <a:xfrm>
                  <a:off x="10656888"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0" name="Line 27">
                  <a:extLst>
                    <a:ext uri="{FF2B5EF4-FFF2-40B4-BE49-F238E27FC236}">
                      <a16:creationId xmlns:a16="http://schemas.microsoft.com/office/drawing/2014/main" id="{B6203BE6-E3FD-4184-9F01-84964C5EE864}"/>
                    </a:ext>
                  </a:extLst>
                </p:cNvPr>
                <p:cNvSpPr>
                  <a:spLocks noChangeShapeType="1"/>
                </p:cNvSpPr>
                <p:nvPr/>
              </p:nvSpPr>
              <p:spPr bwMode="auto">
                <a:xfrm>
                  <a:off x="10654507"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1" name="Line 27">
                  <a:extLst>
                    <a:ext uri="{FF2B5EF4-FFF2-40B4-BE49-F238E27FC236}">
                      <a16:creationId xmlns:a16="http://schemas.microsoft.com/office/drawing/2014/main" id="{FA7C41A4-B77E-493F-978C-9B720E1BDE6C}"/>
                    </a:ext>
                  </a:extLst>
                </p:cNvPr>
                <p:cNvSpPr>
                  <a:spLocks noChangeShapeType="1"/>
                </p:cNvSpPr>
                <p:nvPr/>
              </p:nvSpPr>
              <p:spPr bwMode="auto">
                <a:xfrm>
                  <a:off x="10647363"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2" name="Line 27">
                  <a:extLst>
                    <a:ext uri="{FF2B5EF4-FFF2-40B4-BE49-F238E27FC236}">
                      <a16:creationId xmlns:a16="http://schemas.microsoft.com/office/drawing/2014/main" id="{7ADF5DC3-A35A-4101-876A-8DBF320B2ECB}"/>
                    </a:ext>
                  </a:extLst>
                </p:cNvPr>
                <p:cNvSpPr>
                  <a:spLocks noChangeShapeType="1"/>
                </p:cNvSpPr>
                <p:nvPr/>
              </p:nvSpPr>
              <p:spPr bwMode="auto">
                <a:xfrm>
                  <a:off x="10640219" y="363750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3" name="Line 27">
                  <a:extLst>
                    <a:ext uri="{FF2B5EF4-FFF2-40B4-BE49-F238E27FC236}">
                      <a16:creationId xmlns:a16="http://schemas.microsoft.com/office/drawing/2014/main" id="{D2D5BC5D-59E5-4976-95F1-0A6E1EF6A65E}"/>
                    </a:ext>
                  </a:extLst>
                </p:cNvPr>
                <p:cNvSpPr>
                  <a:spLocks noChangeShapeType="1"/>
                </p:cNvSpPr>
                <p:nvPr/>
              </p:nvSpPr>
              <p:spPr bwMode="auto">
                <a:xfrm>
                  <a:off x="10552113" y="355416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4" name="Line 27">
                  <a:extLst>
                    <a:ext uri="{FF2B5EF4-FFF2-40B4-BE49-F238E27FC236}">
                      <a16:creationId xmlns:a16="http://schemas.microsoft.com/office/drawing/2014/main" id="{5093A41F-D551-42AB-A94B-FF2651BF3B54}"/>
                    </a:ext>
                  </a:extLst>
                </p:cNvPr>
                <p:cNvSpPr>
                  <a:spLocks noChangeShapeType="1"/>
                </p:cNvSpPr>
                <p:nvPr/>
              </p:nvSpPr>
              <p:spPr bwMode="auto">
                <a:xfrm>
                  <a:off x="10544969" y="355416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5" name="Line 27">
                  <a:extLst>
                    <a:ext uri="{FF2B5EF4-FFF2-40B4-BE49-F238E27FC236}">
                      <a16:creationId xmlns:a16="http://schemas.microsoft.com/office/drawing/2014/main" id="{178C1CCD-8D8C-4CB2-AEEC-3B1866A771F8}"/>
                    </a:ext>
                  </a:extLst>
                </p:cNvPr>
                <p:cNvSpPr>
                  <a:spLocks noChangeShapeType="1"/>
                </p:cNvSpPr>
                <p:nvPr/>
              </p:nvSpPr>
              <p:spPr bwMode="auto">
                <a:xfrm>
                  <a:off x="10537825" y="355416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6" name="Line 27">
                  <a:extLst>
                    <a:ext uri="{FF2B5EF4-FFF2-40B4-BE49-F238E27FC236}">
                      <a16:creationId xmlns:a16="http://schemas.microsoft.com/office/drawing/2014/main" id="{28E65F53-487B-493E-A99E-D33539F6D4F0}"/>
                    </a:ext>
                  </a:extLst>
                </p:cNvPr>
                <p:cNvSpPr>
                  <a:spLocks noChangeShapeType="1"/>
                </p:cNvSpPr>
                <p:nvPr/>
              </p:nvSpPr>
              <p:spPr bwMode="auto">
                <a:xfrm>
                  <a:off x="10523538" y="3487486"/>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7" name="Line 27">
                  <a:extLst>
                    <a:ext uri="{FF2B5EF4-FFF2-40B4-BE49-F238E27FC236}">
                      <a16:creationId xmlns:a16="http://schemas.microsoft.com/office/drawing/2014/main" id="{5C05AB80-B7CB-41C9-A7F4-6EFB08173EA5}"/>
                    </a:ext>
                  </a:extLst>
                </p:cNvPr>
                <p:cNvSpPr>
                  <a:spLocks noChangeShapeType="1"/>
                </p:cNvSpPr>
                <p:nvPr/>
              </p:nvSpPr>
              <p:spPr bwMode="auto">
                <a:xfrm>
                  <a:off x="10516394" y="3487486"/>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8" name="Line 27">
                  <a:extLst>
                    <a:ext uri="{FF2B5EF4-FFF2-40B4-BE49-F238E27FC236}">
                      <a16:creationId xmlns:a16="http://schemas.microsoft.com/office/drawing/2014/main" id="{A3D23DF9-2DEE-4541-B888-3F85612FB6BE}"/>
                    </a:ext>
                  </a:extLst>
                </p:cNvPr>
                <p:cNvSpPr>
                  <a:spLocks noChangeShapeType="1"/>
                </p:cNvSpPr>
                <p:nvPr/>
              </p:nvSpPr>
              <p:spPr bwMode="auto">
                <a:xfrm>
                  <a:off x="10509250" y="3487486"/>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49" name="Line 27">
                  <a:extLst>
                    <a:ext uri="{FF2B5EF4-FFF2-40B4-BE49-F238E27FC236}">
                      <a16:creationId xmlns:a16="http://schemas.microsoft.com/office/drawing/2014/main" id="{4029069B-9B57-4FA8-A5A6-BDADF4435089}"/>
                    </a:ext>
                  </a:extLst>
                </p:cNvPr>
                <p:cNvSpPr>
                  <a:spLocks noChangeShapeType="1"/>
                </p:cNvSpPr>
                <p:nvPr/>
              </p:nvSpPr>
              <p:spPr bwMode="auto">
                <a:xfrm>
                  <a:off x="10475913"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0" name="Line 27">
                  <a:extLst>
                    <a:ext uri="{FF2B5EF4-FFF2-40B4-BE49-F238E27FC236}">
                      <a16:creationId xmlns:a16="http://schemas.microsoft.com/office/drawing/2014/main" id="{4FAAA7C8-1EB5-463F-A5F5-C10E1C880AC2}"/>
                    </a:ext>
                  </a:extLst>
                </p:cNvPr>
                <p:cNvSpPr>
                  <a:spLocks noChangeShapeType="1"/>
                </p:cNvSpPr>
                <p:nvPr/>
              </p:nvSpPr>
              <p:spPr bwMode="auto">
                <a:xfrm>
                  <a:off x="10468769"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1" name="Line 27">
                  <a:extLst>
                    <a:ext uri="{FF2B5EF4-FFF2-40B4-BE49-F238E27FC236}">
                      <a16:creationId xmlns:a16="http://schemas.microsoft.com/office/drawing/2014/main" id="{A01081DE-2F69-499D-A7FA-515F250E691F}"/>
                    </a:ext>
                  </a:extLst>
                </p:cNvPr>
                <p:cNvSpPr>
                  <a:spLocks noChangeShapeType="1"/>
                </p:cNvSpPr>
                <p:nvPr/>
              </p:nvSpPr>
              <p:spPr bwMode="auto">
                <a:xfrm>
                  <a:off x="10461625"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2" name="Line 27">
                  <a:extLst>
                    <a:ext uri="{FF2B5EF4-FFF2-40B4-BE49-F238E27FC236}">
                      <a16:creationId xmlns:a16="http://schemas.microsoft.com/office/drawing/2014/main" id="{0411CEE6-3390-419A-9AB5-A008366170D1}"/>
                    </a:ext>
                  </a:extLst>
                </p:cNvPr>
                <p:cNvSpPr>
                  <a:spLocks noChangeShapeType="1"/>
                </p:cNvSpPr>
                <p:nvPr/>
              </p:nvSpPr>
              <p:spPr bwMode="auto">
                <a:xfrm>
                  <a:off x="10404475"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3" name="Line 27">
                  <a:extLst>
                    <a:ext uri="{FF2B5EF4-FFF2-40B4-BE49-F238E27FC236}">
                      <a16:creationId xmlns:a16="http://schemas.microsoft.com/office/drawing/2014/main" id="{2FD04E0B-5D41-4AAE-A150-13ADA1A92A68}"/>
                    </a:ext>
                  </a:extLst>
                </p:cNvPr>
                <p:cNvSpPr>
                  <a:spLocks noChangeShapeType="1"/>
                </p:cNvSpPr>
                <p:nvPr/>
              </p:nvSpPr>
              <p:spPr bwMode="auto">
                <a:xfrm>
                  <a:off x="10397331"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4" name="Line 27">
                  <a:extLst>
                    <a:ext uri="{FF2B5EF4-FFF2-40B4-BE49-F238E27FC236}">
                      <a16:creationId xmlns:a16="http://schemas.microsoft.com/office/drawing/2014/main" id="{FE2C4997-DCA3-4D07-9D6C-6F1D8CEB5527}"/>
                    </a:ext>
                  </a:extLst>
                </p:cNvPr>
                <p:cNvSpPr>
                  <a:spLocks noChangeShapeType="1"/>
                </p:cNvSpPr>
                <p:nvPr/>
              </p:nvSpPr>
              <p:spPr bwMode="auto">
                <a:xfrm>
                  <a:off x="10390187"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5" name="Line 27">
                  <a:extLst>
                    <a:ext uri="{FF2B5EF4-FFF2-40B4-BE49-F238E27FC236}">
                      <a16:creationId xmlns:a16="http://schemas.microsoft.com/office/drawing/2014/main" id="{CF7E43B4-89EE-4752-95A8-3B5A112099F2}"/>
                    </a:ext>
                  </a:extLst>
                </p:cNvPr>
                <p:cNvSpPr>
                  <a:spLocks noChangeShapeType="1"/>
                </p:cNvSpPr>
                <p:nvPr/>
              </p:nvSpPr>
              <p:spPr bwMode="auto">
                <a:xfrm>
                  <a:off x="10263981"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6" name="Line 27">
                  <a:extLst>
                    <a:ext uri="{FF2B5EF4-FFF2-40B4-BE49-F238E27FC236}">
                      <a16:creationId xmlns:a16="http://schemas.microsoft.com/office/drawing/2014/main" id="{53D279BF-4C87-4D96-B6CE-E6AF71918FBB}"/>
                    </a:ext>
                  </a:extLst>
                </p:cNvPr>
                <p:cNvSpPr>
                  <a:spLocks noChangeShapeType="1"/>
                </p:cNvSpPr>
                <p:nvPr/>
              </p:nvSpPr>
              <p:spPr bwMode="auto">
                <a:xfrm>
                  <a:off x="10256837"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7" name="Line 27">
                  <a:extLst>
                    <a:ext uri="{FF2B5EF4-FFF2-40B4-BE49-F238E27FC236}">
                      <a16:creationId xmlns:a16="http://schemas.microsoft.com/office/drawing/2014/main" id="{A48DD64F-F388-43C1-9B63-F5A27C305DC5}"/>
                    </a:ext>
                  </a:extLst>
                </p:cNvPr>
                <p:cNvSpPr>
                  <a:spLocks noChangeShapeType="1"/>
                </p:cNvSpPr>
                <p:nvPr/>
              </p:nvSpPr>
              <p:spPr bwMode="auto">
                <a:xfrm>
                  <a:off x="10249693"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8" name="Line 27">
                  <a:extLst>
                    <a:ext uri="{FF2B5EF4-FFF2-40B4-BE49-F238E27FC236}">
                      <a16:creationId xmlns:a16="http://schemas.microsoft.com/office/drawing/2014/main" id="{3F4B2B72-A161-4D7E-8164-25A02530A7B5}"/>
                    </a:ext>
                  </a:extLst>
                </p:cNvPr>
                <p:cNvSpPr>
                  <a:spLocks noChangeShapeType="1"/>
                </p:cNvSpPr>
                <p:nvPr/>
              </p:nvSpPr>
              <p:spPr bwMode="auto">
                <a:xfrm>
                  <a:off x="10211593"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59" name="Line 27">
                  <a:extLst>
                    <a:ext uri="{FF2B5EF4-FFF2-40B4-BE49-F238E27FC236}">
                      <a16:creationId xmlns:a16="http://schemas.microsoft.com/office/drawing/2014/main" id="{7678A180-C2E3-4F71-B314-2079DF0FE01E}"/>
                    </a:ext>
                  </a:extLst>
                </p:cNvPr>
                <p:cNvSpPr>
                  <a:spLocks noChangeShapeType="1"/>
                </p:cNvSpPr>
                <p:nvPr/>
              </p:nvSpPr>
              <p:spPr bwMode="auto">
                <a:xfrm>
                  <a:off x="10204449"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0" name="Line 27">
                  <a:extLst>
                    <a:ext uri="{FF2B5EF4-FFF2-40B4-BE49-F238E27FC236}">
                      <a16:creationId xmlns:a16="http://schemas.microsoft.com/office/drawing/2014/main" id="{9A60ECCB-927E-4FEB-9509-F482805BAC39}"/>
                    </a:ext>
                  </a:extLst>
                </p:cNvPr>
                <p:cNvSpPr>
                  <a:spLocks noChangeShapeType="1"/>
                </p:cNvSpPr>
                <p:nvPr/>
              </p:nvSpPr>
              <p:spPr bwMode="auto">
                <a:xfrm>
                  <a:off x="10197305" y="342319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1" name="Line 27">
                  <a:extLst>
                    <a:ext uri="{FF2B5EF4-FFF2-40B4-BE49-F238E27FC236}">
                      <a16:creationId xmlns:a16="http://schemas.microsoft.com/office/drawing/2014/main" id="{B4F8DE63-0356-4B1B-BBD3-125919E7DD09}"/>
                    </a:ext>
                  </a:extLst>
                </p:cNvPr>
                <p:cNvSpPr>
                  <a:spLocks noChangeShapeType="1"/>
                </p:cNvSpPr>
                <p:nvPr/>
              </p:nvSpPr>
              <p:spPr bwMode="auto">
                <a:xfrm>
                  <a:off x="10171112"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2" name="Line 27">
                  <a:extLst>
                    <a:ext uri="{FF2B5EF4-FFF2-40B4-BE49-F238E27FC236}">
                      <a16:creationId xmlns:a16="http://schemas.microsoft.com/office/drawing/2014/main" id="{05431CAB-5079-49F0-A044-44232DC8DA18}"/>
                    </a:ext>
                  </a:extLst>
                </p:cNvPr>
                <p:cNvSpPr>
                  <a:spLocks noChangeShapeType="1"/>
                </p:cNvSpPr>
                <p:nvPr/>
              </p:nvSpPr>
              <p:spPr bwMode="auto">
                <a:xfrm>
                  <a:off x="10163968"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3" name="Line 27">
                  <a:extLst>
                    <a:ext uri="{FF2B5EF4-FFF2-40B4-BE49-F238E27FC236}">
                      <a16:creationId xmlns:a16="http://schemas.microsoft.com/office/drawing/2014/main" id="{415D59D9-2DBA-4688-8407-EB860C80856C}"/>
                    </a:ext>
                  </a:extLst>
                </p:cNvPr>
                <p:cNvSpPr>
                  <a:spLocks noChangeShapeType="1"/>
                </p:cNvSpPr>
                <p:nvPr/>
              </p:nvSpPr>
              <p:spPr bwMode="auto">
                <a:xfrm>
                  <a:off x="10156824"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4" name="Line 27">
                  <a:extLst>
                    <a:ext uri="{FF2B5EF4-FFF2-40B4-BE49-F238E27FC236}">
                      <a16:creationId xmlns:a16="http://schemas.microsoft.com/office/drawing/2014/main" id="{8AB67946-E400-4A62-AC63-45387BF83DBE}"/>
                    </a:ext>
                  </a:extLst>
                </p:cNvPr>
                <p:cNvSpPr>
                  <a:spLocks noChangeShapeType="1"/>
                </p:cNvSpPr>
                <p:nvPr/>
              </p:nvSpPr>
              <p:spPr bwMode="auto">
                <a:xfrm>
                  <a:off x="10106818"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5" name="Line 27">
                  <a:extLst>
                    <a:ext uri="{FF2B5EF4-FFF2-40B4-BE49-F238E27FC236}">
                      <a16:creationId xmlns:a16="http://schemas.microsoft.com/office/drawing/2014/main" id="{A22756E2-CAA1-4230-8606-2BF2706AF606}"/>
                    </a:ext>
                  </a:extLst>
                </p:cNvPr>
                <p:cNvSpPr>
                  <a:spLocks noChangeShapeType="1"/>
                </p:cNvSpPr>
                <p:nvPr/>
              </p:nvSpPr>
              <p:spPr bwMode="auto">
                <a:xfrm>
                  <a:off x="10099674"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6" name="Line 27">
                  <a:extLst>
                    <a:ext uri="{FF2B5EF4-FFF2-40B4-BE49-F238E27FC236}">
                      <a16:creationId xmlns:a16="http://schemas.microsoft.com/office/drawing/2014/main" id="{4F831AA8-5F7E-4E5B-A13A-EBAEC8C31D03}"/>
                    </a:ext>
                  </a:extLst>
                </p:cNvPr>
                <p:cNvSpPr>
                  <a:spLocks noChangeShapeType="1"/>
                </p:cNvSpPr>
                <p:nvPr/>
              </p:nvSpPr>
              <p:spPr bwMode="auto">
                <a:xfrm>
                  <a:off x="10092530"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7" name="Line 27">
                  <a:extLst>
                    <a:ext uri="{FF2B5EF4-FFF2-40B4-BE49-F238E27FC236}">
                      <a16:creationId xmlns:a16="http://schemas.microsoft.com/office/drawing/2014/main" id="{47DE0EB2-1B48-44E6-8237-B88439F6C8A0}"/>
                    </a:ext>
                  </a:extLst>
                </p:cNvPr>
                <p:cNvSpPr>
                  <a:spLocks noChangeShapeType="1"/>
                </p:cNvSpPr>
                <p:nvPr/>
              </p:nvSpPr>
              <p:spPr bwMode="auto">
                <a:xfrm>
                  <a:off x="10075862"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8" name="Line 27">
                  <a:extLst>
                    <a:ext uri="{FF2B5EF4-FFF2-40B4-BE49-F238E27FC236}">
                      <a16:creationId xmlns:a16="http://schemas.microsoft.com/office/drawing/2014/main" id="{428A6493-769E-4E19-983C-80B253DDC0F5}"/>
                    </a:ext>
                  </a:extLst>
                </p:cNvPr>
                <p:cNvSpPr>
                  <a:spLocks noChangeShapeType="1"/>
                </p:cNvSpPr>
                <p:nvPr/>
              </p:nvSpPr>
              <p:spPr bwMode="auto">
                <a:xfrm>
                  <a:off x="10068718"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69" name="Line 27">
                  <a:extLst>
                    <a:ext uri="{FF2B5EF4-FFF2-40B4-BE49-F238E27FC236}">
                      <a16:creationId xmlns:a16="http://schemas.microsoft.com/office/drawing/2014/main" id="{CDF68232-CE13-4377-891A-554D3962A4F1}"/>
                    </a:ext>
                  </a:extLst>
                </p:cNvPr>
                <p:cNvSpPr>
                  <a:spLocks noChangeShapeType="1"/>
                </p:cNvSpPr>
                <p:nvPr/>
              </p:nvSpPr>
              <p:spPr bwMode="auto">
                <a:xfrm>
                  <a:off x="10061574" y="339461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0" name="Line 27">
                  <a:extLst>
                    <a:ext uri="{FF2B5EF4-FFF2-40B4-BE49-F238E27FC236}">
                      <a16:creationId xmlns:a16="http://schemas.microsoft.com/office/drawing/2014/main" id="{3A37C04A-EF3B-4631-BF0F-FA9BCB20E04F}"/>
                    </a:ext>
                  </a:extLst>
                </p:cNvPr>
                <p:cNvSpPr>
                  <a:spLocks noChangeShapeType="1"/>
                </p:cNvSpPr>
                <p:nvPr/>
              </p:nvSpPr>
              <p:spPr bwMode="auto">
                <a:xfrm>
                  <a:off x="10025856" y="332794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1" name="Line 27">
                  <a:extLst>
                    <a:ext uri="{FF2B5EF4-FFF2-40B4-BE49-F238E27FC236}">
                      <a16:creationId xmlns:a16="http://schemas.microsoft.com/office/drawing/2014/main" id="{32EA1D83-88A1-4BC1-8835-FBEDD7C4FD53}"/>
                    </a:ext>
                  </a:extLst>
                </p:cNvPr>
                <p:cNvSpPr>
                  <a:spLocks noChangeShapeType="1"/>
                </p:cNvSpPr>
                <p:nvPr/>
              </p:nvSpPr>
              <p:spPr bwMode="auto">
                <a:xfrm>
                  <a:off x="10018712" y="332794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2" name="Line 27">
                  <a:extLst>
                    <a:ext uri="{FF2B5EF4-FFF2-40B4-BE49-F238E27FC236}">
                      <a16:creationId xmlns:a16="http://schemas.microsoft.com/office/drawing/2014/main" id="{493A3B7D-6A92-41B6-B5EE-6AD329D379A4}"/>
                    </a:ext>
                  </a:extLst>
                </p:cNvPr>
                <p:cNvSpPr>
                  <a:spLocks noChangeShapeType="1"/>
                </p:cNvSpPr>
                <p:nvPr/>
              </p:nvSpPr>
              <p:spPr bwMode="auto">
                <a:xfrm>
                  <a:off x="10011568" y="332794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3" name="Line 27">
                  <a:extLst>
                    <a:ext uri="{FF2B5EF4-FFF2-40B4-BE49-F238E27FC236}">
                      <a16:creationId xmlns:a16="http://schemas.microsoft.com/office/drawing/2014/main" id="{E50CEFC6-3317-4A1A-B764-77E6C53A0EE2}"/>
                    </a:ext>
                  </a:extLst>
                </p:cNvPr>
                <p:cNvSpPr>
                  <a:spLocks noChangeShapeType="1"/>
                </p:cNvSpPr>
                <p:nvPr/>
              </p:nvSpPr>
              <p:spPr bwMode="auto">
                <a:xfrm>
                  <a:off x="9913938" y="332794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4" name="Line 27">
                  <a:extLst>
                    <a:ext uri="{FF2B5EF4-FFF2-40B4-BE49-F238E27FC236}">
                      <a16:creationId xmlns:a16="http://schemas.microsoft.com/office/drawing/2014/main" id="{ADCD9BF6-5728-4535-80E7-B4FDE5FA1CB4}"/>
                    </a:ext>
                  </a:extLst>
                </p:cNvPr>
                <p:cNvSpPr>
                  <a:spLocks noChangeShapeType="1"/>
                </p:cNvSpPr>
                <p:nvPr/>
              </p:nvSpPr>
              <p:spPr bwMode="auto">
                <a:xfrm>
                  <a:off x="9906794" y="332794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5" name="Line 27">
                  <a:extLst>
                    <a:ext uri="{FF2B5EF4-FFF2-40B4-BE49-F238E27FC236}">
                      <a16:creationId xmlns:a16="http://schemas.microsoft.com/office/drawing/2014/main" id="{F08E2C6E-854E-457E-81BB-170B82E6C6C4}"/>
                    </a:ext>
                  </a:extLst>
                </p:cNvPr>
                <p:cNvSpPr>
                  <a:spLocks noChangeShapeType="1"/>
                </p:cNvSpPr>
                <p:nvPr/>
              </p:nvSpPr>
              <p:spPr bwMode="auto">
                <a:xfrm>
                  <a:off x="9899650" y="3327943"/>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6" name="Line 27">
                  <a:extLst>
                    <a:ext uri="{FF2B5EF4-FFF2-40B4-BE49-F238E27FC236}">
                      <a16:creationId xmlns:a16="http://schemas.microsoft.com/office/drawing/2014/main" id="{89C68E34-09B5-4A37-BAB9-5CF406BE0526}"/>
                    </a:ext>
                  </a:extLst>
                </p:cNvPr>
                <p:cNvSpPr>
                  <a:spLocks noChangeShapeType="1"/>
                </p:cNvSpPr>
                <p:nvPr/>
              </p:nvSpPr>
              <p:spPr bwMode="auto">
                <a:xfrm>
                  <a:off x="9754394" y="326841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7" name="Line 27">
                  <a:extLst>
                    <a:ext uri="{FF2B5EF4-FFF2-40B4-BE49-F238E27FC236}">
                      <a16:creationId xmlns:a16="http://schemas.microsoft.com/office/drawing/2014/main" id="{C1B56E76-FB70-463A-BE93-D7055172C038}"/>
                    </a:ext>
                  </a:extLst>
                </p:cNvPr>
                <p:cNvSpPr>
                  <a:spLocks noChangeShapeType="1"/>
                </p:cNvSpPr>
                <p:nvPr/>
              </p:nvSpPr>
              <p:spPr bwMode="auto">
                <a:xfrm>
                  <a:off x="9747250" y="326841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8" name="Line 27">
                  <a:extLst>
                    <a:ext uri="{FF2B5EF4-FFF2-40B4-BE49-F238E27FC236}">
                      <a16:creationId xmlns:a16="http://schemas.microsoft.com/office/drawing/2014/main" id="{DC4FAE15-3440-44FC-AAA1-4130CA244505}"/>
                    </a:ext>
                  </a:extLst>
                </p:cNvPr>
                <p:cNvSpPr>
                  <a:spLocks noChangeShapeType="1"/>
                </p:cNvSpPr>
                <p:nvPr/>
              </p:nvSpPr>
              <p:spPr bwMode="auto">
                <a:xfrm>
                  <a:off x="9740106" y="326841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79" name="Line 27">
                  <a:extLst>
                    <a:ext uri="{FF2B5EF4-FFF2-40B4-BE49-F238E27FC236}">
                      <a16:creationId xmlns:a16="http://schemas.microsoft.com/office/drawing/2014/main" id="{8392403B-3D36-45F9-9CAE-C292D5DE6A03}"/>
                    </a:ext>
                  </a:extLst>
                </p:cNvPr>
                <p:cNvSpPr>
                  <a:spLocks noChangeShapeType="1"/>
                </p:cNvSpPr>
                <p:nvPr/>
              </p:nvSpPr>
              <p:spPr bwMode="auto">
                <a:xfrm>
                  <a:off x="9699625"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0" name="Line 27">
                  <a:extLst>
                    <a:ext uri="{FF2B5EF4-FFF2-40B4-BE49-F238E27FC236}">
                      <a16:creationId xmlns:a16="http://schemas.microsoft.com/office/drawing/2014/main" id="{98AAE1E2-26BC-4E04-84AB-C8BA1BB20DD6}"/>
                    </a:ext>
                  </a:extLst>
                </p:cNvPr>
                <p:cNvSpPr>
                  <a:spLocks noChangeShapeType="1"/>
                </p:cNvSpPr>
                <p:nvPr/>
              </p:nvSpPr>
              <p:spPr bwMode="auto">
                <a:xfrm>
                  <a:off x="9692481"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1" name="Line 27">
                  <a:extLst>
                    <a:ext uri="{FF2B5EF4-FFF2-40B4-BE49-F238E27FC236}">
                      <a16:creationId xmlns:a16="http://schemas.microsoft.com/office/drawing/2014/main" id="{D0ED4949-2812-4F67-AA0C-5FC0505F385D}"/>
                    </a:ext>
                  </a:extLst>
                </p:cNvPr>
                <p:cNvSpPr>
                  <a:spLocks noChangeShapeType="1"/>
                </p:cNvSpPr>
                <p:nvPr/>
              </p:nvSpPr>
              <p:spPr bwMode="auto">
                <a:xfrm>
                  <a:off x="9685337"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2" name="Line 27">
                  <a:extLst>
                    <a:ext uri="{FF2B5EF4-FFF2-40B4-BE49-F238E27FC236}">
                      <a16:creationId xmlns:a16="http://schemas.microsoft.com/office/drawing/2014/main" id="{EE21DCB1-1F83-47E5-A5C6-40D835F52387}"/>
                    </a:ext>
                  </a:extLst>
                </p:cNvPr>
                <p:cNvSpPr>
                  <a:spLocks noChangeShapeType="1"/>
                </p:cNvSpPr>
                <p:nvPr/>
              </p:nvSpPr>
              <p:spPr bwMode="auto">
                <a:xfrm>
                  <a:off x="9592469"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3" name="Line 27">
                  <a:extLst>
                    <a:ext uri="{FF2B5EF4-FFF2-40B4-BE49-F238E27FC236}">
                      <a16:creationId xmlns:a16="http://schemas.microsoft.com/office/drawing/2014/main" id="{A38D27D1-5984-48D0-82BA-6F08812F1F44}"/>
                    </a:ext>
                  </a:extLst>
                </p:cNvPr>
                <p:cNvSpPr>
                  <a:spLocks noChangeShapeType="1"/>
                </p:cNvSpPr>
                <p:nvPr/>
              </p:nvSpPr>
              <p:spPr bwMode="auto">
                <a:xfrm>
                  <a:off x="9585325"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4" name="Line 27">
                  <a:extLst>
                    <a:ext uri="{FF2B5EF4-FFF2-40B4-BE49-F238E27FC236}">
                      <a16:creationId xmlns:a16="http://schemas.microsoft.com/office/drawing/2014/main" id="{A5B9B1BE-5C4A-48FF-B59E-53402EFD17D2}"/>
                    </a:ext>
                  </a:extLst>
                </p:cNvPr>
                <p:cNvSpPr>
                  <a:spLocks noChangeShapeType="1"/>
                </p:cNvSpPr>
                <p:nvPr/>
              </p:nvSpPr>
              <p:spPr bwMode="auto">
                <a:xfrm>
                  <a:off x="9578181"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5" name="Line 27">
                  <a:extLst>
                    <a:ext uri="{FF2B5EF4-FFF2-40B4-BE49-F238E27FC236}">
                      <a16:creationId xmlns:a16="http://schemas.microsoft.com/office/drawing/2014/main" id="{5AA75DA4-1B33-4C0D-A6BE-4469F48CFF9F}"/>
                    </a:ext>
                  </a:extLst>
                </p:cNvPr>
                <p:cNvSpPr>
                  <a:spLocks noChangeShapeType="1"/>
                </p:cNvSpPr>
                <p:nvPr/>
              </p:nvSpPr>
              <p:spPr bwMode="auto">
                <a:xfrm>
                  <a:off x="9551988"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6" name="Line 27">
                  <a:extLst>
                    <a:ext uri="{FF2B5EF4-FFF2-40B4-BE49-F238E27FC236}">
                      <a16:creationId xmlns:a16="http://schemas.microsoft.com/office/drawing/2014/main" id="{E5951143-0190-4739-B79A-B98230749DDD}"/>
                    </a:ext>
                  </a:extLst>
                </p:cNvPr>
                <p:cNvSpPr>
                  <a:spLocks noChangeShapeType="1"/>
                </p:cNvSpPr>
                <p:nvPr/>
              </p:nvSpPr>
              <p:spPr bwMode="auto">
                <a:xfrm>
                  <a:off x="9544844"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7" name="Line 27">
                  <a:extLst>
                    <a:ext uri="{FF2B5EF4-FFF2-40B4-BE49-F238E27FC236}">
                      <a16:creationId xmlns:a16="http://schemas.microsoft.com/office/drawing/2014/main" id="{D82B4400-F052-40F3-AAC2-31E43BB4C87E}"/>
                    </a:ext>
                  </a:extLst>
                </p:cNvPr>
                <p:cNvSpPr>
                  <a:spLocks noChangeShapeType="1"/>
                </p:cNvSpPr>
                <p:nvPr/>
              </p:nvSpPr>
              <p:spPr bwMode="auto">
                <a:xfrm>
                  <a:off x="9537700" y="3246980"/>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8" name="Line 27">
                  <a:extLst>
                    <a:ext uri="{FF2B5EF4-FFF2-40B4-BE49-F238E27FC236}">
                      <a16:creationId xmlns:a16="http://schemas.microsoft.com/office/drawing/2014/main" id="{F7EEF048-7884-47DD-8FB0-32CE18CD14B6}"/>
                    </a:ext>
                  </a:extLst>
                </p:cNvPr>
                <p:cNvSpPr>
                  <a:spLocks noChangeShapeType="1"/>
                </p:cNvSpPr>
                <p:nvPr/>
              </p:nvSpPr>
              <p:spPr bwMode="auto">
                <a:xfrm>
                  <a:off x="9525794" y="318744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89" name="Line 27">
                  <a:extLst>
                    <a:ext uri="{FF2B5EF4-FFF2-40B4-BE49-F238E27FC236}">
                      <a16:creationId xmlns:a16="http://schemas.microsoft.com/office/drawing/2014/main" id="{98C171C7-4646-4C13-9E40-1F23C22C722A}"/>
                    </a:ext>
                  </a:extLst>
                </p:cNvPr>
                <p:cNvSpPr>
                  <a:spLocks noChangeShapeType="1"/>
                </p:cNvSpPr>
                <p:nvPr/>
              </p:nvSpPr>
              <p:spPr bwMode="auto">
                <a:xfrm>
                  <a:off x="9518650" y="318744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0" name="Line 27">
                  <a:extLst>
                    <a:ext uri="{FF2B5EF4-FFF2-40B4-BE49-F238E27FC236}">
                      <a16:creationId xmlns:a16="http://schemas.microsoft.com/office/drawing/2014/main" id="{5A9697B0-8979-4113-83BC-90B9ADBCD4D1}"/>
                    </a:ext>
                  </a:extLst>
                </p:cNvPr>
                <p:cNvSpPr>
                  <a:spLocks noChangeShapeType="1"/>
                </p:cNvSpPr>
                <p:nvPr/>
              </p:nvSpPr>
              <p:spPr bwMode="auto">
                <a:xfrm>
                  <a:off x="9511506" y="318744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1" name="Line 27">
                  <a:extLst>
                    <a:ext uri="{FF2B5EF4-FFF2-40B4-BE49-F238E27FC236}">
                      <a16:creationId xmlns:a16="http://schemas.microsoft.com/office/drawing/2014/main" id="{CD9C0305-27A8-4E6C-955D-59ADE9A95F73}"/>
                    </a:ext>
                  </a:extLst>
                </p:cNvPr>
                <p:cNvSpPr>
                  <a:spLocks noChangeShapeType="1"/>
                </p:cNvSpPr>
                <p:nvPr/>
              </p:nvSpPr>
              <p:spPr bwMode="auto">
                <a:xfrm>
                  <a:off x="9501982" y="313982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2" name="Line 27">
                  <a:extLst>
                    <a:ext uri="{FF2B5EF4-FFF2-40B4-BE49-F238E27FC236}">
                      <a16:creationId xmlns:a16="http://schemas.microsoft.com/office/drawing/2014/main" id="{B22C152F-7F4D-4718-811C-58EFE30BFC13}"/>
                    </a:ext>
                  </a:extLst>
                </p:cNvPr>
                <p:cNvSpPr>
                  <a:spLocks noChangeShapeType="1"/>
                </p:cNvSpPr>
                <p:nvPr/>
              </p:nvSpPr>
              <p:spPr bwMode="auto">
                <a:xfrm>
                  <a:off x="9494838" y="313982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3" name="Line 27">
                  <a:extLst>
                    <a:ext uri="{FF2B5EF4-FFF2-40B4-BE49-F238E27FC236}">
                      <a16:creationId xmlns:a16="http://schemas.microsoft.com/office/drawing/2014/main" id="{6CD45A88-396C-41DC-A669-76E2AF891577}"/>
                    </a:ext>
                  </a:extLst>
                </p:cNvPr>
                <p:cNvSpPr>
                  <a:spLocks noChangeShapeType="1"/>
                </p:cNvSpPr>
                <p:nvPr/>
              </p:nvSpPr>
              <p:spPr bwMode="auto">
                <a:xfrm>
                  <a:off x="9487694" y="313982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4" name="Line 27">
                  <a:extLst>
                    <a:ext uri="{FF2B5EF4-FFF2-40B4-BE49-F238E27FC236}">
                      <a16:creationId xmlns:a16="http://schemas.microsoft.com/office/drawing/2014/main" id="{41C223FC-B4E4-4B7F-AF84-E7165EFBEE67}"/>
                    </a:ext>
                  </a:extLst>
                </p:cNvPr>
                <p:cNvSpPr>
                  <a:spLocks noChangeShapeType="1"/>
                </p:cNvSpPr>
                <p:nvPr/>
              </p:nvSpPr>
              <p:spPr bwMode="auto">
                <a:xfrm>
                  <a:off x="9461501" y="3125536"/>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5" name="Line 27">
                  <a:extLst>
                    <a:ext uri="{FF2B5EF4-FFF2-40B4-BE49-F238E27FC236}">
                      <a16:creationId xmlns:a16="http://schemas.microsoft.com/office/drawing/2014/main" id="{FCDC00BF-521A-4AC2-A183-117127C12F0E}"/>
                    </a:ext>
                  </a:extLst>
                </p:cNvPr>
                <p:cNvSpPr>
                  <a:spLocks noChangeShapeType="1"/>
                </p:cNvSpPr>
                <p:nvPr/>
              </p:nvSpPr>
              <p:spPr bwMode="auto">
                <a:xfrm>
                  <a:off x="9454357" y="3125536"/>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6" name="Line 27">
                  <a:extLst>
                    <a:ext uri="{FF2B5EF4-FFF2-40B4-BE49-F238E27FC236}">
                      <a16:creationId xmlns:a16="http://schemas.microsoft.com/office/drawing/2014/main" id="{2505FBBB-619A-490F-8CA3-274542BBF323}"/>
                    </a:ext>
                  </a:extLst>
                </p:cNvPr>
                <p:cNvSpPr>
                  <a:spLocks noChangeShapeType="1"/>
                </p:cNvSpPr>
                <p:nvPr/>
              </p:nvSpPr>
              <p:spPr bwMode="auto">
                <a:xfrm>
                  <a:off x="9447213" y="3125536"/>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7" name="Line 27">
                  <a:extLst>
                    <a:ext uri="{FF2B5EF4-FFF2-40B4-BE49-F238E27FC236}">
                      <a16:creationId xmlns:a16="http://schemas.microsoft.com/office/drawing/2014/main" id="{8C506501-5E3A-4E69-B8B6-B75268961738}"/>
                    </a:ext>
                  </a:extLst>
                </p:cNvPr>
                <p:cNvSpPr>
                  <a:spLocks noChangeShapeType="1"/>
                </p:cNvSpPr>
                <p:nvPr/>
              </p:nvSpPr>
              <p:spPr bwMode="auto">
                <a:xfrm>
                  <a:off x="9440070" y="311124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8" name="Line 27">
                  <a:extLst>
                    <a:ext uri="{FF2B5EF4-FFF2-40B4-BE49-F238E27FC236}">
                      <a16:creationId xmlns:a16="http://schemas.microsoft.com/office/drawing/2014/main" id="{41555440-9E24-4FBE-912B-1FA303322FBA}"/>
                    </a:ext>
                  </a:extLst>
                </p:cNvPr>
                <p:cNvSpPr>
                  <a:spLocks noChangeShapeType="1"/>
                </p:cNvSpPr>
                <p:nvPr/>
              </p:nvSpPr>
              <p:spPr bwMode="auto">
                <a:xfrm>
                  <a:off x="9432926" y="311124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499" name="Line 27">
                  <a:extLst>
                    <a:ext uri="{FF2B5EF4-FFF2-40B4-BE49-F238E27FC236}">
                      <a16:creationId xmlns:a16="http://schemas.microsoft.com/office/drawing/2014/main" id="{F015A780-026F-4E87-B33D-6D0BE2292E6C}"/>
                    </a:ext>
                  </a:extLst>
                </p:cNvPr>
                <p:cNvSpPr>
                  <a:spLocks noChangeShapeType="1"/>
                </p:cNvSpPr>
                <p:nvPr/>
              </p:nvSpPr>
              <p:spPr bwMode="auto">
                <a:xfrm>
                  <a:off x="9425782" y="3111249"/>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0" name="Line 27">
                  <a:extLst>
                    <a:ext uri="{FF2B5EF4-FFF2-40B4-BE49-F238E27FC236}">
                      <a16:creationId xmlns:a16="http://schemas.microsoft.com/office/drawing/2014/main" id="{06A4086F-F7B1-4E13-961A-641E5EE02082}"/>
                    </a:ext>
                  </a:extLst>
                </p:cNvPr>
                <p:cNvSpPr>
                  <a:spLocks noChangeShapeType="1"/>
                </p:cNvSpPr>
                <p:nvPr/>
              </p:nvSpPr>
              <p:spPr bwMode="auto">
                <a:xfrm>
                  <a:off x="9430545" y="309696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1" name="Line 27">
                  <a:extLst>
                    <a:ext uri="{FF2B5EF4-FFF2-40B4-BE49-F238E27FC236}">
                      <a16:creationId xmlns:a16="http://schemas.microsoft.com/office/drawing/2014/main" id="{8D7069BA-0068-495A-B397-A77810115C08}"/>
                    </a:ext>
                  </a:extLst>
                </p:cNvPr>
                <p:cNvSpPr>
                  <a:spLocks noChangeShapeType="1"/>
                </p:cNvSpPr>
                <p:nvPr/>
              </p:nvSpPr>
              <p:spPr bwMode="auto">
                <a:xfrm>
                  <a:off x="9423401" y="309696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2" name="Line 27">
                  <a:extLst>
                    <a:ext uri="{FF2B5EF4-FFF2-40B4-BE49-F238E27FC236}">
                      <a16:creationId xmlns:a16="http://schemas.microsoft.com/office/drawing/2014/main" id="{65F62497-4227-48F3-9A81-B47BD57B2F12}"/>
                    </a:ext>
                  </a:extLst>
                </p:cNvPr>
                <p:cNvSpPr>
                  <a:spLocks noChangeShapeType="1"/>
                </p:cNvSpPr>
                <p:nvPr/>
              </p:nvSpPr>
              <p:spPr bwMode="auto">
                <a:xfrm>
                  <a:off x="9416257" y="309696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3" name="Line 27">
                  <a:extLst>
                    <a:ext uri="{FF2B5EF4-FFF2-40B4-BE49-F238E27FC236}">
                      <a16:creationId xmlns:a16="http://schemas.microsoft.com/office/drawing/2014/main" id="{79DE286B-3571-43AB-BB4A-ACDD1EACB1D8}"/>
                    </a:ext>
                  </a:extLst>
                </p:cNvPr>
                <p:cNvSpPr>
                  <a:spLocks noChangeShapeType="1"/>
                </p:cNvSpPr>
                <p:nvPr/>
              </p:nvSpPr>
              <p:spPr bwMode="auto">
                <a:xfrm>
                  <a:off x="9292433" y="308505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4" name="Line 27">
                  <a:extLst>
                    <a:ext uri="{FF2B5EF4-FFF2-40B4-BE49-F238E27FC236}">
                      <a16:creationId xmlns:a16="http://schemas.microsoft.com/office/drawing/2014/main" id="{D5071B8F-DE77-4313-8063-792B31652CF0}"/>
                    </a:ext>
                  </a:extLst>
                </p:cNvPr>
                <p:cNvSpPr>
                  <a:spLocks noChangeShapeType="1"/>
                </p:cNvSpPr>
                <p:nvPr/>
              </p:nvSpPr>
              <p:spPr bwMode="auto">
                <a:xfrm>
                  <a:off x="9278145" y="308505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5" name="Line 27">
                  <a:extLst>
                    <a:ext uri="{FF2B5EF4-FFF2-40B4-BE49-F238E27FC236}">
                      <a16:creationId xmlns:a16="http://schemas.microsoft.com/office/drawing/2014/main" id="{317984F1-AD34-43B8-AE81-F186182A8156}"/>
                    </a:ext>
                  </a:extLst>
                </p:cNvPr>
                <p:cNvSpPr>
                  <a:spLocks noChangeShapeType="1"/>
                </p:cNvSpPr>
                <p:nvPr/>
              </p:nvSpPr>
              <p:spPr bwMode="auto">
                <a:xfrm>
                  <a:off x="9275764" y="307076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6" name="Line 27">
                  <a:extLst>
                    <a:ext uri="{FF2B5EF4-FFF2-40B4-BE49-F238E27FC236}">
                      <a16:creationId xmlns:a16="http://schemas.microsoft.com/office/drawing/2014/main" id="{B31CEEA5-2EA0-4696-B449-E351D2AC3D0A}"/>
                    </a:ext>
                  </a:extLst>
                </p:cNvPr>
                <p:cNvSpPr>
                  <a:spLocks noChangeShapeType="1"/>
                </p:cNvSpPr>
                <p:nvPr/>
              </p:nvSpPr>
              <p:spPr bwMode="auto">
                <a:xfrm>
                  <a:off x="9268620" y="3070767"/>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7" name="Line 27">
                  <a:extLst>
                    <a:ext uri="{FF2B5EF4-FFF2-40B4-BE49-F238E27FC236}">
                      <a16:creationId xmlns:a16="http://schemas.microsoft.com/office/drawing/2014/main" id="{BE66E50F-66FD-4BD7-B7DA-0C2663798B3E}"/>
                    </a:ext>
                  </a:extLst>
                </p:cNvPr>
                <p:cNvSpPr>
                  <a:spLocks noChangeShapeType="1"/>
                </p:cNvSpPr>
                <p:nvPr/>
              </p:nvSpPr>
              <p:spPr bwMode="auto">
                <a:xfrm>
                  <a:off x="9285289" y="308505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8" name="Line 27">
                  <a:extLst>
                    <a:ext uri="{FF2B5EF4-FFF2-40B4-BE49-F238E27FC236}">
                      <a16:creationId xmlns:a16="http://schemas.microsoft.com/office/drawing/2014/main" id="{5F389D73-C010-4FCB-A72D-E3C0458AD14E}"/>
                    </a:ext>
                  </a:extLst>
                </p:cNvPr>
                <p:cNvSpPr>
                  <a:spLocks noChangeShapeType="1"/>
                </p:cNvSpPr>
                <p:nvPr/>
              </p:nvSpPr>
              <p:spPr bwMode="auto">
                <a:xfrm>
                  <a:off x="9073358" y="294694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09" name="Line 27">
                  <a:extLst>
                    <a:ext uri="{FF2B5EF4-FFF2-40B4-BE49-F238E27FC236}">
                      <a16:creationId xmlns:a16="http://schemas.microsoft.com/office/drawing/2014/main" id="{3167ED19-2AB9-4B62-B9AB-52879A454925}"/>
                    </a:ext>
                  </a:extLst>
                </p:cNvPr>
                <p:cNvSpPr>
                  <a:spLocks noChangeShapeType="1"/>
                </p:cNvSpPr>
                <p:nvPr/>
              </p:nvSpPr>
              <p:spPr bwMode="auto">
                <a:xfrm>
                  <a:off x="9059070" y="294694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0" name="Line 27">
                  <a:extLst>
                    <a:ext uri="{FF2B5EF4-FFF2-40B4-BE49-F238E27FC236}">
                      <a16:creationId xmlns:a16="http://schemas.microsoft.com/office/drawing/2014/main" id="{E29F808B-2E19-4EC6-812F-13B658617810}"/>
                    </a:ext>
                  </a:extLst>
                </p:cNvPr>
                <p:cNvSpPr>
                  <a:spLocks noChangeShapeType="1"/>
                </p:cNvSpPr>
                <p:nvPr/>
              </p:nvSpPr>
              <p:spPr bwMode="auto">
                <a:xfrm>
                  <a:off x="9056689" y="293265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1" name="Line 27">
                  <a:extLst>
                    <a:ext uri="{FF2B5EF4-FFF2-40B4-BE49-F238E27FC236}">
                      <a16:creationId xmlns:a16="http://schemas.microsoft.com/office/drawing/2014/main" id="{189E8E70-7D2C-4900-A939-1D7F6B8836D8}"/>
                    </a:ext>
                  </a:extLst>
                </p:cNvPr>
                <p:cNvSpPr>
                  <a:spLocks noChangeShapeType="1"/>
                </p:cNvSpPr>
                <p:nvPr/>
              </p:nvSpPr>
              <p:spPr bwMode="auto">
                <a:xfrm>
                  <a:off x="9049545" y="293265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2" name="Line 27">
                  <a:extLst>
                    <a:ext uri="{FF2B5EF4-FFF2-40B4-BE49-F238E27FC236}">
                      <a16:creationId xmlns:a16="http://schemas.microsoft.com/office/drawing/2014/main" id="{ADB64F39-CC67-4199-BEB0-15D82BFA2DF0}"/>
                    </a:ext>
                  </a:extLst>
                </p:cNvPr>
                <p:cNvSpPr>
                  <a:spLocks noChangeShapeType="1"/>
                </p:cNvSpPr>
                <p:nvPr/>
              </p:nvSpPr>
              <p:spPr bwMode="auto">
                <a:xfrm>
                  <a:off x="9066214" y="294694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3" name="Line 27">
                  <a:extLst>
                    <a:ext uri="{FF2B5EF4-FFF2-40B4-BE49-F238E27FC236}">
                      <a16:creationId xmlns:a16="http://schemas.microsoft.com/office/drawing/2014/main" id="{801EDAFC-9066-481F-B64F-85E8F9648AF9}"/>
                    </a:ext>
                  </a:extLst>
                </p:cNvPr>
                <p:cNvSpPr>
                  <a:spLocks noChangeShapeType="1"/>
                </p:cNvSpPr>
                <p:nvPr/>
              </p:nvSpPr>
              <p:spPr bwMode="auto">
                <a:xfrm>
                  <a:off x="9080501" y="2946942"/>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4" name="Line 27">
                  <a:extLst>
                    <a:ext uri="{FF2B5EF4-FFF2-40B4-BE49-F238E27FC236}">
                      <a16:creationId xmlns:a16="http://schemas.microsoft.com/office/drawing/2014/main" id="{DEBF2881-BA19-4861-96AA-AAD6B8B22666}"/>
                    </a:ext>
                  </a:extLst>
                </p:cNvPr>
                <p:cNvSpPr>
                  <a:spLocks noChangeShapeType="1"/>
                </p:cNvSpPr>
                <p:nvPr/>
              </p:nvSpPr>
              <p:spPr bwMode="auto">
                <a:xfrm>
                  <a:off x="8963819" y="291836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5" name="Line 27">
                  <a:extLst>
                    <a:ext uri="{FF2B5EF4-FFF2-40B4-BE49-F238E27FC236}">
                      <a16:creationId xmlns:a16="http://schemas.microsoft.com/office/drawing/2014/main" id="{50532484-FC98-408D-AC56-67609F903335}"/>
                    </a:ext>
                  </a:extLst>
                </p:cNvPr>
                <p:cNvSpPr>
                  <a:spLocks noChangeShapeType="1"/>
                </p:cNvSpPr>
                <p:nvPr/>
              </p:nvSpPr>
              <p:spPr bwMode="auto">
                <a:xfrm>
                  <a:off x="8956675" y="291836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6" name="Line 27">
                  <a:extLst>
                    <a:ext uri="{FF2B5EF4-FFF2-40B4-BE49-F238E27FC236}">
                      <a16:creationId xmlns:a16="http://schemas.microsoft.com/office/drawing/2014/main" id="{8D6718C7-45D3-4F33-9786-051390C6B13E}"/>
                    </a:ext>
                  </a:extLst>
                </p:cNvPr>
                <p:cNvSpPr>
                  <a:spLocks noChangeShapeType="1"/>
                </p:cNvSpPr>
                <p:nvPr/>
              </p:nvSpPr>
              <p:spPr bwMode="auto">
                <a:xfrm>
                  <a:off x="8949531" y="2918368"/>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7" name="Line 27">
                  <a:extLst>
                    <a:ext uri="{FF2B5EF4-FFF2-40B4-BE49-F238E27FC236}">
                      <a16:creationId xmlns:a16="http://schemas.microsoft.com/office/drawing/2014/main" id="{B5FBD74A-7EC3-40B1-8EDF-2D2814ABE024}"/>
                    </a:ext>
                  </a:extLst>
                </p:cNvPr>
                <p:cNvSpPr>
                  <a:spLocks noChangeShapeType="1"/>
                </p:cNvSpPr>
                <p:nvPr/>
              </p:nvSpPr>
              <p:spPr bwMode="auto">
                <a:xfrm>
                  <a:off x="8932862" y="289455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8" name="Line 27">
                  <a:extLst>
                    <a:ext uri="{FF2B5EF4-FFF2-40B4-BE49-F238E27FC236}">
                      <a16:creationId xmlns:a16="http://schemas.microsoft.com/office/drawing/2014/main" id="{7154C1E1-8458-4500-A838-E9C989F36202}"/>
                    </a:ext>
                  </a:extLst>
                </p:cNvPr>
                <p:cNvSpPr>
                  <a:spLocks noChangeShapeType="1"/>
                </p:cNvSpPr>
                <p:nvPr/>
              </p:nvSpPr>
              <p:spPr bwMode="auto">
                <a:xfrm>
                  <a:off x="8925718" y="289455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19" name="Line 27">
                  <a:extLst>
                    <a:ext uri="{FF2B5EF4-FFF2-40B4-BE49-F238E27FC236}">
                      <a16:creationId xmlns:a16="http://schemas.microsoft.com/office/drawing/2014/main" id="{E9079AA4-6CB4-455E-BAA1-051BBCBDE35E}"/>
                    </a:ext>
                  </a:extLst>
                </p:cNvPr>
                <p:cNvSpPr>
                  <a:spLocks noChangeShapeType="1"/>
                </p:cNvSpPr>
                <p:nvPr/>
              </p:nvSpPr>
              <p:spPr bwMode="auto">
                <a:xfrm>
                  <a:off x="8918574" y="2894555"/>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0" name="Line 27">
                  <a:extLst>
                    <a:ext uri="{FF2B5EF4-FFF2-40B4-BE49-F238E27FC236}">
                      <a16:creationId xmlns:a16="http://schemas.microsoft.com/office/drawing/2014/main" id="{564B091A-534F-4B76-BBB9-8F32D17684B5}"/>
                    </a:ext>
                  </a:extLst>
                </p:cNvPr>
                <p:cNvSpPr>
                  <a:spLocks noChangeShapeType="1"/>
                </p:cNvSpPr>
                <p:nvPr/>
              </p:nvSpPr>
              <p:spPr bwMode="auto">
                <a:xfrm>
                  <a:off x="8804274" y="273977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1" name="Line 27">
                  <a:extLst>
                    <a:ext uri="{FF2B5EF4-FFF2-40B4-BE49-F238E27FC236}">
                      <a16:creationId xmlns:a16="http://schemas.microsoft.com/office/drawing/2014/main" id="{089E1BFA-C3EE-41A6-95DF-380F0A23E23A}"/>
                    </a:ext>
                  </a:extLst>
                </p:cNvPr>
                <p:cNvSpPr>
                  <a:spLocks noChangeShapeType="1"/>
                </p:cNvSpPr>
                <p:nvPr/>
              </p:nvSpPr>
              <p:spPr bwMode="auto">
                <a:xfrm>
                  <a:off x="8797130" y="273977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2" name="Line 27">
                  <a:extLst>
                    <a:ext uri="{FF2B5EF4-FFF2-40B4-BE49-F238E27FC236}">
                      <a16:creationId xmlns:a16="http://schemas.microsoft.com/office/drawing/2014/main" id="{4DD818BA-6FDD-419C-9506-A7C1FC5BAC3E}"/>
                    </a:ext>
                  </a:extLst>
                </p:cNvPr>
                <p:cNvSpPr>
                  <a:spLocks noChangeShapeType="1"/>
                </p:cNvSpPr>
                <p:nvPr/>
              </p:nvSpPr>
              <p:spPr bwMode="auto">
                <a:xfrm>
                  <a:off x="8789986" y="273977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3" name="Line 27">
                  <a:extLst>
                    <a:ext uri="{FF2B5EF4-FFF2-40B4-BE49-F238E27FC236}">
                      <a16:creationId xmlns:a16="http://schemas.microsoft.com/office/drawing/2014/main" id="{596DBC10-11C3-4D4D-A706-5BC3E937B44E}"/>
                    </a:ext>
                  </a:extLst>
                </p:cNvPr>
                <p:cNvSpPr>
                  <a:spLocks noChangeShapeType="1"/>
                </p:cNvSpPr>
                <p:nvPr/>
              </p:nvSpPr>
              <p:spPr bwMode="auto">
                <a:xfrm>
                  <a:off x="8773318" y="273977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4" name="Line 27">
                  <a:extLst>
                    <a:ext uri="{FF2B5EF4-FFF2-40B4-BE49-F238E27FC236}">
                      <a16:creationId xmlns:a16="http://schemas.microsoft.com/office/drawing/2014/main" id="{8443AFF9-B4C4-4E8F-9290-58E005EF070E}"/>
                    </a:ext>
                  </a:extLst>
                </p:cNvPr>
                <p:cNvSpPr>
                  <a:spLocks noChangeShapeType="1"/>
                </p:cNvSpPr>
                <p:nvPr/>
              </p:nvSpPr>
              <p:spPr bwMode="auto">
                <a:xfrm>
                  <a:off x="8766174" y="273977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5" name="Line 27">
                  <a:extLst>
                    <a:ext uri="{FF2B5EF4-FFF2-40B4-BE49-F238E27FC236}">
                      <a16:creationId xmlns:a16="http://schemas.microsoft.com/office/drawing/2014/main" id="{B95842C9-EDFC-4F7B-8974-C368B2F35EE1}"/>
                    </a:ext>
                  </a:extLst>
                </p:cNvPr>
                <p:cNvSpPr>
                  <a:spLocks noChangeShapeType="1"/>
                </p:cNvSpPr>
                <p:nvPr/>
              </p:nvSpPr>
              <p:spPr bwMode="auto">
                <a:xfrm>
                  <a:off x="8759030" y="2739774"/>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26" name="Line 27">
                  <a:extLst>
                    <a:ext uri="{FF2B5EF4-FFF2-40B4-BE49-F238E27FC236}">
                      <a16:creationId xmlns:a16="http://schemas.microsoft.com/office/drawing/2014/main" id="{2E313217-BAF0-4D27-B277-2C25B7ABD63E}"/>
                    </a:ext>
                  </a:extLst>
                </p:cNvPr>
                <p:cNvSpPr>
                  <a:spLocks noChangeShapeType="1"/>
                </p:cNvSpPr>
                <p:nvPr/>
              </p:nvSpPr>
              <p:spPr bwMode="auto">
                <a:xfrm>
                  <a:off x="7561262" y="2087311"/>
                  <a:ext cx="0" cy="4961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527" name="Graphic 504">
                <a:extLst>
                  <a:ext uri="{FF2B5EF4-FFF2-40B4-BE49-F238E27FC236}">
                    <a16:creationId xmlns:a16="http://schemas.microsoft.com/office/drawing/2014/main" id="{A42FC32A-9731-4393-8817-A0C264FEEF34}"/>
                  </a:ext>
                </a:extLst>
              </p:cNvPr>
              <p:cNvSpPr/>
              <p:nvPr/>
            </p:nvSpPr>
            <p:spPr>
              <a:xfrm>
                <a:off x="8718598" y="2606326"/>
                <a:ext cx="3152107" cy="1840561"/>
              </a:xfrm>
              <a:custGeom>
                <a:avLst/>
                <a:gdLst>
                  <a:gd name="connsiteX0" fmla="*/ 0 w 2982086"/>
                  <a:gd name="connsiteY0" fmla="*/ 0 h 1410080"/>
                  <a:gd name="connsiteX1" fmla="*/ 34290 w 2982086"/>
                  <a:gd name="connsiteY1" fmla="*/ 0 h 1410080"/>
                  <a:gd name="connsiteX2" fmla="*/ 34290 w 2982086"/>
                  <a:gd name="connsiteY2" fmla="*/ 19717 h 1410080"/>
                  <a:gd name="connsiteX3" fmla="*/ 47054 w 2982086"/>
                  <a:gd name="connsiteY3" fmla="*/ 19717 h 1410080"/>
                  <a:gd name="connsiteX4" fmla="*/ 47054 w 2982086"/>
                  <a:gd name="connsiteY4" fmla="*/ 36005 h 1410080"/>
                  <a:gd name="connsiteX5" fmla="*/ 83058 w 2982086"/>
                  <a:gd name="connsiteY5" fmla="*/ 36005 h 1410080"/>
                  <a:gd name="connsiteX6" fmla="*/ 83058 w 2982086"/>
                  <a:gd name="connsiteY6" fmla="*/ 57341 h 1410080"/>
                  <a:gd name="connsiteX7" fmla="*/ 102775 w 2982086"/>
                  <a:gd name="connsiteY7" fmla="*/ 57341 h 1410080"/>
                  <a:gd name="connsiteX8" fmla="*/ 102775 w 2982086"/>
                  <a:gd name="connsiteY8" fmla="*/ 87344 h 1410080"/>
                  <a:gd name="connsiteX9" fmla="*/ 124111 w 2982086"/>
                  <a:gd name="connsiteY9" fmla="*/ 87344 h 1410080"/>
                  <a:gd name="connsiteX10" fmla="*/ 124111 w 2982086"/>
                  <a:gd name="connsiteY10" fmla="*/ 106204 h 1410080"/>
                  <a:gd name="connsiteX11" fmla="*/ 171260 w 2982086"/>
                  <a:gd name="connsiteY11" fmla="*/ 106204 h 1410080"/>
                  <a:gd name="connsiteX12" fmla="*/ 171260 w 2982086"/>
                  <a:gd name="connsiteY12" fmla="*/ 122396 h 1410080"/>
                  <a:gd name="connsiteX13" fmla="*/ 217456 w 2982086"/>
                  <a:gd name="connsiteY13" fmla="*/ 122396 h 1410080"/>
                  <a:gd name="connsiteX14" fmla="*/ 217456 w 2982086"/>
                  <a:gd name="connsiteY14" fmla="*/ 139541 h 1410080"/>
                  <a:gd name="connsiteX15" fmla="*/ 276511 w 2982086"/>
                  <a:gd name="connsiteY15" fmla="*/ 139541 h 1410080"/>
                  <a:gd name="connsiteX16" fmla="*/ 276511 w 2982086"/>
                  <a:gd name="connsiteY16" fmla="*/ 157544 h 1410080"/>
                  <a:gd name="connsiteX17" fmla="*/ 302228 w 2982086"/>
                  <a:gd name="connsiteY17" fmla="*/ 157544 h 1410080"/>
                  <a:gd name="connsiteX18" fmla="*/ 302228 w 2982086"/>
                  <a:gd name="connsiteY18" fmla="*/ 175546 h 1410080"/>
                  <a:gd name="connsiteX19" fmla="*/ 320231 w 2982086"/>
                  <a:gd name="connsiteY19" fmla="*/ 175546 h 1410080"/>
                  <a:gd name="connsiteX20" fmla="*/ 320231 w 2982086"/>
                  <a:gd name="connsiteY20" fmla="*/ 190881 h 1410080"/>
                  <a:gd name="connsiteX21" fmla="*/ 381000 w 2982086"/>
                  <a:gd name="connsiteY21" fmla="*/ 190881 h 1410080"/>
                  <a:gd name="connsiteX22" fmla="*/ 381000 w 2982086"/>
                  <a:gd name="connsiteY22" fmla="*/ 209741 h 1410080"/>
                  <a:gd name="connsiteX23" fmla="*/ 395573 w 2982086"/>
                  <a:gd name="connsiteY23" fmla="*/ 209741 h 1410080"/>
                  <a:gd name="connsiteX24" fmla="*/ 395573 w 2982086"/>
                  <a:gd name="connsiteY24" fmla="*/ 226028 h 1410080"/>
                  <a:gd name="connsiteX25" fmla="*/ 434912 w 2982086"/>
                  <a:gd name="connsiteY25" fmla="*/ 226028 h 1410080"/>
                  <a:gd name="connsiteX26" fmla="*/ 434912 w 2982086"/>
                  <a:gd name="connsiteY26" fmla="*/ 246602 h 1410080"/>
                  <a:gd name="connsiteX27" fmla="*/ 458057 w 2982086"/>
                  <a:gd name="connsiteY27" fmla="*/ 246602 h 1410080"/>
                  <a:gd name="connsiteX28" fmla="*/ 458057 w 2982086"/>
                  <a:gd name="connsiteY28" fmla="*/ 266319 h 1410080"/>
                  <a:gd name="connsiteX29" fmla="*/ 471773 w 2982086"/>
                  <a:gd name="connsiteY29" fmla="*/ 266319 h 1410080"/>
                  <a:gd name="connsiteX30" fmla="*/ 471773 w 2982086"/>
                  <a:gd name="connsiteY30" fmla="*/ 280797 h 1410080"/>
                  <a:gd name="connsiteX31" fmla="*/ 501682 w 2982086"/>
                  <a:gd name="connsiteY31" fmla="*/ 280797 h 1410080"/>
                  <a:gd name="connsiteX32" fmla="*/ 501682 w 2982086"/>
                  <a:gd name="connsiteY32" fmla="*/ 302228 h 1410080"/>
                  <a:gd name="connsiteX33" fmla="*/ 567690 w 2982086"/>
                  <a:gd name="connsiteY33" fmla="*/ 302228 h 1410080"/>
                  <a:gd name="connsiteX34" fmla="*/ 567690 w 2982086"/>
                  <a:gd name="connsiteY34" fmla="*/ 319373 h 1410080"/>
                  <a:gd name="connsiteX35" fmla="*/ 583025 w 2982086"/>
                  <a:gd name="connsiteY35" fmla="*/ 319373 h 1410080"/>
                  <a:gd name="connsiteX36" fmla="*/ 583025 w 2982086"/>
                  <a:gd name="connsiteY36" fmla="*/ 335661 h 1410080"/>
                  <a:gd name="connsiteX37" fmla="*/ 591598 w 2982086"/>
                  <a:gd name="connsiteY37" fmla="*/ 335661 h 1410080"/>
                  <a:gd name="connsiteX38" fmla="*/ 591598 w 2982086"/>
                  <a:gd name="connsiteY38" fmla="*/ 368999 h 1410080"/>
                  <a:gd name="connsiteX39" fmla="*/ 644747 w 2982086"/>
                  <a:gd name="connsiteY39" fmla="*/ 368999 h 1410080"/>
                  <a:gd name="connsiteX40" fmla="*/ 644747 w 2982086"/>
                  <a:gd name="connsiteY40" fmla="*/ 383572 h 1410080"/>
                  <a:gd name="connsiteX41" fmla="*/ 667798 w 2982086"/>
                  <a:gd name="connsiteY41" fmla="*/ 383572 h 1410080"/>
                  <a:gd name="connsiteX42" fmla="*/ 667798 w 2982086"/>
                  <a:gd name="connsiteY42" fmla="*/ 405860 h 1410080"/>
                  <a:gd name="connsiteX43" fmla="*/ 678085 w 2982086"/>
                  <a:gd name="connsiteY43" fmla="*/ 405860 h 1410080"/>
                  <a:gd name="connsiteX44" fmla="*/ 678085 w 2982086"/>
                  <a:gd name="connsiteY44" fmla="*/ 423767 h 1410080"/>
                  <a:gd name="connsiteX45" fmla="*/ 737140 w 2982086"/>
                  <a:gd name="connsiteY45" fmla="*/ 423767 h 1410080"/>
                  <a:gd name="connsiteX46" fmla="*/ 737140 w 2982086"/>
                  <a:gd name="connsiteY46" fmla="*/ 444341 h 1410080"/>
                  <a:gd name="connsiteX47" fmla="*/ 762857 w 2982086"/>
                  <a:gd name="connsiteY47" fmla="*/ 444341 h 1410080"/>
                  <a:gd name="connsiteX48" fmla="*/ 762857 w 2982086"/>
                  <a:gd name="connsiteY48" fmla="*/ 467487 h 1410080"/>
                  <a:gd name="connsiteX49" fmla="*/ 780860 w 2982086"/>
                  <a:gd name="connsiteY49" fmla="*/ 467487 h 1410080"/>
                  <a:gd name="connsiteX50" fmla="*/ 780860 w 2982086"/>
                  <a:gd name="connsiteY50" fmla="*/ 477774 h 1410080"/>
                  <a:gd name="connsiteX51" fmla="*/ 802196 w 2982086"/>
                  <a:gd name="connsiteY51" fmla="*/ 477774 h 1410080"/>
                  <a:gd name="connsiteX52" fmla="*/ 802196 w 2982086"/>
                  <a:gd name="connsiteY52" fmla="*/ 494919 h 1410080"/>
                  <a:gd name="connsiteX53" fmla="*/ 849344 w 2982086"/>
                  <a:gd name="connsiteY53" fmla="*/ 494919 h 1410080"/>
                  <a:gd name="connsiteX54" fmla="*/ 849344 w 2982086"/>
                  <a:gd name="connsiteY54" fmla="*/ 526542 h 1410080"/>
                  <a:gd name="connsiteX55" fmla="*/ 958025 w 2982086"/>
                  <a:gd name="connsiteY55" fmla="*/ 526542 h 1410080"/>
                  <a:gd name="connsiteX56" fmla="*/ 958025 w 2982086"/>
                  <a:gd name="connsiteY56" fmla="*/ 550545 h 1410080"/>
                  <a:gd name="connsiteX57" fmla="*/ 978599 w 2982086"/>
                  <a:gd name="connsiteY57" fmla="*/ 550545 h 1410080"/>
                  <a:gd name="connsiteX58" fmla="*/ 978599 w 2982086"/>
                  <a:gd name="connsiteY58" fmla="*/ 581311 h 1410080"/>
                  <a:gd name="connsiteX59" fmla="*/ 1049655 w 2982086"/>
                  <a:gd name="connsiteY59" fmla="*/ 581311 h 1410080"/>
                  <a:gd name="connsiteX60" fmla="*/ 1049655 w 2982086"/>
                  <a:gd name="connsiteY60" fmla="*/ 599313 h 1410080"/>
                  <a:gd name="connsiteX61" fmla="*/ 1073658 w 2982086"/>
                  <a:gd name="connsiteY61" fmla="*/ 599313 h 1410080"/>
                  <a:gd name="connsiteX62" fmla="*/ 1073658 w 2982086"/>
                  <a:gd name="connsiteY62" fmla="*/ 619030 h 1410080"/>
                  <a:gd name="connsiteX63" fmla="*/ 1098518 w 2982086"/>
                  <a:gd name="connsiteY63" fmla="*/ 619030 h 1410080"/>
                  <a:gd name="connsiteX64" fmla="*/ 1098518 w 2982086"/>
                  <a:gd name="connsiteY64" fmla="*/ 650653 h 1410080"/>
                  <a:gd name="connsiteX65" fmla="*/ 1110425 w 2982086"/>
                  <a:gd name="connsiteY65" fmla="*/ 650653 h 1410080"/>
                  <a:gd name="connsiteX66" fmla="*/ 1110425 w 2982086"/>
                  <a:gd name="connsiteY66" fmla="*/ 672941 h 1410080"/>
                  <a:gd name="connsiteX67" fmla="*/ 1125855 w 2982086"/>
                  <a:gd name="connsiteY67" fmla="*/ 672941 h 1410080"/>
                  <a:gd name="connsiteX68" fmla="*/ 1125855 w 2982086"/>
                  <a:gd name="connsiteY68" fmla="*/ 690086 h 1410080"/>
                  <a:gd name="connsiteX69" fmla="*/ 1190911 w 2982086"/>
                  <a:gd name="connsiteY69" fmla="*/ 690086 h 1410080"/>
                  <a:gd name="connsiteX70" fmla="*/ 1190911 w 2982086"/>
                  <a:gd name="connsiteY70" fmla="*/ 707231 h 1410080"/>
                  <a:gd name="connsiteX71" fmla="*/ 1202055 w 2982086"/>
                  <a:gd name="connsiteY71" fmla="*/ 707231 h 1410080"/>
                  <a:gd name="connsiteX72" fmla="*/ 1202055 w 2982086"/>
                  <a:gd name="connsiteY72" fmla="*/ 721805 h 1410080"/>
                  <a:gd name="connsiteX73" fmla="*/ 1275683 w 2982086"/>
                  <a:gd name="connsiteY73" fmla="*/ 721805 h 1410080"/>
                  <a:gd name="connsiteX74" fmla="*/ 1275683 w 2982086"/>
                  <a:gd name="connsiteY74" fmla="*/ 737140 h 1410080"/>
                  <a:gd name="connsiteX75" fmla="*/ 1347597 w 2982086"/>
                  <a:gd name="connsiteY75" fmla="*/ 737140 h 1410080"/>
                  <a:gd name="connsiteX76" fmla="*/ 1347597 w 2982086"/>
                  <a:gd name="connsiteY76" fmla="*/ 754285 h 1410080"/>
                  <a:gd name="connsiteX77" fmla="*/ 1362170 w 2982086"/>
                  <a:gd name="connsiteY77" fmla="*/ 754285 h 1410080"/>
                  <a:gd name="connsiteX78" fmla="*/ 1362170 w 2982086"/>
                  <a:gd name="connsiteY78" fmla="*/ 792861 h 1410080"/>
                  <a:gd name="connsiteX79" fmla="*/ 1393889 w 2982086"/>
                  <a:gd name="connsiteY79" fmla="*/ 792861 h 1410080"/>
                  <a:gd name="connsiteX80" fmla="*/ 1393889 w 2982086"/>
                  <a:gd name="connsiteY80" fmla="*/ 827056 h 1410080"/>
                  <a:gd name="connsiteX81" fmla="*/ 1413510 w 2982086"/>
                  <a:gd name="connsiteY81" fmla="*/ 827056 h 1410080"/>
                  <a:gd name="connsiteX82" fmla="*/ 1413510 w 2982086"/>
                  <a:gd name="connsiteY82" fmla="*/ 844201 h 1410080"/>
                  <a:gd name="connsiteX83" fmla="*/ 1465802 w 2982086"/>
                  <a:gd name="connsiteY83" fmla="*/ 844201 h 1410080"/>
                  <a:gd name="connsiteX84" fmla="*/ 1465802 w 2982086"/>
                  <a:gd name="connsiteY84" fmla="*/ 865632 h 1410080"/>
                  <a:gd name="connsiteX85" fmla="*/ 1475232 w 2982086"/>
                  <a:gd name="connsiteY85" fmla="*/ 865632 h 1410080"/>
                  <a:gd name="connsiteX86" fmla="*/ 1475232 w 2982086"/>
                  <a:gd name="connsiteY86" fmla="*/ 947833 h 1410080"/>
                  <a:gd name="connsiteX87" fmla="*/ 1646396 w 2982086"/>
                  <a:gd name="connsiteY87" fmla="*/ 947833 h 1410080"/>
                  <a:gd name="connsiteX88" fmla="*/ 1646396 w 2982086"/>
                  <a:gd name="connsiteY88" fmla="*/ 972598 h 1410080"/>
                  <a:gd name="connsiteX89" fmla="*/ 1690116 w 2982086"/>
                  <a:gd name="connsiteY89" fmla="*/ 972598 h 1410080"/>
                  <a:gd name="connsiteX90" fmla="*/ 1690116 w 2982086"/>
                  <a:gd name="connsiteY90" fmla="*/ 1003459 h 1410080"/>
                  <a:gd name="connsiteX91" fmla="*/ 1843373 w 2982086"/>
                  <a:gd name="connsiteY91" fmla="*/ 1003459 h 1410080"/>
                  <a:gd name="connsiteX92" fmla="*/ 1843373 w 2982086"/>
                  <a:gd name="connsiteY92" fmla="*/ 1031653 h 1410080"/>
                  <a:gd name="connsiteX93" fmla="*/ 2126742 w 2982086"/>
                  <a:gd name="connsiteY93" fmla="*/ 1031653 h 1410080"/>
                  <a:gd name="connsiteX94" fmla="*/ 2126742 w 2982086"/>
                  <a:gd name="connsiteY94" fmla="*/ 1048798 h 1410080"/>
                  <a:gd name="connsiteX95" fmla="*/ 2138744 w 2982086"/>
                  <a:gd name="connsiteY95" fmla="*/ 1048798 h 1410080"/>
                  <a:gd name="connsiteX96" fmla="*/ 2138744 w 2982086"/>
                  <a:gd name="connsiteY96" fmla="*/ 1075373 h 1410080"/>
                  <a:gd name="connsiteX97" fmla="*/ 2278285 w 2982086"/>
                  <a:gd name="connsiteY97" fmla="*/ 1075373 h 1410080"/>
                  <a:gd name="connsiteX98" fmla="*/ 2278285 w 2982086"/>
                  <a:gd name="connsiteY98" fmla="*/ 1119854 h 1410080"/>
                  <a:gd name="connsiteX99" fmla="*/ 2570226 w 2982086"/>
                  <a:gd name="connsiteY99" fmla="*/ 1119854 h 1410080"/>
                  <a:gd name="connsiteX100" fmla="*/ 2570226 w 2982086"/>
                  <a:gd name="connsiteY100" fmla="*/ 1258538 h 1410080"/>
                  <a:gd name="connsiteX101" fmla="*/ 2577084 w 2982086"/>
                  <a:gd name="connsiteY101" fmla="*/ 1258538 h 1410080"/>
                  <a:gd name="connsiteX102" fmla="*/ 2577084 w 2982086"/>
                  <a:gd name="connsiteY102" fmla="*/ 1410081 h 1410080"/>
                  <a:gd name="connsiteX103" fmla="*/ 2982087 w 2982086"/>
                  <a:gd name="connsiteY103" fmla="*/ 1410081 h 14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982086" h="1410080">
                    <a:moveTo>
                      <a:pt x="0" y="0"/>
                    </a:moveTo>
                    <a:lnTo>
                      <a:pt x="34290" y="0"/>
                    </a:lnTo>
                    <a:lnTo>
                      <a:pt x="34290" y="19717"/>
                    </a:lnTo>
                    <a:lnTo>
                      <a:pt x="47054" y="19717"/>
                    </a:lnTo>
                    <a:lnTo>
                      <a:pt x="47054" y="36005"/>
                    </a:lnTo>
                    <a:lnTo>
                      <a:pt x="83058" y="36005"/>
                    </a:lnTo>
                    <a:lnTo>
                      <a:pt x="83058" y="57341"/>
                    </a:lnTo>
                    <a:lnTo>
                      <a:pt x="102775" y="57341"/>
                    </a:lnTo>
                    <a:lnTo>
                      <a:pt x="102775" y="87344"/>
                    </a:lnTo>
                    <a:lnTo>
                      <a:pt x="124111" y="87344"/>
                    </a:lnTo>
                    <a:lnTo>
                      <a:pt x="124111" y="106204"/>
                    </a:lnTo>
                    <a:lnTo>
                      <a:pt x="171260" y="106204"/>
                    </a:lnTo>
                    <a:lnTo>
                      <a:pt x="171260" y="122396"/>
                    </a:lnTo>
                    <a:lnTo>
                      <a:pt x="217456" y="122396"/>
                    </a:lnTo>
                    <a:lnTo>
                      <a:pt x="217456" y="139541"/>
                    </a:lnTo>
                    <a:lnTo>
                      <a:pt x="276511" y="139541"/>
                    </a:lnTo>
                    <a:lnTo>
                      <a:pt x="276511" y="157544"/>
                    </a:lnTo>
                    <a:lnTo>
                      <a:pt x="302228" y="157544"/>
                    </a:lnTo>
                    <a:lnTo>
                      <a:pt x="302228" y="175546"/>
                    </a:lnTo>
                    <a:lnTo>
                      <a:pt x="320231" y="175546"/>
                    </a:lnTo>
                    <a:lnTo>
                      <a:pt x="320231" y="190881"/>
                    </a:lnTo>
                    <a:lnTo>
                      <a:pt x="381000" y="190881"/>
                    </a:lnTo>
                    <a:lnTo>
                      <a:pt x="381000" y="209741"/>
                    </a:lnTo>
                    <a:lnTo>
                      <a:pt x="395573" y="209741"/>
                    </a:lnTo>
                    <a:lnTo>
                      <a:pt x="395573" y="226028"/>
                    </a:lnTo>
                    <a:lnTo>
                      <a:pt x="434912" y="226028"/>
                    </a:lnTo>
                    <a:lnTo>
                      <a:pt x="434912" y="246602"/>
                    </a:lnTo>
                    <a:lnTo>
                      <a:pt x="458057" y="246602"/>
                    </a:lnTo>
                    <a:lnTo>
                      <a:pt x="458057" y="266319"/>
                    </a:lnTo>
                    <a:lnTo>
                      <a:pt x="471773" y="266319"/>
                    </a:lnTo>
                    <a:lnTo>
                      <a:pt x="471773" y="280797"/>
                    </a:lnTo>
                    <a:lnTo>
                      <a:pt x="501682" y="280797"/>
                    </a:lnTo>
                    <a:lnTo>
                      <a:pt x="501682" y="302228"/>
                    </a:lnTo>
                    <a:lnTo>
                      <a:pt x="567690" y="302228"/>
                    </a:lnTo>
                    <a:lnTo>
                      <a:pt x="567690" y="319373"/>
                    </a:lnTo>
                    <a:lnTo>
                      <a:pt x="583025" y="319373"/>
                    </a:lnTo>
                    <a:lnTo>
                      <a:pt x="583025" y="335661"/>
                    </a:lnTo>
                    <a:lnTo>
                      <a:pt x="591598" y="335661"/>
                    </a:lnTo>
                    <a:lnTo>
                      <a:pt x="591598" y="368999"/>
                    </a:lnTo>
                    <a:lnTo>
                      <a:pt x="644747" y="368999"/>
                    </a:lnTo>
                    <a:lnTo>
                      <a:pt x="644747" y="383572"/>
                    </a:lnTo>
                    <a:lnTo>
                      <a:pt x="667798" y="383572"/>
                    </a:lnTo>
                    <a:lnTo>
                      <a:pt x="667798" y="405860"/>
                    </a:lnTo>
                    <a:lnTo>
                      <a:pt x="678085" y="405860"/>
                    </a:lnTo>
                    <a:lnTo>
                      <a:pt x="678085" y="423767"/>
                    </a:lnTo>
                    <a:lnTo>
                      <a:pt x="737140" y="423767"/>
                    </a:lnTo>
                    <a:lnTo>
                      <a:pt x="737140" y="444341"/>
                    </a:lnTo>
                    <a:lnTo>
                      <a:pt x="762857" y="444341"/>
                    </a:lnTo>
                    <a:lnTo>
                      <a:pt x="762857" y="467487"/>
                    </a:lnTo>
                    <a:lnTo>
                      <a:pt x="780860" y="467487"/>
                    </a:lnTo>
                    <a:lnTo>
                      <a:pt x="780860" y="477774"/>
                    </a:lnTo>
                    <a:lnTo>
                      <a:pt x="802196" y="477774"/>
                    </a:lnTo>
                    <a:lnTo>
                      <a:pt x="802196" y="494919"/>
                    </a:lnTo>
                    <a:lnTo>
                      <a:pt x="849344" y="494919"/>
                    </a:lnTo>
                    <a:lnTo>
                      <a:pt x="849344" y="526542"/>
                    </a:lnTo>
                    <a:lnTo>
                      <a:pt x="958025" y="526542"/>
                    </a:lnTo>
                    <a:lnTo>
                      <a:pt x="958025" y="550545"/>
                    </a:lnTo>
                    <a:lnTo>
                      <a:pt x="978599" y="550545"/>
                    </a:lnTo>
                    <a:lnTo>
                      <a:pt x="978599" y="581311"/>
                    </a:lnTo>
                    <a:lnTo>
                      <a:pt x="1049655" y="581311"/>
                    </a:lnTo>
                    <a:lnTo>
                      <a:pt x="1049655" y="599313"/>
                    </a:lnTo>
                    <a:lnTo>
                      <a:pt x="1073658" y="599313"/>
                    </a:lnTo>
                    <a:lnTo>
                      <a:pt x="1073658" y="619030"/>
                    </a:lnTo>
                    <a:lnTo>
                      <a:pt x="1098518" y="619030"/>
                    </a:lnTo>
                    <a:lnTo>
                      <a:pt x="1098518" y="650653"/>
                    </a:lnTo>
                    <a:lnTo>
                      <a:pt x="1110425" y="650653"/>
                    </a:lnTo>
                    <a:lnTo>
                      <a:pt x="1110425" y="672941"/>
                    </a:lnTo>
                    <a:lnTo>
                      <a:pt x="1125855" y="672941"/>
                    </a:lnTo>
                    <a:lnTo>
                      <a:pt x="1125855" y="690086"/>
                    </a:lnTo>
                    <a:lnTo>
                      <a:pt x="1190911" y="690086"/>
                    </a:lnTo>
                    <a:lnTo>
                      <a:pt x="1190911" y="707231"/>
                    </a:lnTo>
                    <a:lnTo>
                      <a:pt x="1202055" y="707231"/>
                    </a:lnTo>
                    <a:lnTo>
                      <a:pt x="1202055" y="721805"/>
                    </a:lnTo>
                    <a:lnTo>
                      <a:pt x="1275683" y="721805"/>
                    </a:lnTo>
                    <a:lnTo>
                      <a:pt x="1275683" y="737140"/>
                    </a:lnTo>
                    <a:lnTo>
                      <a:pt x="1347597" y="737140"/>
                    </a:lnTo>
                    <a:lnTo>
                      <a:pt x="1347597" y="754285"/>
                    </a:lnTo>
                    <a:lnTo>
                      <a:pt x="1362170" y="754285"/>
                    </a:lnTo>
                    <a:lnTo>
                      <a:pt x="1362170" y="792861"/>
                    </a:lnTo>
                    <a:lnTo>
                      <a:pt x="1393889" y="792861"/>
                    </a:lnTo>
                    <a:lnTo>
                      <a:pt x="1393889" y="827056"/>
                    </a:lnTo>
                    <a:lnTo>
                      <a:pt x="1413510" y="827056"/>
                    </a:lnTo>
                    <a:lnTo>
                      <a:pt x="1413510" y="844201"/>
                    </a:lnTo>
                    <a:lnTo>
                      <a:pt x="1465802" y="844201"/>
                    </a:lnTo>
                    <a:lnTo>
                      <a:pt x="1465802" y="865632"/>
                    </a:lnTo>
                    <a:lnTo>
                      <a:pt x="1475232" y="865632"/>
                    </a:lnTo>
                    <a:lnTo>
                      <a:pt x="1475232" y="947833"/>
                    </a:lnTo>
                    <a:lnTo>
                      <a:pt x="1646396" y="947833"/>
                    </a:lnTo>
                    <a:lnTo>
                      <a:pt x="1646396" y="972598"/>
                    </a:lnTo>
                    <a:lnTo>
                      <a:pt x="1690116" y="972598"/>
                    </a:lnTo>
                    <a:lnTo>
                      <a:pt x="1690116" y="1003459"/>
                    </a:lnTo>
                    <a:lnTo>
                      <a:pt x="1843373" y="1003459"/>
                    </a:lnTo>
                    <a:lnTo>
                      <a:pt x="1843373" y="1031653"/>
                    </a:lnTo>
                    <a:lnTo>
                      <a:pt x="2126742" y="1031653"/>
                    </a:lnTo>
                    <a:lnTo>
                      <a:pt x="2126742" y="1048798"/>
                    </a:lnTo>
                    <a:lnTo>
                      <a:pt x="2138744" y="1048798"/>
                    </a:lnTo>
                    <a:lnTo>
                      <a:pt x="2138744" y="1075373"/>
                    </a:lnTo>
                    <a:lnTo>
                      <a:pt x="2278285" y="1075373"/>
                    </a:lnTo>
                    <a:lnTo>
                      <a:pt x="2278285" y="1119854"/>
                    </a:lnTo>
                    <a:lnTo>
                      <a:pt x="2570226" y="1119854"/>
                    </a:lnTo>
                    <a:lnTo>
                      <a:pt x="2570226" y="1258538"/>
                    </a:lnTo>
                    <a:lnTo>
                      <a:pt x="2577084" y="1258538"/>
                    </a:lnTo>
                    <a:lnTo>
                      <a:pt x="2577084" y="1410081"/>
                    </a:lnTo>
                    <a:lnTo>
                      <a:pt x="2982087" y="1410081"/>
                    </a:lnTo>
                  </a:path>
                </a:pathLst>
              </a:custGeom>
              <a:noFill/>
              <a:ln w="19050" cap="flat">
                <a:solidFill>
                  <a:srgbClr val="FDA97D"/>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grpSp>
            <p:nvGrpSpPr>
              <p:cNvPr id="528" name="Group 527">
                <a:extLst>
                  <a:ext uri="{FF2B5EF4-FFF2-40B4-BE49-F238E27FC236}">
                    <a16:creationId xmlns:a16="http://schemas.microsoft.com/office/drawing/2014/main" id="{61650886-9284-4555-92DE-C8D1C3317B9C}"/>
                  </a:ext>
                </a:extLst>
              </p:cNvPr>
              <p:cNvGrpSpPr/>
              <p:nvPr/>
            </p:nvGrpSpPr>
            <p:grpSpPr>
              <a:xfrm>
                <a:off x="8960782" y="2758738"/>
                <a:ext cx="2897389" cy="1710648"/>
                <a:chOff x="7849395" y="2242885"/>
                <a:chExt cx="3669505" cy="1761734"/>
              </a:xfrm>
            </p:grpSpPr>
            <p:sp>
              <p:nvSpPr>
                <p:cNvPr id="529" name="Line 27">
                  <a:extLst>
                    <a:ext uri="{FF2B5EF4-FFF2-40B4-BE49-F238E27FC236}">
                      <a16:creationId xmlns:a16="http://schemas.microsoft.com/office/drawing/2014/main" id="{589F3501-2B06-4118-A1FE-B8D23D56B047}"/>
                    </a:ext>
                  </a:extLst>
                </p:cNvPr>
                <p:cNvSpPr>
                  <a:spLocks noChangeShapeType="1"/>
                </p:cNvSpPr>
                <p:nvPr/>
              </p:nvSpPr>
              <p:spPr bwMode="auto">
                <a:xfrm>
                  <a:off x="11518900" y="395500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0" name="Line 27">
                  <a:extLst>
                    <a:ext uri="{FF2B5EF4-FFF2-40B4-BE49-F238E27FC236}">
                      <a16:creationId xmlns:a16="http://schemas.microsoft.com/office/drawing/2014/main" id="{27FF5C6B-9F02-4286-B6F2-146937C05B88}"/>
                    </a:ext>
                  </a:extLst>
                </p:cNvPr>
                <p:cNvSpPr>
                  <a:spLocks noChangeShapeType="1"/>
                </p:cNvSpPr>
                <p:nvPr/>
              </p:nvSpPr>
              <p:spPr bwMode="auto">
                <a:xfrm>
                  <a:off x="11197431" y="395500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1" name="Line 27">
                  <a:extLst>
                    <a:ext uri="{FF2B5EF4-FFF2-40B4-BE49-F238E27FC236}">
                      <a16:creationId xmlns:a16="http://schemas.microsoft.com/office/drawing/2014/main" id="{7F61733F-01D9-4DEB-BDF9-3EE1BF6CC2C9}"/>
                    </a:ext>
                  </a:extLst>
                </p:cNvPr>
                <p:cNvSpPr>
                  <a:spLocks noChangeShapeType="1"/>
                </p:cNvSpPr>
                <p:nvPr/>
              </p:nvSpPr>
              <p:spPr bwMode="auto">
                <a:xfrm>
                  <a:off x="11080750" y="395500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2" name="Line 27">
                  <a:extLst>
                    <a:ext uri="{FF2B5EF4-FFF2-40B4-BE49-F238E27FC236}">
                      <a16:creationId xmlns:a16="http://schemas.microsoft.com/office/drawing/2014/main" id="{2C6EC1FC-DD67-4536-A3CC-A35AFA30718C}"/>
                    </a:ext>
                  </a:extLst>
                </p:cNvPr>
                <p:cNvSpPr>
                  <a:spLocks noChangeShapeType="1"/>
                </p:cNvSpPr>
                <p:nvPr/>
              </p:nvSpPr>
              <p:spPr bwMode="auto">
                <a:xfrm>
                  <a:off x="10968831"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3" name="Line 27">
                  <a:extLst>
                    <a:ext uri="{FF2B5EF4-FFF2-40B4-BE49-F238E27FC236}">
                      <a16:creationId xmlns:a16="http://schemas.microsoft.com/office/drawing/2014/main" id="{AC3C05C5-7450-473C-A525-70D07B86A9D2}"/>
                    </a:ext>
                  </a:extLst>
                </p:cNvPr>
                <p:cNvSpPr>
                  <a:spLocks noChangeShapeType="1"/>
                </p:cNvSpPr>
                <p:nvPr/>
              </p:nvSpPr>
              <p:spPr bwMode="auto">
                <a:xfrm>
                  <a:off x="1093787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4" name="Line 27">
                  <a:extLst>
                    <a:ext uri="{FF2B5EF4-FFF2-40B4-BE49-F238E27FC236}">
                      <a16:creationId xmlns:a16="http://schemas.microsoft.com/office/drawing/2014/main" id="{427EAD69-1261-4ECA-880F-982B05A01B76}"/>
                    </a:ext>
                  </a:extLst>
                </p:cNvPr>
                <p:cNvSpPr>
                  <a:spLocks noChangeShapeType="1"/>
                </p:cNvSpPr>
                <p:nvPr/>
              </p:nvSpPr>
              <p:spPr bwMode="auto">
                <a:xfrm>
                  <a:off x="10961688"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5" name="Line 27">
                  <a:extLst>
                    <a:ext uri="{FF2B5EF4-FFF2-40B4-BE49-F238E27FC236}">
                      <a16:creationId xmlns:a16="http://schemas.microsoft.com/office/drawing/2014/main" id="{53C5259C-56AB-4A23-8A1C-4E37CFBEC731}"/>
                    </a:ext>
                  </a:extLst>
                </p:cNvPr>
                <p:cNvSpPr>
                  <a:spLocks noChangeShapeType="1"/>
                </p:cNvSpPr>
                <p:nvPr/>
              </p:nvSpPr>
              <p:spPr bwMode="auto">
                <a:xfrm>
                  <a:off x="10954544"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6" name="Line 27">
                  <a:extLst>
                    <a:ext uri="{FF2B5EF4-FFF2-40B4-BE49-F238E27FC236}">
                      <a16:creationId xmlns:a16="http://schemas.microsoft.com/office/drawing/2014/main" id="{17B5673C-8691-4629-9629-17570E89679A}"/>
                    </a:ext>
                  </a:extLst>
                </p:cNvPr>
                <p:cNvSpPr>
                  <a:spLocks noChangeShapeType="1"/>
                </p:cNvSpPr>
                <p:nvPr/>
              </p:nvSpPr>
              <p:spPr bwMode="auto">
                <a:xfrm>
                  <a:off x="10933112"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7" name="Line 27">
                  <a:extLst>
                    <a:ext uri="{FF2B5EF4-FFF2-40B4-BE49-F238E27FC236}">
                      <a16:creationId xmlns:a16="http://schemas.microsoft.com/office/drawing/2014/main" id="{DCBD1847-67BE-4296-BD0A-2333DE30AB54}"/>
                    </a:ext>
                  </a:extLst>
                </p:cNvPr>
                <p:cNvSpPr>
                  <a:spLocks noChangeShapeType="1"/>
                </p:cNvSpPr>
                <p:nvPr/>
              </p:nvSpPr>
              <p:spPr bwMode="auto">
                <a:xfrm>
                  <a:off x="10925969"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8" name="Line 27">
                  <a:extLst>
                    <a:ext uri="{FF2B5EF4-FFF2-40B4-BE49-F238E27FC236}">
                      <a16:creationId xmlns:a16="http://schemas.microsoft.com/office/drawing/2014/main" id="{F0CADAA9-7D24-4E55-9FFD-6F5A91A1BC3A}"/>
                    </a:ext>
                  </a:extLst>
                </p:cNvPr>
                <p:cNvSpPr>
                  <a:spLocks noChangeShapeType="1"/>
                </p:cNvSpPr>
                <p:nvPr/>
              </p:nvSpPr>
              <p:spPr bwMode="auto">
                <a:xfrm>
                  <a:off x="1091882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39" name="Line 27">
                  <a:extLst>
                    <a:ext uri="{FF2B5EF4-FFF2-40B4-BE49-F238E27FC236}">
                      <a16:creationId xmlns:a16="http://schemas.microsoft.com/office/drawing/2014/main" id="{7745249D-F3F0-4EC5-A479-E4618C727650}"/>
                    </a:ext>
                  </a:extLst>
                </p:cNvPr>
                <p:cNvSpPr>
                  <a:spLocks noChangeShapeType="1"/>
                </p:cNvSpPr>
                <p:nvPr/>
              </p:nvSpPr>
              <p:spPr bwMode="auto">
                <a:xfrm>
                  <a:off x="10875962"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0" name="Line 27">
                  <a:extLst>
                    <a:ext uri="{FF2B5EF4-FFF2-40B4-BE49-F238E27FC236}">
                      <a16:creationId xmlns:a16="http://schemas.microsoft.com/office/drawing/2014/main" id="{9172F4F6-E535-4CDE-B154-0AA6304DBB22}"/>
                    </a:ext>
                  </a:extLst>
                </p:cNvPr>
                <p:cNvSpPr>
                  <a:spLocks noChangeShapeType="1"/>
                </p:cNvSpPr>
                <p:nvPr/>
              </p:nvSpPr>
              <p:spPr bwMode="auto">
                <a:xfrm>
                  <a:off x="10871199"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1" name="Line 27">
                  <a:extLst>
                    <a:ext uri="{FF2B5EF4-FFF2-40B4-BE49-F238E27FC236}">
                      <a16:creationId xmlns:a16="http://schemas.microsoft.com/office/drawing/2014/main" id="{25A225FA-0D89-40C8-BC1E-873C9CE2A8D8}"/>
                    </a:ext>
                  </a:extLst>
                </p:cNvPr>
                <p:cNvSpPr>
                  <a:spLocks noChangeShapeType="1"/>
                </p:cNvSpPr>
                <p:nvPr/>
              </p:nvSpPr>
              <p:spPr bwMode="auto">
                <a:xfrm>
                  <a:off x="10864056"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2" name="Line 27">
                  <a:extLst>
                    <a:ext uri="{FF2B5EF4-FFF2-40B4-BE49-F238E27FC236}">
                      <a16:creationId xmlns:a16="http://schemas.microsoft.com/office/drawing/2014/main" id="{C99885F3-F1C1-447D-9224-4518D939D9C0}"/>
                    </a:ext>
                  </a:extLst>
                </p:cNvPr>
                <p:cNvSpPr>
                  <a:spLocks noChangeShapeType="1"/>
                </p:cNvSpPr>
                <p:nvPr/>
              </p:nvSpPr>
              <p:spPr bwMode="auto">
                <a:xfrm>
                  <a:off x="10856912"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3" name="Line 27">
                  <a:extLst>
                    <a:ext uri="{FF2B5EF4-FFF2-40B4-BE49-F238E27FC236}">
                      <a16:creationId xmlns:a16="http://schemas.microsoft.com/office/drawing/2014/main" id="{29ABBAF7-B3A9-448B-A0AB-062B0BF60ECC}"/>
                    </a:ext>
                  </a:extLst>
                </p:cNvPr>
                <p:cNvSpPr>
                  <a:spLocks noChangeShapeType="1"/>
                </p:cNvSpPr>
                <p:nvPr/>
              </p:nvSpPr>
              <p:spPr bwMode="auto">
                <a:xfrm>
                  <a:off x="10778331"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4" name="Line 27">
                  <a:extLst>
                    <a:ext uri="{FF2B5EF4-FFF2-40B4-BE49-F238E27FC236}">
                      <a16:creationId xmlns:a16="http://schemas.microsoft.com/office/drawing/2014/main" id="{386393BE-2C32-46D1-8F35-205D73B96AC6}"/>
                    </a:ext>
                  </a:extLst>
                </p:cNvPr>
                <p:cNvSpPr>
                  <a:spLocks noChangeShapeType="1"/>
                </p:cNvSpPr>
                <p:nvPr/>
              </p:nvSpPr>
              <p:spPr bwMode="auto">
                <a:xfrm>
                  <a:off x="10773568"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5" name="Line 27">
                  <a:extLst>
                    <a:ext uri="{FF2B5EF4-FFF2-40B4-BE49-F238E27FC236}">
                      <a16:creationId xmlns:a16="http://schemas.microsoft.com/office/drawing/2014/main" id="{85609C49-DEAD-4476-A828-5283707CDF6A}"/>
                    </a:ext>
                  </a:extLst>
                </p:cNvPr>
                <p:cNvSpPr>
                  <a:spLocks noChangeShapeType="1"/>
                </p:cNvSpPr>
                <p:nvPr/>
              </p:nvSpPr>
              <p:spPr bwMode="auto">
                <a:xfrm>
                  <a:off x="1076642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6" name="Line 27">
                  <a:extLst>
                    <a:ext uri="{FF2B5EF4-FFF2-40B4-BE49-F238E27FC236}">
                      <a16:creationId xmlns:a16="http://schemas.microsoft.com/office/drawing/2014/main" id="{3E937892-F6EB-4FC7-96E1-8D9AED513774}"/>
                    </a:ext>
                  </a:extLst>
                </p:cNvPr>
                <p:cNvSpPr>
                  <a:spLocks noChangeShapeType="1"/>
                </p:cNvSpPr>
                <p:nvPr/>
              </p:nvSpPr>
              <p:spPr bwMode="auto">
                <a:xfrm>
                  <a:off x="10759281"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7" name="Line 27">
                  <a:extLst>
                    <a:ext uri="{FF2B5EF4-FFF2-40B4-BE49-F238E27FC236}">
                      <a16:creationId xmlns:a16="http://schemas.microsoft.com/office/drawing/2014/main" id="{A99A3E4B-DBF2-42C7-A325-FC19FA384C45}"/>
                    </a:ext>
                  </a:extLst>
                </p:cNvPr>
                <p:cNvSpPr>
                  <a:spLocks noChangeShapeType="1"/>
                </p:cNvSpPr>
                <p:nvPr/>
              </p:nvSpPr>
              <p:spPr bwMode="auto">
                <a:xfrm>
                  <a:off x="10735468"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8" name="Line 27">
                  <a:extLst>
                    <a:ext uri="{FF2B5EF4-FFF2-40B4-BE49-F238E27FC236}">
                      <a16:creationId xmlns:a16="http://schemas.microsoft.com/office/drawing/2014/main" id="{0328BD92-796C-473D-9486-E750B9952C08}"/>
                    </a:ext>
                  </a:extLst>
                </p:cNvPr>
                <p:cNvSpPr>
                  <a:spLocks noChangeShapeType="1"/>
                </p:cNvSpPr>
                <p:nvPr/>
              </p:nvSpPr>
              <p:spPr bwMode="auto">
                <a:xfrm>
                  <a:off x="1073070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49" name="Line 27">
                  <a:extLst>
                    <a:ext uri="{FF2B5EF4-FFF2-40B4-BE49-F238E27FC236}">
                      <a16:creationId xmlns:a16="http://schemas.microsoft.com/office/drawing/2014/main" id="{CFA99CC8-EF60-40B1-9705-F32B6D9FFFC0}"/>
                    </a:ext>
                  </a:extLst>
                </p:cNvPr>
                <p:cNvSpPr>
                  <a:spLocks noChangeShapeType="1"/>
                </p:cNvSpPr>
                <p:nvPr/>
              </p:nvSpPr>
              <p:spPr bwMode="auto">
                <a:xfrm>
                  <a:off x="10723562"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0" name="Line 27">
                  <a:extLst>
                    <a:ext uri="{FF2B5EF4-FFF2-40B4-BE49-F238E27FC236}">
                      <a16:creationId xmlns:a16="http://schemas.microsoft.com/office/drawing/2014/main" id="{DB0142A5-1B19-4CE4-A8AB-8DD6960E913E}"/>
                    </a:ext>
                  </a:extLst>
                </p:cNvPr>
                <p:cNvSpPr>
                  <a:spLocks noChangeShapeType="1"/>
                </p:cNvSpPr>
                <p:nvPr/>
              </p:nvSpPr>
              <p:spPr bwMode="auto">
                <a:xfrm>
                  <a:off x="10716418"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1" name="Line 27">
                  <a:extLst>
                    <a:ext uri="{FF2B5EF4-FFF2-40B4-BE49-F238E27FC236}">
                      <a16:creationId xmlns:a16="http://schemas.microsoft.com/office/drawing/2014/main" id="{B3D40357-3399-4882-8567-EE93059565E6}"/>
                    </a:ext>
                  </a:extLst>
                </p:cNvPr>
                <p:cNvSpPr>
                  <a:spLocks noChangeShapeType="1"/>
                </p:cNvSpPr>
                <p:nvPr/>
              </p:nvSpPr>
              <p:spPr bwMode="auto">
                <a:xfrm>
                  <a:off x="10687843"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2" name="Line 27">
                  <a:extLst>
                    <a:ext uri="{FF2B5EF4-FFF2-40B4-BE49-F238E27FC236}">
                      <a16:creationId xmlns:a16="http://schemas.microsoft.com/office/drawing/2014/main" id="{C266B061-25B1-4DBA-B150-B0F94B225479}"/>
                    </a:ext>
                  </a:extLst>
                </p:cNvPr>
                <p:cNvSpPr>
                  <a:spLocks noChangeShapeType="1"/>
                </p:cNvSpPr>
                <p:nvPr/>
              </p:nvSpPr>
              <p:spPr bwMode="auto">
                <a:xfrm>
                  <a:off x="10683080"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3" name="Line 27">
                  <a:extLst>
                    <a:ext uri="{FF2B5EF4-FFF2-40B4-BE49-F238E27FC236}">
                      <a16:creationId xmlns:a16="http://schemas.microsoft.com/office/drawing/2014/main" id="{46883EB8-D8F7-4F63-9B67-A400B83AABB7}"/>
                    </a:ext>
                  </a:extLst>
                </p:cNvPr>
                <p:cNvSpPr>
                  <a:spLocks noChangeShapeType="1"/>
                </p:cNvSpPr>
                <p:nvPr/>
              </p:nvSpPr>
              <p:spPr bwMode="auto">
                <a:xfrm>
                  <a:off x="10675937"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4" name="Line 27">
                  <a:extLst>
                    <a:ext uri="{FF2B5EF4-FFF2-40B4-BE49-F238E27FC236}">
                      <a16:creationId xmlns:a16="http://schemas.microsoft.com/office/drawing/2014/main" id="{8D447141-8210-4E68-A680-2F407AFE760F}"/>
                    </a:ext>
                  </a:extLst>
                </p:cNvPr>
                <p:cNvSpPr>
                  <a:spLocks noChangeShapeType="1"/>
                </p:cNvSpPr>
                <p:nvPr/>
              </p:nvSpPr>
              <p:spPr bwMode="auto">
                <a:xfrm>
                  <a:off x="10668793"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5" name="Line 27">
                  <a:extLst>
                    <a:ext uri="{FF2B5EF4-FFF2-40B4-BE49-F238E27FC236}">
                      <a16:creationId xmlns:a16="http://schemas.microsoft.com/office/drawing/2014/main" id="{71887469-988D-4966-B9FE-C22B85D9AD52}"/>
                    </a:ext>
                  </a:extLst>
                </p:cNvPr>
                <p:cNvSpPr>
                  <a:spLocks noChangeShapeType="1"/>
                </p:cNvSpPr>
                <p:nvPr/>
              </p:nvSpPr>
              <p:spPr bwMode="auto">
                <a:xfrm>
                  <a:off x="10661649"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6" name="Line 27">
                  <a:extLst>
                    <a:ext uri="{FF2B5EF4-FFF2-40B4-BE49-F238E27FC236}">
                      <a16:creationId xmlns:a16="http://schemas.microsoft.com/office/drawing/2014/main" id="{C39553BA-1526-41E5-80A8-57C52A75C676}"/>
                    </a:ext>
                  </a:extLst>
                </p:cNvPr>
                <p:cNvSpPr>
                  <a:spLocks noChangeShapeType="1"/>
                </p:cNvSpPr>
                <p:nvPr/>
              </p:nvSpPr>
              <p:spPr bwMode="auto">
                <a:xfrm>
                  <a:off x="10656886"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7" name="Line 27">
                  <a:extLst>
                    <a:ext uri="{FF2B5EF4-FFF2-40B4-BE49-F238E27FC236}">
                      <a16:creationId xmlns:a16="http://schemas.microsoft.com/office/drawing/2014/main" id="{6FEB9A86-A40B-4D1C-A427-30FB27043AE9}"/>
                    </a:ext>
                  </a:extLst>
                </p:cNvPr>
                <p:cNvSpPr>
                  <a:spLocks noChangeShapeType="1"/>
                </p:cNvSpPr>
                <p:nvPr/>
              </p:nvSpPr>
              <p:spPr bwMode="auto">
                <a:xfrm>
                  <a:off x="10649743"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8" name="Line 27">
                  <a:extLst>
                    <a:ext uri="{FF2B5EF4-FFF2-40B4-BE49-F238E27FC236}">
                      <a16:creationId xmlns:a16="http://schemas.microsoft.com/office/drawing/2014/main" id="{104EECD9-8F20-46FE-A6B1-E597EB7B88AF}"/>
                    </a:ext>
                  </a:extLst>
                </p:cNvPr>
                <p:cNvSpPr>
                  <a:spLocks noChangeShapeType="1"/>
                </p:cNvSpPr>
                <p:nvPr/>
              </p:nvSpPr>
              <p:spPr bwMode="auto">
                <a:xfrm>
                  <a:off x="10642599"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59" name="Line 27">
                  <a:extLst>
                    <a:ext uri="{FF2B5EF4-FFF2-40B4-BE49-F238E27FC236}">
                      <a16:creationId xmlns:a16="http://schemas.microsoft.com/office/drawing/2014/main" id="{87ABF67C-06B5-4F33-8E97-483097B3C4E1}"/>
                    </a:ext>
                  </a:extLst>
                </p:cNvPr>
                <p:cNvSpPr>
                  <a:spLocks noChangeShapeType="1"/>
                </p:cNvSpPr>
                <p:nvPr/>
              </p:nvSpPr>
              <p:spPr bwMode="auto">
                <a:xfrm>
                  <a:off x="1063545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0" name="Line 27">
                  <a:extLst>
                    <a:ext uri="{FF2B5EF4-FFF2-40B4-BE49-F238E27FC236}">
                      <a16:creationId xmlns:a16="http://schemas.microsoft.com/office/drawing/2014/main" id="{B13D0979-199B-42F3-9879-55318E60F4F9}"/>
                    </a:ext>
                  </a:extLst>
                </p:cNvPr>
                <p:cNvSpPr>
                  <a:spLocks noChangeShapeType="1"/>
                </p:cNvSpPr>
                <p:nvPr/>
              </p:nvSpPr>
              <p:spPr bwMode="auto">
                <a:xfrm>
                  <a:off x="10630692"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1" name="Line 27">
                  <a:extLst>
                    <a:ext uri="{FF2B5EF4-FFF2-40B4-BE49-F238E27FC236}">
                      <a16:creationId xmlns:a16="http://schemas.microsoft.com/office/drawing/2014/main" id="{90CE227C-33E9-4DC4-8B13-19ABB59F99F2}"/>
                    </a:ext>
                  </a:extLst>
                </p:cNvPr>
                <p:cNvSpPr>
                  <a:spLocks noChangeShapeType="1"/>
                </p:cNvSpPr>
                <p:nvPr/>
              </p:nvSpPr>
              <p:spPr bwMode="auto">
                <a:xfrm>
                  <a:off x="10623549"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2" name="Line 27">
                  <a:extLst>
                    <a:ext uri="{FF2B5EF4-FFF2-40B4-BE49-F238E27FC236}">
                      <a16:creationId xmlns:a16="http://schemas.microsoft.com/office/drawing/2014/main" id="{30A633CA-E42D-442B-9D3A-1C2388AD5C00}"/>
                    </a:ext>
                  </a:extLst>
                </p:cNvPr>
                <p:cNvSpPr>
                  <a:spLocks noChangeShapeType="1"/>
                </p:cNvSpPr>
                <p:nvPr/>
              </p:nvSpPr>
              <p:spPr bwMode="auto">
                <a:xfrm>
                  <a:off x="1061640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3" name="Line 27">
                  <a:extLst>
                    <a:ext uri="{FF2B5EF4-FFF2-40B4-BE49-F238E27FC236}">
                      <a16:creationId xmlns:a16="http://schemas.microsoft.com/office/drawing/2014/main" id="{FAF8432E-2C63-413A-B836-E15F1BF847DB}"/>
                    </a:ext>
                  </a:extLst>
                </p:cNvPr>
                <p:cNvSpPr>
                  <a:spLocks noChangeShapeType="1"/>
                </p:cNvSpPr>
                <p:nvPr/>
              </p:nvSpPr>
              <p:spPr bwMode="auto">
                <a:xfrm>
                  <a:off x="10609261"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4" name="Line 27">
                  <a:extLst>
                    <a:ext uri="{FF2B5EF4-FFF2-40B4-BE49-F238E27FC236}">
                      <a16:creationId xmlns:a16="http://schemas.microsoft.com/office/drawing/2014/main" id="{9704ACE0-0A52-42D4-AEC8-F4028F540C78}"/>
                    </a:ext>
                  </a:extLst>
                </p:cNvPr>
                <p:cNvSpPr>
                  <a:spLocks noChangeShapeType="1"/>
                </p:cNvSpPr>
                <p:nvPr/>
              </p:nvSpPr>
              <p:spPr bwMode="auto">
                <a:xfrm>
                  <a:off x="10604498"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5" name="Line 27">
                  <a:extLst>
                    <a:ext uri="{FF2B5EF4-FFF2-40B4-BE49-F238E27FC236}">
                      <a16:creationId xmlns:a16="http://schemas.microsoft.com/office/drawing/2014/main" id="{9F818A08-7E9E-4D2B-9E37-C19F5A2BDB87}"/>
                    </a:ext>
                  </a:extLst>
                </p:cNvPr>
                <p:cNvSpPr>
                  <a:spLocks noChangeShapeType="1"/>
                </p:cNvSpPr>
                <p:nvPr/>
              </p:nvSpPr>
              <p:spPr bwMode="auto">
                <a:xfrm>
                  <a:off x="10597355"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6" name="Line 27">
                  <a:extLst>
                    <a:ext uri="{FF2B5EF4-FFF2-40B4-BE49-F238E27FC236}">
                      <a16:creationId xmlns:a16="http://schemas.microsoft.com/office/drawing/2014/main" id="{8106D6CA-7121-41BF-972F-0B7788868C43}"/>
                    </a:ext>
                  </a:extLst>
                </p:cNvPr>
                <p:cNvSpPr>
                  <a:spLocks noChangeShapeType="1"/>
                </p:cNvSpPr>
                <p:nvPr/>
              </p:nvSpPr>
              <p:spPr bwMode="auto">
                <a:xfrm>
                  <a:off x="10590211" y="356448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7" name="Line 27">
                  <a:extLst>
                    <a:ext uri="{FF2B5EF4-FFF2-40B4-BE49-F238E27FC236}">
                      <a16:creationId xmlns:a16="http://schemas.microsoft.com/office/drawing/2014/main" id="{78E7EB34-A4CE-45A6-8193-E8246369EB17}"/>
                    </a:ext>
                  </a:extLst>
                </p:cNvPr>
                <p:cNvSpPr>
                  <a:spLocks noChangeShapeType="1"/>
                </p:cNvSpPr>
                <p:nvPr/>
              </p:nvSpPr>
              <p:spPr bwMode="auto">
                <a:xfrm>
                  <a:off x="10549730" y="349542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8" name="Line 27">
                  <a:extLst>
                    <a:ext uri="{FF2B5EF4-FFF2-40B4-BE49-F238E27FC236}">
                      <a16:creationId xmlns:a16="http://schemas.microsoft.com/office/drawing/2014/main" id="{210D5358-AAF6-40D6-8E7C-C6A6AA2B5513}"/>
                    </a:ext>
                  </a:extLst>
                </p:cNvPr>
                <p:cNvSpPr>
                  <a:spLocks noChangeShapeType="1"/>
                </p:cNvSpPr>
                <p:nvPr/>
              </p:nvSpPr>
              <p:spPr bwMode="auto">
                <a:xfrm>
                  <a:off x="10425905" y="349542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69" name="Line 27">
                  <a:extLst>
                    <a:ext uri="{FF2B5EF4-FFF2-40B4-BE49-F238E27FC236}">
                      <a16:creationId xmlns:a16="http://schemas.microsoft.com/office/drawing/2014/main" id="{E4BA804E-612F-43FA-8122-7EB33585B973}"/>
                    </a:ext>
                  </a:extLst>
                </p:cNvPr>
                <p:cNvSpPr>
                  <a:spLocks noChangeShapeType="1"/>
                </p:cNvSpPr>
                <p:nvPr/>
              </p:nvSpPr>
              <p:spPr bwMode="auto">
                <a:xfrm>
                  <a:off x="10368755"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0" name="Line 27">
                  <a:extLst>
                    <a:ext uri="{FF2B5EF4-FFF2-40B4-BE49-F238E27FC236}">
                      <a16:creationId xmlns:a16="http://schemas.microsoft.com/office/drawing/2014/main" id="{CE1B9831-2B6E-41BF-B294-01D5A946CFA9}"/>
                    </a:ext>
                  </a:extLst>
                </p:cNvPr>
                <p:cNvSpPr>
                  <a:spLocks noChangeShapeType="1"/>
                </p:cNvSpPr>
                <p:nvPr/>
              </p:nvSpPr>
              <p:spPr bwMode="auto">
                <a:xfrm>
                  <a:off x="10340180"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1" name="Line 27">
                  <a:extLst>
                    <a:ext uri="{FF2B5EF4-FFF2-40B4-BE49-F238E27FC236}">
                      <a16:creationId xmlns:a16="http://schemas.microsoft.com/office/drawing/2014/main" id="{16A91126-9B12-4CF7-946D-F2052B89FDFB}"/>
                    </a:ext>
                  </a:extLst>
                </p:cNvPr>
                <p:cNvSpPr>
                  <a:spLocks noChangeShapeType="1"/>
                </p:cNvSpPr>
                <p:nvPr/>
              </p:nvSpPr>
              <p:spPr bwMode="auto">
                <a:xfrm>
                  <a:off x="10299699"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2" name="Line 27">
                  <a:extLst>
                    <a:ext uri="{FF2B5EF4-FFF2-40B4-BE49-F238E27FC236}">
                      <a16:creationId xmlns:a16="http://schemas.microsoft.com/office/drawing/2014/main" id="{27A52BC2-F3CE-4BAD-8BE3-9E033189FE48}"/>
                    </a:ext>
                  </a:extLst>
                </p:cNvPr>
                <p:cNvSpPr>
                  <a:spLocks noChangeShapeType="1"/>
                </p:cNvSpPr>
                <p:nvPr/>
              </p:nvSpPr>
              <p:spPr bwMode="auto">
                <a:xfrm>
                  <a:off x="10275886"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3" name="Line 27">
                  <a:extLst>
                    <a:ext uri="{FF2B5EF4-FFF2-40B4-BE49-F238E27FC236}">
                      <a16:creationId xmlns:a16="http://schemas.microsoft.com/office/drawing/2014/main" id="{D046EBC0-A7DA-4642-AFE9-CFBC86B474A1}"/>
                    </a:ext>
                  </a:extLst>
                </p:cNvPr>
                <p:cNvSpPr>
                  <a:spLocks noChangeShapeType="1"/>
                </p:cNvSpPr>
                <p:nvPr/>
              </p:nvSpPr>
              <p:spPr bwMode="auto">
                <a:xfrm>
                  <a:off x="10185399"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4" name="Line 27">
                  <a:extLst>
                    <a:ext uri="{FF2B5EF4-FFF2-40B4-BE49-F238E27FC236}">
                      <a16:creationId xmlns:a16="http://schemas.microsoft.com/office/drawing/2014/main" id="{8B4E465B-14A4-433E-8F10-BB45BB36896B}"/>
                    </a:ext>
                  </a:extLst>
                </p:cNvPr>
                <p:cNvSpPr>
                  <a:spLocks noChangeShapeType="1"/>
                </p:cNvSpPr>
                <p:nvPr/>
              </p:nvSpPr>
              <p:spPr bwMode="auto">
                <a:xfrm>
                  <a:off x="10137774"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5" name="Line 27">
                  <a:extLst>
                    <a:ext uri="{FF2B5EF4-FFF2-40B4-BE49-F238E27FC236}">
                      <a16:creationId xmlns:a16="http://schemas.microsoft.com/office/drawing/2014/main" id="{774CDB64-9C76-4938-AB2B-5BB651074A21}"/>
                    </a:ext>
                  </a:extLst>
                </p:cNvPr>
                <p:cNvSpPr>
                  <a:spLocks noChangeShapeType="1"/>
                </p:cNvSpPr>
                <p:nvPr/>
              </p:nvSpPr>
              <p:spPr bwMode="auto">
                <a:xfrm>
                  <a:off x="10130630"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6" name="Line 27">
                  <a:extLst>
                    <a:ext uri="{FF2B5EF4-FFF2-40B4-BE49-F238E27FC236}">
                      <a16:creationId xmlns:a16="http://schemas.microsoft.com/office/drawing/2014/main" id="{2534B5DA-D2FD-44D8-ADAA-FB4B0B57FB76}"/>
                    </a:ext>
                  </a:extLst>
                </p:cNvPr>
                <p:cNvSpPr>
                  <a:spLocks noChangeShapeType="1"/>
                </p:cNvSpPr>
                <p:nvPr/>
              </p:nvSpPr>
              <p:spPr bwMode="auto">
                <a:xfrm>
                  <a:off x="10123486"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7" name="Line 27">
                  <a:extLst>
                    <a:ext uri="{FF2B5EF4-FFF2-40B4-BE49-F238E27FC236}">
                      <a16:creationId xmlns:a16="http://schemas.microsoft.com/office/drawing/2014/main" id="{3C740EC4-34C5-436A-B405-223E324CA113}"/>
                    </a:ext>
                  </a:extLst>
                </p:cNvPr>
                <p:cNvSpPr>
                  <a:spLocks noChangeShapeType="1"/>
                </p:cNvSpPr>
                <p:nvPr/>
              </p:nvSpPr>
              <p:spPr bwMode="auto">
                <a:xfrm>
                  <a:off x="10116343"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8" name="Line 27">
                  <a:extLst>
                    <a:ext uri="{FF2B5EF4-FFF2-40B4-BE49-F238E27FC236}">
                      <a16:creationId xmlns:a16="http://schemas.microsoft.com/office/drawing/2014/main" id="{551D0462-BA82-4C3B-A116-6ABDC2EEA4DE}"/>
                    </a:ext>
                  </a:extLst>
                </p:cNvPr>
                <p:cNvSpPr>
                  <a:spLocks noChangeShapeType="1"/>
                </p:cNvSpPr>
                <p:nvPr/>
              </p:nvSpPr>
              <p:spPr bwMode="auto">
                <a:xfrm>
                  <a:off x="10054430"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79" name="Line 27">
                  <a:extLst>
                    <a:ext uri="{FF2B5EF4-FFF2-40B4-BE49-F238E27FC236}">
                      <a16:creationId xmlns:a16="http://schemas.microsoft.com/office/drawing/2014/main" id="{3C0CCE26-2A86-4D10-9F66-BE1BF9FC1889}"/>
                    </a:ext>
                  </a:extLst>
                </p:cNvPr>
                <p:cNvSpPr>
                  <a:spLocks noChangeShapeType="1"/>
                </p:cNvSpPr>
                <p:nvPr/>
              </p:nvSpPr>
              <p:spPr bwMode="auto">
                <a:xfrm>
                  <a:off x="10047286"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0" name="Line 27">
                  <a:extLst>
                    <a:ext uri="{FF2B5EF4-FFF2-40B4-BE49-F238E27FC236}">
                      <a16:creationId xmlns:a16="http://schemas.microsoft.com/office/drawing/2014/main" id="{E05F4C03-2EF6-414E-AFB7-6728D0C171B1}"/>
                    </a:ext>
                  </a:extLst>
                </p:cNvPr>
                <p:cNvSpPr>
                  <a:spLocks noChangeShapeType="1"/>
                </p:cNvSpPr>
                <p:nvPr/>
              </p:nvSpPr>
              <p:spPr bwMode="auto">
                <a:xfrm>
                  <a:off x="10040143" y="34406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1" name="Line 27">
                  <a:extLst>
                    <a:ext uri="{FF2B5EF4-FFF2-40B4-BE49-F238E27FC236}">
                      <a16:creationId xmlns:a16="http://schemas.microsoft.com/office/drawing/2014/main" id="{AF069A38-4258-4C92-9A95-FF45C31B16D2}"/>
                    </a:ext>
                  </a:extLst>
                </p:cNvPr>
                <p:cNvSpPr>
                  <a:spLocks noChangeShapeType="1"/>
                </p:cNvSpPr>
                <p:nvPr/>
              </p:nvSpPr>
              <p:spPr bwMode="auto">
                <a:xfrm>
                  <a:off x="9992517"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2" name="Line 27">
                  <a:extLst>
                    <a:ext uri="{FF2B5EF4-FFF2-40B4-BE49-F238E27FC236}">
                      <a16:creationId xmlns:a16="http://schemas.microsoft.com/office/drawing/2014/main" id="{4CEF5637-AD78-4B0A-A7C1-A1AA18F36D8C}"/>
                    </a:ext>
                  </a:extLst>
                </p:cNvPr>
                <p:cNvSpPr>
                  <a:spLocks noChangeShapeType="1"/>
                </p:cNvSpPr>
                <p:nvPr/>
              </p:nvSpPr>
              <p:spPr bwMode="auto">
                <a:xfrm>
                  <a:off x="9985373"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3" name="Line 27">
                  <a:extLst>
                    <a:ext uri="{FF2B5EF4-FFF2-40B4-BE49-F238E27FC236}">
                      <a16:creationId xmlns:a16="http://schemas.microsoft.com/office/drawing/2014/main" id="{C0F1CB2A-4540-4A2A-AFB1-43268335143A}"/>
                    </a:ext>
                  </a:extLst>
                </p:cNvPr>
                <p:cNvSpPr>
                  <a:spLocks noChangeShapeType="1"/>
                </p:cNvSpPr>
                <p:nvPr/>
              </p:nvSpPr>
              <p:spPr bwMode="auto">
                <a:xfrm>
                  <a:off x="9978230"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4" name="Line 27">
                  <a:extLst>
                    <a:ext uri="{FF2B5EF4-FFF2-40B4-BE49-F238E27FC236}">
                      <a16:creationId xmlns:a16="http://schemas.microsoft.com/office/drawing/2014/main" id="{22FC682D-0836-4E64-926F-697EEA29F7FC}"/>
                    </a:ext>
                  </a:extLst>
                </p:cNvPr>
                <p:cNvSpPr>
                  <a:spLocks noChangeShapeType="1"/>
                </p:cNvSpPr>
                <p:nvPr/>
              </p:nvSpPr>
              <p:spPr bwMode="auto">
                <a:xfrm>
                  <a:off x="9909173"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5" name="Line 27">
                  <a:extLst>
                    <a:ext uri="{FF2B5EF4-FFF2-40B4-BE49-F238E27FC236}">
                      <a16:creationId xmlns:a16="http://schemas.microsoft.com/office/drawing/2014/main" id="{2228F6F8-242D-473F-9875-0B8B4115C4DC}"/>
                    </a:ext>
                  </a:extLst>
                </p:cNvPr>
                <p:cNvSpPr>
                  <a:spLocks noChangeShapeType="1"/>
                </p:cNvSpPr>
                <p:nvPr/>
              </p:nvSpPr>
              <p:spPr bwMode="auto">
                <a:xfrm>
                  <a:off x="9902029"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6" name="Line 27">
                  <a:extLst>
                    <a:ext uri="{FF2B5EF4-FFF2-40B4-BE49-F238E27FC236}">
                      <a16:creationId xmlns:a16="http://schemas.microsoft.com/office/drawing/2014/main" id="{D811860C-2B3C-4D3A-BD19-8731F7ACDAF0}"/>
                    </a:ext>
                  </a:extLst>
                </p:cNvPr>
                <p:cNvSpPr>
                  <a:spLocks noChangeShapeType="1"/>
                </p:cNvSpPr>
                <p:nvPr/>
              </p:nvSpPr>
              <p:spPr bwMode="auto">
                <a:xfrm>
                  <a:off x="9894886"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7" name="Line 27">
                  <a:extLst>
                    <a:ext uri="{FF2B5EF4-FFF2-40B4-BE49-F238E27FC236}">
                      <a16:creationId xmlns:a16="http://schemas.microsoft.com/office/drawing/2014/main" id="{039F07C4-0FCD-44DB-B564-139274E8E485}"/>
                    </a:ext>
                  </a:extLst>
                </p:cNvPr>
                <p:cNvSpPr>
                  <a:spLocks noChangeShapeType="1"/>
                </p:cNvSpPr>
                <p:nvPr/>
              </p:nvSpPr>
              <p:spPr bwMode="auto">
                <a:xfrm>
                  <a:off x="9825830" y="3402554"/>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8" name="Line 27">
                  <a:extLst>
                    <a:ext uri="{FF2B5EF4-FFF2-40B4-BE49-F238E27FC236}">
                      <a16:creationId xmlns:a16="http://schemas.microsoft.com/office/drawing/2014/main" id="{D8A1BD25-F207-4F7E-B15E-C3EC0B2764F0}"/>
                    </a:ext>
                  </a:extLst>
                </p:cNvPr>
                <p:cNvSpPr>
                  <a:spLocks noChangeShapeType="1"/>
                </p:cNvSpPr>
                <p:nvPr/>
              </p:nvSpPr>
              <p:spPr bwMode="auto">
                <a:xfrm>
                  <a:off x="9735342"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89" name="Line 27">
                  <a:extLst>
                    <a:ext uri="{FF2B5EF4-FFF2-40B4-BE49-F238E27FC236}">
                      <a16:creationId xmlns:a16="http://schemas.microsoft.com/office/drawing/2014/main" id="{BACC81CC-EAC1-4BCD-A83A-8F925C7BC8AE}"/>
                    </a:ext>
                  </a:extLst>
                </p:cNvPr>
                <p:cNvSpPr>
                  <a:spLocks noChangeShapeType="1"/>
                </p:cNvSpPr>
                <p:nvPr/>
              </p:nvSpPr>
              <p:spPr bwMode="auto">
                <a:xfrm>
                  <a:off x="9728198"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0" name="Line 27">
                  <a:extLst>
                    <a:ext uri="{FF2B5EF4-FFF2-40B4-BE49-F238E27FC236}">
                      <a16:creationId xmlns:a16="http://schemas.microsoft.com/office/drawing/2014/main" id="{B24F47CD-C03D-4755-8463-F69E601BE8B7}"/>
                    </a:ext>
                  </a:extLst>
                </p:cNvPr>
                <p:cNvSpPr>
                  <a:spLocks noChangeShapeType="1"/>
                </p:cNvSpPr>
                <p:nvPr/>
              </p:nvSpPr>
              <p:spPr bwMode="auto">
                <a:xfrm>
                  <a:off x="9721055"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1" name="Line 27">
                  <a:extLst>
                    <a:ext uri="{FF2B5EF4-FFF2-40B4-BE49-F238E27FC236}">
                      <a16:creationId xmlns:a16="http://schemas.microsoft.com/office/drawing/2014/main" id="{433EC9C2-DCEC-497A-8659-DE0E702C6631}"/>
                    </a:ext>
                  </a:extLst>
                </p:cNvPr>
                <p:cNvSpPr>
                  <a:spLocks noChangeShapeType="1"/>
                </p:cNvSpPr>
                <p:nvPr/>
              </p:nvSpPr>
              <p:spPr bwMode="auto">
                <a:xfrm>
                  <a:off x="9687717"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2" name="Line 27">
                  <a:extLst>
                    <a:ext uri="{FF2B5EF4-FFF2-40B4-BE49-F238E27FC236}">
                      <a16:creationId xmlns:a16="http://schemas.microsoft.com/office/drawing/2014/main" id="{FFE1C0A5-F692-4C47-BDF3-CC6BF879F8E9}"/>
                    </a:ext>
                  </a:extLst>
                </p:cNvPr>
                <p:cNvSpPr>
                  <a:spLocks noChangeShapeType="1"/>
                </p:cNvSpPr>
                <p:nvPr/>
              </p:nvSpPr>
              <p:spPr bwMode="auto">
                <a:xfrm>
                  <a:off x="9644855"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3" name="Line 27">
                  <a:extLst>
                    <a:ext uri="{FF2B5EF4-FFF2-40B4-BE49-F238E27FC236}">
                      <a16:creationId xmlns:a16="http://schemas.microsoft.com/office/drawing/2014/main" id="{18E02153-AB85-41A8-B2DD-AFD85B661497}"/>
                    </a:ext>
                  </a:extLst>
                </p:cNvPr>
                <p:cNvSpPr>
                  <a:spLocks noChangeShapeType="1"/>
                </p:cNvSpPr>
                <p:nvPr/>
              </p:nvSpPr>
              <p:spPr bwMode="auto">
                <a:xfrm>
                  <a:off x="9592467"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4" name="Line 27">
                  <a:extLst>
                    <a:ext uri="{FF2B5EF4-FFF2-40B4-BE49-F238E27FC236}">
                      <a16:creationId xmlns:a16="http://schemas.microsoft.com/office/drawing/2014/main" id="{C6EA45B9-917C-4414-B09A-B147B7A9C39A}"/>
                    </a:ext>
                  </a:extLst>
                </p:cNvPr>
                <p:cNvSpPr>
                  <a:spLocks noChangeShapeType="1"/>
                </p:cNvSpPr>
                <p:nvPr/>
              </p:nvSpPr>
              <p:spPr bwMode="auto">
                <a:xfrm>
                  <a:off x="9585323"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5" name="Line 27">
                  <a:extLst>
                    <a:ext uri="{FF2B5EF4-FFF2-40B4-BE49-F238E27FC236}">
                      <a16:creationId xmlns:a16="http://schemas.microsoft.com/office/drawing/2014/main" id="{EAC44789-C923-4296-B8C5-36F8D74E2ED3}"/>
                    </a:ext>
                  </a:extLst>
                </p:cNvPr>
                <p:cNvSpPr>
                  <a:spLocks noChangeShapeType="1"/>
                </p:cNvSpPr>
                <p:nvPr/>
              </p:nvSpPr>
              <p:spPr bwMode="auto">
                <a:xfrm>
                  <a:off x="9578180"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6" name="Line 27">
                  <a:extLst>
                    <a:ext uri="{FF2B5EF4-FFF2-40B4-BE49-F238E27FC236}">
                      <a16:creationId xmlns:a16="http://schemas.microsoft.com/office/drawing/2014/main" id="{8C7F18FC-8908-4CDC-A307-B759E879BE16}"/>
                    </a:ext>
                  </a:extLst>
                </p:cNvPr>
                <p:cNvSpPr>
                  <a:spLocks noChangeShapeType="1"/>
                </p:cNvSpPr>
                <p:nvPr/>
              </p:nvSpPr>
              <p:spPr bwMode="auto">
                <a:xfrm>
                  <a:off x="9547223"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7" name="Line 27">
                  <a:extLst>
                    <a:ext uri="{FF2B5EF4-FFF2-40B4-BE49-F238E27FC236}">
                      <a16:creationId xmlns:a16="http://schemas.microsoft.com/office/drawing/2014/main" id="{91CE3225-9795-4681-B940-E96E9A06B435}"/>
                    </a:ext>
                  </a:extLst>
                </p:cNvPr>
                <p:cNvSpPr>
                  <a:spLocks noChangeShapeType="1"/>
                </p:cNvSpPr>
                <p:nvPr/>
              </p:nvSpPr>
              <p:spPr bwMode="auto">
                <a:xfrm>
                  <a:off x="9540079"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8" name="Line 27">
                  <a:extLst>
                    <a:ext uri="{FF2B5EF4-FFF2-40B4-BE49-F238E27FC236}">
                      <a16:creationId xmlns:a16="http://schemas.microsoft.com/office/drawing/2014/main" id="{4AF98641-8F29-4259-8580-4493B9C18BB8}"/>
                    </a:ext>
                  </a:extLst>
                </p:cNvPr>
                <p:cNvSpPr>
                  <a:spLocks noChangeShapeType="1"/>
                </p:cNvSpPr>
                <p:nvPr/>
              </p:nvSpPr>
              <p:spPr bwMode="auto">
                <a:xfrm>
                  <a:off x="9532936" y="333587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599" name="Line 27">
                  <a:extLst>
                    <a:ext uri="{FF2B5EF4-FFF2-40B4-BE49-F238E27FC236}">
                      <a16:creationId xmlns:a16="http://schemas.microsoft.com/office/drawing/2014/main" id="{45C67155-5B84-4EE8-894C-251587A7A10E}"/>
                    </a:ext>
                  </a:extLst>
                </p:cNvPr>
                <p:cNvSpPr>
                  <a:spLocks noChangeShapeType="1"/>
                </p:cNvSpPr>
                <p:nvPr/>
              </p:nvSpPr>
              <p:spPr bwMode="auto">
                <a:xfrm>
                  <a:off x="9378155" y="3128710"/>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0" name="Line 27">
                  <a:extLst>
                    <a:ext uri="{FF2B5EF4-FFF2-40B4-BE49-F238E27FC236}">
                      <a16:creationId xmlns:a16="http://schemas.microsoft.com/office/drawing/2014/main" id="{C9D1DA88-C256-4F57-A513-6138671A3BA9}"/>
                    </a:ext>
                  </a:extLst>
                </p:cNvPr>
                <p:cNvSpPr>
                  <a:spLocks noChangeShapeType="1"/>
                </p:cNvSpPr>
                <p:nvPr/>
              </p:nvSpPr>
              <p:spPr bwMode="auto">
                <a:xfrm>
                  <a:off x="9330530" y="30406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1" name="Line 27">
                  <a:extLst>
                    <a:ext uri="{FF2B5EF4-FFF2-40B4-BE49-F238E27FC236}">
                      <a16:creationId xmlns:a16="http://schemas.microsoft.com/office/drawing/2014/main" id="{6C33D007-AB92-41AD-8496-D84E7E04C251}"/>
                    </a:ext>
                  </a:extLst>
                </p:cNvPr>
                <p:cNvSpPr>
                  <a:spLocks noChangeShapeType="1"/>
                </p:cNvSpPr>
                <p:nvPr/>
              </p:nvSpPr>
              <p:spPr bwMode="auto">
                <a:xfrm>
                  <a:off x="9263855" y="30406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2" name="Line 27">
                  <a:extLst>
                    <a:ext uri="{FF2B5EF4-FFF2-40B4-BE49-F238E27FC236}">
                      <a16:creationId xmlns:a16="http://schemas.microsoft.com/office/drawing/2014/main" id="{3E33874E-9075-4382-B8EC-00C486122FE6}"/>
                    </a:ext>
                  </a:extLst>
                </p:cNvPr>
                <p:cNvSpPr>
                  <a:spLocks noChangeShapeType="1"/>
                </p:cNvSpPr>
                <p:nvPr/>
              </p:nvSpPr>
              <p:spPr bwMode="auto">
                <a:xfrm>
                  <a:off x="9323387" y="30406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3" name="Line 27">
                  <a:extLst>
                    <a:ext uri="{FF2B5EF4-FFF2-40B4-BE49-F238E27FC236}">
                      <a16:creationId xmlns:a16="http://schemas.microsoft.com/office/drawing/2014/main" id="{3FF33567-4A85-492B-8E78-299DE2374E07}"/>
                    </a:ext>
                  </a:extLst>
                </p:cNvPr>
                <p:cNvSpPr>
                  <a:spLocks noChangeShapeType="1"/>
                </p:cNvSpPr>
                <p:nvPr/>
              </p:nvSpPr>
              <p:spPr bwMode="auto">
                <a:xfrm>
                  <a:off x="9211468" y="30263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4" name="Line 27">
                  <a:extLst>
                    <a:ext uri="{FF2B5EF4-FFF2-40B4-BE49-F238E27FC236}">
                      <a16:creationId xmlns:a16="http://schemas.microsoft.com/office/drawing/2014/main" id="{97A3533E-79BA-4068-9B46-A2C4EA25E729}"/>
                    </a:ext>
                  </a:extLst>
                </p:cNvPr>
                <p:cNvSpPr>
                  <a:spLocks noChangeShapeType="1"/>
                </p:cNvSpPr>
                <p:nvPr/>
              </p:nvSpPr>
              <p:spPr bwMode="auto">
                <a:xfrm>
                  <a:off x="9204325" y="30263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5" name="Line 27">
                  <a:extLst>
                    <a:ext uri="{FF2B5EF4-FFF2-40B4-BE49-F238E27FC236}">
                      <a16:creationId xmlns:a16="http://schemas.microsoft.com/office/drawing/2014/main" id="{F74AD1C2-092D-407D-9A12-FF85C48028CD}"/>
                    </a:ext>
                  </a:extLst>
                </p:cNvPr>
                <p:cNvSpPr>
                  <a:spLocks noChangeShapeType="1"/>
                </p:cNvSpPr>
                <p:nvPr/>
              </p:nvSpPr>
              <p:spPr bwMode="auto">
                <a:xfrm>
                  <a:off x="9194800" y="30263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6" name="Line 27">
                  <a:extLst>
                    <a:ext uri="{FF2B5EF4-FFF2-40B4-BE49-F238E27FC236}">
                      <a16:creationId xmlns:a16="http://schemas.microsoft.com/office/drawing/2014/main" id="{50C398A4-BF15-4923-AE2D-F23B9EF00E67}"/>
                    </a:ext>
                  </a:extLst>
                </p:cNvPr>
                <p:cNvSpPr>
                  <a:spLocks noChangeShapeType="1"/>
                </p:cNvSpPr>
                <p:nvPr/>
              </p:nvSpPr>
              <p:spPr bwMode="auto">
                <a:xfrm>
                  <a:off x="9187657" y="30263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7" name="Line 27">
                  <a:extLst>
                    <a:ext uri="{FF2B5EF4-FFF2-40B4-BE49-F238E27FC236}">
                      <a16:creationId xmlns:a16="http://schemas.microsoft.com/office/drawing/2014/main" id="{5405E579-1A9B-424F-B392-1358C7464CE7}"/>
                    </a:ext>
                  </a:extLst>
                </p:cNvPr>
                <p:cNvSpPr>
                  <a:spLocks noChangeShapeType="1"/>
                </p:cNvSpPr>
                <p:nvPr/>
              </p:nvSpPr>
              <p:spPr bwMode="auto">
                <a:xfrm>
                  <a:off x="9180512" y="3019172"/>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8" name="Line 27">
                  <a:extLst>
                    <a:ext uri="{FF2B5EF4-FFF2-40B4-BE49-F238E27FC236}">
                      <a16:creationId xmlns:a16="http://schemas.microsoft.com/office/drawing/2014/main" id="{440EFD4D-4698-4A20-978D-1FBB95ECD8B6}"/>
                    </a:ext>
                  </a:extLst>
                </p:cNvPr>
                <p:cNvSpPr>
                  <a:spLocks noChangeShapeType="1"/>
                </p:cNvSpPr>
                <p:nvPr/>
              </p:nvSpPr>
              <p:spPr bwMode="auto">
                <a:xfrm>
                  <a:off x="9173369" y="3019172"/>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09" name="Line 27">
                  <a:extLst>
                    <a:ext uri="{FF2B5EF4-FFF2-40B4-BE49-F238E27FC236}">
                      <a16:creationId xmlns:a16="http://schemas.microsoft.com/office/drawing/2014/main" id="{9DF1FFA7-8534-4FCF-A240-6060B6A9A090}"/>
                    </a:ext>
                  </a:extLst>
                </p:cNvPr>
                <p:cNvSpPr>
                  <a:spLocks noChangeShapeType="1"/>
                </p:cNvSpPr>
                <p:nvPr/>
              </p:nvSpPr>
              <p:spPr bwMode="auto">
                <a:xfrm>
                  <a:off x="9168606" y="3012028"/>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0" name="Line 27">
                  <a:extLst>
                    <a:ext uri="{FF2B5EF4-FFF2-40B4-BE49-F238E27FC236}">
                      <a16:creationId xmlns:a16="http://schemas.microsoft.com/office/drawing/2014/main" id="{971AF72E-51D7-44FA-89ED-58207C19A522}"/>
                    </a:ext>
                  </a:extLst>
                </p:cNvPr>
                <p:cNvSpPr>
                  <a:spLocks noChangeShapeType="1"/>
                </p:cNvSpPr>
                <p:nvPr/>
              </p:nvSpPr>
              <p:spPr bwMode="auto">
                <a:xfrm>
                  <a:off x="9161463" y="3012028"/>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1" name="Line 27">
                  <a:extLst>
                    <a:ext uri="{FF2B5EF4-FFF2-40B4-BE49-F238E27FC236}">
                      <a16:creationId xmlns:a16="http://schemas.microsoft.com/office/drawing/2014/main" id="{E2A442A7-F7DE-4667-8B26-EE4C64AC8080}"/>
                    </a:ext>
                  </a:extLst>
                </p:cNvPr>
                <p:cNvSpPr>
                  <a:spLocks noChangeShapeType="1"/>
                </p:cNvSpPr>
                <p:nvPr/>
              </p:nvSpPr>
              <p:spPr bwMode="auto">
                <a:xfrm>
                  <a:off x="9132887" y="30025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2" name="Line 27">
                  <a:extLst>
                    <a:ext uri="{FF2B5EF4-FFF2-40B4-BE49-F238E27FC236}">
                      <a16:creationId xmlns:a16="http://schemas.microsoft.com/office/drawing/2014/main" id="{1C8DD16E-C93A-4209-A5E7-9ECBDE519BB8}"/>
                    </a:ext>
                  </a:extLst>
                </p:cNvPr>
                <p:cNvSpPr>
                  <a:spLocks noChangeShapeType="1"/>
                </p:cNvSpPr>
                <p:nvPr/>
              </p:nvSpPr>
              <p:spPr bwMode="auto">
                <a:xfrm>
                  <a:off x="9125744" y="30025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3" name="Line 27">
                  <a:extLst>
                    <a:ext uri="{FF2B5EF4-FFF2-40B4-BE49-F238E27FC236}">
                      <a16:creationId xmlns:a16="http://schemas.microsoft.com/office/drawing/2014/main" id="{48BF0C15-D201-4A85-A29A-DC5714A3754D}"/>
                    </a:ext>
                  </a:extLst>
                </p:cNvPr>
                <p:cNvSpPr>
                  <a:spLocks noChangeShapeType="1"/>
                </p:cNvSpPr>
                <p:nvPr/>
              </p:nvSpPr>
              <p:spPr bwMode="auto">
                <a:xfrm>
                  <a:off x="9082881" y="2990597"/>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4" name="Line 27">
                  <a:extLst>
                    <a:ext uri="{FF2B5EF4-FFF2-40B4-BE49-F238E27FC236}">
                      <a16:creationId xmlns:a16="http://schemas.microsoft.com/office/drawing/2014/main" id="{C2D55FFC-073A-4A05-AB7D-3F133C33FA38}"/>
                    </a:ext>
                  </a:extLst>
                </p:cNvPr>
                <p:cNvSpPr>
                  <a:spLocks noChangeShapeType="1"/>
                </p:cNvSpPr>
                <p:nvPr/>
              </p:nvSpPr>
              <p:spPr bwMode="auto">
                <a:xfrm>
                  <a:off x="9075738" y="2990597"/>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5" name="Line 27">
                  <a:extLst>
                    <a:ext uri="{FF2B5EF4-FFF2-40B4-BE49-F238E27FC236}">
                      <a16:creationId xmlns:a16="http://schemas.microsoft.com/office/drawing/2014/main" id="{34A8BECC-4AC4-4B01-805E-CE4315230B33}"/>
                    </a:ext>
                  </a:extLst>
                </p:cNvPr>
                <p:cNvSpPr>
                  <a:spLocks noChangeShapeType="1"/>
                </p:cNvSpPr>
                <p:nvPr/>
              </p:nvSpPr>
              <p:spPr bwMode="auto">
                <a:xfrm>
                  <a:off x="9013825" y="28882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6" name="Line 27">
                  <a:extLst>
                    <a:ext uri="{FF2B5EF4-FFF2-40B4-BE49-F238E27FC236}">
                      <a16:creationId xmlns:a16="http://schemas.microsoft.com/office/drawing/2014/main" id="{8D8E9FF0-7F6C-4CD8-BBEC-1CD966F82806}"/>
                    </a:ext>
                  </a:extLst>
                </p:cNvPr>
                <p:cNvSpPr>
                  <a:spLocks noChangeShapeType="1"/>
                </p:cNvSpPr>
                <p:nvPr/>
              </p:nvSpPr>
              <p:spPr bwMode="auto">
                <a:xfrm>
                  <a:off x="9006682" y="288820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7" name="Line 27">
                  <a:extLst>
                    <a:ext uri="{FF2B5EF4-FFF2-40B4-BE49-F238E27FC236}">
                      <a16:creationId xmlns:a16="http://schemas.microsoft.com/office/drawing/2014/main" id="{A31CDEEC-4576-414C-ADC9-4B6113F0E089}"/>
                    </a:ext>
                  </a:extLst>
                </p:cNvPr>
                <p:cNvSpPr>
                  <a:spLocks noChangeShapeType="1"/>
                </p:cNvSpPr>
                <p:nvPr/>
              </p:nvSpPr>
              <p:spPr bwMode="auto">
                <a:xfrm>
                  <a:off x="8920956" y="28358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8" name="Line 27">
                  <a:extLst>
                    <a:ext uri="{FF2B5EF4-FFF2-40B4-BE49-F238E27FC236}">
                      <a16:creationId xmlns:a16="http://schemas.microsoft.com/office/drawing/2014/main" id="{5031F9A4-29E9-44FC-A2BD-4E3ECAB893E9}"/>
                    </a:ext>
                  </a:extLst>
                </p:cNvPr>
                <p:cNvSpPr>
                  <a:spLocks noChangeShapeType="1"/>
                </p:cNvSpPr>
                <p:nvPr/>
              </p:nvSpPr>
              <p:spPr bwMode="auto">
                <a:xfrm>
                  <a:off x="8913813" y="28358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19" name="Line 27">
                  <a:extLst>
                    <a:ext uri="{FF2B5EF4-FFF2-40B4-BE49-F238E27FC236}">
                      <a16:creationId xmlns:a16="http://schemas.microsoft.com/office/drawing/2014/main" id="{4E191E87-BF0F-4130-81E4-6E60E518A203}"/>
                    </a:ext>
                  </a:extLst>
                </p:cNvPr>
                <p:cNvSpPr>
                  <a:spLocks noChangeShapeType="1"/>
                </p:cNvSpPr>
                <p:nvPr/>
              </p:nvSpPr>
              <p:spPr bwMode="auto">
                <a:xfrm>
                  <a:off x="8909050" y="28358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0" name="Line 27">
                  <a:extLst>
                    <a:ext uri="{FF2B5EF4-FFF2-40B4-BE49-F238E27FC236}">
                      <a16:creationId xmlns:a16="http://schemas.microsoft.com/office/drawing/2014/main" id="{859BE320-762E-4985-8CA9-99FDEB6F232E}"/>
                    </a:ext>
                  </a:extLst>
                </p:cNvPr>
                <p:cNvSpPr>
                  <a:spLocks noChangeShapeType="1"/>
                </p:cNvSpPr>
                <p:nvPr/>
              </p:nvSpPr>
              <p:spPr bwMode="auto">
                <a:xfrm>
                  <a:off x="8901907" y="28358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1" name="Line 27">
                  <a:extLst>
                    <a:ext uri="{FF2B5EF4-FFF2-40B4-BE49-F238E27FC236}">
                      <a16:creationId xmlns:a16="http://schemas.microsoft.com/office/drawing/2014/main" id="{17514F6A-6821-4FA7-891A-E9ACE4973F09}"/>
                    </a:ext>
                  </a:extLst>
                </p:cNvPr>
                <p:cNvSpPr>
                  <a:spLocks noChangeShapeType="1"/>
                </p:cNvSpPr>
                <p:nvPr/>
              </p:nvSpPr>
              <p:spPr bwMode="auto">
                <a:xfrm>
                  <a:off x="8894762" y="28358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2" name="Line 27">
                  <a:extLst>
                    <a:ext uri="{FF2B5EF4-FFF2-40B4-BE49-F238E27FC236}">
                      <a16:creationId xmlns:a16="http://schemas.microsoft.com/office/drawing/2014/main" id="{ECF4D9F3-0D4A-4E94-A809-CC22A8AF25FF}"/>
                    </a:ext>
                  </a:extLst>
                </p:cNvPr>
                <p:cNvSpPr>
                  <a:spLocks noChangeShapeType="1"/>
                </p:cNvSpPr>
                <p:nvPr/>
              </p:nvSpPr>
              <p:spPr bwMode="auto">
                <a:xfrm>
                  <a:off x="8887619" y="2835816"/>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3" name="Line 27">
                  <a:extLst>
                    <a:ext uri="{FF2B5EF4-FFF2-40B4-BE49-F238E27FC236}">
                      <a16:creationId xmlns:a16="http://schemas.microsoft.com/office/drawing/2014/main" id="{703D8BF3-BFE0-4A38-98F1-ADC8B05EDA46}"/>
                    </a:ext>
                  </a:extLst>
                </p:cNvPr>
                <p:cNvSpPr>
                  <a:spLocks noChangeShapeType="1"/>
                </p:cNvSpPr>
                <p:nvPr/>
              </p:nvSpPr>
              <p:spPr bwMode="auto">
                <a:xfrm>
                  <a:off x="8768556" y="2776285"/>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4" name="Line 27">
                  <a:extLst>
                    <a:ext uri="{FF2B5EF4-FFF2-40B4-BE49-F238E27FC236}">
                      <a16:creationId xmlns:a16="http://schemas.microsoft.com/office/drawing/2014/main" id="{35A1F718-4733-4EA4-9259-A32FD16E6245}"/>
                    </a:ext>
                  </a:extLst>
                </p:cNvPr>
                <p:cNvSpPr>
                  <a:spLocks noChangeShapeType="1"/>
                </p:cNvSpPr>
                <p:nvPr/>
              </p:nvSpPr>
              <p:spPr bwMode="auto">
                <a:xfrm>
                  <a:off x="8761413" y="2776285"/>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5" name="Line 27">
                  <a:extLst>
                    <a:ext uri="{FF2B5EF4-FFF2-40B4-BE49-F238E27FC236}">
                      <a16:creationId xmlns:a16="http://schemas.microsoft.com/office/drawing/2014/main" id="{26D746D1-15E2-420E-A9D3-D0679C8B7E52}"/>
                    </a:ext>
                  </a:extLst>
                </p:cNvPr>
                <p:cNvSpPr>
                  <a:spLocks noChangeShapeType="1"/>
                </p:cNvSpPr>
                <p:nvPr/>
              </p:nvSpPr>
              <p:spPr bwMode="auto">
                <a:xfrm>
                  <a:off x="8523287" y="263102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6" name="Line 27">
                  <a:extLst>
                    <a:ext uri="{FF2B5EF4-FFF2-40B4-BE49-F238E27FC236}">
                      <a16:creationId xmlns:a16="http://schemas.microsoft.com/office/drawing/2014/main" id="{382460AF-EB02-4E21-9A1A-465C96D45A6E}"/>
                    </a:ext>
                  </a:extLst>
                </p:cNvPr>
                <p:cNvSpPr>
                  <a:spLocks noChangeShapeType="1"/>
                </p:cNvSpPr>
                <p:nvPr/>
              </p:nvSpPr>
              <p:spPr bwMode="auto">
                <a:xfrm>
                  <a:off x="8516144" y="2631029"/>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7" name="Line 27">
                  <a:extLst>
                    <a:ext uri="{FF2B5EF4-FFF2-40B4-BE49-F238E27FC236}">
                      <a16:creationId xmlns:a16="http://schemas.microsoft.com/office/drawing/2014/main" id="{67F19F68-36C0-433A-ADB6-AF01631BA2D2}"/>
                    </a:ext>
                  </a:extLst>
                </p:cNvPr>
                <p:cNvSpPr>
                  <a:spLocks noChangeShapeType="1"/>
                </p:cNvSpPr>
                <p:nvPr/>
              </p:nvSpPr>
              <p:spPr bwMode="auto">
                <a:xfrm>
                  <a:off x="8366125" y="2564353"/>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8" name="Line 27">
                  <a:extLst>
                    <a:ext uri="{FF2B5EF4-FFF2-40B4-BE49-F238E27FC236}">
                      <a16:creationId xmlns:a16="http://schemas.microsoft.com/office/drawing/2014/main" id="{C58E4064-A87B-4381-8B93-439E8AC08FE1}"/>
                    </a:ext>
                  </a:extLst>
                </p:cNvPr>
                <p:cNvSpPr>
                  <a:spLocks noChangeShapeType="1"/>
                </p:cNvSpPr>
                <p:nvPr/>
              </p:nvSpPr>
              <p:spPr bwMode="auto">
                <a:xfrm>
                  <a:off x="8206581" y="2433385"/>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29" name="Line 27">
                  <a:extLst>
                    <a:ext uri="{FF2B5EF4-FFF2-40B4-BE49-F238E27FC236}">
                      <a16:creationId xmlns:a16="http://schemas.microsoft.com/office/drawing/2014/main" id="{AB856289-76FF-4C7A-ADD0-9D5C3790AC0F}"/>
                    </a:ext>
                  </a:extLst>
                </p:cNvPr>
                <p:cNvSpPr>
                  <a:spLocks noChangeShapeType="1"/>
                </p:cNvSpPr>
                <p:nvPr/>
              </p:nvSpPr>
              <p:spPr bwMode="auto">
                <a:xfrm>
                  <a:off x="8199438" y="2433385"/>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30" name="Line 27">
                  <a:extLst>
                    <a:ext uri="{FF2B5EF4-FFF2-40B4-BE49-F238E27FC236}">
                      <a16:creationId xmlns:a16="http://schemas.microsoft.com/office/drawing/2014/main" id="{17ACE350-7A9F-4C61-8CB1-D664AE23EEE5}"/>
                    </a:ext>
                  </a:extLst>
                </p:cNvPr>
                <p:cNvSpPr>
                  <a:spLocks noChangeShapeType="1"/>
                </p:cNvSpPr>
                <p:nvPr/>
              </p:nvSpPr>
              <p:spPr bwMode="auto">
                <a:xfrm>
                  <a:off x="7856538" y="2242885"/>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sp>
              <p:nvSpPr>
                <p:cNvPr id="631" name="Line 27">
                  <a:extLst>
                    <a:ext uri="{FF2B5EF4-FFF2-40B4-BE49-F238E27FC236}">
                      <a16:creationId xmlns:a16="http://schemas.microsoft.com/office/drawing/2014/main" id="{1426466E-4416-42D5-BEE4-97337561AD15}"/>
                    </a:ext>
                  </a:extLst>
                </p:cNvPr>
                <p:cNvSpPr>
                  <a:spLocks noChangeShapeType="1"/>
                </p:cNvSpPr>
                <p:nvPr/>
              </p:nvSpPr>
              <p:spPr bwMode="auto">
                <a:xfrm>
                  <a:off x="7849395" y="2242885"/>
                  <a:ext cx="0" cy="49613"/>
                </a:xfrm>
                <a:prstGeom prst="line">
                  <a:avLst/>
                </a:prstGeom>
                <a:noFill/>
                <a:ln w="6350" cap="flat">
                  <a:solidFill>
                    <a:srgbClr val="FDA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95454"/>
                    </a:solidFill>
                    <a:effectLst/>
                    <a:uLnTx/>
                    <a:uFillTx/>
                    <a:latin typeface="Trebuchet MS"/>
                    <a:ea typeface="+mn-ea"/>
                    <a:cs typeface="+mn-cs"/>
                  </a:endParaRPr>
                </a:p>
              </p:txBody>
            </p:sp>
          </p:grpSp>
        </p:grpSp>
      </p:grpSp>
      <p:grpSp>
        <p:nvGrpSpPr>
          <p:cNvPr id="5" name="Group 4">
            <a:extLst>
              <a:ext uri="{FF2B5EF4-FFF2-40B4-BE49-F238E27FC236}">
                <a16:creationId xmlns:a16="http://schemas.microsoft.com/office/drawing/2014/main" id="{952BDCDA-982B-4948-A069-F38A57D9697E}"/>
              </a:ext>
            </a:extLst>
          </p:cNvPr>
          <p:cNvGrpSpPr/>
          <p:nvPr/>
        </p:nvGrpSpPr>
        <p:grpSpPr>
          <a:xfrm>
            <a:off x="4405541" y="2734608"/>
            <a:ext cx="3436578" cy="3018392"/>
            <a:chOff x="4405541" y="2530909"/>
            <a:chExt cx="3436578" cy="3018392"/>
          </a:xfrm>
        </p:grpSpPr>
        <p:pic>
          <p:nvPicPr>
            <p:cNvPr id="7" name="Graphic 6">
              <a:extLst>
                <a:ext uri="{FF2B5EF4-FFF2-40B4-BE49-F238E27FC236}">
                  <a16:creationId xmlns:a16="http://schemas.microsoft.com/office/drawing/2014/main" id="{A9844F5F-19AA-4F3C-87E4-FEA43E5391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9646" y="2611654"/>
              <a:ext cx="2793694" cy="1980983"/>
            </a:xfrm>
            <a:prstGeom prst="rect">
              <a:avLst/>
            </a:prstGeom>
          </p:spPr>
        </p:pic>
        <p:sp>
          <p:nvSpPr>
            <p:cNvPr id="126" name="TextBox 125">
              <a:extLst>
                <a:ext uri="{FF2B5EF4-FFF2-40B4-BE49-F238E27FC236}">
                  <a16:creationId xmlns:a16="http://schemas.microsoft.com/office/drawing/2014/main" id="{9AE06F9D-3550-45DE-8DB3-D96E00A5E8DC}"/>
                </a:ext>
              </a:extLst>
            </p:cNvPr>
            <p:cNvSpPr txBox="1"/>
            <p:nvPr/>
          </p:nvSpPr>
          <p:spPr>
            <a:xfrm rot="16200000">
              <a:off x="3638253" y="3793972"/>
              <a:ext cx="168846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OS (%)</a:t>
              </a:r>
            </a:p>
          </p:txBody>
        </p:sp>
        <p:sp>
          <p:nvSpPr>
            <p:cNvPr id="127" name="TextBox 126">
              <a:extLst>
                <a:ext uri="{FF2B5EF4-FFF2-40B4-BE49-F238E27FC236}">
                  <a16:creationId xmlns:a16="http://schemas.microsoft.com/office/drawing/2014/main" id="{F3A8F36A-0FF6-4843-8F16-783FF519CC63}"/>
                </a:ext>
              </a:extLst>
            </p:cNvPr>
            <p:cNvSpPr txBox="1"/>
            <p:nvPr/>
          </p:nvSpPr>
          <p:spPr>
            <a:xfrm>
              <a:off x="5828549" y="5395413"/>
              <a:ext cx="11552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Months</a:t>
              </a:r>
            </a:p>
          </p:txBody>
        </p:sp>
        <p:sp>
          <p:nvSpPr>
            <p:cNvPr id="129" name="Freeform: Shape 128">
              <a:extLst>
                <a:ext uri="{FF2B5EF4-FFF2-40B4-BE49-F238E27FC236}">
                  <a16:creationId xmlns:a16="http://schemas.microsoft.com/office/drawing/2014/main" id="{A25E402B-DA1F-42D9-ACCB-FE6EE1D0D2D7}"/>
                </a:ext>
              </a:extLst>
            </p:cNvPr>
            <p:cNvSpPr/>
            <p:nvPr/>
          </p:nvSpPr>
          <p:spPr>
            <a:xfrm>
              <a:off x="4826681" y="2609903"/>
              <a:ext cx="3015438" cy="2581176"/>
            </a:xfrm>
            <a:custGeom>
              <a:avLst/>
              <a:gdLst>
                <a:gd name="connsiteX0" fmla="*/ 0 w 3519488"/>
                <a:gd name="connsiteY0" fmla="*/ 0 h 2214563"/>
                <a:gd name="connsiteX1" fmla="*/ 0 w 3519488"/>
                <a:gd name="connsiteY1" fmla="*/ 2214563 h 2214563"/>
                <a:gd name="connsiteX2" fmla="*/ 3519488 w 3519488"/>
                <a:gd name="connsiteY2" fmla="*/ 2214563 h 2214563"/>
              </a:gdLst>
              <a:ahLst/>
              <a:cxnLst>
                <a:cxn ang="0">
                  <a:pos x="connsiteX0" y="connsiteY0"/>
                </a:cxn>
                <a:cxn ang="0">
                  <a:pos x="connsiteX1" y="connsiteY1"/>
                </a:cxn>
                <a:cxn ang="0">
                  <a:pos x="connsiteX2" y="connsiteY2"/>
                </a:cxn>
              </a:cxnLst>
              <a:rect l="l" t="t" r="r" b="b"/>
              <a:pathLst>
                <a:path w="3519488" h="2214563">
                  <a:moveTo>
                    <a:pt x="0" y="0"/>
                  </a:moveTo>
                  <a:lnTo>
                    <a:pt x="0" y="2214563"/>
                  </a:lnTo>
                  <a:lnTo>
                    <a:pt x="3519488" y="2214563"/>
                  </a:lnTo>
                </a:path>
              </a:pathLst>
            </a:custGeom>
            <a:noFill/>
            <a:ln>
              <a:solidFill>
                <a:schemeClr val="tx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30" name="Straight Connector 129">
              <a:extLst>
                <a:ext uri="{FF2B5EF4-FFF2-40B4-BE49-F238E27FC236}">
                  <a16:creationId xmlns:a16="http://schemas.microsoft.com/office/drawing/2014/main" id="{29055723-E884-490F-B842-AA84BAF37519}"/>
                </a:ext>
              </a:extLst>
            </p:cNvPr>
            <p:cNvCxnSpPr/>
            <p:nvPr/>
          </p:nvCxnSpPr>
          <p:spPr>
            <a:xfrm>
              <a:off x="4779916" y="2611993"/>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1" name="Straight Connector 130">
              <a:extLst>
                <a:ext uri="{FF2B5EF4-FFF2-40B4-BE49-F238E27FC236}">
                  <a16:creationId xmlns:a16="http://schemas.microsoft.com/office/drawing/2014/main" id="{5031C18A-B97D-475B-B9E2-8D23C93B69DC}"/>
                </a:ext>
              </a:extLst>
            </p:cNvPr>
            <p:cNvCxnSpPr/>
            <p:nvPr/>
          </p:nvCxnSpPr>
          <p:spPr>
            <a:xfrm>
              <a:off x="4779916" y="2869902"/>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2" name="Straight Connector 131">
              <a:extLst>
                <a:ext uri="{FF2B5EF4-FFF2-40B4-BE49-F238E27FC236}">
                  <a16:creationId xmlns:a16="http://schemas.microsoft.com/office/drawing/2014/main" id="{DB6E0786-B875-4019-8322-FD5566431D43}"/>
                </a:ext>
              </a:extLst>
            </p:cNvPr>
            <p:cNvCxnSpPr/>
            <p:nvPr/>
          </p:nvCxnSpPr>
          <p:spPr>
            <a:xfrm>
              <a:off x="4779916" y="3127811"/>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3" name="Straight Connector 132">
              <a:extLst>
                <a:ext uri="{FF2B5EF4-FFF2-40B4-BE49-F238E27FC236}">
                  <a16:creationId xmlns:a16="http://schemas.microsoft.com/office/drawing/2014/main" id="{34BC2786-2733-447B-A25F-A70F7F871CE4}"/>
                </a:ext>
              </a:extLst>
            </p:cNvPr>
            <p:cNvCxnSpPr/>
            <p:nvPr/>
          </p:nvCxnSpPr>
          <p:spPr>
            <a:xfrm>
              <a:off x="4779916" y="3385720"/>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4" name="Straight Connector 133">
              <a:extLst>
                <a:ext uri="{FF2B5EF4-FFF2-40B4-BE49-F238E27FC236}">
                  <a16:creationId xmlns:a16="http://schemas.microsoft.com/office/drawing/2014/main" id="{57329B57-CC32-43E8-9AFE-2A1F03E3AD83}"/>
                </a:ext>
              </a:extLst>
            </p:cNvPr>
            <p:cNvCxnSpPr/>
            <p:nvPr/>
          </p:nvCxnSpPr>
          <p:spPr>
            <a:xfrm>
              <a:off x="4779916" y="3643629"/>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5" name="Straight Connector 134">
              <a:extLst>
                <a:ext uri="{FF2B5EF4-FFF2-40B4-BE49-F238E27FC236}">
                  <a16:creationId xmlns:a16="http://schemas.microsoft.com/office/drawing/2014/main" id="{78A9F957-BB9E-49E3-9E8B-C076E92B8587}"/>
                </a:ext>
              </a:extLst>
            </p:cNvPr>
            <p:cNvCxnSpPr/>
            <p:nvPr/>
          </p:nvCxnSpPr>
          <p:spPr>
            <a:xfrm>
              <a:off x="4779916" y="3901538"/>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6" name="Straight Connector 135">
              <a:extLst>
                <a:ext uri="{FF2B5EF4-FFF2-40B4-BE49-F238E27FC236}">
                  <a16:creationId xmlns:a16="http://schemas.microsoft.com/office/drawing/2014/main" id="{28776543-BC21-49F4-AC9B-7BE0135459DB}"/>
                </a:ext>
              </a:extLst>
            </p:cNvPr>
            <p:cNvCxnSpPr/>
            <p:nvPr/>
          </p:nvCxnSpPr>
          <p:spPr>
            <a:xfrm>
              <a:off x="4779916" y="4159447"/>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7" name="Straight Connector 136">
              <a:extLst>
                <a:ext uri="{FF2B5EF4-FFF2-40B4-BE49-F238E27FC236}">
                  <a16:creationId xmlns:a16="http://schemas.microsoft.com/office/drawing/2014/main" id="{18317321-6A7F-44FD-9B3F-26DABA443B60}"/>
                </a:ext>
              </a:extLst>
            </p:cNvPr>
            <p:cNvCxnSpPr/>
            <p:nvPr/>
          </p:nvCxnSpPr>
          <p:spPr>
            <a:xfrm>
              <a:off x="4779916" y="4417356"/>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8" name="Straight Connector 137">
              <a:extLst>
                <a:ext uri="{FF2B5EF4-FFF2-40B4-BE49-F238E27FC236}">
                  <a16:creationId xmlns:a16="http://schemas.microsoft.com/office/drawing/2014/main" id="{B0626E32-9C85-4BAD-A68C-0CE42AEC61A4}"/>
                </a:ext>
              </a:extLst>
            </p:cNvPr>
            <p:cNvCxnSpPr/>
            <p:nvPr/>
          </p:nvCxnSpPr>
          <p:spPr>
            <a:xfrm>
              <a:off x="4779916" y="4675265"/>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39" name="Straight Connector 138">
              <a:extLst>
                <a:ext uri="{FF2B5EF4-FFF2-40B4-BE49-F238E27FC236}">
                  <a16:creationId xmlns:a16="http://schemas.microsoft.com/office/drawing/2014/main" id="{997EE33B-AB41-4967-93A2-9282824895E0}"/>
                </a:ext>
              </a:extLst>
            </p:cNvPr>
            <p:cNvCxnSpPr/>
            <p:nvPr/>
          </p:nvCxnSpPr>
          <p:spPr>
            <a:xfrm>
              <a:off x="4779916" y="4933174"/>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40" name="Straight Connector 139">
              <a:extLst>
                <a:ext uri="{FF2B5EF4-FFF2-40B4-BE49-F238E27FC236}">
                  <a16:creationId xmlns:a16="http://schemas.microsoft.com/office/drawing/2014/main" id="{1F86BC3B-B6A2-4E1E-9493-D703C512EEBD}"/>
                </a:ext>
              </a:extLst>
            </p:cNvPr>
            <p:cNvCxnSpPr>
              <a:cxnSpLocks/>
            </p:cNvCxnSpPr>
            <p:nvPr/>
          </p:nvCxnSpPr>
          <p:spPr>
            <a:xfrm>
              <a:off x="4779916" y="5191079"/>
              <a:ext cx="42602"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141" name="Straight Connector 140">
              <a:extLst>
                <a:ext uri="{FF2B5EF4-FFF2-40B4-BE49-F238E27FC236}">
                  <a16:creationId xmlns:a16="http://schemas.microsoft.com/office/drawing/2014/main" id="{0B3DFB06-9691-4FA0-9C8B-40526F0C28B4}"/>
                </a:ext>
              </a:extLst>
            </p:cNvPr>
            <p:cNvCxnSpPr>
              <a:cxnSpLocks/>
            </p:cNvCxnSpPr>
            <p:nvPr/>
          </p:nvCxnSpPr>
          <p:spPr>
            <a:xfrm rot="5400000">
              <a:off x="4805479" y="5211184"/>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148" name="TextBox 147">
              <a:extLst>
                <a:ext uri="{FF2B5EF4-FFF2-40B4-BE49-F238E27FC236}">
                  <a16:creationId xmlns:a16="http://schemas.microsoft.com/office/drawing/2014/main" id="{D094D02C-E555-4E2B-830F-B145661020E9}"/>
                </a:ext>
              </a:extLst>
            </p:cNvPr>
            <p:cNvSpPr txBox="1"/>
            <p:nvPr/>
          </p:nvSpPr>
          <p:spPr>
            <a:xfrm>
              <a:off x="4557287" y="2530909"/>
              <a:ext cx="201978"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100</a:t>
              </a:r>
            </a:p>
          </p:txBody>
        </p:sp>
        <p:sp>
          <p:nvSpPr>
            <p:cNvPr id="149" name="TextBox 148">
              <a:extLst>
                <a:ext uri="{FF2B5EF4-FFF2-40B4-BE49-F238E27FC236}">
                  <a16:creationId xmlns:a16="http://schemas.microsoft.com/office/drawing/2014/main" id="{D81A4E05-03A3-4976-8BA2-F046EFEBEDEC}"/>
                </a:ext>
              </a:extLst>
            </p:cNvPr>
            <p:cNvSpPr txBox="1"/>
            <p:nvPr/>
          </p:nvSpPr>
          <p:spPr>
            <a:xfrm>
              <a:off x="4624613" y="2788796"/>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90</a:t>
              </a:r>
            </a:p>
          </p:txBody>
        </p:sp>
        <p:sp>
          <p:nvSpPr>
            <p:cNvPr id="150" name="TextBox 149">
              <a:extLst>
                <a:ext uri="{FF2B5EF4-FFF2-40B4-BE49-F238E27FC236}">
                  <a16:creationId xmlns:a16="http://schemas.microsoft.com/office/drawing/2014/main" id="{BADB227F-9D26-403B-B2C6-CE63895CA9B5}"/>
                </a:ext>
              </a:extLst>
            </p:cNvPr>
            <p:cNvSpPr txBox="1"/>
            <p:nvPr/>
          </p:nvSpPr>
          <p:spPr>
            <a:xfrm>
              <a:off x="4624613" y="3046683"/>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80</a:t>
              </a:r>
            </a:p>
          </p:txBody>
        </p:sp>
        <p:sp>
          <p:nvSpPr>
            <p:cNvPr id="151" name="TextBox 150">
              <a:extLst>
                <a:ext uri="{FF2B5EF4-FFF2-40B4-BE49-F238E27FC236}">
                  <a16:creationId xmlns:a16="http://schemas.microsoft.com/office/drawing/2014/main" id="{2BDFBC9B-4582-4F94-BD52-06E59A87364E}"/>
                </a:ext>
              </a:extLst>
            </p:cNvPr>
            <p:cNvSpPr txBox="1"/>
            <p:nvPr/>
          </p:nvSpPr>
          <p:spPr>
            <a:xfrm>
              <a:off x="4624613" y="3304570"/>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70</a:t>
              </a:r>
            </a:p>
          </p:txBody>
        </p:sp>
        <p:sp>
          <p:nvSpPr>
            <p:cNvPr id="152" name="TextBox 151">
              <a:extLst>
                <a:ext uri="{FF2B5EF4-FFF2-40B4-BE49-F238E27FC236}">
                  <a16:creationId xmlns:a16="http://schemas.microsoft.com/office/drawing/2014/main" id="{7BE3D5DE-94F2-43D1-B8BD-2EEBD4BC1A72}"/>
                </a:ext>
              </a:extLst>
            </p:cNvPr>
            <p:cNvSpPr txBox="1"/>
            <p:nvPr/>
          </p:nvSpPr>
          <p:spPr>
            <a:xfrm>
              <a:off x="4624613" y="3562457"/>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60</a:t>
              </a:r>
            </a:p>
          </p:txBody>
        </p:sp>
        <p:sp>
          <p:nvSpPr>
            <p:cNvPr id="153" name="TextBox 152">
              <a:extLst>
                <a:ext uri="{FF2B5EF4-FFF2-40B4-BE49-F238E27FC236}">
                  <a16:creationId xmlns:a16="http://schemas.microsoft.com/office/drawing/2014/main" id="{E545BA4E-503B-4513-8FE3-0A280BFD89DA}"/>
                </a:ext>
              </a:extLst>
            </p:cNvPr>
            <p:cNvSpPr txBox="1"/>
            <p:nvPr/>
          </p:nvSpPr>
          <p:spPr>
            <a:xfrm>
              <a:off x="4624613" y="3820344"/>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50</a:t>
              </a:r>
            </a:p>
          </p:txBody>
        </p:sp>
        <p:sp>
          <p:nvSpPr>
            <p:cNvPr id="154" name="TextBox 153">
              <a:extLst>
                <a:ext uri="{FF2B5EF4-FFF2-40B4-BE49-F238E27FC236}">
                  <a16:creationId xmlns:a16="http://schemas.microsoft.com/office/drawing/2014/main" id="{F5415A68-68DD-4D26-8F71-800435947513}"/>
                </a:ext>
              </a:extLst>
            </p:cNvPr>
            <p:cNvSpPr txBox="1"/>
            <p:nvPr/>
          </p:nvSpPr>
          <p:spPr>
            <a:xfrm>
              <a:off x="4624613" y="4078231"/>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40</a:t>
              </a:r>
            </a:p>
          </p:txBody>
        </p:sp>
        <p:sp>
          <p:nvSpPr>
            <p:cNvPr id="155" name="TextBox 154">
              <a:extLst>
                <a:ext uri="{FF2B5EF4-FFF2-40B4-BE49-F238E27FC236}">
                  <a16:creationId xmlns:a16="http://schemas.microsoft.com/office/drawing/2014/main" id="{64C8F1F7-187F-46FE-B53F-530ED8C2B686}"/>
                </a:ext>
              </a:extLst>
            </p:cNvPr>
            <p:cNvSpPr txBox="1"/>
            <p:nvPr/>
          </p:nvSpPr>
          <p:spPr>
            <a:xfrm>
              <a:off x="4624613" y="4336118"/>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30</a:t>
              </a:r>
            </a:p>
          </p:txBody>
        </p:sp>
        <p:sp>
          <p:nvSpPr>
            <p:cNvPr id="156" name="TextBox 155">
              <a:extLst>
                <a:ext uri="{FF2B5EF4-FFF2-40B4-BE49-F238E27FC236}">
                  <a16:creationId xmlns:a16="http://schemas.microsoft.com/office/drawing/2014/main" id="{C185816A-13CB-4AC0-9A7A-983CADCD9AED}"/>
                </a:ext>
              </a:extLst>
            </p:cNvPr>
            <p:cNvSpPr txBox="1"/>
            <p:nvPr/>
          </p:nvSpPr>
          <p:spPr>
            <a:xfrm>
              <a:off x="4624613" y="4594005"/>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20</a:t>
              </a:r>
            </a:p>
          </p:txBody>
        </p:sp>
        <p:sp>
          <p:nvSpPr>
            <p:cNvPr id="157" name="TextBox 156">
              <a:extLst>
                <a:ext uri="{FF2B5EF4-FFF2-40B4-BE49-F238E27FC236}">
                  <a16:creationId xmlns:a16="http://schemas.microsoft.com/office/drawing/2014/main" id="{75C17E84-FA6C-4BDD-A998-337B6C83E0CE}"/>
                </a:ext>
              </a:extLst>
            </p:cNvPr>
            <p:cNvSpPr txBox="1"/>
            <p:nvPr/>
          </p:nvSpPr>
          <p:spPr>
            <a:xfrm>
              <a:off x="4624613" y="4851892"/>
              <a:ext cx="134652"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10</a:t>
              </a:r>
            </a:p>
          </p:txBody>
        </p:sp>
        <p:sp>
          <p:nvSpPr>
            <p:cNvPr id="158" name="TextBox 157">
              <a:extLst>
                <a:ext uri="{FF2B5EF4-FFF2-40B4-BE49-F238E27FC236}">
                  <a16:creationId xmlns:a16="http://schemas.microsoft.com/office/drawing/2014/main" id="{61CBBEE2-2CD5-4417-8AD8-A2896CC01BAE}"/>
                </a:ext>
              </a:extLst>
            </p:cNvPr>
            <p:cNvSpPr txBox="1"/>
            <p:nvPr/>
          </p:nvSpPr>
          <p:spPr>
            <a:xfrm>
              <a:off x="4691939" y="5109779"/>
              <a:ext cx="67326"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0</a:t>
              </a:r>
            </a:p>
          </p:txBody>
        </p:sp>
        <p:sp>
          <p:nvSpPr>
            <p:cNvPr id="159" name="TextBox 158">
              <a:extLst>
                <a:ext uri="{FF2B5EF4-FFF2-40B4-BE49-F238E27FC236}">
                  <a16:creationId xmlns:a16="http://schemas.microsoft.com/office/drawing/2014/main" id="{A428C242-A521-4836-BC41-7E20F39352CF}"/>
                </a:ext>
              </a:extLst>
            </p:cNvPr>
            <p:cNvSpPr txBox="1"/>
            <p:nvPr/>
          </p:nvSpPr>
          <p:spPr>
            <a:xfrm>
              <a:off x="4725996" y="5251793"/>
              <a:ext cx="195313" cy="1868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0</a:t>
              </a:r>
            </a:p>
          </p:txBody>
        </p:sp>
        <p:sp>
          <p:nvSpPr>
            <p:cNvPr id="160" name="TextBox 159">
              <a:extLst>
                <a:ext uri="{FF2B5EF4-FFF2-40B4-BE49-F238E27FC236}">
                  <a16:creationId xmlns:a16="http://schemas.microsoft.com/office/drawing/2014/main" id="{C0192925-4257-42FA-8329-1119B3CA825C}"/>
                </a:ext>
              </a:extLst>
            </p:cNvPr>
            <p:cNvSpPr txBox="1"/>
            <p:nvPr/>
          </p:nvSpPr>
          <p:spPr>
            <a:xfrm>
              <a:off x="5046703"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6</a:t>
              </a:r>
            </a:p>
          </p:txBody>
        </p:sp>
        <p:sp>
          <p:nvSpPr>
            <p:cNvPr id="162" name="TextBox 161">
              <a:extLst>
                <a:ext uri="{FF2B5EF4-FFF2-40B4-BE49-F238E27FC236}">
                  <a16:creationId xmlns:a16="http://schemas.microsoft.com/office/drawing/2014/main" id="{B9C70082-926E-43DB-A6A6-86F9521D767E}"/>
                </a:ext>
              </a:extLst>
            </p:cNvPr>
            <p:cNvSpPr txBox="1"/>
            <p:nvPr/>
          </p:nvSpPr>
          <p:spPr>
            <a:xfrm>
              <a:off x="5696079"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18</a:t>
              </a:r>
            </a:p>
          </p:txBody>
        </p:sp>
        <p:sp>
          <p:nvSpPr>
            <p:cNvPr id="163" name="TextBox 162">
              <a:extLst>
                <a:ext uri="{FF2B5EF4-FFF2-40B4-BE49-F238E27FC236}">
                  <a16:creationId xmlns:a16="http://schemas.microsoft.com/office/drawing/2014/main" id="{B9B047F6-24EC-4DA4-9C3A-03CA476EE311}"/>
                </a:ext>
              </a:extLst>
            </p:cNvPr>
            <p:cNvSpPr txBox="1"/>
            <p:nvPr/>
          </p:nvSpPr>
          <p:spPr>
            <a:xfrm>
              <a:off x="6340234"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30</a:t>
              </a:r>
            </a:p>
          </p:txBody>
        </p:sp>
        <p:sp>
          <p:nvSpPr>
            <p:cNvPr id="164" name="TextBox 163">
              <a:extLst>
                <a:ext uri="{FF2B5EF4-FFF2-40B4-BE49-F238E27FC236}">
                  <a16:creationId xmlns:a16="http://schemas.microsoft.com/office/drawing/2014/main" id="{3833E0F3-FC5C-4A51-A676-7EADB65D6AD3}"/>
                </a:ext>
              </a:extLst>
            </p:cNvPr>
            <p:cNvSpPr txBox="1"/>
            <p:nvPr/>
          </p:nvSpPr>
          <p:spPr>
            <a:xfrm>
              <a:off x="6989059"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42</a:t>
              </a:r>
            </a:p>
          </p:txBody>
        </p:sp>
        <p:sp>
          <p:nvSpPr>
            <p:cNvPr id="180" name="TextBox 179">
              <a:extLst>
                <a:ext uri="{FF2B5EF4-FFF2-40B4-BE49-F238E27FC236}">
                  <a16:creationId xmlns:a16="http://schemas.microsoft.com/office/drawing/2014/main" id="{FA5E7362-C5E0-4614-AA78-CF91CF9AAFFE}"/>
                </a:ext>
              </a:extLst>
            </p:cNvPr>
            <p:cNvSpPr txBox="1"/>
            <p:nvPr/>
          </p:nvSpPr>
          <p:spPr>
            <a:xfrm>
              <a:off x="5536211" y="3405306"/>
              <a:ext cx="35597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100" b="0" i="0" u="none" strike="noStrike" kern="1200" cap="none" spc="0" normalizeH="0" baseline="0" noProof="0">
                  <a:ln>
                    <a:noFill/>
                  </a:ln>
                  <a:solidFill>
                    <a:srgbClr val="595454">
                      <a:lumMod val="60000"/>
                      <a:lumOff val="40000"/>
                    </a:srgbClr>
                  </a:solidFill>
                  <a:effectLst/>
                  <a:uLnTx/>
                  <a:uFillTx/>
                  <a:latin typeface="Trebuchet MS"/>
                  <a:ea typeface="+mn-ea"/>
                  <a:cs typeface="+mn-cs"/>
                </a:rPr>
                <a:t>58.7%</a:t>
              </a:r>
            </a:p>
          </p:txBody>
        </p:sp>
        <p:sp>
          <p:nvSpPr>
            <p:cNvPr id="181" name="TextBox 180">
              <a:extLst>
                <a:ext uri="{FF2B5EF4-FFF2-40B4-BE49-F238E27FC236}">
                  <a16:creationId xmlns:a16="http://schemas.microsoft.com/office/drawing/2014/main" id="{C8F77857-4BA7-405F-8C1E-C06EBBB2BF59}"/>
                </a:ext>
              </a:extLst>
            </p:cNvPr>
            <p:cNvSpPr txBox="1"/>
            <p:nvPr/>
          </p:nvSpPr>
          <p:spPr>
            <a:xfrm>
              <a:off x="5536211" y="3230759"/>
              <a:ext cx="35597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100" b="0" i="0" u="none" strike="noStrike" kern="1200" cap="none" spc="0" normalizeH="0" baseline="0" noProof="0">
                  <a:ln>
                    <a:noFill/>
                  </a:ln>
                  <a:solidFill>
                    <a:srgbClr val="FDA97D"/>
                  </a:solidFill>
                  <a:effectLst/>
                  <a:uLnTx/>
                  <a:uFillTx/>
                  <a:latin typeface="Trebuchet MS"/>
                  <a:ea typeface="+mn-ea"/>
                  <a:cs typeface="+mn-cs"/>
                </a:rPr>
                <a:t>63.4%</a:t>
              </a:r>
            </a:p>
          </p:txBody>
        </p:sp>
        <p:cxnSp>
          <p:nvCxnSpPr>
            <p:cNvPr id="183" name="Straight Connector 182">
              <a:extLst>
                <a:ext uri="{FF2B5EF4-FFF2-40B4-BE49-F238E27FC236}">
                  <a16:creationId xmlns:a16="http://schemas.microsoft.com/office/drawing/2014/main" id="{83B3DD4B-1CE8-4E52-B787-E13B69A7FBCC}"/>
                </a:ext>
              </a:extLst>
            </p:cNvPr>
            <p:cNvCxnSpPr>
              <a:cxnSpLocks/>
            </p:cNvCxnSpPr>
            <p:nvPr/>
          </p:nvCxnSpPr>
          <p:spPr>
            <a:xfrm>
              <a:off x="5476115" y="3531712"/>
              <a:ext cx="0" cy="1662132"/>
            </a:xfrm>
            <a:prstGeom prst="line">
              <a:avLst/>
            </a:prstGeom>
            <a:noFill/>
            <a:ln>
              <a:solidFill>
                <a:schemeClr val="tx1"/>
              </a:solidFill>
              <a:prstDash val="dash"/>
            </a:ln>
          </p:spPr>
          <p:style>
            <a:lnRef idx="0">
              <a:schemeClr val="accent1"/>
            </a:lnRef>
            <a:fillRef idx="1">
              <a:schemeClr val="accent1"/>
            </a:fillRef>
            <a:effectRef idx="0">
              <a:srgbClr val="000000"/>
            </a:effectRef>
            <a:fontRef idx="minor">
              <a:schemeClr val="lt1"/>
            </a:fontRef>
          </p:style>
        </p:cxnSp>
        <p:cxnSp>
          <p:nvCxnSpPr>
            <p:cNvPr id="211" name="Straight Connector 210">
              <a:extLst>
                <a:ext uri="{FF2B5EF4-FFF2-40B4-BE49-F238E27FC236}">
                  <a16:creationId xmlns:a16="http://schemas.microsoft.com/office/drawing/2014/main" id="{7EA58942-82AC-4FE2-AB6B-234DCDCBA110}"/>
                </a:ext>
              </a:extLst>
            </p:cNvPr>
            <p:cNvCxnSpPr>
              <a:cxnSpLocks/>
            </p:cNvCxnSpPr>
            <p:nvPr/>
          </p:nvCxnSpPr>
          <p:spPr>
            <a:xfrm rot="5400000">
              <a:off x="5450590" y="5211186"/>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212" name="TextBox 211">
              <a:extLst>
                <a:ext uri="{FF2B5EF4-FFF2-40B4-BE49-F238E27FC236}">
                  <a16:creationId xmlns:a16="http://schemas.microsoft.com/office/drawing/2014/main" id="{A6FC7D27-C6B9-43EC-AC35-6BE0F33C17C7}"/>
                </a:ext>
              </a:extLst>
            </p:cNvPr>
            <p:cNvSpPr txBox="1"/>
            <p:nvPr/>
          </p:nvSpPr>
          <p:spPr>
            <a:xfrm>
              <a:off x="5377402"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a:ln>
                    <a:noFill/>
                  </a:ln>
                  <a:solidFill>
                    <a:srgbClr val="595454"/>
                  </a:solidFill>
                  <a:effectLst/>
                  <a:uLnTx/>
                  <a:uFillTx/>
                  <a:latin typeface="Trebuchet MS"/>
                  <a:ea typeface="+mn-ea"/>
                  <a:cs typeface="+mn-cs"/>
                </a:rPr>
                <a:t>12</a:t>
              </a:r>
            </a:p>
          </p:txBody>
        </p:sp>
        <p:cxnSp>
          <p:nvCxnSpPr>
            <p:cNvPr id="213" name="Straight Connector 212">
              <a:extLst>
                <a:ext uri="{FF2B5EF4-FFF2-40B4-BE49-F238E27FC236}">
                  <a16:creationId xmlns:a16="http://schemas.microsoft.com/office/drawing/2014/main" id="{F9D91F72-5699-4229-99FD-E57F49F1BE16}"/>
                </a:ext>
              </a:extLst>
            </p:cNvPr>
            <p:cNvCxnSpPr>
              <a:cxnSpLocks/>
            </p:cNvCxnSpPr>
            <p:nvPr/>
          </p:nvCxnSpPr>
          <p:spPr>
            <a:xfrm rot="5400000">
              <a:off x="6095701" y="5211187"/>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214" name="TextBox 213">
              <a:extLst>
                <a:ext uri="{FF2B5EF4-FFF2-40B4-BE49-F238E27FC236}">
                  <a16:creationId xmlns:a16="http://schemas.microsoft.com/office/drawing/2014/main" id="{D42F19FB-0AB8-4317-9E45-C96C5F7A4AD2}"/>
                </a:ext>
              </a:extLst>
            </p:cNvPr>
            <p:cNvSpPr txBox="1"/>
            <p:nvPr/>
          </p:nvSpPr>
          <p:spPr>
            <a:xfrm>
              <a:off x="6022163"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24</a:t>
              </a:r>
            </a:p>
          </p:txBody>
        </p:sp>
        <p:cxnSp>
          <p:nvCxnSpPr>
            <p:cNvPr id="217" name="Straight Connector 216">
              <a:extLst>
                <a:ext uri="{FF2B5EF4-FFF2-40B4-BE49-F238E27FC236}">
                  <a16:creationId xmlns:a16="http://schemas.microsoft.com/office/drawing/2014/main" id="{759CF45F-9204-4124-99CC-B7C47C656563}"/>
                </a:ext>
              </a:extLst>
            </p:cNvPr>
            <p:cNvCxnSpPr>
              <a:cxnSpLocks/>
            </p:cNvCxnSpPr>
            <p:nvPr/>
          </p:nvCxnSpPr>
          <p:spPr>
            <a:xfrm rot="5400000">
              <a:off x="6740812" y="5211186"/>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218" name="TextBox 217">
              <a:extLst>
                <a:ext uri="{FF2B5EF4-FFF2-40B4-BE49-F238E27FC236}">
                  <a16:creationId xmlns:a16="http://schemas.microsoft.com/office/drawing/2014/main" id="{DE36D642-78EE-4CE7-94CF-1EEA86970802}"/>
                </a:ext>
              </a:extLst>
            </p:cNvPr>
            <p:cNvSpPr txBox="1"/>
            <p:nvPr/>
          </p:nvSpPr>
          <p:spPr>
            <a:xfrm>
              <a:off x="6665142"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36</a:t>
              </a:r>
            </a:p>
          </p:txBody>
        </p:sp>
        <p:sp>
          <p:nvSpPr>
            <p:cNvPr id="222" name="TextBox 221">
              <a:extLst>
                <a:ext uri="{FF2B5EF4-FFF2-40B4-BE49-F238E27FC236}">
                  <a16:creationId xmlns:a16="http://schemas.microsoft.com/office/drawing/2014/main" id="{2359E654-1EBF-4DD5-AF9B-58275D33E989}"/>
                </a:ext>
              </a:extLst>
            </p:cNvPr>
            <p:cNvSpPr txBox="1"/>
            <p:nvPr/>
          </p:nvSpPr>
          <p:spPr>
            <a:xfrm>
              <a:off x="7633325"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54</a:t>
              </a:r>
            </a:p>
          </p:txBody>
        </p:sp>
        <p:cxnSp>
          <p:nvCxnSpPr>
            <p:cNvPr id="223" name="Straight Connector 222">
              <a:extLst>
                <a:ext uri="{FF2B5EF4-FFF2-40B4-BE49-F238E27FC236}">
                  <a16:creationId xmlns:a16="http://schemas.microsoft.com/office/drawing/2014/main" id="{2ADEDE90-8404-430E-BE69-10F3654E4D0D}"/>
                </a:ext>
              </a:extLst>
            </p:cNvPr>
            <p:cNvCxnSpPr>
              <a:cxnSpLocks/>
            </p:cNvCxnSpPr>
            <p:nvPr/>
          </p:nvCxnSpPr>
          <p:spPr>
            <a:xfrm rot="5400000">
              <a:off x="7385923" y="5211187"/>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sp>
          <p:nvSpPr>
            <p:cNvPr id="224" name="TextBox 223">
              <a:extLst>
                <a:ext uri="{FF2B5EF4-FFF2-40B4-BE49-F238E27FC236}">
                  <a16:creationId xmlns:a16="http://schemas.microsoft.com/office/drawing/2014/main" id="{845428DE-4DC1-4AA9-8BE6-566A54B88339}"/>
                </a:ext>
              </a:extLst>
            </p:cNvPr>
            <p:cNvSpPr txBox="1"/>
            <p:nvPr/>
          </p:nvSpPr>
          <p:spPr>
            <a:xfrm>
              <a:off x="7312454" y="5251793"/>
              <a:ext cx="19531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a:ln>
                    <a:noFill/>
                  </a:ln>
                  <a:solidFill>
                    <a:srgbClr val="595454"/>
                  </a:solidFill>
                  <a:effectLst/>
                  <a:uLnTx/>
                  <a:uFillTx/>
                  <a:latin typeface="Trebuchet MS"/>
                  <a:ea typeface="+mn-ea"/>
                  <a:cs typeface="+mn-cs"/>
                </a:rPr>
                <a:t>48</a:t>
              </a:r>
            </a:p>
          </p:txBody>
        </p:sp>
        <p:grpSp>
          <p:nvGrpSpPr>
            <p:cNvPr id="10" name="Group 9">
              <a:extLst>
                <a:ext uri="{FF2B5EF4-FFF2-40B4-BE49-F238E27FC236}">
                  <a16:creationId xmlns:a16="http://schemas.microsoft.com/office/drawing/2014/main" id="{DF961051-44F2-420A-95B7-9319A87025F3}"/>
                </a:ext>
              </a:extLst>
            </p:cNvPr>
            <p:cNvGrpSpPr/>
            <p:nvPr/>
          </p:nvGrpSpPr>
          <p:grpSpPr>
            <a:xfrm>
              <a:off x="4834599" y="2591884"/>
              <a:ext cx="2771776" cy="2013705"/>
              <a:chOff x="4611306" y="2433134"/>
              <a:chExt cx="2771776" cy="2013705"/>
            </a:xfrm>
          </p:grpSpPr>
          <p:cxnSp>
            <p:nvCxnSpPr>
              <p:cNvPr id="246" name="Straight Connector 245">
                <a:extLst>
                  <a:ext uri="{FF2B5EF4-FFF2-40B4-BE49-F238E27FC236}">
                    <a16:creationId xmlns:a16="http://schemas.microsoft.com/office/drawing/2014/main" id="{7B838005-4428-487D-A715-CF0B6CD948BD}"/>
                  </a:ext>
                </a:extLst>
              </p:cNvPr>
              <p:cNvCxnSpPr/>
              <p:nvPr/>
            </p:nvCxnSpPr>
            <p:spPr>
              <a:xfrm>
                <a:off x="7383082" y="440111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48" name="Straight Connector 247">
                <a:extLst>
                  <a:ext uri="{FF2B5EF4-FFF2-40B4-BE49-F238E27FC236}">
                    <a16:creationId xmlns:a16="http://schemas.microsoft.com/office/drawing/2014/main" id="{447F1A02-ECE0-4F8C-9B0B-2CF2C9B2FCEB}"/>
                  </a:ext>
                </a:extLst>
              </p:cNvPr>
              <p:cNvCxnSpPr/>
              <p:nvPr/>
            </p:nvCxnSpPr>
            <p:spPr>
              <a:xfrm>
                <a:off x="7306882" y="440111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0" name="Straight Connector 249">
                <a:extLst>
                  <a:ext uri="{FF2B5EF4-FFF2-40B4-BE49-F238E27FC236}">
                    <a16:creationId xmlns:a16="http://schemas.microsoft.com/office/drawing/2014/main" id="{500B2CA5-CA30-4203-8051-D930C78E782D}"/>
                  </a:ext>
                </a:extLst>
              </p:cNvPr>
              <p:cNvCxnSpPr/>
              <p:nvPr/>
            </p:nvCxnSpPr>
            <p:spPr>
              <a:xfrm>
                <a:off x="6880638" y="440111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1" name="Straight Connector 250">
                <a:extLst>
                  <a:ext uri="{FF2B5EF4-FFF2-40B4-BE49-F238E27FC236}">
                    <a16:creationId xmlns:a16="http://schemas.microsoft.com/office/drawing/2014/main" id="{5DDD23CA-D004-4369-8E5C-2CB338BCFB12}"/>
                  </a:ext>
                </a:extLst>
              </p:cNvPr>
              <p:cNvCxnSpPr/>
              <p:nvPr/>
            </p:nvCxnSpPr>
            <p:spPr>
              <a:xfrm>
                <a:off x="6692519" y="440111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2" name="Straight Connector 251">
                <a:extLst>
                  <a:ext uri="{FF2B5EF4-FFF2-40B4-BE49-F238E27FC236}">
                    <a16:creationId xmlns:a16="http://schemas.microsoft.com/office/drawing/2014/main" id="{D882DEB5-7F65-45CC-8DF1-D2798B75FF36}"/>
                  </a:ext>
                </a:extLst>
              </p:cNvPr>
              <p:cNvCxnSpPr/>
              <p:nvPr/>
            </p:nvCxnSpPr>
            <p:spPr>
              <a:xfrm>
                <a:off x="6606794" y="4246338"/>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3" name="Straight Connector 252">
                <a:extLst>
                  <a:ext uri="{FF2B5EF4-FFF2-40B4-BE49-F238E27FC236}">
                    <a16:creationId xmlns:a16="http://schemas.microsoft.com/office/drawing/2014/main" id="{AC3BBB40-AD66-46B1-8BB6-CB2398846698}"/>
                  </a:ext>
                </a:extLst>
              </p:cNvPr>
              <p:cNvCxnSpPr/>
              <p:nvPr/>
            </p:nvCxnSpPr>
            <p:spPr>
              <a:xfrm>
                <a:off x="6561550" y="4246338"/>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4" name="Straight Connector 253">
                <a:extLst>
                  <a:ext uri="{FF2B5EF4-FFF2-40B4-BE49-F238E27FC236}">
                    <a16:creationId xmlns:a16="http://schemas.microsoft.com/office/drawing/2014/main" id="{3B78BE3A-1D7A-4D3D-B28E-FF3931E48589}"/>
                  </a:ext>
                </a:extLst>
              </p:cNvPr>
              <p:cNvCxnSpPr/>
              <p:nvPr/>
            </p:nvCxnSpPr>
            <p:spPr>
              <a:xfrm>
                <a:off x="6530594" y="4246338"/>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5" name="Straight Connector 254">
                <a:extLst>
                  <a:ext uri="{FF2B5EF4-FFF2-40B4-BE49-F238E27FC236}">
                    <a16:creationId xmlns:a16="http://schemas.microsoft.com/office/drawing/2014/main" id="{18F5C078-71E1-4AB8-9A00-A70F15C22A7A}"/>
                  </a:ext>
                </a:extLst>
              </p:cNvPr>
              <p:cNvCxnSpPr/>
              <p:nvPr/>
            </p:nvCxnSpPr>
            <p:spPr>
              <a:xfrm>
                <a:off x="6506781" y="4246338"/>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6" name="Straight Connector 255">
                <a:extLst>
                  <a:ext uri="{FF2B5EF4-FFF2-40B4-BE49-F238E27FC236}">
                    <a16:creationId xmlns:a16="http://schemas.microsoft.com/office/drawing/2014/main" id="{DEB539BB-7124-4CAC-8CBA-55D03B173ADA}"/>
                  </a:ext>
                </a:extLst>
              </p:cNvPr>
              <p:cNvCxnSpPr/>
              <p:nvPr/>
            </p:nvCxnSpPr>
            <p:spPr>
              <a:xfrm>
                <a:off x="6499637" y="4246338"/>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7" name="Straight Connector 256">
                <a:extLst>
                  <a:ext uri="{FF2B5EF4-FFF2-40B4-BE49-F238E27FC236}">
                    <a16:creationId xmlns:a16="http://schemas.microsoft.com/office/drawing/2014/main" id="{C555AEDF-9061-40A4-BD68-5A990BFBAEAF}"/>
                  </a:ext>
                </a:extLst>
              </p:cNvPr>
              <p:cNvCxnSpPr/>
              <p:nvPr/>
            </p:nvCxnSpPr>
            <p:spPr>
              <a:xfrm>
                <a:off x="6452013" y="4246338"/>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8" name="Straight Connector 257">
                <a:extLst>
                  <a:ext uri="{FF2B5EF4-FFF2-40B4-BE49-F238E27FC236}">
                    <a16:creationId xmlns:a16="http://schemas.microsoft.com/office/drawing/2014/main" id="{9FB7BF6F-C002-4312-9AE0-7291B3723AAC}"/>
                  </a:ext>
                </a:extLst>
              </p:cNvPr>
              <p:cNvCxnSpPr/>
              <p:nvPr/>
            </p:nvCxnSpPr>
            <p:spPr>
              <a:xfrm>
                <a:off x="6366288" y="418918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59" name="Straight Connector 258">
                <a:extLst>
                  <a:ext uri="{FF2B5EF4-FFF2-40B4-BE49-F238E27FC236}">
                    <a16:creationId xmlns:a16="http://schemas.microsoft.com/office/drawing/2014/main" id="{3E65460E-49CB-40C2-BCFE-139FE99F1CCD}"/>
                  </a:ext>
                </a:extLst>
              </p:cNvPr>
              <p:cNvCxnSpPr/>
              <p:nvPr/>
            </p:nvCxnSpPr>
            <p:spPr>
              <a:xfrm>
                <a:off x="6349619" y="418918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0" name="Straight Connector 259">
                <a:extLst>
                  <a:ext uri="{FF2B5EF4-FFF2-40B4-BE49-F238E27FC236}">
                    <a16:creationId xmlns:a16="http://schemas.microsoft.com/office/drawing/2014/main" id="{E9890A0E-5F33-40B0-ACB3-9A2FE6A8816B}"/>
                  </a:ext>
                </a:extLst>
              </p:cNvPr>
              <p:cNvCxnSpPr/>
              <p:nvPr/>
            </p:nvCxnSpPr>
            <p:spPr>
              <a:xfrm>
                <a:off x="6343269" y="418918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1" name="Straight Connector 260">
                <a:extLst>
                  <a:ext uri="{FF2B5EF4-FFF2-40B4-BE49-F238E27FC236}">
                    <a16:creationId xmlns:a16="http://schemas.microsoft.com/office/drawing/2014/main" id="{2193A8AB-2A8C-4329-A32E-636355849ED0}"/>
                  </a:ext>
                </a:extLst>
              </p:cNvPr>
              <p:cNvCxnSpPr/>
              <p:nvPr/>
            </p:nvCxnSpPr>
            <p:spPr>
              <a:xfrm>
                <a:off x="6334538" y="418918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2" name="Straight Connector 261">
                <a:extLst>
                  <a:ext uri="{FF2B5EF4-FFF2-40B4-BE49-F238E27FC236}">
                    <a16:creationId xmlns:a16="http://schemas.microsoft.com/office/drawing/2014/main" id="{2A7BCD04-911A-42D4-9B48-D89BA1BB4D8F}"/>
                  </a:ext>
                </a:extLst>
              </p:cNvPr>
              <p:cNvCxnSpPr/>
              <p:nvPr/>
            </p:nvCxnSpPr>
            <p:spPr>
              <a:xfrm>
                <a:off x="6328188" y="4189189"/>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3" name="Straight Connector 262">
                <a:extLst>
                  <a:ext uri="{FF2B5EF4-FFF2-40B4-BE49-F238E27FC236}">
                    <a16:creationId xmlns:a16="http://schemas.microsoft.com/office/drawing/2014/main" id="{E759F68E-2621-4726-8C51-00449F19D0E3}"/>
                  </a:ext>
                </a:extLst>
              </p:cNvPr>
              <p:cNvCxnSpPr/>
              <p:nvPr/>
            </p:nvCxnSpPr>
            <p:spPr>
              <a:xfrm>
                <a:off x="6218651" y="4146326"/>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4" name="Straight Connector 263">
                <a:extLst>
                  <a:ext uri="{FF2B5EF4-FFF2-40B4-BE49-F238E27FC236}">
                    <a16:creationId xmlns:a16="http://schemas.microsoft.com/office/drawing/2014/main" id="{C2E9488C-8FE0-482E-9B44-3D0B8EC06D50}"/>
                  </a:ext>
                </a:extLst>
              </p:cNvPr>
              <p:cNvCxnSpPr/>
              <p:nvPr/>
            </p:nvCxnSpPr>
            <p:spPr>
              <a:xfrm>
                <a:off x="6209126" y="4146326"/>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5" name="Straight Connector 264">
                <a:extLst>
                  <a:ext uri="{FF2B5EF4-FFF2-40B4-BE49-F238E27FC236}">
                    <a16:creationId xmlns:a16="http://schemas.microsoft.com/office/drawing/2014/main" id="{EED983DB-A073-4259-AF30-446634EECFAC}"/>
                  </a:ext>
                </a:extLst>
              </p:cNvPr>
              <p:cNvCxnSpPr/>
              <p:nvPr/>
            </p:nvCxnSpPr>
            <p:spPr>
              <a:xfrm>
                <a:off x="6180551" y="4146326"/>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6" name="Straight Connector 265">
                <a:extLst>
                  <a:ext uri="{FF2B5EF4-FFF2-40B4-BE49-F238E27FC236}">
                    <a16:creationId xmlns:a16="http://schemas.microsoft.com/office/drawing/2014/main" id="{6471F37B-5990-458F-9DCA-5593345D61EF}"/>
                  </a:ext>
                </a:extLst>
              </p:cNvPr>
              <p:cNvCxnSpPr/>
              <p:nvPr/>
            </p:nvCxnSpPr>
            <p:spPr>
              <a:xfrm>
                <a:off x="6173408" y="4136801"/>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7" name="Straight Connector 266">
                <a:extLst>
                  <a:ext uri="{FF2B5EF4-FFF2-40B4-BE49-F238E27FC236}">
                    <a16:creationId xmlns:a16="http://schemas.microsoft.com/office/drawing/2014/main" id="{6EB190EA-CC14-489C-B20D-6419079583D4}"/>
                  </a:ext>
                </a:extLst>
              </p:cNvPr>
              <p:cNvCxnSpPr/>
              <p:nvPr/>
            </p:nvCxnSpPr>
            <p:spPr>
              <a:xfrm>
                <a:off x="6166264" y="4129657"/>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8" name="Straight Connector 267">
                <a:extLst>
                  <a:ext uri="{FF2B5EF4-FFF2-40B4-BE49-F238E27FC236}">
                    <a16:creationId xmlns:a16="http://schemas.microsoft.com/office/drawing/2014/main" id="{E7A0149F-631D-4758-8F27-86DF579D7B68}"/>
                  </a:ext>
                </a:extLst>
              </p:cNvPr>
              <p:cNvCxnSpPr/>
              <p:nvPr/>
            </p:nvCxnSpPr>
            <p:spPr>
              <a:xfrm>
                <a:off x="6159120"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69" name="Straight Connector 268">
                <a:extLst>
                  <a:ext uri="{FF2B5EF4-FFF2-40B4-BE49-F238E27FC236}">
                    <a16:creationId xmlns:a16="http://schemas.microsoft.com/office/drawing/2014/main" id="{8549EFED-920E-4DA5-99F0-2B7B270F5F05}"/>
                  </a:ext>
                </a:extLst>
              </p:cNvPr>
              <p:cNvCxnSpPr/>
              <p:nvPr/>
            </p:nvCxnSpPr>
            <p:spPr>
              <a:xfrm>
                <a:off x="6106733"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0" name="Straight Connector 269">
                <a:extLst>
                  <a:ext uri="{FF2B5EF4-FFF2-40B4-BE49-F238E27FC236}">
                    <a16:creationId xmlns:a16="http://schemas.microsoft.com/office/drawing/2014/main" id="{71938050-5D33-439A-84DD-C5EBFA554A10}"/>
                  </a:ext>
                </a:extLst>
              </p:cNvPr>
              <p:cNvCxnSpPr/>
              <p:nvPr/>
            </p:nvCxnSpPr>
            <p:spPr>
              <a:xfrm>
                <a:off x="6097208"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1" name="Straight Connector 270">
                <a:extLst>
                  <a:ext uri="{FF2B5EF4-FFF2-40B4-BE49-F238E27FC236}">
                    <a16:creationId xmlns:a16="http://schemas.microsoft.com/office/drawing/2014/main" id="{61643C43-074B-4E9A-B8B2-C87AA24DCAB8}"/>
                  </a:ext>
                </a:extLst>
              </p:cNvPr>
              <p:cNvCxnSpPr/>
              <p:nvPr/>
            </p:nvCxnSpPr>
            <p:spPr>
              <a:xfrm>
                <a:off x="6087683"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2" name="Straight Connector 271">
                <a:extLst>
                  <a:ext uri="{FF2B5EF4-FFF2-40B4-BE49-F238E27FC236}">
                    <a16:creationId xmlns:a16="http://schemas.microsoft.com/office/drawing/2014/main" id="{1CFAB689-D9BF-42A1-9E35-0DEF28CD42FA}"/>
                  </a:ext>
                </a:extLst>
              </p:cNvPr>
              <p:cNvCxnSpPr>
                <a:cxnSpLocks/>
              </p:cNvCxnSpPr>
              <p:nvPr/>
            </p:nvCxnSpPr>
            <p:spPr>
              <a:xfrm>
                <a:off x="6066251"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4" name="Straight Connector 273">
                <a:extLst>
                  <a:ext uri="{FF2B5EF4-FFF2-40B4-BE49-F238E27FC236}">
                    <a16:creationId xmlns:a16="http://schemas.microsoft.com/office/drawing/2014/main" id="{0DABCBDF-6E08-4977-B948-B0C6A11EA2B0}"/>
                  </a:ext>
                </a:extLst>
              </p:cNvPr>
              <p:cNvCxnSpPr>
                <a:cxnSpLocks/>
              </p:cNvCxnSpPr>
              <p:nvPr/>
            </p:nvCxnSpPr>
            <p:spPr>
              <a:xfrm>
                <a:off x="6059107"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5" name="Straight Connector 274">
                <a:extLst>
                  <a:ext uri="{FF2B5EF4-FFF2-40B4-BE49-F238E27FC236}">
                    <a16:creationId xmlns:a16="http://schemas.microsoft.com/office/drawing/2014/main" id="{9DA36413-CA55-4E21-84BD-F306F25823D3}"/>
                  </a:ext>
                </a:extLst>
              </p:cNvPr>
              <p:cNvCxnSpPr>
                <a:cxnSpLocks/>
              </p:cNvCxnSpPr>
              <p:nvPr/>
            </p:nvCxnSpPr>
            <p:spPr>
              <a:xfrm>
                <a:off x="6028151"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6" name="Straight Connector 275">
                <a:extLst>
                  <a:ext uri="{FF2B5EF4-FFF2-40B4-BE49-F238E27FC236}">
                    <a16:creationId xmlns:a16="http://schemas.microsoft.com/office/drawing/2014/main" id="{5B710345-BAA4-4709-83BA-E04AE4239E9F}"/>
                  </a:ext>
                </a:extLst>
              </p:cNvPr>
              <p:cNvCxnSpPr>
                <a:cxnSpLocks/>
              </p:cNvCxnSpPr>
              <p:nvPr/>
            </p:nvCxnSpPr>
            <p:spPr>
              <a:xfrm>
                <a:off x="6021007"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7" name="Straight Connector 276">
                <a:extLst>
                  <a:ext uri="{FF2B5EF4-FFF2-40B4-BE49-F238E27FC236}">
                    <a16:creationId xmlns:a16="http://schemas.microsoft.com/office/drawing/2014/main" id="{161668E6-EDF9-41BA-9E63-081059C86522}"/>
                  </a:ext>
                </a:extLst>
              </p:cNvPr>
              <p:cNvCxnSpPr>
                <a:cxnSpLocks/>
              </p:cNvCxnSpPr>
              <p:nvPr/>
            </p:nvCxnSpPr>
            <p:spPr>
              <a:xfrm>
                <a:off x="6009101"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8" name="Straight Connector 277">
                <a:extLst>
                  <a:ext uri="{FF2B5EF4-FFF2-40B4-BE49-F238E27FC236}">
                    <a16:creationId xmlns:a16="http://schemas.microsoft.com/office/drawing/2014/main" id="{A66AEAED-02BD-4B94-B32F-99AA0CFC200C}"/>
                  </a:ext>
                </a:extLst>
              </p:cNvPr>
              <p:cNvCxnSpPr>
                <a:cxnSpLocks/>
              </p:cNvCxnSpPr>
              <p:nvPr/>
            </p:nvCxnSpPr>
            <p:spPr>
              <a:xfrm>
                <a:off x="6001957"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79" name="Straight Connector 278">
                <a:extLst>
                  <a:ext uri="{FF2B5EF4-FFF2-40B4-BE49-F238E27FC236}">
                    <a16:creationId xmlns:a16="http://schemas.microsoft.com/office/drawing/2014/main" id="{033AEEB7-FA86-4784-9651-44733B692F55}"/>
                  </a:ext>
                </a:extLst>
              </p:cNvPr>
              <p:cNvCxnSpPr>
                <a:cxnSpLocks/>
              </p:cNvCxnSpPr>
              <p:nvPr/>
            </p:nvCxnSpPr>
            <p:spPr>
              <a:xfrm>
                <a:off x="5999576"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0" name="Straight Connector 279">
                <a:extLst>
                  <a:ext uri="{FF2B5EF4-FFF2-40B4-BE49-F238E27FC236}">
                    <a16:creationId xmlns:a16="http://schemas.microsoft.com/office/drawing/2014/main" id="{249CF822-5FDF-49E7-9CF4-4DBE77B4C27C}"/>
                  </a:ext>
                </a:extLst>
              </p:cNvPr>
              <p:cNvCxnSpPr>
                <a:cxnSpLocks/>
              </p:cNvCxnSpPr>
              <p:nvPr/>
            </p:nvCxnSpPr>
            <p:spPr>
              <a:xfrm>
                <a:off x="5992432" y="412013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1" name="Straight Connector 280">
                <a:extLst>
                  <a:ext uri="{FF2B5EF4-FFF2-40B4-BE49-F238E27FC236}">
                    <a16:creationId xmlns:a16="http://schemas.microsoft.com/office/drawing/2014/main" id="{51022754-6FE6-4196-8B03-8D57B5A7942E}"/>
                  </a:ext>
                </a:extLst>
              </p:cNvPr>
              <p:cNvCxnSpPr>
                <a:cxnSpLocks/>
              </p:cNvCxnSpPr>
              <p:nvPr/>
            </p:nvCxnSpPr>
            <p:spPr>
              <a:xfrm>
                <a:off x="5980526" y="4103464"/>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2" name="Straight Connector 281">
                <a:extLst>
                  <a:ext uri="{FF2B5EF4-FFF2-40B4-BE49-F238E27FC236}">
                    <a16:creationId xmlns:a16="http://schemas.microsoft.com/office/drawing/2014/main" id="{C0E9D2B6-F929-4A62-B9CA-EB86FF996825}"/>
                  </a:ext>
                </a:extLst>
              </p:cNvPr>
              <p:cNvCxnSpPr>
                <a:cxnSpLocks/>
              </p:cNvCxnSpPr>
              <p:nvPr/>
            </p:nvCxnSpPr>
            <p:spPr>
              <a:xfrm>
                <a:off x="5973382" y="4103464"/>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3" name="Straight Connector 282">
                <a:extLst>
                  <a:ext uri="{FF2B5EF4-FFF2-40B4-BE49-F238E27FC236}">
                    <a16:creationId xmlns:a16="http://schemas.microsoft.com/office/drawing/2014/main" id="{3C1A4456-B240-4633-907F-AB0EF0313A49}"/>
                  </a:ext>
                </a:extLst>
              </p:cNvPr>
              <p:cNvCxnSpPr>
                <a:cxnSpLocks/>
              </p:cNvCxnSpPr>
              <p:nvPr/>
            </p:nvCxnSpPr>
            <p:spPr>
              <a:xfrm>
                <a:off x="5916232" y="4103464"/>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4" name="Straight Connector 283">
                <a:extLst>
                  <a:ext uri="{FF2B5EF4-FFF2-40B4-BE49-F238E27FC236}">
                    <a16:creationId xmlns:a16="http://schemas.microsoft.com/office/drawing/2014/main" id="{223C927F-C8DA-4400-BB73-6407E54C71C8}"/>
                  </a:ext>
                </a:extLst>
              </p:cNvPr>
              <p:cNvCxnSpPr>
                <a:cxnSpLocks/>
              </p:cNvCxnSpPr>
              <p:nvPr/>
            </p:nvCxnSpPr>
            <p:spPr>
              <a:xfrm>
                <a:off x="5901945" y="4103464"/>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5" name="Straight Connector 284">
                <a:extLst>
                  <a:ext uri="{FF2B5EF4-FFF2-40B4-BE49-F238E27FC236}">
                    <a16:creationId xmlns:a16="http://schemas.microsoft.com/office/drawing/2014/main" id="{B112ADEF-DFC4-4F9A-B572-54899EA7EE83}"/>
                  </a:ext>
                </a:extLst>
              </p:cNvPr>
              <p:cNvCxnSpPr>
                <a:cxnSpLocks/>
              </p:cNvCxnSpPr>
              <p:nvPr/>
            </p:nvCxnSpPr>
            <p:spPr>
              <a:xfrm>
                <a:off x="5894801" y="4091557"/>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6" name="Straight Connector 285">
                <a:extLst>
                  <a:ext uri="{FF2B5EF4-FFF2-40B4-BE49-F238E27FC236}">
                    <a16:creationId xmlns:a16="http://schemas.microsoft.com/office/drawing/2014/main" id="{C307CB03-DFC1-4AAC-A5EF-E6B4B9955574}"/>
                  </a:ext>
                </a:extLst>
              </p:cNvPr>
              <p:cNvCxnSpPr>
                <a:cxnSpLocks/>
              </p:cNvCxnSpPr>
              <p:nvPr/>
            </p:nvCxnSpPr>
            <p:spPr>
              <a:xfrm>
                <a:off x="5887657" y="4084414"/>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7" name="Straight Connector 286">
                <a:extLst>
                  <a:ext uri="{FF2B5EF4-FFF2-40B4-BE49-F238E27FC236}">
                    <a16:creationId xmlns:a16="http://schemas.microsoft.com/office/drawing/2014/main" id="{75C82408-ED18-42BA-B6D4-A9A25FF971E7}"/>
                  </a:ext>
                </a:extLst>
              </p:cNvPr>
              <p:cNvCxnSpPr>
                <a:cxnSpLocks/>
              </p:cNvCxnSpPr>
              <p:nvPr/>
            </p:nvCxnSpPr>
            <p:spPr>
              <a:xfrm>
                <a:off x="5878132" y="4070126"/>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8" name="Straight Connector 287">
                <a:extLst>
                  <a:ext uri="{FF2B5EF4-FFF2-40B4-BE49-F238E27FC236}">
                    <a16:creationId xmlns:a16="http://schemas.microsoft.com/office/drawing/2014/main" id="{FF7FA551-75A0-4050-AC75-406E45EC31AD}"/>
                  </a:ext>
                </a:extLst>
              </p:cNvPr>
              <p:cNvCxnSpPr>
                <a:cxnSpLocks/>
              </p:cNvCxnSpPr>
              <p:nvPr/>
            </p:nvCxnSpPr>
            <p:spPr>
              <a:xfrm>
                <a:off x="4685125" y="2492665"/>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89" name="Straight Connector 288">
                <a:extLst>
                  <a:ext uri="{FF2B5EF4-FFF2-40B4-BE49-F238E27FC236}">
                    <a16:creationId xmlns:a16="http://schemas.microsoft.com/office/drawing/2014/main" id="{6DEBD11C-4426-4A7C-99AB-820F982BECE7}"/>
                  </a:ext>
                </a:extLst>
              </p:cNvPr>
              <p:cNvCxnSpPr>
                <a:cxnSpLocks/>
              </p:cNvCxnSpPr>
              <p:nvPr/>
            </p:nvCxnSpPr>
            <p:spPr>
              <a:xfrm>
                <a:off x="4656550" y="2466472"/>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cxnSp>
            <p:nvCxnSpPr>
              <p:cNvPr id="290" name="Straight Connector 289">
                <a:extLst>
                  <a:ext uri="{FF2B5EF4-FFF2-40B4-BE49-F238E27FC236}">
                    <a16:creationId xmlns:a16="http://schemas.microsoft.com/office/drawing/2014/main" id="{0852BD14-2A3D-459A-B296-BF7D3C8DEC9D}"/>
                  </a:ext>
                </a:extLst>
              </p:cNvPr>
              <p:cNvCxnSpPr>
                <a:cxnSpLocks/>
              </p:cNvCxnSpPr>
              <p:nvPr/>
            </p:nvCxnSpPr>
            <p:spPr>
              <a:xfrm>
                <a:off x="4611306" y="2433134"/>
                <a:ext cx="0" cy="45720"/>
              </a:xfrm>
              <a:prstGeom prst="line">
                <a:avLst/>
              </a:prstGeom>
              <a:ln w="6350" cap="sq">
                <a:solidFill>
                  <a:schemeClr val="accent1"/>
                </a:solidFill>
                <a:miter lim="800000"/>
              </a:ln>
            </p:spPr>
            <p:style>
              <a:lnRef idx="1">
                <a:srgbClr val="BE2BBB"/>
              </a:lnRef>
              <a:fillRef idx="0">
                <a:schemeClr val="accent1"/>
              </a:fillRef>
              <a:effectRef idx="0">
                <a:srgbClr val="000000"/>
              </a:effectRef>
              <a:fontRef idx="minor">
                <a:schemeClr val="lt1"/>
              </a:fontRef>
            </p:style>
          </p:cxnSp>
        </p:grpSp>
        <p:sp>
          <p:nvSpPr>
            <p:cNvPr id="293" name="Graphic 291">
              <a:extLst>
                <a:ext uri="{FF2B5EF4-FFF2-40B4-BE49-F238E27FC236}">
                  <a16:creationId xmlns:a16="http://schemas.microsoft.com/office/drawing/2014/main" id="{5DC34212-2411-431A-9AEA-D697E7AAB249}"/>
                </a:ext>
              </a:extLst>
            </p:cNvPr>
            <p:cNvSpPr/>
            <p:nvPr/>
          </p:nvSpPr>
          <p:spPr>
            <a:xfrm>
              <a:off x="4834864" y="2624293"/>
              <a:ext cx="2715310" cy="1880237"/>
            </a:xfrm>
            <a:custGeom>
              <a:avLst/>
              <a:gdLst>
                <a:gd name="connsiteX0" fmla="*/ 0 w 2048446"/>
                <a:gd name="connsiteY0" fmla="*/ 0 h 1418462"/>
                <a:gd name="connsiteX1" fmla="*/ 17336 w 2048446"/>
                <a:gd name="connsiteY1" fmla="*/ 0 h 1418462"/>
                <a:gd name="connsiteX2" fmla="*/ 17336 w 2048446"/>
                <a:gd name="connsiteY2" fmla="*/ 34004 h 1418462"/>
                <a:gd name="connsiteX3" fmla="*/ 24384 w 2048446"/>
                <a:gd name="connsiteY3" fmla="*/ 34004 h 1418462"/>
                <a:gd name="connsiteX4" fmla="*/ 24384 w 2048446"/>
                <a:gd name="connsiteY4" fmla="*/ 53912 h 1418462"/>
                <a:gd name="connsiteX5" fmla="*/ 32099 w 2048446"/>
                <a:gd name="connsiteY5" fmla="*/ 53912 h 1418462"/>
                <a:gd name="connsiteX6" fmla="*/ 32099 w 2048446"/>
                <a:gd name="connsiteY6" fmla="*/ 61627 h 1418462"/>
                <a:gd name="connsiteX7" fmla="*/ 46196 w 2048446"/>
                <a:gd name="connsiteY7" fmla="*/ 61627 h 1418462"/>
                <a:gd name="connsiteX8" fmla="*/ 46196 w 2048446"/>
                <a:gd name="connsiteY8" fmla="*/ 71247 h 1418462"/>
                <a:gd name="connsiteX9" fmla="*/ 55912 w 2048446"/>
                <a:gd name="connsiteY9" fmla="*/ 71247 h 1418462"/>
                <a:gd name="connsiteX10" fmla="*/ 55912 w 2048446"/>
                <a:gd name="connsiteY10" fmla="*/ 84773 h 1418462"/>
                <a:gd name="connsiteX11" fmla="*/ 62294 w 2048446"/>
                <a:gd name="connsiteY11" fmla="*/ 84773 h 1418462"/>
                <a:gd name="connsiteX12" fmla="*/ 62294 w 2048446"/>
                <a:gd name="connsiteY12" fmla="*/ 123920 h 1418462"/>
                <a:gd name="connsiteX13" fmla="*/ 70009 w 2048446"/>
                <a:gd name="connsiteY13" fmla="*/ 123920 h 1418462"/>
                <a:gd name="connsiteX14" fmla="*/ 70009 w 2048446"/>
                <a:gd name="connsiteY14" fmla="*/ 142589 h 1418462"/>
                <a:gd name="connsiteX15" fmla="*/ 78296 w 2048446"/>
                <a:gd name="connsiteY15" fmla="*/ 142589 h 1418462"/>
                <a:gd name="connsiteX16" fmla="*/ 78296 w 2048446"/>
                <a:gd name="connsiteY16" fmla="*/ 165068 h 1418462"/>
                <a:gd name="connsiteX17" fmla="*/ 91154 w 2048446"/>
                <a:gd name="connsiteY17" fmla="*/ 165068 h 1418462"/>
                <a:gd name="connsiteX18" fmla="*/ 91154 w 2048446"/>
                <a:gd name="connsiteY18" fmla="*/ 177832 h 1418462"/>
                <a:gd name="connsiteX19" fmla="*/ 101441 w 2048446"/>
                <a:gd name="connsiteY19" fmla="*/ 177832 h 1418462"/>
                <a:gd name="connsiteX20" fmla="*/ 101441 w 2048446"/>
                <a:gd name="connsiteY20" fmla="*/ 207455 h 1418462"/>
                <a:gd name="connsiteX21" fmla="*/ 107252 w 2048446"/>
                <a:gd name="connsiteY21" fmla="*/ 207455 h 1418462"/>
                <a:gd name="connsiteX22" fmla="*/ 107252 w 2048446"/>
                <a:gd name="connsiteY22" fmla="*/ 241459 h 1418462"/>
                <a:gd name="connsiteX23" fmla="*/ 118777 w 2048446"/>
                <a:gd name="connsiteY23" fmla="*/ 241459 h 1418462"/>
                <a:gd name="connsiteX24" fmla="*/ 118777 w 2048446"/>
                <a:gd name="connsiteY24" fmla="*/ 256889 h 1418462"/>
                <a:gd name="connsiteX25" fmla="*/ 128397 w 2048446"/>
                <a:gd name="connsiteY25" fmla="*/ 256889 h 1418462"/>
                <a:gd name="connsiteX26" fmla="*/ 128397 w 2048446"/>
                <a:gd name="connsiteY26" fmla="*/ 269081 h 1418462"/>
                <a:gd name="connsiteX27" fmla="*/ 138017 w 2048446"/>
                <a:gd name="connsiteY27" fmla="*/ 269081 h 1418462"/>
                <a:gd name="connsiteX28" fmla="*/ 138017 w 2048446"/>
                <a:gd name="connsiteY28" fmla="*/ 278702 h 1418462"/>
                <a:gd name="connsiteX29" fmla="*/ 174022 w 2048446"/>
                <a:gd name="connsiteY29" fmla="*/ 278702 h 1418462"/>
                <a:gd name="connsiteX30" fmla="*/ 174022 w 2048446"/>
                <a:gd name="connsiteY30" fmla="*/ 294704 h 1418462"/>
                <a:gd name="connsiteX31" fmla="*/ 188119 w 2048446"/>
                <a:gd name="connsiteY31" fmla="*/ 294704 h 1418462"/>
                <a:gd name="connsiteX32" fmla="*/ 188119 w 2048446"/>
                <a:gd name="connsiteY32" fmla="*/ 314039 h 1418462"/>
                <a:gd name="connsiteX33" fmla="*/ 197168 w 2048446"/>
                <a:gd name="connsiteY33" fmla="*/ 314039 h 1418462"/>
                <a:gd name="connsiteX34" fmla="*/ 197168 w 2048446"/>
                <a:gd name="connsiteY34" fmla="*/ 331946 h 1418462"/>
                <a:gd name="connsiteX35" fmla="*/ 212503 w 2048446"/>
                <a:gd name="connsiteY35" fmla="*/ 331946 h 1418462"/>
                <a:gd name="connsiteX36" fmla="*/ 212503 w 2048446"/>
                <a:gd name="connsiteY36" fmla="*/ 355759 h 1418462"/>
                <a:gd name="connsiteX37" fmla="*/ 223456 w 2048446"/>
                <a:gd name="connsiteY37" fmla="*/ 355759 h 1418462"/>
                <a:gd name="connsiteX38" fmla="*/ 223456 w 2048446"/>
                <a:gd name="connsiteY38" fmla="*/ 367284 h 1418462"/>
                <a:gd name="connsiteX39" fmla="*/ 235649 w 2048446"/>
                <a:gd name="connsiteY39" fmla="*/ 367284 h 1418462"/>
                <a:gd name="connsiteX40" fmla="*/ 235649 w 2048446"/>
                <a:gd name="connsiteY40" fmla="*/ 381381 h 1418462"/>
                <a:gd name="connsiteX41" fmla="*/ 248507 w 2048446"/>
                <a:gd name="connsiteY41" fmla="*/ 381381 h 1418462"/>
                <a:gd name="connsiteX42" fmla="*/ 248507 w 2048446"/>
                <a:gd name="connsiteY42" fmla="*/ 398145 h 1418462"/>
                <a:gd name="connsiteX43" fmla="*/ 258128 w 2048446"/>
                <a:gd name="connsiteY43" fmla="*/ 398145 h 1418462"/>
                <a:gd name="connsiteX44" fmla="*/ 258128 w 2048446"/>
                <a:gd name="connsiteY44" fmla="*/ 409670 h 1418462"/>
                <a:gd name="connsiteX45" fmla="*/ 267081 w 2048446"/>
                <a:gd name="connsiteY45" fmla="*/ 409670 h 1418462"/>
                <a:gd name="connsiteX46" fmla="*/ 267081 w 2048446"/>
                <a:gd name="connsiteY46" fmla="*/ 418052 h 1418462"/>
                <a:gd name="connsiteX47" fmla="*/ 273558 w 2048446"/>
                <a:gd name="connsiteY47" fmla="*/ 418052 h 1418462"/>
                <a:gd name="connsiteX48" fmla="*/ 273558 w 2048446"/>
                <a:gd name="connsiteY48" fmla="*/ 426339 h 1418462"/>
                <a:gd name="connsiteX49" fmla="*/ 297942 w 2048446"/>
                <a:gd name="connsiteY49" fmla="*/ 426339 h 1418462"/>
                <a:gd name="connsiteX50" fmla="*/ 297942 w 2048446"/>
                <a:gd name="connsiteY50" fmla="*/ 446246 h 1418462"/>
                <a:gd name="connsiteX51" fmla="*/ 322326 w 2048446"/>
                <a:gd name="connsiteY51" fmla="*/ 446246 h 1418462"/>
                <a:gd name="connsiteX52" fmla="*/ 322326 w 2048446"/>
                <a:gd name="connsiteY52" fmla="*/ 458438 h 1418462"/>
                <a:gd name="connsiteX53" fmla="*/ 328803 w 2048446"/>
                <a:gd name="connsiteY53" fmla="*/ 458438 h 1418462"/>
                <a:gd name="connsiteX54" fmla="*/ 328803 w 2048446"/>
                <a:gd name="connsiteY54" fmla="*/ 493205 h 1418462"/>
                <a:gd name="connsiteX55" fmla="*/ 340995 w 2048446"/>
                <a:gd name="connsiteY55" fmla="*/ 493205 h 1418462"/>
                <a:gd name="connsiteX56" fmla="*/ 340995 w 2048446"/>
                <a:gd name="connsiteY56" fmla="*/ 503396 h 1418462"/>
                <a:gd name="connsiteX57" fmla="*/ 348044 w 2048446"/>
                <a:gd name="connsiteY57" fmla="*/ 503396 h 1418462"/>
                <a:gd name="connsiteX58" fmla="*/ 348044 w 2048446"/>
                <a:gd name="connsiteY58" fmla="*/ 529114 h 1418462"/>
                <a:gd name="connsiteX59" fmla="*/ 368618 w 2048446"/>
                <a:gd name="connsiteY59" fmla="*/ 529114 h 1418462"/>
                <a:gd name="connsiteX60" fmla="*/ 368618 w 2048446"/>
                <a:gd name="connsiteY60" fmla="*/ 549021 h 1418462"/>
                <a:gd name="connsiteX61" fmla="*/ 387858 w 2048446"/>
                <a:gd name="connsiteY61" fmla="*/ 549021 h 1418462"/>
                <a:gd name="connsiteX62" fmla="*/ 387858 w 2048446"/>
                <a:gd name="connsiteY62" fmla="*/ 557975 h 1418462"/>
                <a:gd name="connsiteX63" fmla="*/ 398812 w 2048446"/>
                <a:gd name="connsiteY63" fmla="*/ 557975 h 1418462"/>
                <a:gd name="connsiteX64" fmla="*/ 398812 w 2048446"/>
                <a:gd name="connsiteY64" fmla="*/ 580454 h 1418462"/>
                <a:gd name="connsiteX65" fmla="*/ 420624 w 2048446"/>
                <a:gd name="connsiteY65" fmla="*/ 580454 h 1418462"/>
                <a:gd name="connsiteX66" fmla="*/ 420624 w 2048446"/>
                <a:gd name="connsiteY66" fmla="*/ 601694 h 1418462"/>
                <a:gd name="connsiteX67" fmla="*/ 431483 w 2048446"/>
                <a:gd name="connsiteY67" fmla="*/ 601694 h 1418462"/>
                <a:gd name="connsiteX68" fmla="*/ 431483 w 2048446"/>
                <a:gd name="connsiteY68" fmla="*/ 613220 h 1418462"/>
                <a:gd name="connsiteX69" fmla="*/ 440531 w 2048446"/>
                <a:gd name="connsiteY69" fmla="*/ 613220 h 1418462"/>
                <a:gd name="connsiteX70" fmla="*/ 440531 w 2048446"/>
                <a:gd name="connsiteY70" fmla="*/ 631888 h 1418462"/>
                <a:gd name="connsiteX71" fmla="*/ 450151 w 2048446"/>
                <a:gd name="connsiteY71" fmla="*/ 631888 h 1418462"/>
                <a:gd name="connsiteX72" fmla="*/ 450151 w 2048446"/>
                <a:gd name="connsiteY72" fmla="*/ 651129 h 1418462"/>
                <a:gd name="connsiteX73" fmla="*/ 460439 w 2048446"/>
                <a:gd name="connsiteY73" fmla="*/ 651129 h 1418462"/>
                <a:gd name="connsiteX74" fmla="*/ 460439 w 2048446"/>
                <a:gd name="connsiteY74" fmla="*/ 684562 h 1418462"/>
                <a:gd name="connsiteX75" fmla="*/ 469392 w 2048446"/>
                <a:gd name="connsiteY75" fmla="*/ 684562 h 1418462"/>
                <a:gd name="connsiteX76" fmla="*/ 469392 w 2048446"/>
                <a:gd name="connsiteY76" fmla="*/ 708279 h 1418462"/>
                <a:gd name="connsiteX77" fmla="*/ 507301 w 2048446"/>
                <a:gd name="connsiteY77" fmla="*/ 708279 h 1418462"/>
                <a:gd name="connsiteX78" fmla="*/ 507301 w 2048446"/>
                <a:gd name="connsiteY78" fmla="*/ 733997 h 1418462"/>
                <a:gd name="connsiteX79" fmla="*/ 536162 w 2048446"/>
                <a:gd name="connsiteY79" fmla="*/ 733997 h 1418462"/>
                <a:gd name="connsiteX80" fmla="*/ 536162 w 2048446"/>
                <a:gd name="connsiteY80" fmla="*/ 747427 h 1418462"/>
                <a:gd name="connsiteX81" fmla="*/ 545783 w 2048446"/>
                <a:gd name="connsiteY81" fmla="*/ 747427 h 1418462"/>
                <a:gd name="connsiteX82" fmla="*/ 545783 w 2048446"/>
                <a:gd name="connsiteY82" fmla="*/ 765429 h 1418462"/>
                <a:gd name="connsiteX83" fmla="*/ 568928 w 2048446"/>
                <a:gd name="connsiteY83" fmla="*/ 765429 h 1418462"/>
                <a:gd name="connsiteX84" fmla="*/ 568928 w 2048446"/>
                <a:gd name="connsiteY84" fmla="*/ 792385 h 1418462"/>
                <a:gd name="connsiteX85" fmla="*/ 661416 w 2048446"/>
                <a:gd name="connsiteY85" fmla="*/ 792385 h 1418462"/>
                <a:gd name="connsiteX86" fmla="*/ 661416 w 2048446"/>
                <a:gd name="connsiteY86" fmla="*/ 812292 h 1418462"/>
                <a:gd name="connsiteX87" fmla="*/ 703802 w 2048446"/>
                <a:gd name="connsiteY87" fmla="*/ 812292 h 1418462"/>
                <a:gd name="connsiteX88" fmla="*/ 703802 w 2048446"/>
                <a:gd name="connsiteY88" fmla="*/ 840581 h 1418462"/>
                <a:gd name="connsiteX89" fmla="*/ 716661 w 2048446"/>
                <a:gd name="connsiteY89" fmla="*/ 840581 h 1418462"/>
                <a:gd name="connsiteX90" fmla="*/ 716661 w 2048446"/>
                <a:gd name="connsiteY90" fmla="*/ 848868 h 1418462"/>
                <a:gd name="connsiteX91" fmla="*/ 723043 w 2048446"/>
                <a:gd name="connsiteY91" fmla="*/ 848868 h 1418462"/>
                <a:gd name="connsiteX92" fmla="*/ 723043 w 2048446"/>
                <a:gd name="connsiteY92" fmla="*/ 859155 h 1418462"/>
                <a:gd name="connsiteX93" fmla="*/ 738473 w 2048446"/>
                <a:gd name="connsiteY93" fmla="*/ 859155 h 1418462"/>
                <a:gd name="connsiteX94" fmla="*/ 738473 w 2048446"/>
                <a:gd name="connsiteY94" fmla="*/ 868775 h 1418462"/>
                <a:gd name="connsiteX95" fmla="*/ 751332 w 2048446"/>
                <a:gd name="connsiteY95" fmla="*/ 868775 h 1418462"/>
                <a:gd name="connsiteX96" fmla="*/ 751332 w 2048446"/>
                <a:gd name="connsiteY96" fmla="*/ 875252 h 1418462"/>
                <a:gd name="connsiteX97" fmla="*/ 769906 w 2048446"/>
                <a:gd name="connsiteY97" fmla="*/ 875252 h 1418462"/>
                <a:gd name="connsiteX98" fmla="*/ 769906 w 2048446"/>
                <a:gd name="connsiteY98" fmla="*/ 890016 h 1418462"/>
                <a:gd name="connsiteX99" fmla="*/ 777621 w 2048446"/>
                <a:gd name="connsiteY99" fmla="*/ 890016 h 1418462"/>
                <a:gd name="connsiteX100" fmla="*/ 777621 w 2048446"/>
                <a:gd name="connsiteY100" fmla="*/ 904113 h 1418462"/>
                <a:gd name="connsiteX101" fmla="*/ 793718 w 2048446"/>
                <a:gd name="connsiteY101" fmla="*/ 904113 h 1418462"/>
                <a:gd name="connsiteX102" fmla="*/ 793718 w 2048446"/>
                <a:gd name="connsiteY102" fmla="*/ 947166 h 1418462"/>
                <a:gd name="connsiteX103" fmla="*/ 805244 w 2048446"/>
                <a:gd name="connsiteY103" fmla="*/ 947166 h 1418462"/>
                <a:gd name="connsiteX104" fmla="*/ 805244 w 2048446"/>
                <a:gd name="connsiteY104" fmla="*/ 972788 h 1418462"/>
                <a:gd name="connsiteX105" fmla="*/ 824484 w 2048446"/>
                <a:gd name="connsiteY105" fmla="*/ 972788 h 1418462"/>
                <a:gd name="connsiteX106" fmla="*/ 824484 w 2048446"/>
                <a:gd name="connsiteY106" fmla="*/ 997839 h 1418462"/>
                <a:gd name="connsiteX107" fmla="*/ 844391 w 2048446"/>
                <a:gd name="connsiteY107" fmla="*/ 997839 h 1418462"/>
                <a:gd name="connsiteX108" fmla="*/ 844391 w 2048446"/>
                <a:gd name="connsiteY108" fmla="*/ 1020318 h 1418462"/>
                <a:gd name="connsiteX109" fmla="*/ 870109 w 2048446"/>
                <a:gd name="connsiteY109" fmla="*/ 1020318 h 1418462"/>
                <a:gd name="connsiteX110" fmla="*/ 870109 w 2048446"/>
                <a:gd name="connsiteY110" fmla="*/ 1035749 h 1418462"/>
                <a:gd name="connsiteX111" fmla="*/ 897731 w 2048446"/>
                <a:gd name="connsiteY111" fmla="*/ 1035749 h 1418462"/>
                <a:gd name="connsiteX112" fmla="*/ 897731 w 2048446"/>
                <a:gd name="connsiteY112" fmla="*/ 1046702 h 1418462"/>
                <a:gd name="connsiteX113" fmla="*/ 939451 w 2048446"/>
                <a:gd name="connsiteY113" fmla="*/ 1046702 h 1418462"/>
                <a:gd name="connsiteX114" fmla="*/ 939451 w 2048446"/>
                <a:gd name="connsiteY114" fmla="*/ 1062419 h 1418462"/>
                <a:gd name="connsiteX115" fmla="*/ 973455 w 2048446"/>
                <a:gd name="connsiteY115" fmla="*/ 1062419 h 1418462"/>
                <a:gd name="connsiteX116" fmla="*/ 973455 w 2048446"/>
                <a:gd name="connsiteY116" fmla="*/ 1082612 h 1418462"/>
                <a:gd name="connsiteX117" fmla="*/ 999173 w 2048446"/>
                <a:gd name="connsiteY117" fmla="*/ 1082612 h 1418462"/>
                <a:gd name="connsiteX118" fmla="*/ 999173 w 2048446"/>
                <a:gd name="connsiteY118" fmla="*/ 1110234 h 1418462"/>
                <a:gd name="connsiteX119" fmla="*/ 1033177 w 2048446"/>
                <a:gd name="connsiteY119" fmla="*/ 1110234 h 1418462"/>
                <a:gd name="connsiteX120" fmla="*/ 1033177 w 2048446"/>
                <a:gd name="connsiteY120" fmla="*/ 1137857 h 1418462"/>
                <a:gd name="connsiteX121" fmla="*/ 1082040 w 2048446"/>
                <a:gd name="connsiteY121" fmla="*/ 1137857 h 1418462"/>
                <a:gd name="connsiteX122" fmla="*/ 1082040 w 2048446"/>
                <a:gd name="connsiteY122" fmla="*/ 1155192 h 1418462"/>
                <a:gd name="connsiteX123" fmla="*/ 1106996 w 2048446"/>
                <a:gd name="connsiteY123" fmla="*/ 1155192 h 1418462"/>
                <a:gd name="connsiteX124" fmla="*/ 1106996 w 2048446"/>
                <a:gd name="connsiteY124" fmla="*/ 1184053 h 1418462"/>
                <a:gd name="connsiteX125" fmla="*/ 1119283 w 2048446"/>
                <a:gd name="connsiteY125" fmla="*/ 1184053 h 1418462"/>
                <a:gd name="connsiteX126" fmla="*/ 1119283 w 2048446"/>
                <a:gd name="connsiteY126" fmla="*/ 1203389 h 1418462"/>
                <a:gd name="connsiteX127" fmla="*/ 1127570 w 2048446"/>
                <a:gd name="connsiteY127" fmla="*/ 1203389 h 1418462"/>
                <a:gd name="connsiteX128" fmla="*/ 1127570 w 2048446"/>
                <a:gd name="connsiteY128" fmla="*/ 1221962 h 1418462"/>
                <a:gd name="connsiteX129" fmla="*/ 1202722 w 2048446"/>
                <a:gd name="connsiteY129" fmla="*/ 1221962 h 1418462"/>
                <a:gd name="connsiteX130" fmla="*/ 1202722 w 2048446"/>
                <a:gd name="connsiteY130" fmla="*/ 1251490 h 1418462"/>
                <a:gd name="connsiteX131" fmla="*/ 1209770 w 2048446"/>
                <a:gd name="connsiteY131" fmla="*/ 1251490 h 1418462"/>
                <a:gd name="connsiteX132" fmla="*/ 1209770 w 2048446"/>
                <a:gd name="connsiteY132" fmla="*/ 1270826 h 1418462"/>
                <a:gd name="connsiteX133" fmla="*/ 1234821 w 2048446"/>
                <a:gd name="connsiteY133" fmla="*/ 1270826 h 1418462"/>
                <a:gd name="connsiteX134" fmla="*/ 1234821 w 2048446"/>
                <a:gd name="connsiteY134" fmla="*/ 1286161 h 1418462"/>
                <a:gd name="connsiteX135" fmla="*/ 1352360 w 2048446"/>
                <a:gd name="connsiteY135" fmla="*/ 1286161 h 1418462"/>
                <a:gd name="connsiteX136" fmla="*/ 1352360 w 2048446"/>
                <a:gd name="connsiteY136" fmla="*/ 1312545 h 1418462"/>
                <a:gd name="connsiteX137" fmla="*/ 1783842 w 2048446"/>
                <a:gd name="connsiteY137" fmla="*/ 1312545 h 1418462"/>
                <a:gd name="connsiteX138" fmla="*/ 1783842 w 2048446"/>
                <a:gd name="connsiteY138" fmla="*/ 1418463 h 1418462"/>
                <a:gd name="connsiteX139" fmla="*/ 2048447 w 2048446"/>
                <a:gd name="connsiteY139" fmla="*/ 1418463 h 14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048446" h="1418462">
                  <a:moveTo>
                    <a:pt x="0" y="0"/>
                  </a:moveTo>
                  <a:lnTo>
                    <a:pt x="17336" y="0"/>
                  </a:lnTo>
                  <a:lnTo>
                    <a:pt x="17336" y="34004"/>
                  </a:lnTo>
                  <a:lnTo>
                    <a:pt x="24384" y="34004"/>
                  </a:lnTo>
                  <a:lnTo>
                    <a:pt x="24384" y="53912"/>
                  </a:lnTo>
                  <a:lnTo>
                    <a:pt x="32099" y="53912"/>
                  </a:lnTo>
                  <a:lnTo>
                    <a:pt x="32099" y="61627"/>
                  </a:lnTo>
                  <a:lnTo>
                    <a:pt x="46196" y="61627"/>
                  </a:lnTo>
                  <a:lnTo>
                    <a:pt x="46196" y="71247"/>
                  </a:lnTo>
                  <a:lnTo>
                    <a:pt x="55912" y="71247"/>
                  </a:lnTo>
                  <a:lnTo>
                    <a:pt x="55912" y="84773"/>
                  </a:lnTo>
                  <a:lnTo>
                    <a:pt x="62294" y="84773"/>
                  </a:lnTo>
                  <a:lnTo>
                    <a:pt x="62294" y="123920"/>
                  </a:lnTo>
                  <a:lnTo>
                    <a:pt x="70009" y="123920"/>
                  </a:lnTo>
                  <a:lnTo>
                    <a:pt x="70009" y="142589"/>
                  </a:lnTo>
                  <a:lnTo>
                    <a:pt x="78296" y="142589"/>
                  </a:lnTo>
                  <a:lnTo>
                    <a:pt x="78296" y="165068"/>
                  </a:lnTo>
                  <a:lnTo>
                    <a:pt x="91154" y="165068"/>
                  </a:lnTo>
                  <a:lnTo>
                    <a:pt x="91154" y="177832"/>
                  </a:lnTo>
                  <a:lnTo>
                    <a:pt x="101441" y="177832"/>
                  </a:lnTo>
                  <a:lnTo>
                    <a:pt x="101441" y="207455"/>
                  </a:lnTo>
                  <a:lnTo>
                    <a:pt x="107252" y="207455"/>
                  </a:lnTo>
                  <a:lnTo>
                    <a:pt x="107252" y="241459"/>
                  </a:lnTo>
                  <a:lnTo>
                    <a:pt x="118777" y="241459"/>
                  </a:lnTo>
                  <a:lnTo>
                    <a:pt x="118777" y="256889"/>
                  </a:lnTo>
                  <a:lnTo>
                    <a:pt x="128397" y="256889"/>
                  </a:lnTo>
                  <a:lnTo>
                    <a:pt x="128397" y="269081"/>
                  </a:lnTo>
                  <a:lnTo>
                    <a:pt x="138017" y="269081"/>
                  </a:lnTo>
                  <a:lnTo>
                    <a:pt x="138017" y="278702"/>
                  </a:lnTo>
                  <a:lnTo>
                    <a:pt x="174022" y="278702"/>
                  </a:lnTo>
                  <a:lnTo>
                    <a:pt x="174022" y="294704"/>
                  </a:lnTo>
                  <a:lnTo>
                    <a:pt x="188119" y="294704"/>
                  </a:lnTo>
                  <a:lnTo>
                    <a:pt x="188119" y="314039"/>
                  </a:lnTo>
                  <a:lnTo>
                    <a:pt x="197168" y="314039"/>
                  </a:lnTo>
                  <a:lnTo>
                    <a:pt x="197168" y="331946"/>
                  </a:lnTo>
                  <a:lnTo>
                    <a:pt x="212503" y="331946"/>
                  </a:lnTo>
                  <a:lnTo>
                    <a:pt x="212503" y="355759"/>
                  </a:lnTo>
                  <a:lnTo>
                    <a:pt x="223456" y="355759"/>
                  </a:lnTo>
                  <a:lnTo>
                    <a:pt x="223456" y="367284"/>
                  </a:lnTo>
                  <a:lnTo>
                    <a:pt x="235649" y="367284"/>
                  </a:lnTo>
                  <a:lnTo>
                    <a:pt x="235649" y="381381"/>
                  </a:lnTo>
                  <a:lnTo>
                    <a:pt x="248507" y="381381"/>
                  </a:lnTo>
                  <a:lnTo>
                    <a:pt x="248507" y="398145"/>
                  </a:lnTo>
                  <a:lnTo>
                    <a:pt x="258128" y="398145"/>
                  </a:lnTo>
                  <a:lnTo>
                    <a:pt x="258128" y="409670"/>
                  </a:lnTo>
                  <a:lnTo>
                    <a:pt x="267081" y="409670"/>
                  </a:lnTo>
                  <a:lnTo>
                    <a:pt x="267081" y="418052"/>
                  </a:lnTo>
                  <a:lnTo>
                    <a:pt x="273558" y="418052"/>
                  </a:lnTo>
                  <a:lnTo>
                    <a:pt x="273558" y="426339"/>
                  </a:lnTo>
                  <a:lnTo>
                    <a:pt x="297942" y="426339"/>
                  </a:lnTo>
                  <a:lnTo>
                    <a:pt x="297942" y="446246"/>
                  </a:lnTo>
                  <a:lnTo>
                    <a:pt x="322326" y="446246"/>
                  </a:lnTo>
                  <a:lnTo>
                    <a:pt x="322326" y="458438"/>
                  </a:lnTo>
                  <a:lnTo>
                    <a:pt x="328803" y="458438"/>
                  </a:lnTo>
                  <a:lnTo>
                    <a:pt x="328803" y="493205"/>
                  </a:lnTo>
                  <a:lnTo>
                    <a:pt x="340995" y="493205"/>
                  </a:lnTo>
                  <a:lnTo>
                    <a:pt x="340995" y="503396"/>
                  </a:lnTo>
                  <a:lnTo>
                    <a:pt x="348044" y="503396"/>
                  </a:lnTo>
                  <a:lnTo>
                    <a:pt x="348044" y="529114"/>
                  </a:lnTo>
                  <a:lnTo>
                    <a:pt x="368618" y="529114"/>
                  </a:lnTo>
                  <a:lnTo>
                    <a:pt x="368618" y="549021"/>
                  </a:lnTo>
                  <a:lnTo>
                    <a:pt x="387858" y="549021"/>
                  </a:lnTo>
                  <a:lnTo>
                    <a:pt x="387858" y="557975"/>
                  </a:lnTo>
                  <a:lnTo>
                    <a:pt x="398812" y="557975"/>
                  </a:lnTo>
                  <a:lnTo>
                    <a:pt x="398812" y="580454"/>
                  </a:lnTo>
                  <a:lnTo>
                    <a:pt x="420624" y="580454"/>
                  </a:lnTo>
                  <a:lnTo>
                    <a:pt x="420624" y="601694"/>
                  </a:lnTo>
                  <a:lnTo>
                    <a:pt x="431483" y="601694"/>
                  </a:lnTo>
                  <a:lnTo>
                    <a:pt x="431483" y="613220"/>
                  </a:lnTo>
                  <a:lnTo>
                    <a:pt x="440531" y="613220"/>
                  </a:lnTo>
                  <a:lnTo>
                    <a:pt x="440531" y="631888"/>
                  </a:lnTo>
                  <a:lnTo>
                    <a:pt x="450151" y="631888"/>
                  </a:lnTo>
                  <a:lnTo>
                    <a:pt x="450151" y="651129"/>
                  </a:lnTo>
                  <a:lnTo>
                    <a:pt x="460439" y="651129"/>
                  </a:lnTo>
                  <a:lnTo>
                    <a:pt x="460439" y="684562"/>
                  </a:lnTo>
                  <a:lnTo>
                    <a:pt x="469392" y="684562"/>
                  </a:lnTo>
                  <a:lnTo>
                    <a:pt x="469392" y="708279"/>
                  </a:lnTo>
                  <a:lnTo>
                    <a:pt x="507301" y="708279"/>
                  </a:lnTo>
                  <a:lnTo>
                    <a:pt x="507301" y="733997"/>
                  </a:lnTo>
                  <a:lnTo>
                    <a:pt x="536162" y="733997"/>
                  </a:lnTo>
                  <a:lnTo>
                    <a:pt x="536162" y="747427"/>
                  </a:lnTo>
                  <a:lnTo>
                    <a:pt x="545783" y="747427"/>
                  </a:lnTo>
                  <a:lnTo>
                    <a:pt x="545783" y="765429"/>
                  </a:lnTo>
                  <a:lnTo>
                    <a:pt x="568928" y="765429"/>
                  </a:lnTo>
                  <a:lnTo>
                    <a:pt x="568928" y="792385"/>
                  </a:lnTo>
                  <a:lnTo>
                    <a:pt x="661416" y="792385"/>
                  </a:lnTo>
                  <a:lnTo>
                    <a:pt x="661416" y="812292"/>
                  </a:lnTo>
                  <a:lnTo>
                    <a:pt x="703802" y="812292"/>
                  </a:lnTo>
                  <a:lnTo>
                    <a:pt x="703802" y="840581"/>
                  </a:lnTo>
                  <a:lnTo>
                    <a:pt x="716661" y="840581"/>
                  </a:lnTo>
                  <a:lnTo>
                    <a:pt x="716661" y="848868"/>
                  </a:lnTo>
                  <a:lnTo>
                    <a:pt x="723043" y="848868"/>
                  </a:lnTo>
                  <a:lnTo>
                    <a:pt x="723043" y="859155"/>
                  </a:lnTo>
                  <a:lnTo>
                    <a:pt x="738473" y="859155"/>
                  </a:lnTo>
                  <a:lnTo>
                    <a:pt x="738473" y="868775"/>
                  </a:lnTo>
                  <a:lnTo>
                    <a:pt x="751332" y="868775"/>
                  </a:lnTo>
                  <a:lnTo>
                    <a:pt x="751332" y="875252"/>
                  </a:lnTo>
                  <a:lnTo>
                    <a:pt x="769906" y="875252"/>
                  </a:lnTo>
                  <a:lnTo>
                    <a:pt x="769906" y="890016"/>
                  </a:lnTo>
                  <a:lnTo>
                    <a:pt x="777621" y="890016"/>
                  </a:lnTo>
                  <a:lnTo>
                    <a:pt x="777621" y="904113"/>
                  </a:lnTo>
                  <a:lnTo>
                    <a:pt x="793718" y="904113"/>
                  </a:lnTo>
                  <a:lnTo>
                    <a:pt x="793718" y="947166"/>
                  </a:lnTo>
                  <a:lnTo>
                    <a:pt x="805244" y="947166"/>
                  </a:lnTo>
                  <a:lnTo>
                    <a:pt x="805244" y="972788"/>
                  </a:lnTo>
                  <a:lnTo>
                    <a:pt x="824484" y="972788"/>
                  </a:lnTo>
                  <a:lnTo>
                    <a:pt x="824484" y="997839"/>
                  </a:lnTo>
                  <a:lnTo>
                    <a:pt x="844391" y="997839"/>
                  </a:lnTo>
                  <a:lnTo>
                    <a:pt x="844391" y="1020318"/>
                  </a:lnTo>
                  <a:lnTo>
                    <a:pt x="870109" y="1020318"/>
                  </a:lnTo>
                  <a:lnTo>
                    <a:pt x="870109" y="1035749"/>
                  </a:lnTo>
                  <a:lnTo>
                    <a:pt x="897731" y="1035749"/>
                  </a:lnTo>
                  <a:lnTo>
                    <a:pt x="897731" y="1046702"/>
                  </a:lnTo>
                  <a:lnTo>
                    <a:pt x="939451" y="1046702"/>
                  </a:lnTo>
                  <a:lnTo>
                    <a:pt x="939451" y="1062419"/>
                  </a:lnTo>
                  <a:lnTo>
                    <a:pt x="973455" y="1062419"/>
                  </a:lnTo>
                  <a:lnTo>
                    <a:pt x="973455" y="1082612"/>
                  </a:lnTo>
                  <a:lnTo>
                    <a:pt x="999173" y="1082612"/>
                  </a:lnTo>
                  <a:lnTo>
                    <a:pt x="999173" y="1110234"/>
                  </a:lnTo>
                  <a:lnTo>
                    <a:pt x="1033177" y="1110234"/>
                  </a:lnTo>
                  <a:lnTo>
                    <a:pt x="1033177" y="1137857"/>
                  </a:lnTo>
                  <a:lnTo>
                    <a:pt x="1082040" y="1137857"/>
                  </a:lnTo>
                  <a:lnTo>
                    <a:pt x="1082040" y="1155192"/>
                  </a:lnTo>
                  <a:lnTo>
                    <a:pt x="1106996" y="1155192"/>
                  </a:lnTo>
                  <a:lnTo>
                    <a:pt x="1106996" y="1184053"/>
                  </a:lnTo>
                  <a:lnTo>
                    <a:pt x="1119283" y="1184053"/>
                  </a:lnTo>
                  <a:lnTo>
                    <a:pt x="1119283" y="1203389"/>
                  </a:lnTo>
                  <a:lnTo>
                    <a:pt x="1127570" y="1203389"/>
                  </a:lnTo>
                  <a:lnTo>
                    <a:pt x="1127570" y="1221962"/>
                  </a:lnTo>
                  <a:lnTo>
                    <a:pt x="1202722" y="1221962"/>
                  </a:lnTo>
                  <a:lnTo>
                    <a:pt x="1202722" y="1251490"/>
                  </a:lnTo>
                  <a:lnTo>
                    <a:pt x="1209770" y="1251490"/>
                  </a:lnTo>
                  <a:lnTo>
                    <a:pt x="1209770" y="1270826"/>
                  </a:lnTo>
                  <a:lnTo>
                    <a:pt x="1234821" y="1270826"/>
                  </a:lnTo>
                  <a:lnTo>
                    <a:pt x="1234821" y="1286161"/>
                  </a:lnTo>
                  <a:lnTo>
                    <a:pt x="1352360" y="1286161"/>
                  </a:lnTo>
                  <a:lnTo>
                    <a:pt x="1352360" y="1312545"/>
                  </a:lnTo>
                  <a:lnTo>
                    <a:pt x="1783842" y="1312545"/>
                  </a:lnTo>
                  <a:lnTo>
                    <a:pt x="1783842" y="1418463"/>
                  </a:lnTo>
                  <a:lnTo>
                    <a:pt x="2048447" y="1418463"/>
                  </a:lnTo>
                </a:path>
              </a:pathLst>
            </a:custGeom>
            <a:noFill/>
            <a:ln w="19050" cap="flat">
              <a:solidFill>
                <a:srgbClr val="FDA9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454"/>
                </a:solidFill>
                <a:effectLst/>
                <a:uLnTx/>
                <a:uFillTx/>
                <a:latin typeface="Trebuchet MS"/>
                <a:ea typeface="+mn-ea"/>
                <a:cs typeface="+mn-cs"/>
              </a:endParaRPr>
            </a:p>
          </p:txBody>
        </p:sp>
        <p:grpSp>
          <p:nvGrpSpPr>
            <p:cNvPr id="11" name="Group 10">
              <a:extLst>
                <a:ext uri="{FF2B5EF4-FFF2-40B4-BE49-F238E27FC236}">
                  <a16:creationId xmlns:a16="http://schemas.microsoft.com/office/drawing/2014/main" id="{51AE5000-98A2-407D-822F-DA16B8A71655}"/>
                </a:ext>
              </a:extLst>
            </p:cNvPr>
            <p:cNvGrpSpPr/>
            <p:nvPr/>
          </p:nvGrpSpPr>
          <p:grpSpPr>
            <a:xfrm>
              <a:off x="5822819" y="3751460"/>
              <a:ext cx="1714500" cy="776764"/>
              <a:chOff x="5599526" y="3592710"/>
              <a:chExt cx="1714500" cy="776764"/>
            </a:xfrm>
          </p:grpSpPr>
          <p:cxnSp>
            <p:nvCxnSpPr>
              <p:cNvPr id="294" name="Straight Connector 293">
                <a:extLst>
                  <a:ext uri="{FF2B5EF4-FFF2-40B4-BE49-F238E27FC236}">
                    <a16:creationId xmlns:a16="http://schemas.microsoft.com/office/drawing/2014/main" id="{125966BE-9EC7-44EC-9BF9-217EC3666BEE}"/>
                  </a:ext>
                </a:extLst>
              </p:cNvPr>
              <p:cNvCxnSpPr/>
              <p:nvPr/>
            </p:nvCxnSpPr>
            <p:spPr>
              <a:xfrm>
                <a:off x="7314026" y="4323754"/>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295" name="Straight Connector 294">
                <a:extLst>
                  <a:ext uri="{FF2B5EF4-FFF2-40B4-BE49-F238E27FC236}">
                    <a16:creationId xmlns:a16="http://schemas.microsoft.com/office/drawing/2014/main" id="{D77B81CC-1732-4650-A3CC-A0DB8F89A66A}"/>
                  </a:ext>
                </a:extLst>
              </p:cNvPr>
              <p:cNvCxnSpPr/>
              <p:nvPr/>
            </p:nvCxnSpPr>
            <p:spPr>
              <a:xfrm>
                <a:off x="7261638" y="4323754"/>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296" name="Straight Connector 295">
                <a:extLst>
                  <a:ext uri="{FF2B5EF4-FFF2-40B4-BE49-F238E27FC236}">
                    <a16:creationId xmlns:a16="http://schemas.microsoft.com/office/drawing/2014/main" id="{4E646D44-16BC-44EA-91F3-CF1F91AAAB9D}"/>
                  </a:ext>
                </a:extLst>
              </p:cNvPr>
              <p:cNvCxnSpPr/>
              <p:nvPr/>
            </p:nvCxnSpPr>
            <p:spPr>
              <a:xfrm>
                <a:off x="7194964" y="4323754"/>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297" name="Straight Connector 296">
                <a:extLst>
                  <a:ext uri="{FF2B5EF4-FFF2-40B4-BE49-F238E27FC236}">
                    <a16:creationId xmlns:a16="http://schemas.microsoft.com/office/drawing/2014/main" id="{E63E2189-2C81-455E-9F9A-22BB0F867D9E}"/>
                  </a:ext>
                </a:extLst>
              </p:cNvPr>
              <p:cNvCxnSpPr/>
              <p:nvPr/>
            </p:nvCxnSpPr>
            <p:spPr>
              <a:xfrm>
                <a:off x="7164007" y="4323754"/>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298" name="Straight Connector 297">
                <a:extLst>
                  <a:ext uri="{FF2B5EF4-FFF2-40B4-BE49-F238E27FC236}">
                    <a16:creationId xmlns:a16="http://schemas.microsoft.com/office/drawing/2014/main" id="{21FDCE2D-20CF-4018-A80F-4BE07DC259F2}"/>
                  </a:ext>
                </a:extLst>
              </p:cNvPr>
              <p:cNvCxnSpPr/>
              <p:nvPr/>
            </p:nvCxnSpPr>
            <p:spPr>
              <a:xfrm>
                <a:off x="7009226" y="4323754"/>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299" name="Straight Connector 298">
                <a:extLst>
                  <a:ext uri="{FF2B5EF4-FFF2-40B4-BE49-F238E27FC236}">
                    <a16:creationId xmlns:a16="http://schemas.microsoft.com/office/drawing/2014/main" id="{B17CAC1F-367E-4C68-BE95-1B38FE692943}"/>
                  </a:ext>
                </a:extLst>
              </p:cNvPr>
              <p:cNvCxnSpPr/>
              <p:nvPr/>
            </p:nvCxnSpPr>
            <p:spPr>
              <a:xfrm>
                <a:off x="6899688"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0" name="Straight Connector 299">
                <a:extLst>
                  <a:ext uri="{FF2B5EF4-FFF2-40B4-BE49-F238E27FC236}">
                    <a16:creationId xmlns:a16="http://schemas.microsoft.com/office/drawing/2014/main" id="{C8C37538-0997-4EA8-B9CD-21442C506BCD}"/>
                  </a:ext>
                </a:extLst>
              </p:cNvPr>
              <p:cNvCxnSpPr/>
              <p:nvPr/>
            </p:nvCxnSpPr>
            <p:spPr>
              <a:xfrm>
                <a:off x="6837775"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1" name="Straight Connector 300">
                <a:extLst>
                  <a:ext uri="{FF2B5EF4-FFF2-40B4-BE49-F238E27FC236}">
                    <a16:creationId xmlns:a16="http://schemas.microsoft.com/office/drawing/2014/main" id="{27B03869-4E1A-4AA7-ADC4-264E66752FC1}"/>
                  </a:ext>
                </a:extLst>
              </p:cNvPr>
              <p:cNvCxnSpPr/>
              <p:nvPr/>
            </p:nvCxnSpPr>
            <p:spPr>
              <a:xfrm>
                <a:off x="6773482"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2" name="Straight Connector 301">
                <a:extLst>
                  <a:ext uri="{FF2B5EF4-FFF2-40B4-BE49-F238E27FC236}">
                    <a16:creationId xmlns:a16="http://schemas.microsoft.com/office/drawing/2014/main" id="{BAAFB601-B7AE-4D23-A18A-8380B51CCB9D}"/>
                  </a:ext>
                </a:extLst>
              </p:cNvPr>
              <p:cNvCxnSpPr/>
              <p:nvPr/>
            </p:nvCxnSpPr>
            <p:spPr>
              <a:xfrm>
                <a:off x="6766338"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3" name="Straight Connector 302">
                <a:extLst>
                  <a:ext uri="{FF2B5EF4-FFF2-40B4-BE49-F238E27FC236}">
                    <a16:creationId xmlns:a16="http://schemas.microsoft.com/office/drawing/2014/main" id="{A7D9B1BB-4F7C-494F-89B4-D6DBB7F64CAF}"/>
                  </a:ext>
                </a:extLst>
              </p:cNvPr>
              <p:cNvCxnSpPr/>
              <p:nvPr/>
            </p:nvCxnSpPr>
            <p:spPr>
              <a:xfrm>
                <a:off x="6713950"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4" name="Straight Connector 303">
                <a:extLst>
                  <a:ext uri="{FF2B5EF4-FFF2-40B4-BE49-F238E27FC236}">
                    <a16:creationId xmlns:a16="http://schemas.microsoft.com/office/drawing/2014/main" id="{3BA7C306-79CF-4A1A-AFE6-C236005AE1DE}"/>
                  </a:ext>
                </a:extLst>
              </p:cNvPr>
              <p:cNvCxnSpPr/>
              <p:nvPr/>
            </p:nvCxnSpPr>
            <p:spPr>
              <a:xfrm>
                <a:off x="6699663"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5" name="Straight Connector 304">
                <a:extLst>
                  <a:ext uri="{FF2B5EF4-FFF2-40B4-BE49-F238E27FC236}">
                    <a16:creationId xmlns:a16="http://schemas.microsoft.com/office/drawing/2014/main" id="{26D1564E-6B5E-47F5-B5B1-AAAC3168A6EA}"/>
                  </a:ext>
                </a:extLst>
              </p:cNvPr>
              <p:cNvCxnSpPr/>
              <p:nvPr/>
            </p:nvCxnSpPr>
            <p:spPr>
              <a:xfrm>
                <a:off x="6632988"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6" name="Straight Connector 305">
                <a:extLst>
                  <a:ext uri="{FF2B5EF4-FFF2-40B4-BE49-F238E27FC236}">
                    <a16:creationId xmlns:a16="http://schemas.microsoft.com/office/drawing/2014/main" id="{D31AD3F0-1C55-4B66-81AF-D3E1E9D419C0}"/>
                  </a:ext>
                </a:extLst>
              </p:cNvPr>
              <p:cNvCxnSpPr/>
              <p:nvPr/>
            </p:nvCxnSpPr>
            <p:spPr>
              <a:xfrm>
                <a:off x="6575838"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7" name="Straight Connector 306">
                <a:extLst>
                  <a:ext uri="{FF2B5EF4-FFF2-40B4-BE49-F238E27FC236}">
                    <a16:creationId xmlns:a16="http://schemas.microsoft.com/office/drawing/2014/main" id="{5B8CA692-D9B2-47CB-8FD4-D47ED7DB124A}"/>
                  </a:ext>
                </a:extLst>
              </p:cNvPr>
              <p:cNvCxnSpPr/>
              <p:nvPr/>
            </p:nvCxnSpPr>
            <p:spPr>
              <a:xfrm>
                <a:off x="6513926"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8" name="Straight Connector 307">
                <a:extLst>
                  <a:ext uri="{FF2B5EF4-FFF2-40B4-BE49-F238E27FC236}">
                    <a16:creationId xmlns:a16="http://schemas.microsoft.com/office/drawing/2014/main" id="{FBEB6457-3051-44F5-9410-3C82FE63348C}"/>
                  </a:ext>
                </a:extLst>
              </p:cNvPr>
              <p:cNvCxnSpPr/>
              <p:nvPr/>
            </p:nvCxnSpPr>
            <p:spPr>
              <a:xfrm>
                <a:off x="6506782"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09" name="Straight Connector 308">
                <a:extLst>
                  <a:ext uri="{FF2B5EF4-FFF2-40B4-BE49-F238E27FC236}">
                    <a16:creationId xmlns:a16="http://schemas.microsoft.com/office/drawing/2014/main" id="{7896D32E-FBCD-4E90-AE67-8AD668E13E67}"/>
                  </a:ext>
                </a:extLst>
              </p:cNvPr>
              <p:cNvCxnSpPr/>
              <p:nvPr/>
            </p:nvCxnSpPr>
            <p:spPr>
              <a:xfrm>
                <a:off x="6499639"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0" name="Straight Connector 309">
                <a:extLst>
                  <a:ext uri="{FF2B5EF4-FFF2-40B4-BE49-F238E27FC236}">
                    <a16:creationId xmlns:a16="http://schemas.microsoft.com/office/drawing/2014/main" id="{69889DAB-38CA-4519-A793-7FA974E7E025}"/>
                  </a:ext>
                </a:extLst>
              </p:cNvPr>
              <p:cNvCxnSpPr/>
              <p:nvPr/>
            </p:nvCxnSpPr>
            <p:spPr>
              <a:xfrm>
                <a:off x="6487732"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1" name="Straight Connector 310">
                <a:extLst>
                  <a:ext uri="{FF2B5EF4-FFF2-40B4-BE49-F238E27FC236}">
                    <a16:creationId xmlns:a16="http://schemas.microsoft.com/office/drawing/2014/main" id="{6C32FFAB-91D4-46C3-A221-E7DDF203DCBD}"/>
                  </a:ext>
                </a:extLst>
              </p:cNvPr>
              <p:cNvCxnSpPr/>
              <p:nvPr/>
            </p:nvCxnSpPr>
            <p:spPr>
              <a:xfrm>
                <a:off x="6404388" y="41880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2" name="Straight Connector 311">
                <a:extLst>
                  <a:ext uri="{FF2B5EF4-FFF2-40B4-BE49-F238E27FC236}">
                    <a16:creationId xmlns:a16="http://schemas.microsoft.com/office/drawing/2014/main" id="{CFD51D5F-31E2-4615-ABA0-81A09BA16E12}"/>
                  </a:ext>
                </a:extLst>
              </p:cNvPr>
              <p:cNvCxnSpPr/>
              <p:nvPr/>
            </p:nvCxnSpPr>
            <p:spPr>
              <a:xfrm>
                <a:off x="6342476"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3" name="Straight Connector 312">
                <a:extLst>
                  <a:ext uri="{FF2B5EF4-FFF2-40B4-BE49-F238E27FC236}">
                    <a16:creationId xmlns:a16="http://schemas.microsoft.com/office/drawing/2014/main" id="{8BF38236-BB08-4602-9BF0-362DE2AE92AC}"/>
                  </a:ext>
                </a:extLst>
              </p:cNvPr>
              <p:cNvCxnSpPr/>
              <p:nvPr/>
            </p:nvCxnSpPr>
            <p:spPr>
              <a:xfrm>
                <a:off x="6318663"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4" name="Straight Connector 313">
                <a:extLst>
                  <a:ext uri="{FF2B5EF4-FFF2-40B4-BE49-F238E27FC236}">
                    <a16:creationId xmlns:a16="http://schemas.microsoft.com/office/drawing/2014/main" id="{636C06C9-A2C9-4013-A363-CF01A58B9E52}"/>
                  </a:ext>
                </a:extLst>
              </p:cNvPr>
              <p:cNvCxnSpPr/>
              <p:nvPr/>
            </p:nvCxnSpPr>
            <p:spPr>
              <a:xfrm>
                <a:off x="6282945"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5" name="Straight Connector 314">
                <a:extLst>
                  <a:ext uri="{FF2B5EF4-FFF2-40B4-BE49-F238E27FC236}">
                    <a16:creationId xmlns:a16="http://schemas.microsoft.com/office/drawing/2014/main" id="{7FD396E5-C973-4C29-8D52-817E9D47A6E9}"/>
                  </a:ext>
                </a:extLst>
              </p:cNvPr>
              <p:cNvCxnSpPr/>
              <p:nvPr/>
            </p:nvCxnSpPr>
            <p:spPr>
              <a:xfrm>
                <a:off x="6278182"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6" name="Straight Connector 315">
                <a:extLst>
                  <a:ext uri="{FF2B5EF4-FFF2-40B4-BE49-F238E27FC236}">
                    <a16:creationId xmlns:a16="http://schemas.microsoft.com/office/drawing/2014/main" id="{BC82B4D9-0460-4409-9263-3EB224D1B1D7}"/>
                  </a:ext>
                </a:extLst>
              </p:cNvPr>
              <p:cNvCxnSpPr/>
              <p:nvPr/>
            </p:nvCxnSpPr>
            <p:spPr>
              <a:xfrm>
                <a:off x="6256751"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7" name="Straight Connector 316">
                <a:extLst>
                  <a:ext uri="{FF2B5EF4-FFF2-40B4-BE49-F238E27FC236}">
                    <a16:creationId xmlns:a16="http://schemas.microsoft.com/office/drawing/2014/main" id="{97380A0A-9E24-42ED-9E86-2F871C375BAD}"/>
                  </a:ext>
                </a:extLst>
              </p:cNvPr>
              <p:cNvCxnSpPr/>
              <p:nvPr/>
            </p:nvCxnSpPr>
            <p:spPr>
              <a:xfrm>
                <a:off x="6251988"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8" name="Straight Connector 317">
                <a:extLst>
                  <a:ext uri="{FF2B5EF4-FFF2-40B4-BE49-F238E27FC236}">
                    <a16:creationId xmlns:a16="http://schemas.microsoft.com/office/drawing/2014/main" id="{5BA6BDA3-4752-47AD-9987-828D0389398C}"/>
                  </a:ext>
                </a:extLst>
              </p:cNvPr>
              <p:cNvCxnSpPr/>
              <p:nvPr/>
            </p:nvCxnSpPr>
            <p:spPr>
              <a:xfrm>
                <a:off x="6244844"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19" name="Straight Connector 318">
                <a:extLst>
                  <a:ext uri="{FF2B5EF4-FFF2-40B4-BE49-F238E27FC236}">
                    <a16:creationId xmlns:a16="http://schemas.microsoft.com/office/drawing/2014/main" id="{F777D62C-34C8-43C9-9006-61DCB66042B1}"/>
                  </a:ext>
                </a:extLst>
              </p:cNvPr>
              <p:cNvCxnSpPr/>
              <p:nvPr/>
            </p:nvCxnSpPr>
            <p:spPr>
              <a:xfrm>
                <a:off x="6240081" y="4149922"/>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2" name="Straight Connector 321">
                <a:extLst>
                  <a:ext uri="{FF2B5EF4-FFF2-40B4-BE49-F238E27FC236}">
                    <a16:creationId xmlns:a16="http://schemas.microsoft.com/office/drawing/2014/main" id="{FBB45072-1ACF-499C-AEE8-967906878D98}"/>
                  </a:ext>
                </a:extLst>
              </p:cNvPr>
              <p:cNvCxnSpPr/>
              <p:nvPr/>
            </p:nvCxnSpPr>
            <p:spPr>
              <a:xfrm>
                <a:off x="6223413" y="4128490"/>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3" name="Straight Connector 322">
                <a:extLst>
                  <a:ext uri="{FF2B5EF4-FFF2-40B4-BE49-F238E27FC236}">
                    <a16:creationId xmlns:a16="http://schemas.microsoft.com/office/drawing/2014/main" id="{C239B8BF-38C7-4A4E-AC37-3F5D8CDBC68D}"/>
                  </a:ext>
                </a:extLst>
              </p:cNvPr>
              <p:cNvCxnSpPr/>
              <p:nvPr/>
            </p:nvCxnSpPr>
            <p:spPr>
              <a:xfrm>
                <a:off x="6187694" y="4066578"/>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4" name="Straight Connector 323">
                <a:extLst>
                  <a:ext uri="{FF2B5EF4-FFF2-40B4-BE49-F238E27FC236}">
                    <a16:creationId xmlns:a16="http://schemas.microsoft.com/office/drawing/2014/main" id="{B3EF15FF-FCB9-44E2-BA4D-DE9B283EE347}"/>
                  </a:ext>
                </a:extLst>
              </p:cNvPr>
              <p:cNvCxnSpPr/>
              <p:nvPr/>
            </p:nvCxnSpPr>
            <p:spPr>
              <a:xfrm>
                <a:off x="6171025" y="4066578"/>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5" name="Straight Connector 324">
                <a:extLst>
                  <a:ext uri="{FF2B5EF4-FFF2-40B4-BE49-F238E27FC236}">
                    <a16:creationId xmlns:a16="http://schemas.microsoft.com/office/drawing/2014/main" id="{545879E4-7DC6-4494-8D6A-94739264A142}"/>
                  </a:ext>
                </a:extLst>
              </p:cNvPr>
              <p:cNvCxnSpPr/>
              <p:nvPr/>
            </p:nvCxnSpPr>
            <p:spPr>
              <a:xfrm>
                <a:off x="6154357" y="4066578"/>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6" name="Straight Connector 325">
                <a:extLst>
                  <a:ext uri="{FF2B5EF4-FFF2-40B4-BE49-F238E27FC236}">
                    <a16:creationId xmlns:a16="http://schemas.microsoft.com/office/drawing/2014/main" id="{4A77470B-48B1-4397-B265-4931820B6B80}"/>
                  </a:ext>
                </a:extLst>
              </p:cNvPr>
              <p:cNvCxnSpPr/>
              <p:nvPr/>
            </p:nvCxnSpPr>
            <p:spPr>
              <a:xfrm>
                <a:off x="6106731" y="4066578"/>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7" name="Straight Connector 326">
                <a:extLst>
                  <a:ext uri="{FF2B5EF4-FFF2-40B4-BE49-F238E27FC236}">
                    <a16:creationId xmlns:a16="http://schemas.microsoft.com/office/drawing/2014/main" id="{E5962E30-A3E8-48EF-B86C-FC28EDE877B3}"/>
                  </a:ext>
                </a:extLst>
              </p:cNvPr>
              <p:cNvCxnSpPr/>
              <p:nvPr/>
            </p:nvCxnSpPr>
            <p:spPr>
              <a:xfrm>
                <a:off x="6101969" y="4052291"/>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8" name="Straight Connector 327">
                <a:extLst>
                  <a:ext uri="{FF2B5EF4-FFF2-40B4-BE49-F238E27FC236}">
                    <a16:creationId xmlns:a16="http://schemas.microsoft.com/office/drawing/2014/main" id="{BEC38717-C281-4834-91C7-809B988F0AC4}"/>
                  </a:ext>
                </a:extLst>
              </p:cNvPr>
              <p:cNvCxnSpPr/>
              <p:nvPr/>
            </p:nvCxnSpPr>
            <p:spPr>
              <a:xfrm>
                <a:off x="6097206" y="4028478"/>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29" name="Straight Connector 328">
                <a:extLst>
                  <a:ext uri="{FF2B5EF4-FFF2-40B4-BE49-F238E27FC236}">
                    <a16:creationId xmlns:a16="http://schemas.microsoft.com/office/drawing/2014/main" id="{5230BD14-F696-43C1-A3ED-578560D4584C}"/>
                  </a:ext>
                </a:extLst>
              </p:cNvPr>
              <p:cNvCxnSpPr/>
              <p:nvPr/>
            </p:nvCxnSpPr>
            <p:spPr>
              <a:xfrm>
                <a:off x="6090062" y="4021335"/>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0" name="Straight Connector 329">
                <a:extLst>
                  <a:ext uri="{FF2B5EF4-FFF2-40B4-BE49-F238E27FC236}">
                    <a16:creationId xmlns:a16="http://schemas.microsoft.com/office/drawing/2014/main" id="{1186EDB4-22BB-4781-89F7-59BE154D583C}"/>
                  </a:ext>
                </a:extLst>
              </p:cNvPr>
              <p:cNvCxnSpPr/>
              <p:nvPr/>
            </p:nvCxnSpPr>
            <p:spPr>
              <a:xfrm>
                <a:off x="6082919" y="4021335"/>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1" name="Straight Connector 330">
                <a:extLst>
                  <a:ext uri="{FF2B5EF4-FFF2-40B4-BE49-F238E27FC236}">
                    <a16:creationId xmlns:a16="http://schemas.microsoft.com/office/drawing/2014/main" id="{4FA37006-AC7E-47B1-A2EB-69211DA21068}"/>
                  </a:ext>
                </a:extLst>
              </p:cNvPr>
              <p:cNvCxnSpPr/>
              <p:nvPr/>
            </p:nvCxnSpPr>
            <p:spPr>
              <a:xfrm>
                <a:off x="6044819" y="3971328"/>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2" name="Straight Connector 331">
                <a:extLst>
                  <a:ext uri="{FF2B5EF4-FFF2-40B4-BE49-F238E27FC236}">
                    <a16:creationId xmlns:a16="http://schemas.microsoft.com/office/drawing/2014/main" id="{EDE07ED5-BC15-4A0A-A778-896441EF95F5}"/>
                  </a:ext>
                </a:extLst>
              </p:cNvPr>
              <p:cNvCxnSpPr/>
              <p:nvPr/>
            </p:nvCxnSpPr>
            <p:spPr>
              <a:xfrm>
                <a:off x="6023387" y="394751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3" name="Straight Connector 332">
                <a:extLst>
                  <a:ext uri="{FF2B5EF4-FFF2-40B4-BE49-F238E27FC236}">
                    <a16:creationId xmlns:a16="http://schemas.microsoft.com/office/drawing/2014/main" id="{B74C8C89-A4C4-41B6-A11E-D2E1682F3954}"/>
                  </a:ext>
                </a:extLst>
              </p:cNvPr>
              <p:cNvCxnSpPr/>
              <p:nvPr/>
            </p:nvCxnSpPr>
            <p:spPr>
              <a:xfrm>
                <a:off x="6011481" y="394751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4" name="Straight Connector 333">
                <a:extLst>
                  <a:ext uri="{FF2B5EF4-FFF2-40B4-BE49-F238E27FC236}">
                    <a16:creationId xmlns:a16="http://schemas.microsoft.com/office/drawing/2014/main" id="{CA63ED45-ABC6-467E-B623-9BC45F4ED4B5}"/>
                  </a:ext>
                </a:extLst>
              </p:cNvPr>
              <p:cNvCxnSpPr/>
              <p:nvPr/>
            </p:nvCxnSpPr>
            <p:spPr>
              <a:xfrm>
                <a:off x="5999575" y="394751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5" name="Straight Connector 334">
                <a:extLst>
                  <a:ext uri="{FF2B5EF4-FFF2-40B4-BE49-F238E27FC236}">
                    <a16:creationId xmlns:a16="http://schemas.microsoft.com/office/drawing/2014/main" id="{F990A2D7-C543-4F51-87BB-AB6318B523B0}"/>
                  </a:ext>
                </a:extLst>
              </p:cNvPr>
              <p:cNvCxnSpPr/>
              <p:nvPr/>
            </p:nvCxnSpPr>
            <p:spPr>
              <a:xfrm>
                <a:off x="5990050" y="394751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6" name="Straight Connector 335">
                <a:extLst>
                  <a:ext uri="{FF2B5EF4-FFF2-40B4-BE49-F238E27FC236}">
                    <a16:creationId xmlns:a16="http://schemas.microsoft.com/office/drawing/2014/main" id="{FCB60145-BD11-403B-9E73-1DA2356B8011}"/>
                  </a:ext>
                </a:extLst>
              </p:cNvPr>
              <p:cNvCxnSpPr/>
              <p:nvPr/>
            </p:nvCxnSpPr>
            <p:spPr>
              <a:xfrm>
                <a:off x="5956712" y="390941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7" name="Straight Connector 336">
                <a:extLst>
                  <a:ext uri="{FF2B5EF4-FFF2-40B4-BE49-F238E27FC236}">
                    <a16:creationId xmlns:a16="http://schemas.microsoft.com/office/drawing/2014/main" id="{F6356AD7-C50C-4AB4-89C0-4B5AD4875C00}"/>
                  </a:ext>
                </a:extLst>
              </p:cNvPr>
              <p:cNvCxnSpPr/>
              <p:nvPr/>
            </p:nvCxnSpPr>
            <p:spPr>
              <a:xfrm>
                <a:off x="5935281" y="390941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8" name="Straight Connector 337">
                <a:extLst>
                  <a:ext uri="{FF2B5EF4-FFF2-40B4-BE49-F238E27FC236}">
                    <a16:creationId xmlns:a16="http://schemas.microsoft.com/office/drawing/2014/main" id="{EEF20916-556B-4918-8AE8-B7FAA0CF3E53}"/>
                  </a:ext>
                </a:extLst>
              </p:cNvPr>
              <p:cNvCxnSpPr/>
              <p:nvPr/>
            </p:nvCxnSpPr>
            <p:spPr>
              <a:xfrm>
                <a:off x="5920994" y="3868935"/>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39" name="Straight Connector 338">
                <a:extLst>
                  <a:ext uri="{FF2B5EF4-FFF2-40B4-BE49-F238E27FC236}">
                    <a16:creationId xmlns:a16="http://schemas.microsoft.com/office/drawing/2014/main" id="{98181EBE-27C9-4346-8DB6-72CF53CDCA0B}"/>
                  </a:ext>
                </a:extLst>
              </p:cNvPr>
              <p:cNvCxnSpPr/>
              <p:nvPr/>
            </p:nvCxnSpPr>
            <p:spPr>
              <a:xfrm>
                <a:off x="5916232" y="3868935"/>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40" name="Straight Connector 339">
                <a:extLst>
                  <a:ext uri="{FF2B5EF4-FFF2-40B4-BE49-F238E27FC236}">
                    <a16:creationId xmlns:a16="http://schemas.microsoft.com/office/drawing/2014/main" id="{58560BFE-826C-4819-B403-3DE76AFC184A}"/>
                  </a:ext>
                </a:extLst>
              </p:cNvPr>
              <p:cNvCxnSpPr/>
              <p:nvPr/>
            </p:nvCxnSpPr>
            <p:spPr>
              <a:xfrm>
                <a:off x="5887657" y="385226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41" name="Straight Connector 340">
                <a:extLst>
                  <a:ext uri="{FF2B5EF4-FFF2-40B4-BE49-F238E27FC236}">
                    <a16:creationId xmlns:a16="http://schemas.microsoft.com/office/drawing/2014/main" id="{75918768-19EB-40EB-8161-6AB80410A58C}"/>
                  </a:ext>
                </a:extLst>
              </p:cNvPr>
              <p:cNvCxnSpPr/>
              <p:nvPr/>
            </p:nvCxnSpPr>
            <p:spPr>
              <a:xfrm>
                <a:off x="5880513" y="385226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42" name="Straight Connector 341">
                <a:extLst>
                  <a:ext uri="{FF2B5EF4-FFF2-40B4-BE49-F238E27FC236}">
                    <a16:creationId xmlns:a16="http://schemas.microsoft.com/office/drawing/2014/main" id="{98161151-7C2F-480F-820F-B25C89D92F1D}"/>
                  </a:ext>
                </a:extLst>
              </p:cNvPr>
              <p:cNvCxnSpPr/>
              <p:nvPr/>
            </p:nvCxnSpPr>
            <p:spPr>
              <a:xfrm>
                <a:off x="5859082" y="3852266"/>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cxnSp>
            <p:nvCxnSpPr>
              <p:cNvPr id="343" name="Straight Connector 342">
                <a:extLst>
                  <a:ext uri="{FF2B5EF4-FFF2-40B4-BE49-F238E27FC236}">
                    <a16:creationId xmlns:a16="http://schemas.microsoft.com/office/drawing/2014/main" id="{3EEB0278-B4D3-46F1-84C3-CEFD3BC5AE07}"/>
                  </a:ext>
                </a:extLst>
              </p:cNvPr>
              <p:cNvCxnSpPr/>
              <p:nvPr/>
            </p:nvCxnSpPr>
            <p:spPr>
              <a:xfrm>
                <a:off x="5599526" y="3592710"/>
                <a:ext cx="0" cy="45720"/>
              </a:xfrm>
              <a:prstGeom prst="line">
                <a:avLst/>
              </a:prstGeom>
              <a:ln w="6350" cap="sq">
                <a:solidFill>
                  <a:srgbClr val="FDA97D"/>
                </a:solidFill>
                <a:miter lim="800000"/>
              </a:ln>
            </p:spPr>
            <p:style>
              <a:lnRef idx="1">
                <a:srgbClr val="BE2BBB"/>
              </a:lnRef>
              <a:fillRef idx="0">
                <a:schemeClr val="accent1"/>
              </a:fillRef>
              <a:effectRef idx="0">
                <a:srgbClr val="000000"/>
              </a:effectRef>
              <a:fontRef idx="minor">
                <a:schemeClr val="lt1"/>
              </a:fontRef>
            </p:style>
          </p:cxnSp>
        </p:grpSp>
        <p:cxnSp>
          <p:nvCxnSpPr>
            <p:cNvPr id="785" name="Straight Connector 784">
              <a:extLst>
                <a:ext uri="{FF2B5EF4-FFF2-40B4-BE49-F238E27FC236}">
                  <a16:creationId xmlns:a16="http://schemas.microsoft.com/office/drawing/2014/main" id="{CCD2B5A7-992D-46B7-9598-3623B633D5FF}"/>
                </a:ext>
              </a:extLst>
            </p:cNvPr>
            <p:cNvCxnSpPr>
              <a:cxnSpLocks/>
            </p:cNvCxnSpPr>
            <p:nvPr/>
          </p:nvCxnSpPr>
          <p:spPr>
            <a:xfrm rot="5400000">
              <a:off x="5124455" y="5214581"/>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86" name="Straight Connector 785">
              <a:extLst>
                <a:ext uri="{FF2B5EF4-FFF2-40B4-BE49-F238E27FC236}">
                  <a16:creationId xmlns:a16="http://schemas.microsoft.com/office/drawing/2014/main" id="{689651B0-C83D-4FFA-A289-6AEB46231DB8}"/>
                </a:ext>
              </a:extLst>
            </p:cNvPr>
            <p:cNvCxnSpPr>
              <a:cxnSpLocks/>
            </p:cNvCxnSpPr>
            <p:nvPr/>
          </p:nvCxnSpPr>
          <p:spPr>
            <a:xfrm rot="5400000">
              <a:off x="5774291" y="5216474"/>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87" name="Straight Connector 786">
              <a:extLst>
                <a:ext uri="{FF2B5EF4-FFF2-40B4-BE49-F238E27FC236}">
                  <a16:creationId xmlns:a16="http://schemas.microsoft.com/office/drawing/2014/main" id="{5FAEEF8E-9F1D-4D35-AF08-9819F7B53220}"/>
                </a:ext>
              </a:extLst>
            </p:cNvPr>
            <p:cNvCxnSpPr>
              <a:cxnSpLocks/>
            </p:cNvCxnSpPr>
            <p:nvPr/>
          </p:nvCxnSpPr>
          <p:spPr>
            <a:xfrm rot="5400000">
              <a:off x="6419402" y="5216475"/>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88" name="Straight Connector 787">
              <a:extLst>
                <a:ext uri="{FF2B5EF4-FFF2-40B4-BE49-F238E27FC236}">
                  <a16:creationId xmlns:a16="http://schemas.microsoft.com/office/drawing/2014/main" id="{71820598-FCF0-4BF8-8366-3E4FEE8BCC0B}"/>
                </a:ext>
              </a:extLst>
            </p:cNvPr>
            <p:cNvCxnSpPr>
              <a:cxnSpLocks/>
            </p:cNvCxnSpPr>
            <p:nvPr/>
          </p:nvCxnSpPr>
          <p:spPr>
            <a:xfrm rot="5400000">
              <a:off x="7064513" y="5216475"/>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cxnSp>
          <p:nvCxnSpPr>
            <p:cNvPr id="791" name="Straight Connector 790">
              <a:extLst>
                <a:ext uri="{FF2B5EF4-FFF2-40B4-BE49-F238E27FC236}">
                  <a16:creationId xmlns:a16="http://schemas.microsoft.com/office/drawing/2014/main" id="{1D053DCD-27F3-4394-B632-68281CBA8292}"/>
                </a:ext>
              </a:extLst>
            </p:cNvPr>
            <p:cNvCxnSpPr>
              <a:cxnSpLocks/>
            </p:cNvCxnSpPr>
            <p:nvPr/>
          </p:nvCxnSpPr>
          <p:spPr>
            <a:xfrm rot="5400000">
              <a:off x="7709624" y="5216475"/>
              <a:ext cx="42404" cy="0"/>
            </a:xfrm>
            <a:prstGeom prst="line">
              <a:avLst/>
            </a:prstGeom>
            <a:noFill/>
            <a:ln>
              <a:solidFill>
                <a:schemeClr val="tx1"/>
              </a:solidFill>
            </a:ln>
          </p:spPr>
          <p:style>
            <a:lnRef idx="0">
              <a:schemeClr val="accent1"/>
            </a:lnRef>
            <a:fillRef idx="1">
              <a:schemeClr val="accent1"/>
            </a:fillRef>
            <a:effectRef idx="0">
              <a:srgbClr val="000000"/>
            </a:effectRef>
            <a:fontRef idx="minor">
              <a:schemeClr val="lt1"/>
            </a:fontRef>
          </p:style>
        </p:cxnSp>
      </p:grpSp>
      <p:sp>
        <p:nvSpPr>
          <p:cNvPr id="636" name="TextBox 635">
            <a:extLst>
              <a:ext uri="{FF2B5EF4-FFF2-40B4-BE49-F238E27FC236}">
                <a16:creationId xmlns:a16="http://schemas.microsoft.com/office/drawing/2014/main" id="{B90B6EDA-0DE3-4329-A63B-9E206B274CE4}"/>
              </a:ext>
            </a:extLst>
          </p:cNvPr>
          <p:cNvSpPr txBox="1"/>
          <p:nvPr/>
        </p:nvSpPr>
        <p:spPr>
          <a:xfrm>
            <a:off x="6330488" y="2998248"/>
            <a:ext cx="151163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HR (95% CI)</a:t>
            </a:r>
            <a:r>
              <a:rPr kumimoji="0" lang="en-US" sz="1200" b="0" i="0" u="none" strike="noStrike" kern="1200" cap="none" spc="0" normalizeH="0" baseline="30000" noProof="0">
                <a:ln>
                  <a:noFill/>
                </a:ln>
                <a:solidFill>
                  <a:srgbClr val="595454"/>
                </a:solidFill>
                <a:effectLst/>
                <a:uLnTx/>
                <a:uFillTx/>
                <a:latin typeface="Trebuchet MS"/>
                <a:ea typeface="+mn-ea"/>
                <a:cs typeface="+mn-cs"/>
              </a:rPr>
              <a:t>a</a:t>
            </a:r>
            <a:r>
              <a:rPr kumimoji="0" lang="en-US" sz="1200" b="0" i="0" u="none" strike="noStrike" kern="1200" cap="none" spc="0" normalizeH="0" baseline="0" noProof="0">
                <a:ln>
                  <a:noFill/>
                </a:ln>
                <a:solidFill>
                  <a:srgbClr val="595454"/>
                </a:solidFill>
                <a:effectLst/>
                <a:uLnTx/>
                <a:uFillTx/>
                <a:latin typeface="Trebuchet MS"/>
                <a:ea typeface="+mn-ea"/>
                <a:cs typeface="+mn-cs"/>
              </a:rPr>
              <a:t>:</a:t>
            </a:r>
            <a:br>
              <a:rPr kumimoji="0" lang="en-US" sz="1200" b="0" i="0" u="none" strike="noStrike" kern="1200" cap="none" spc="0" normalizeH="0" baseline="0" noProof="0">
                <a:ln>
                  <a:noFill/>
                </a:ln>
                <a:solidFill>
                  <a:srgbClr val="595454"/>
                </a:solidFill>
                <a:effectLst/>
                <a:uLnTx/>
                <a:uFillTx/>
                <a:latin typeface="Trebuchet MS"/>
                <a:ea typeface="+mn-ea"/>
                <a:cs typeface="+mn-cs"/>
              </a:rPr>
            </a:br>
            <a:r>
              <a:rPr kumimoji="0" lang="en-US" sz="1200" b="0" i="0" u="none" strike="noStrike" kern="1200" cap="none" spc="0" normalizeH="0" baseline="0" noProof="0">
                <a:ln>
                  <a:noFill/>
                </a:ln>
                <a:solidFill>
                  <a:srgbClr val="595454"/>
                </a:solidFill>
                <a:effectLst/>
                <a:uLnTx/>
                <a:uFillTx/>
                <a:latin typeface="Trebuchet MS"/>
                <a:ea typeface="+mn-ea"/>
                <a:cs typeface="+mn-cs"/>
              </a:rPr>
              <a:t>0.87 (0.66–1.14)</a:t>
            </a:r>
          </a:p>
        </p:txBody>
      </p:sp>
      <p:sp>
        <p:nvSpPr>
          <p:cNvPr id="637" name="TextBox 636">
            <a:extLst>
              <a:ext uri="{FF2B5EF4-FFF2-40B4-BE49-F238E27FC236}">
                <a16:creationId xmlns:a16="http://schemas.microsoft.com/office/drawing/2014/main" id="{ADA0A199-1ABB-45F8-851B-1683D9AA2C63}"/>
              </a:ext>
            </a:extLst>
          </p:cNvPr>
          <p:cNvSpPr txBox="1"/>
          <p:nvPr/>
        </p:nvSpPr>
        <p:spPr>
          <a:xfrm>
            <a:off x="10359074" y="2998248"/>
            <a:ext cx="151163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HR (95% CI)</a:t>
            </a:r>
            <a:r>
              <a:rPr kumimoji="0" lang="en-US" sz="1200" b="0" i="0" u="none" strike="noStrike" kern="1200" cap="none" spc="0" normalizeH="0" baseline="30000" noProof="0">
                <a:ln>
                  <a:noFill/>
                </a:ln>
                <a:solidFill>
                  <a:srgbClr val="595454"/>
                </a:solidFill>
                <a:effectLst/>
                <a:uLnTx/>
                <a:uFillTx/>
                <a:latin typeface="Trebuchet MS"/>
                <a:ea typeface="+mn-ea"/>
                <a:cs typeface="+mn-cs"/>
              </a:rPr>
              <a:t>a</a:t>
            </a:r>
            <a:r>
              <a:rPr kumimoji="0" lang="en-US" sz="1200" b="0" i="0" u="none" strike="noStrike" kern="1200" cap="none" spc="0" normalizeH="0" baseline="0" noProof="0">
                <a:ln>
                  <a:noFill/>
                </a:ln>
                <a:solidFill>
                  <a:srgbClr val="595454"/>
                </a:solidFill>
                <a:effectLst/>
                <a:uLnTx/>
                <a:uFillTx/>
                <a:latin typeface="Trebuchet MS"/>
                <a:ea typeface="+mn-ea"/>
                <a:cs typeface="+mn-cs"/>
              </a:rPr>
              <a:t>:</a:t>
            </a:r>
            <a:br>
              <a:rPr kumimoji="0" lang="en-US" sz="1200" b="0" i="0" u="none" strike="noStrike" kern="1200" cap="none" spc="0" normalizeH="0" baseline="0" noProof="0">
                <a:ln>
                  <a:noFill/>
                </a:ln>
                <a:solidFill>
                  <a:srgbClr val="595454"/>
                </a:solidFill>
                <a:effectLst/>
                <a:uLnTx/>
                <a:uFillTx/>
                <a:latin typeface="Trebuchet MS"/>
                <a:ea typeface="+mn-ea"/>
                <a:cs typeface="+mn-cs"/>
              </a:rPr>
            </a:br>
            <a:r>
              <a:rPr kumimoji="0" lang="en-US" sz="1200" b="0" i="0" u="none" strike="noStrike" kern="1200" cap="none" spc="0" normalizeH="0" baseline="0" noProof="0">
                <a:ln>
                  <a:noFill/>
                </a:ln>
                <a:solidFill>
                  <a:srgbClr val="595454"/>
                </a:solidFill>
                <a:effectLst/>
                <a:uLnTx/>
                <a:uFillTx/>
                <a:latin typeface="Trebuchet MS"/>
                <a:ea typeface="+mn-ea"/>
                <a:cs typeface="+mn-cs"/>
              </a:rPr>
              <a:t>1.04 (0.76–1.44)</a:t>
            </a:r>
          </a:p>
        </p:txBody>
      </p:sp>
      <p:sp>
        <p:nvSpPr>
          <p:cNvPr id="13" name="TextBox 12">
            <a:extLst>
              <a:ext uri="{FF2B5EF4-FFF2-40B4-BE49-F238E27FC236}">
                <a16:creationId xmlns:a16="http://schemas.microsoft.com/office/drawing/2014/main" id="{616049C8-DC70-F291-8FAD-C8A9EBB164BE}"/>
              </a:ext>
            </a:extLst>
          </p:cNvPr>
          <p:cNvSpPr txBox="1"/>
          <p:nvPr/>
        </p:nvSpPr>
        <p:spPr>
          <a:xfrm>
            <a:off x="5201772" y="1737891"/>
            <a:ext cx="1299703"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a:ea typeface="+mn-ea"/>
                <a:cs typeface="Arial Narrow"/>
              </a:rPr>
              <a:t>(PD-L1 ≥5%)</a:t>
            </a:r>
          </a:p>
        </p:txBody>
      </p:sp>
      <p:sp>
        <p:nvSpPr>
          <p:cNvPr id="14" name="TextBox 13">
            <a:extLst>
              <a:ext uri="{FF2B5EF4-FFF2-40B4-BE49-F238E27FC236}">
                <a16:creationId xmlns:a16="http://schemas.microsoft.com/office/drawing/2014/main" id="{9E77CE3D-E05A-6CDD-FD82-0BE8E995973A}"/>
              </a:ext>
            </a:extLst>
          </p:cNvPr>
          <p:cNvSpPr txBox="1"/>
          <p:nvPr/>
        </p:nvSpPr>
        <p:spPr>
          <a:xfrm>
            <a:off x="9050526" y="1738380"/>
            <a:ext cx="1483464"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a:ea typeface="+mn-ea"/>
                <a:cs typeface="Arial Narrow"/>
              </a:rPr>
              <a:t>(PD-L1 1-49%)</a:t>
            </a:r>
          </a:p>
        </p:txBody>
      </p:sp>
      <p:sp>
        <p:nvSpPr>
          <p:cNvPr id="21" name="TextBox 20">
            <a:extLst>
              <a:ext uri="{FF2B5EF4-FFF2-40B4-BE49-F238E27FC236}">
                <a16:creationId xmlns:a16="http://schemas.microsoft.com/office/drawing/2014/main" id="{CC57554E-26B8-E5CA-9806-D2CDBA783506}"/>
              </a:ext>
            </a:extLst>
          </p:cNvPr>
          <p:cNvSpPr txBox="1"/>
          <p:nvPr/>
        </p:nvSpPr>
        <p:spPr>
          <a:xfrm>
            <a:off x="6010766" y="3622003"/>
            <a:ext cx="213002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Narrow"/>
                <a:ea typeface="+mn-ea"/>
                <a:cs typeface="Arial Narrow"/>
              </a:rPr>
              <a:t>Median follow-up time = 31.3 mo.</a:t>
            </a:r>
            <a:endParaRPr kumimoji="0" lang="en-GB" sz="105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2" name="TextBox 21">
            <a:extLst>
              <a:ext uri="{FF2B5EF4-FFF2-40B4-BE49-F238E27FC236}">
                <a16:creationId xmlns:a16="http://schemas.microsoft.com/office/drawing/2014/main" id="{D895E49C-5BF7-809B-5CE6-C4DE0E62128F}"/>
              </a:ext>
            </a:extLst>
          </p:cNvPr>
          <p:cNvSpPr txBox="1"/>
          <p:nvPr/>
        </p:nvSpPr>
        <p:spPr>
          <a:xfrm>
            <a:off x="9219429" y="4502925"/>
            <a:ext cx="213002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Narrow"/>
                <a:ea typeface="+mn-ea"/>
                <a:cs typeface="Arial Narrow"/>
              </a:rPr>
              <a:t>Median follow-up time = 15.7 mo.</a:t>
            </a:r>
            <a:endParaRPr kumimoji="0" lang="en-GB" sz="1050" b="0" i="0" u="none" strike="noStrike" kern="1200" cap="none" spc="0" normalizeH="0" baseline="0" noProof="0" dirty="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2067818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3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8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3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3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p:bldP spid="634" grpId="0"/>
      <p:bldP spid="6" grpId="0"/>
      <p:bldP spid="184" grpId="0"/>
      <p:bldP spid="385" grpId="0"/>
      <p:bldP spid="636" grpId="0"/>
      <p:bldP spid="637" grpId="0"/>
      <p:bldP spid="13" grpId="0"/>
      <p:bldP spid="14" grpId="0"/>
      <p:bldP spid="21" grpId="0"/>
      <p:bldP spid="2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0403" y="118066"/>
            <a:ext cx="9171195" cy="99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sz="3200">
                <a:solidFill>
                  <a:srgbClr val="0034A1"/>
                </a:solidFill>
                <a:latin typeface="Arial" charset="0"/>
                <a:ea typeface="+mj-ea"/>
                <a:cs typeface="Arial" charset="0"/>
              </a:rPr>
              <a:t>Cochrane-Analysis</a:t>
            </a:r>
          </a:p>
          <a:p>
            <a:pPr algn="ctr" defTabSz="914400"/>
            <a:r>
              <a:rPr lang="de-CH" sz="3200">
                <a:solidFill>
                  <a:srgbClr val="0034A1"/>
                </a:solidFill>
                <a:latin typeface="Arial" charset="0"/>
                <a:ea typeface="+mj-ea"/>
                <a:cs typeface="Arial" charset="0"/>
              </a:rPr>
              <a:t>Overall s</a:t>
            </a:r>
            <a:r>
              <a:rPr sz="3200" err="1">
                <a:solidFill>
                  <a:srgbClr val="0034A1"/>
                </a:solidFill>
                <a:latin typeface="Arial" charset="0"/>
                <a:ea typeface="+mj-ea"/>
                <a:cs typeface="Arial" charset="0"/>
              </a:rPr>
              <a:t>urvival</a:t>
            </a:r>
            <a:r>
              <a:rPr sz="3200">
                <a:solidFill>
                  <a:srgbClr val="0034A1"/>
                </a:solidFill>
                <a:latin typeface="Arial" charset="0"/>
                <a:ea typeface="+mj-ea"/>
                <a:cs typeface="Arial" charset="0"/>
              </a:rPr>
              <a:t> IO vs CT by PD-L1 </a:t>
            </a:r>
            <a:r>
              <a:rPr lang="de-CH" sz="3200">
                <a:solidFill>
                  <a:srgbClr val="0034A1"/>
                </a:solidFill>
                <a:latin typeface="Arial" charset="0"/>
                <a:ea typeface="+mj-ea"/>
                <a:cs typeface="Arial" charset="0"/>
              </a:rPr>
              <a:t>e</a:t>
            </a:r>
            <a:r>
              <a:rPr sz="3200" err="1">
                <a:solidFill>
                  <a:srgbClr val="0034A1"/>
                </a:solidFill>
                <a:latin typeface="Arial" charset="0"/>
                <a:ea typeface="+mj-ea"/>
                <a:cs typeface="Arial" charset="0"/>
              </a:rPr>
              <a:t>xpression</a:t>
            </a:r>
            <a:endParaRPr sz="3200">
              <a:solidFill>
                <a:srgbClr val="0034A1"/>
              </a:solidFill>
              <a:latin typeface="Arial" charset="0"/>
              <a:ea typeface="+mj-ea"/>
              <a:cs typeface="Arial" charset="0"/>
            </a:endParaRPr>
          </a:p>
        </p:txBody>
      </p:sp>
      <p:pic>
        <p:nvPicPr>
          <p:cNvPr id="3" name="object 3"/>
          <p:cNvPicPr/>
          <p:nvPr/>
        </p:nvPicPr>
        <p:blipFill>
          <a:blip r:embed="rId3" cstate="print"/>
          <a:stretch>
            <a:fillRect/>
          </a:stretch>
        </p:blipFill>
        <p:spPr>
          <a:xfrm>
            <a:off x="1793448" y="1860804"/>
            <a:ext cx="8575847" cy="4345948"/>
          </a:xfrm>
          <a:prstGeom prst="rect">
            <a:avLst/>
          </a:prstGeom>
        </p:spPr>
      </p:pic>
      <p:graphicFrame>
        <p:nvGraphicFramePr>
          <p:cNvPr id="4" name="object 4"/>
          <p:cNvGraphicFramePr>
            <a:graphicFrameLocks noGrp="1"/>
          </p:cNvGraphicFramePr>
          <p:nvPr/>
        </p:nvGraphicFramePr>
        <p:xfrm>
          <a:off x="1180618" y="1180618"/>
          <a:ext cx="10035250" cy="5029934"/>
        </p:xfrm>
        <a:graphic>
          <a:graphicData uri="http://schemas.openxmlformats.org/drawingml/2006/table">
            <a:tbl>
              <a:tblPr firstRow="1" bandRow="1">
                <a:tableStyleId>{2D5ABB26-0587-4C30-8999-92F81FD0307C}</a:tableStyleId>
              </a:tblPr>
              <a:tblGrid>
                <a:gridCol w="8054420">
                  <a:extLst>
                    <a:ext uri="{9D8B030D-6E8A-4147-A177-3AD203B41FA5}">
                      <a16:colId xmlns:a16="http://schemas.microsoft.com/office/drawing/2014/main" val="20000"/>
                    </a:ext>
                  </a:extLst>
                </a:gridCol>
                <a:gridCol w="1980830">
                  <a:extLst>
                    <a:ext uri="{9D8B030D-6E8A-4147-A177-3AD203B41FA5}">
                      <a16:colId xmlns:a16="http://schemas.microsoft.com/office/drawing/2014/main" val="20001"/>
                    </a:ext>
                  </a:extLst>
                </a:gridCol>
              </a:tblGrid>
              <a:tr h="3467834">
                <a:tc gridSpan="2">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20"/>
                        </a:spcBef>
                      </a:pPr>
                      <a:endParaRPr sz="1300">
                        <a:latin typeface="Times New Roman"/>
                        <a:cs typeface="Times New Roman"/>
                      </a:endParaRPr>
                    </a:p>
                    <a:p>
                      <a:pPr marL="7377430" algn="ctr">
                        <a:lnSpc>
                          <a:spcPct val="100000"/>
                        </a:lnSpc>
                        <a:spcBef>
                          <a:spcPts val="5"/>
                        </a:spcBef>
                      </a:pPr>
                      <a:endParaRPr sz="1300">
                        <a:latin typeface="Arial"/>
                        <a:cs typeface="Arial"/>
                      </a:endParaRPr>
                    </a:p>
                  </a:txBody>
                  <a:tcPr marL="0" marR="0" marT="0" marB="0">
                    <a:lnL w="9525">
                      <a:solidFill>
                        <a:srgbClr val="4F81BC"/>
                      </a:solidFill>
                      <a:prstDash val="solid"/>
                    </a:lnL>
                    <a:lnR w="9525">
                      <a:solidFill>
                        <a:srgbClr val="4F81BC"/>
                      </a:solidFill>
                      <a:prstDash val="solid"/>
                    </a:lnR>
                    <a:lnT w="9525">
                      <a:solidFill>
                        <a:srgbClr val="4F81BC"/>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852121">
                <a:tc>
                  <a:txBody>
                    <a:bodyPr/>
                    <a:lstStyle/>
                    <a:p>
                      <a:pPr>
                        <a:lnSpc>
                          <a:spcPct val="100000"/>
                        </a:lnSpc>
                      </a:pPr>
                      <a:endParaRPr sz="1800">
                        <a:latin typeface="Times New Roman"/>
                        <a:cs typeface="Times New Roman"/>
                      </a:endParaRPr>
                    </a:p>
                  </a:txBody>
                  <a:tcPr marL="0" marR="0" marT="0" marB="0">
                    <a:lnL w="9525">
                      <a:solidFill>
                        <a:srgbClr val="4F81BC"/>
                      </a:solidFill>
                      <a:prstDash val="solid"/>
                    </a:lnL>
                    <a:lnR w="9525">
                      <a:solidFill>
                        <a:srgbClr val="4F81BC"/>
                      </a:solidFill>
                      <a:prstDash val="solid"/>
                    </a:lnR>
                  </a:tcPr>
                </a:tc>
                <a:tc>
                  <a:txBody>
                    <a:bodyPr/>
                    <a:lstStyle/>
                    <a:p>
                      <a:pPr marL="122555">
                        <a:lnSpc>
                          <a:spcPct val="100000"/>
                        </a:lnSpc>
                        <a:spcBef>
                          <a:spcPts val="440"/>
                        </a:spcBef>
                      </a:pPr>
                      <a:r>
                        <a:rPr sz="1400" spc="-125">
                          <a:latin typeface="Arial" panose="020B0604020202020204" pitchFamily="34" charset="0"/>
                          <a:cs typeface="Arial" panose="020B0604020202020204" pitchFamily="34" charset="0"/>
                        </a:rPr>
                        <a:t>PD-</a:t>
                      </a:r>
                      <a:r>
                        <a:rPr sz="1400" spc="-114">
                          <a:latin typeface="Arial" panose="020B0604020202020204" pitchFamily="34" charset="0"/>
                          <a:cs typeface="Arial" panose="020B0604020202020204" pitchFamily="34" charset="0"/>
                        </a:rPr>
                        <a:t>L1</a:t>
                      </a:r>
                      <a:r>
                        <a:rPr sz="1400" spc="-20">
                          <a:latin typeface="Arial" panose="020B0604020202020204" pitchFamily="34" charset="0"/>
                          <a:cs typeface="Arial" panose="020B0604020202020204" pitchFamily="34" charset="0"/>
                        </a:rPr>
                        <a:t> </a:t>
                      </a:r>
                      <a:r>
                        <a:rPr sz="1400" spc="-25">
                          <a:latin typeface="Arial" panose="020B0604020202020204" pitchFamily="34" charset="0"/>
                          <a:cs typeface="Arial" panose="020B0604020202020204" pitchFamily="34" charset="0"/>
                        </a:rPr>
                        <a:t>=/&gt;</a:t>
                      </a:r>
                      <a:r>
                        <a:rPr sz="1400" spc="-50">
                          <a:latin typeface="Arial" panose="020B0604020202020204" pitchFamily="34" charset="0"/>
                          <a:cs typeface="Arial" panose="020B0604020202020204" pitchFamily="34" charset="0"/>
                        </a:rPr>
                        <a:t> </a:t>
                      </a:r>
                      <a:r>
                        <a:rPr sz="1400" spc="-25">
                          <a:latin typeface="Arial" panose="020B0604020202020204" pitchFamily="34" charset="0"/>
                          <a:cs typeface="Arial" panose="020B0604020202020204" pitchFamily="34" charset="0"/>
                        </a:rPr>
                        <a:t>50%</a:t>
                      </a:r>
                      <a:r>
                        <a:rPr lang="en-US" sz="1400" spc="-25">
                          <a:latin typeface="Arial" panose="020B0604020202020204" pitchFamily="34" charset="0"/>
                          <a:cs typeface="Arial" panose="020B0604020202020204" pitchFamily="34" charset="0"/>
                        </a:rPr>
                        <a:t>*</a:t>
                      </a:r>
                      <a:endParaRPr sz="1400">
                        <a:latin typeface="Arial" panose="020B0604020202020204" pitchFamily="34" charset="0"/>
                        <a:cs typeface="Arial" panose="020B0604020202020204" pitchFamily="34" charset="0"/>
                      </a:endParaRPr>
                    </a:p>
                    <a:p>
                      <a:pPr marL="389255" marR="405130" indent="95885">
                        <a:lnSpc>
                          <a:spcPts val="1610"/>
                        </a:lnSpc>
                        <a:spcBef>
                          <a:spcPts val="50"/>
                        </a:spcBef>
                      </a:pPr>
                      <a:r>
                        <a:rPr sz="1400" spc="-175">
                          <a:latin typeface="Arial" panose="020B0604020202020204" pitchFamily="34" charset="0"/>
                          <a:cs typeface="Arial" panose="020B0604020202020204" pitchFamily="34" charset="0"/>
                        </a:rPr>
                        <a:t>HR</a:t>
                      </a:r>
                      <a:r>
                        <a:rPr sz="1400" spc="-60">
                          <a:latin typeface="Arial" panose="020B0604020202020204" pitchFamily="34" charset="0"/>
                          <a:cs typeface="Arial" panose="020B0604020202020204" pitchFamily="34" charset="0"/>
                        </a:rPr>
                        <a:t> </a:t>
                      </a:r>
                      <a:r>
                        <a:rPr sz="1400" spc="-20">
                          <a:latin typeface="Arial" panose="020B0604020202020204" pitchFamily="34" charset="0"/>
                          <a:cs typeface="Arial" panose="020B0604020202020204" pitchFamily="34" charset="0"/>
                        </a:rPr>
                        <a:t>0.68 </a:t>
                      </a:r>
                      <a:r>
                        <a:rPr sz="1400" spc="-80">
                          <a:latin typeface="Arial" panose="020B0604020202020204" pitchFamily="34" charset="0"/>
                          <a:cs typeface="Arial" panose="020B0604020202020204" pitchFamily="34" charset="0"/>
                        </a:rPr>
                        <a:t>P&lt;0.00001</a:t>
                      </a:r>
                      <a:endParaRPr sz="1400">
                        <a:latin typeface="Arial" panose="020B0604020202020204" pitchFamily="34" charset="0"/>
                        <a:cs typeface="Arial" panose="020B0604020202020204" pitchFamily="34" charset="0"/>
                      </a:endParaRPr>
                    </a:p>
                  </a:txBody>
                  <a:tcPr marL="0" marR="0" marT="55880" marB="0">
                    <a:lnL w="9525">
                      <a:solidFill>
                        <a:srgbClr val="4F81BC"/>
                      </a:solidFill>
                      <a:prstDash val="solid"/>
                    </a:lnL>
                    <a:lnR w="9525">
                      <a:solidFill>
                        <a:srgbClr val="4F81BC"/>
                      </a:solidFill>
                      <a:prstDash val="solid"/>
                    </a:lnR>
                    <a:lnT w="9525">
                      <a:solidFill>
                        <a:srgbClr val="4F81BC"/>
                      </a:solidFill>
                      <a:prstDash val="solid"/>
                    </a:lnT>
                    <a:lnB w="9525">
                      <a:solidFill>
                        <a:srgbClr val="4F81BC"/>
                      </a:solidFill>
                      <a:prstDash val="solid"/>
                    </a:lnB>
                    <a:solidFill>
                      <a:srgbClr val="B6CCEB"/>
                    </a:solidFill>
                  </a:tcPr>
                </a:tc>
                <a:extLst>
                  <a:ext uri="{0D108BD9-81ED-4DB2-BD59-A6C34878D82A}">
                    <a16:rowId xmlns:a16="http://schemas.microsoft.com/office/drawing/2014/main" val="10001"/>
                  </a:ext>
                </a:extLst>
              </a:tr>
              <a:tr h="709979">
                <a:tc gridSpan="2">
                  <a:txBody>
                    <a:bodyPr/>
                    <a:lstStyle/>
                    <a:p>
                      <a:pPr>
                        <a:lnSpc>
                          <a:spcPct val="100000"/>
                        </a:lnSpc>
                      </a:pPr>
                      <a:endParaRPr sz="1800">
                        <a:latin typeface="Times New Roman"/>
                        <a:cs typeface="Times New Roman"/>
                      </a:endParaRPr>
                    </a:p>
                  </a:txBody>
                  <a:tcPr marL="0" marR="0" marT="0" marB="0">
                    <a:lnL w="9525">
                      <a:solidFill>
                        <a:srgbClr val="4F81BC"/>
                      </a:solidFill>
                      <a:prstDash val="solid"/>
                    </a:lnL>
                    <a:lnR w="9525">
                      <a:solidFill>
                        <a:srgbClr val="4F81BC"/>
                      </a:solidFill>
                      <a:prstDash val="solid"/>
                    </a:lnR>
                    <a:lnB w="9525">
                      <a:solidFill>
                        <a:srgbClr val="4F81BC"/>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8" name="CuadroTexto 7">
            <a:extLst>
              <a:ext uri="{FF2B5EF4-FFF2-40B4-BE49-F238E27FC236}">
                <a16:creationId xmlns:a16="http://schemas.microsoft.com/office/drawing/2014/main" id="{BA90523D-CAC2-FCBA-31A5-03455992CE2B}"/>
              </a:ext>
            </a:extLst>
          </p:cNvPr>
          <p:cNvSpPr txBox="1"/>
          <p:nvPr/>
        </p:nvSpPr>
        <p:spPr>
          <a:xfrm>
            <a:off x="1721000" y="2291788"/>
            <a:ext cx="8942449" cy="1659429"/>
          </a:xfrm>
          <a:prstGeom prst="rect">
            <a:avLst/>
          </a:prstGeom>
          <a:noFill/>
        </p:spPr>
        <p:txBody>
          <a:bodyPr wrap="square" rtlCol="0">
            <a:spAutoFit/>
          </a:bodyPr>
          <a:lstStyle/>
          <a:p>
            <a:pPr marL="7377430" marR="0" lvl="0" indent="0" algn="ctr" defTabSz="457200" rtl="0" eaLnBrk="1" fontAlgn="auto" latinLnBrk="0" hangingPunct="1">
              <a:lnSpc>
                <a:spcPct val="100000"/>
              </a:lnSpc>
              <a:spcBef>
                <a:spcPts val="5"/>
              </a:spcBef>
              <a:spcAft>
                <a:spcPts val="0"/>
              </a:spcAft>
              <a:buClrTx/>
              <a:buSzTx/>
              <a:buFontTx/>
              <a:buNone/>
              <a:tabLst/>
              <a:defRPr/>
            </a:pPr>
            <a:r>
              <a:rPr kumimoji="0" lang="es-ES" sz="1200" b="0" i="0" u="none" strike="noStrike" kern="1200" cap="none" spc="-125" normalizeH="0" baseline="0" noProof="0">
                <a:ln>
                  <a:noFill/>
                </a:ln>
                <a:solidFill>
                  <a:prstClr val="black"/>
                </a:solidFill>
                <a:effectLst/>
                <a:uLnTx/>
                <a:uFillTx/>
                <a:latin typeface="Arial"/>
                <a:ea typeface="+mn-ea"/>
                <a:cs typeface="Arial"/>
              </a:rPr>
              <a:t>PD-</a:t>
            </a:r>
            <a:r>
              <a:rPr kumimoji="0" lang="es-ES" sz="1200" b="0" i="0" u="none" strike="noStrike" kern="1200" cap="none" spc="-114" normalizeH="0" baseline="0" noProof="0">
                <a:ln>
                  <a:noFill/>
                </a:ln>
                <a:solidFill>
                  <a:prstClr val="black"/>
                </a:solidFill>
                <a:effectLst/>
                <a:uLnTx/>
                <a:uFillTx/>
                <a:latin typeface="Arial"/>
                <a:ea typeface="+mn-ea"/>
                <a:cs typeface="Arial"/>
              </a:rPr>
              <a:t>L1</a:t>
            </a:r>
            <a:r>
              <a:rPr kumimoji="0" lang="es-ES" sz="1200" b="0" i="0" u="none" strike="noStrike" kern="1200" cap="none" spc="-25" normalizeH="0" baseline="0" noProof="0">
                <a:ln>
                  <a:noFill/>
                </a:ln>
                <a:solidFill>
                  <a:prstClr val="black"/>
                </a:solidFill>
                <a:effectLst/>
                <a:uLnTx/>
                <a:uFillTx/>
                <a:latin typeface="Arial"/>
                <a:ea typeface="+mn-ea"/>
                <a:cs typeface="Arial"/>
              </a:rPr>
              <a:t> </a:t>
            </a:r>
            <a:r>
              <a:rPr kumimoji="0" lang="es-ES" sz="1200" b="0" i="0" u="none" strike="noStrike" kern="1200" cap="none" spc="-105" normalizeH="0" baseline="0" noProof="0">
                <a:ln>
                  <a:noFill/>
                </a:ln>
                <a:solidFill>
                  <a:prstClr val="black"/>
                </a:solidFill>
                <a:effectLst/>
                <a:uLnTx/>
                <a:uFillTx/>
                <a:latin typeface="Arial"/>
                <a:ea typeface="+mn-ea"/>
                <a:cs typeface="Arial"/>
              </a:rPr>
              <a:t>&lt;</a:t>
            </a:r>
            <a:r>
              <a:rPr kumimoji="0" lang="es-ES" sz="1200" b="0" i="0" u="none" strike="noStrike" kern="1200" cap="none" spc="-40" normalizeH="0" baseline="0" noProof="0">
                <a:ln>
                  <a:noFill/>
                </a:ln>
                <a:solidFill>
                  <a:prstClr val="black"/>
                </a:solidFill>
                <a:effectLst/>
                <a:uLnTx/>
                <a:uFillTx/>
                <a:latin typeface="Arial"/>
                <a:ea typeface="+mn-ea"/>
                <a:cs typeface="Arial"/>
              </a:rPr>
              <a:t> </a:t>
            </a:r>
            <a:r>
              <a:rPr kumimoji="0" lang="es-ES" sz="1200" b="0" i="0" u="none" strike="noStrike" kern="1200" cap="none" spc="-25" normalizeH="0" baseline="0" noProof="0">
                <a:ln>
                  <a:noFill/>
                </a:ln>
                <a:solidFill>
                  <a:prstClr val="black"/>
                </a:solidFill>
                <a:effectLst/>
                <a:uLnTx/>
                <a:uFillTx/>
                <a:latin typeface="Arial"/>
                <a:ea typeface="+mn-ea"/>
                <a:cs typeface="Arial"/>
              </a:rPr>
              <a:t>1%</a:t>
            </a:r>
            <a:endParaRPr kumimoji="0" lang="es-ES" sz="1200" b="0" i="0" u="none" strike="noStrike" kern="1200" cap="none" spc="0" normalizeH="0" baseline="0" noProof="0">
              <a:ln>
                <a:noFill/>
              </a:ln>
              <a:solidFill>
                <a:prstClr val="black"/>
              </a:solidFill>
              <a:effectLst/>
              <a:uLnTx/>
              <a:uFillTx/>
              <a:latin typeface="Arial"/>
              <a:ea typeface="+mn-ea"/>
              <a:cs typeface="Arial"/>
            </a:endParaRPr>
          </a:p>
          <a:p>
            <a:pPr marL="7377430" marR="0" lvl="0" indent="0" algn="ctr" defTabSz="457200" rtl="0" eaLnBrk="1" fontAlgn="auto" latinLnBrk="0" hangingPunct="1">
              <a:lnSpc>
                <a:spcPct val="100000"/>
              </a:lnSpc>
              <a:spcBef>
                <a:spcPts val="35"/>
              </a:spcBef>
              <a:spcAft>
                <a:spcPts val="0"/>
              </a:spcAft>
              <a:buClrTx/>
              <a:buSzTx/>
              <a:buFontTx/>
              <a:buNone/>
              <a:tabLst/>
              <a:defRPr/>
            </a:pPr>
            <a:r>
              <a:rPr kumimoji="0" lang="es-ES" sz="1200" b="0" i="0" u="none" strike="noStrike" kern="1200" cap="none" spc="-175" normalizeH="0" baseline="0" noProof="0">
                <a:ln>
                  <a:noFill/>
                </a:ln>
                <a:solidFill>
                  <a:prstClr val="black"/>
                </a:solidFill>
                <a:effectLst/>
                <a:uLnTx/>
                <a:uFillTx/>
                <a:latin typeface="Arial"/>
                <a:ea typeface="+mn-ea"/>
                <a:cs typeface="Arial"/>
              </a:rPr>
              <a:t>HR</a:t>
            </a:r>
            <a:r>
              <a:rPr kumimoji="0" lang="es-ES" sz="1200" b="0" i="0" u="none" strike="noStrike" kern="1200" cap="none" spc="-60" normalizeH="0" baseline="0" noProof="0">
                <a:ln>
                  <a:noFill/>
                </a:ln>
                <a:solidFill>
                  <a:prstClr val="black"/>
                </a:solidFill>
                <a:effectLst/>
                <a:uLnTx/>
                <a:uFillTx/>
                <a:latin typeface="Arial"/>
                <a:ea typeface="+mn-ea"/>
                <a:cs typeface="Arial"/>
              </a:rPr>
              <a:t> </a:t>
            </a:r>
            <a:r>
              <a:rPr kumimoji="0" lang="es-ES" sz="1200" b="0" i="0" u="none" strike="noStrike" kern="1200" cap="none" spc="-20" normalizeH="0" baseline="0" noProof="0">
                <a:ln>
                  <a:noFill/>
                </a:ln>
                <a:solidFill>
                  <a:prstClr val="black"/>
                </a:solidFill>
                <a:effectLst/>
                <a:uLnTx/>
                <a:uFillTx/>
                <a:latin typeface="Arial"/>
                <a:ea typeface="+mn-ea"/>
                <a:cs typeface="Arial"/>
              </a:rPr>
              <a:t>1.18</a:t>
            </a:r>
            <a:endParaRPr kumimoji="0" lang="es-ES" sz="1200" b="0" i="0" u="none" strike="noStrike" kern="1200" cap="none" spc="0" normalizeH="0" baseline="0" noProof="0">
              <a:ln>
                <a:noFill/>
              </a:ln>
              <a:solidFill>
                <a:prstClr val="black"/>
              </a:solidFill>
              <a:effectLst/>
              <a:uLnTx/>
              <a:uFillTx/>
              <a:latin typeface="Arial"/>
              <a:ea typeface="+mn-ea"/>
              <a:cs typeface="Arial"/>
            </a:endParaRPr>
          </a:p>
          <a:p>
            <a:pPr marL="7377430" marR="0" lvl="0" indent="0" algn="ctr" defTabSz="457200" rtl="0" eaLnBrk="1" fontAlgn="auto" latinLnBrk="0" hangingPunct="1">
              <a:lnSpc>
                <a:spcPct val="100000"/>
              </a:lnSpc>
              <a:spcBef>
                <a:spcPts val="45"/>
              </a:spcBef>
              <a:spcAft>
                <a:spcPts val="0"/>
              </a:spcAft>
              <a:buClrTx/>
              <a:buSzTx/>
              <a:buFontTx/>
              <a:buNone/>
              <a:tabLst/>
              <a:defRPr/>
            </a:pPr>
            <a:r>
              <a:rPr kumimoji="0" lang="es-ES" sz="1200" b="0" i="0" u="none" strike="noStrike" kern="1200" cap="none" spc="-190" normalizeH="0" baseline="0" noProof="0">
                <a:ln>
                  <a:noFill/>
                </a:ln>
                <a:solidFill>
                  <a:prstClr val="black"/>
                </a:solidFill>
                <a:effectLst/>
                <a:uLnTx/>
                <a:uFillTx/>
                <a:latin typeface="Arial"/>
                <a:ea typeface="+mn-ea"/>
                <a:cs typeface="Arial"/>
              </a:rPr>
              <a:t>P</a:t>
            </a:r>
            <a:r>
              <a:rPr kumimoji="0" lang="es-ES" sz="1200" b="0" i="0" u="none" strike="noStrike" kern="1200" cap="none" spc="-60" normalizeH="0" baseline="0" noProof="0">
                <a:ln>
                  <a:noFill/>
                </a:ln>
                <a:solidFill>
                  <a:prstClr val="black"/>
                </a:solidFill>
                <a:effectLst/>
                <a:uLnTx/>
                <a:uFillTx/>
                <a:latin typeface="Arial"/>
                <a:ea typeface="+mn-ea"/>
                <a:cs typeface="Arial"/>
              </a:rPr>
              <a:t> </a:t>
            </a:r>
            <a:r>
              <a:rPr kumimoji="0" lang="es-ES" sz="1200" b="0" i="0" u="none" strike="noStrike" kern="1200" cap="none" spc="-25" normalizeH="0" baseline="0" noProof="0">
                <a:ln>
                  <a:noFill/>
                </a:ln>
                <a:solidFill>
                  <a:prstClr val="black"/>
                </a:solidFill>
                <a:effectLst/>
                <a:uLnTx/>
                <a:uFillTx/>
                <a:latin typeface="Arial"/>
                <a:ea typeface="+mn-ea"/>
                <a:cs typeface="Arial"/>
              </a:rPr>
              <a:t>0.3</a:t>
            </a:r>
            <a:endParaRPr kumimoji="0" lang="es-E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595"/>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Times New Roman"/>
              <a:ea typeface="+mn-ea"/>
              <a:cs typeface="Times New Roman"/>
            </a:endParaRPr>
          </a:p>
          <a:p>
            <a:pPr marL="733933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125" normalizeH="0" baseline="0" noProof="0">
                <a:ln>
                  <a:noFill/>
                </a:ln>
                <a:solidFill>
                  <a:prstClr val="black"/>
                </a:solidFill>
                <a:effectLst/>
                <a:uLnTx/>
                <a:uFillTx/>
                <a:latin typeface="Arial"/>
                <a:ea typeface="+mn-ea"/>
                <a:cs typeface="Arial"/>
              </a:rPr>
              <a:t>PD-</a:t>
            </a:r>
            <a:r>
              <a:rPr kumimoji="0" lang="es-ES" sz="1200" b="0" i="0" u="none" strike="noStrike" kern="1200" cap="none" spc="-114" normalizeH="0" baseline="0" noProof="0">
                <a:ln>
                  <a:noFill/>
                </a:ln>
                <a:solidFill>
                  <a:prstClr val="black"/>
                </a:solidFill>
                <a:effectLst/>
                <a:uLnTx/>
                <a:uFillTx/>
                <a:latin typeface="Arial"/>
                <a:ea typeface="+mn-ea"/>
                <a:cs typeface="Arial"/>
              </a:rPr>
              <a:t>L1</a:t>
            </a:r>
            <a:r>
              <a:rPr kumimoji="0" lang="es-ES" sz="1200" b="0" i="0" u="none" strike="noStrike" kern="1200" cap="none" spc="-20" normalizeH="0" baseline="0" noProof="0">
                <a:ln>
                  <a:noFill/>
                </a:ln>
                <a:solidFill>
                  <a:prstClr val="black"/>
                </a:solidFill>
                <a:effectLst/>
                <a:uLnTx/>
                <a:uFillTx/>
                <a:latin typeface="Arial"/>
                <a:ea typeface="+mn-ea"/>
                <a:cs typeface="Arial"/>
              </a:rPr>
              <a:t> </a:t>
            </a:r>
            <a:r>
              <a:rPr kumimoji="0" lang="es-ES" sz="1200" b="0" i="0" u="none" strike="noStrike" kern="1200" cap="none" spc="-25" normalizeH="0" baseline="0" noProof="0">
                <a:ln>
                  <a:noFill/>
                </a:ln>
                <a:solidFill>
                  <a:prstClr val="black"/>
                </a:solidFill>
                <a:effectLst/>
                <a:uLnTx/>
                <a:uFillTx/>
                <a:latin typeface="Arial"/>
                <a:ea typeface="+mn-ea"/>
                <a:cs typeface="Arial"/>
              </a:rPr>
              <a:t>=/&gt;</a:t>
            </a:r>
            <a:r>
              <a:rPr kumimoji="0" lang="es-ES" sz="1200" b="0" i="0" u="none" strike="noStrike" kern="1200" cap="none" spc="-50" normalizeH="0" baseline="0" noProof="0">
                <a:ln>
                  <a:noFill/>
                </a:ln>
                <a:solidFill>
                  <a:prstClr val="black"/>
                </a:solidFill>
                <a:effectLst/>
                <a:uLnTx/>
                <a:uFillTx/>
                <a:latin typeface="Arial"/>
                <a:ea typeface="+mn-ea"/>
                <a:cs typeface="Arial"/>
              </a:rPr>
              <a:t> </a:t>
            </a:r>
            <a:r>
              <a:rPr kumimoji="0" lang="es-ES" sz="1200" b="0" i="0" u="none" strike="noStrike" kern="1200" cap="none" spc="-25" normalizeH="0" baseline="0" noProof="0">
                <a:ln>
                  <a:noFill/>
                </a:ln>
                <a:solidFill>
                  <a:prstClr val="black"/>
                </a:solidFill>
                <a:effectLst/>
                <a:uLnTx/>
                <a:uFillTx/>
                <a:latin typeface="Arial"/>
                <a:ea typeface="+mn-ea"/>
                <a:cs typeface="Arial"/>
              </a:rPr>
              <a:t>1%</a:t>
            </a:r>
            <a:endParaRPr kumimoji="0" lang="es-ES" sz="1200" b="0" i="0" u="none" strike="noStrike" kern="1200" cap="none" spc="0" normalizeH="0" baseline="0" noProof="0">
              <a:ln>
                <a:noFill/>
              </a:ln>
              <a:solidFill>
                <a:prstClr val="black"/>
              </a:solidFill>
              <a:effectLst/>
              <a:uLnTx/>
              <a:uFillTx/>
              <a:latin typeface="Arial"/>
              <a:ea typeface="+mn-ea"/>
              <a:cs typeface="Arial"/>
            </a:endParaRPr>
          </a:p>
          <a:p>
            <a:pPr marL="7339965" marR="0" lvl="0" indent="0" algn="ctr" defTabSz="457200" rtl="0" eaLnBrk="1" fontAlgn="auto" latinLnBrk="0" hangingPunct="1">
              <a:lnSpc>
                <a:spcPct val="100000"/>
              </a:lnSpc>
              <a:spcBef>
                <a:spcPts val="35"/>
              </a:spcBef>
              <a:spcAft>
                <a:spcPts val="0"/>
              </a:spcAft>
              <a:buClrTx/>
              <a:buSzTx/>
              <a:buFontTx/>
              <a:buNone/>
              <a:tabLst/>
              <a:defRPr/>
            </a:pPr>
            <a:r>
              <a:rPr kumimoji="0" lang="es-ES" sz="1200" b="0" i="0" u="none" strike="noStrike" kern="1200" cap="none" spc="-175" normalizeH="0" baseline="0" noProof="0">
                <a:ln>
                  <a:noFill/>
                </a:ln>
                <a:solidFill>
                  <a:prstClr val="black"/>
                </a:solidFill>
                <a:effectLst/>
                <a:uLnTx/>
                <a:uFillTx/>
                <a:latin typeface="Arial"/>
                <a:ea typeface="+mn-ea"/>
                <a:cs typeface="Arial"/>
              </a:rPr>
              <a:t>HR</a:t>
            </a:r>
            <a:r>
              <a:rPr kumimoji="0" lang="es-ES" sz="1200" b="0" i="0" u="none" strike="noStrike" kern="1200" cap="none" spc="-60" normalizeH="0" baseline="0" noProof="0">
                <a:ln>
                  <a:noFill/>
                </a:ln>
                <a:solidFill>
                  <a:prstClr val="black"/>
                </a:solidFill>
                <a:effectLst/>
                <a:uLnTx/>
                <a:uFillTx/>
                <a:latin typeface="Arial"/>
                <a:ea typeface="+mn-ea"/>
                <a:cs typeface="Arial"/>
              </a:rPr>
              <a:t> </a:t>
            </a:r>
            <a:r>
              <a:rPr kumimoji="0" lang="es-ES" sz="1200" b="0" i="0" u="none" strike="noStrike" kern="1200" cap="none" spc="-20" normalizeH="0" baseline="0" noProof="0">
                <a:ln>
                  <a:noFill/>
                </a:ln>
                <a:solidFill>
                  <a:prstClr val="black"/>
                </a:solidFill>
                <a:effectLst/>
                <a:uLnTx/>
                <a:uFillTx/>
                <a:latin typeface="Arial"/>
                <a:ea typeface="+mn-ea"/>
                <a:cs typeface="Arial"/>
              </a:rPr>
              <a:t>0.88</a:t>
            </a:r>
            <a:endParaRPr kumimoji="0" lang="es-ES" sz="1200" b="0" i="0" u="none" strike="noStrike" kern="1200" cap="none" spc="0" normalizeH="0" baseline="0" noProof="0">
              <a:ln>
                <a:noFill/>
              </a:ln>
              <a:solidFill>
                <a:prstClr val="black"/>
              </a:solidFill>
              <a:effectLst/>
              <a:uLnTx/>
              <a:uFillTx/>
              <a:latin typeface="Arial"/>
              <a:ea typeface="+mn-ea"/>
              <a:cs typeface="Arial"/>
            </a:endParaRPr>
          </a:p>
          <a:p>
            <a:pPr marL="7339965" marR="0" lvl="0" indent="0" algn="ctr" defTabSz="457200" rtl="0" eaLnBrk="1" fontAlgn="auto" latinLnBrk="0" hangingPunct="1">
              <a:lnSpc>
                <a:spcPct val="100000"/>
              </a:lnSpc>
              <a:spcBef>
                <a:spcPts val="50"/>
              </a:spcBef>
              <a:spcAft>
                <a:spcPts val="0"/>
              </a:spcAft>
              <a:buClrTx/>
              <a:buSzTx/>
              <a:buFontTx/>
              <a:buNone/>
              <a:tabLst/>
              <a:defRPr/>
            </a:pPr>
            <a:r>
              <a:rPr kumimoji="0" lang="es-ES" sz="1200" b="0" i="0" u="none" strike="noStrike" kern="1200" cap="none" spc="-190" normalizeH="0" baseline="0" noProof="0">
                <a:ln>
                  <a:noFill/>
                </a:ln>
                <a:solidFill>
                  <a:prstClr val="black"/>
                </a:solidFill>
                <a:effectLst/>
                <a:uLnTx/>
                <a:uFillTx/>
                <a:latin typeface="Arial"/>
                <a:ea typeface="+mn-ea"/>
                <a:cs typeface="Arial"/>
              </a:rPr>
              <a:t>P</a:t>
            </a:r>
            <a:r>
              <a:rPr kumimoji="0" lang="es-ES" sz="1200" b="0" i="0" u="none" strike="noStrike" kern="1200" cap="none" spc="-60" normalizeH="0" baseline="0" noProof="0">
                <a:ln>
                  <a:noFill/>
                </a:ln>
                <a:solidFill>
                  <a:prstClr val="black"/>
                </a:solidFill>
                <a:effectLst/>
                <a:uLnTx/>
                <a:uFillTx/>
                <a:latin typeface="Arial"/>
                <a:ea typeface="+mn-ea"/>
                <a:cs typeface="Arial"/>
              </a:rPr>
              <a:t> </a:t>
            </a:r>
            <a:r>
              <a:rPr kumimoji="0" lang="es-ES" sz="1200" b="0" i="0" u="none" strike="noStrike" kern="1200" cap="none" spc="-20" normalizeH="0" baseline="0" noProof="0">
                <a:ln>
                  <a:noFill/>
                </a:ln>
                <a:solidFill>
                  <a:prstClr val="black"/>
                </a:solidFill>
                <a:effectLst/>
                <a:uLnTx/>
                <a:uFillTx/>
                <a:latin typeface="Arial"/>
                <a:ea typeface="+mn-ea"/>
                <a:cs typeface="Arial"/>
              </a:rPr>
              <a:t>0.05</a:t>
            </a:r>
            <a:endParaRPr kumimoji="0" lang="es-ES" sz="1200" b="0" i="0" u="none" strike="noStrike" kern="1200" cap="none" spc="0" normalizeH="0" baseline="0" noProof="0">
              <a:ln>
                <a:noFill/>
              </a:ln>
              <a:solidFill>
                <a:prstClr val="black"/>
              </a:solidFill>
              <a:effectLst/>
              <a:uLnTx/>
              <a:uFillTx/>
              <a:latin typeface="Arial Narrow"/>
              <a:ea typeface="+mn-ea"/>
              <a:cs typeface="+mn-cs"/>
            </a:endParaRPr>
          </a:p>
        </p:txBody>
      </p:sp>
      <p:sp>
        <p:nvSpPr>
          <p:cNvPr id="12" name="Rectangle 11">
            <a:extLst>
              <a:ext uri="{FF2B5EF4-FFF2-40B4-BE49-F238E27FC236}">
                <a16:creationId xmlns:a16="http://schemas.microsoft.com/office/drawing/2014/main" id="{D0028274-62CB-06C7-4786-E42AFE052DF8}"/>
              </a:ext>
            </a:extLst>
          </p:cNvPr>
          <p:cNvSpPr/>
          <p:nvPr/>
        </p:nvSpPr>
        <p:spPr>
          <a:xfrm>
            <a:off x="9191502" y="2291788"/>
            <a:ext cx="2024366" cy="914400"/>
          </a:xfrm>
          <a:prstGeom prst="rect">
            <a:avLst/>
          </a:prstGeom>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3" name="Rectangle 12">
            <a:extLst>
              <a:ext uri="{FF2B5EF4-FFF2-40B4-BE49-F238E27FC236}">
                <a16:creationId xmlns:a16="http://schemas.microsoft.com/office/drawing/2014/main" id="{E29A61CA-F8EE-0A46-BE50-FF58BAA8715F}"/>
              </a:ext>
            </a:extLst>
          </p:cNvPr>
          <p:cNvSpPr/>
          <p:nvPr/>
        </p:nvSpPr>
        <p:spPr>
          <a:xfrm>
            <a:off x="9332520" y="2317214"/>
            <a:ext cx="1066032" cy="593916"/>
          </a:xfrm>
          <a:prstGeom prst="rect">
            <a:avLst/>
          </a:prstGeom>
          <a:ln w="28575">
            <a:solidFill>
              <a:srgbClr val="C0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Slide Number Placeholder 2">
            <a:extLst>
              <a:ext uri="{FF2B5EF4-FFF2-40B4-BE49-F238E27FC236}">
                <a16:creationId xmlns:a16="http://schemas.microsoft.com/office/drawing/2014/main" id="{65E9FA71-FAE4-56F6-C65E-75BE163E8E55}"/>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913600C-5748-6B6D-97A5-A2EA3A870406}"/>
              </a:ext>
            </a:extLst>
          </p:cNvPr>
          <p:cNvSpPr txBox="1"/>
          <p:nvPr/>
        </p:nvSpPr>
        <p:spPr>
          <a:xfrm>
            <a:off x="823287" y="6411408"/>
            <a:ext cx="1073734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CI, confidence interval; HR, hazard ratio; IO, immuno-oncology; PD-L1, programmed cell death-ligand 1; TPS, tumor proportion score</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Extracted from Ferrara R et al. </a:t>
            </a:r>
            <a:r>
              <a:rPr kumimoji="0" lang="nn-NO" sz="900" b="0" i="0" u="none" strike="noStrike" kern="1200" cap="none" spc="0" normalizeH="0" baseline="0" noProof="0">
                <a:ln>
                  <a:noFill/>
                </a:ln>
                <a:solidFill>
                  <a:srgbClr val="283349"/>
                </a:solidFill>
                <a:effectLst/>
                <a:uLnTx/>
                <a:uFillTx/>
                <a:latin typeface="Arial" panose="020B0604020202020204"/>
                <a:ea typeface="+mn-ea"/>
                <a:cs typeface="+mn-cs"/>
              </a:rPr>
              <a:t>Cochrane Database Syst Rev. 2020;12(12):CD013257.</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E587988D-0BF0-D5D7-3AFB-EF8D95D5B510}"/>
              </a:ext>
            </a:extLst>
          </p:cNvPr>
          <p:cNvSpPr txBox="1"/>
          <p:nvPr/>
        </p:nvSpPr>
        <p:spPr>
          <a:xfrm>
            <a:off x="9390815" y="6238865"/>
            <a:ext cx="183896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body)"/>
                <a:ea typeface="+mn-ea"/>
                <a:cs typeface="+mn-cs"/>
              </a:rPr>
              <a:t>* Moderate certainty of evidence</a:t>
            </a:r>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D3BC-065B-090A-C8E7-95FC9F9F6A4C}"/>
              </a:ext>
            </a:extLst>
          </p:cNvPr>
          <p:cNvSpPr txBox="1">
            <a:spLocks/>
          </p:cNvSpPr>
          <p:nvPr/>
        </p:nvSpPr>
        <p:spPr bwMode="auto">
          <a:xfrm>
            <a:off x="1001893" y="218418"/>
            <a:ext cx="109631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it-IT"/>
            </a:defPPr>
            <a:lvl1pPr marR="0" lvl="0" indent="0" algn="ctr" defTabSz="914400"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0034A1"/>
                </a:solidFill>
                <a:effectLst/>
                <a:uLnTx/>
                <a:uFillTx/>
                <a:latin typeface="Arial" charset="0"/>
                <a:ea typeface="+mj-ea"/>
                <a:cs typeface="Arial" charset="0"/>
              </a:defRPr>
            </a:lvl1pPr>
            <a:lvl2pPr eaLnBrk="0" fontAlgn="base" hangingPunct="0">
              <a:spcBef>
                <a:spcPct val="0"/>
              </a:spcBef>
              <a:spcAft>
                <a:spcPct val="0"/>
              </a:spcAft>
              <a:defRPr sz="3600" b="1">
                <a:solidFill>
                  <a:srgbClr val="00B0F0"/>
                </a:solidFill>
                <a:latin typeface="Arial" charset="0"/>
                <a:cs typeface="Arial" charset="0"/>
              </a:defRPr>
            </a:lvl2pPr>
            <a:lvl3pPr eaLnBrk="0" fontAlgn="base" hangingPunct="0">
              <a:spcBef>
                <a:spcPct val="0"/>
              </a:spcBef>
              <a:spcAft>
                <a:spcPct val="0"/>
              </a:spcAft>
              <a:defRPr sz="3600" b="1">
                <a:solidFill>
                  <a:srgbClr val="00B0F0"/>
                </a:solidFill>
                <a:latin typeface="Arial" charset="0"/>
                <a:cs typeface="Arial" charset="0"/>
              </a:defRPr>
            </a:lvl3pPr>
            <a:lvl4pPr eaLnBrk="0" fontAlgn="base" hangingPunct="0">
              <a:spcBef>
                <a:spcPct val="0"/>
              </a:spcBef>
              <a:spcAft>
                <a:spcPct val="0"/>
              </a:spcAft>
              <a:defRPr sz="3600" b="1">
                <a:solidFill>
                  <a:srgbClr val="00B0F0"/>
                </a:solidFill>
                <a:latin typeface="Arial" charset="0"/>
                <a:cs typeface="Arial" charset="0"/>
              </a:defRPr>
            </a:lvl4pPr>
            <a:lvl5pPr eaLnBrk="0" fontAlgn="base" hangingPunct="0">
              <a:spcBef>
                <a:spcPct val="0"/>
              </a:spcBef>
              <a:spcAft>
                <a:spcPct val="0"/>
              </a:spcAft>
              <a:defRPr sz="3600" b="1">
                <a:solidFill>
                  <a:srgbClr val="00B0F0"/>
                </a:solidFill>
                <a:latin typeface="Arial" charset="0"/>
                <a:cs typeface="Arial" charset="0"/>
              </a:defRPr>
            </a:lvl5pPr>
            <a:lvl6pPr marL="457200" fontAlgn="base">
              <a:spcBef>
                <a:spcPct val="0"/>
              </a:spcBef>
              <a:spcAft>
                <a:spcPct val="0"/>
              </a:spcAft>
              <a:defRPr sz="3600" b="1">
                <a:solidFill>
                  <a:srgbClr val="00B0F0"/>
                </a:solidFill>
                <a:latin typeface="Arial" charset="0"/>
                <a:cs typeface="Arial" charset="0"/>
              </a:defRPr>
            </a:lvl6pPr>
            <a:lvl7pPr marL="914400" fontAlgn="base">
              <a:spcBef>
                <a:spcPct val="0"/>
              </a:spcBef>
              <a:spcAft>
                <a:spcPct val="0"/>
              </a:spcAft>
              <a:defRPr sz="3600" b="1">
                <a:solidFill>
                  <a:srgbClr val="00B0F0"/>
                </a:solidFill>
                <a:latin typeface="Arial" charset="0"/>
                <a:cs typeface="Arial" charset="0"/>
              </a:defRPr>
            </a:lvl7pPr>
            <a:lvl8pPr marL="1371600" fontAlgn="base">
              <a:spcBef>
                <a:spcPct val="0"/>
              </a:spcBef>
              <a:spcAft>
                <a:spcPct val="0"/>
              </a:spcAft>
              <a:defRPr sz="3600" b="1">
                <a:solidFill>
                  <a:srgbClr val="00B0F0"/>
                </a:solidFill>
                <a:latin typeface="Arial" charset="0"/>
                <a:cs typeface="Arial" charset="0"/>
              </a:defRPr>
            </a:lvl8pPr>
            <a:lvl9pPr marL="1828800" fontAlgn="base">
              <a:spcBef>
                <a:spcPct val="0"/>
              </a:spcBef>
              <a:spcAft>
                <a:spcPct val="0"/>
              </a:spcAft>
              <a:defRPr sz="3600" b="1">
                <a:solidFill>
                  <a:srgbClr val="00B0F0"/>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PT" sz="3200" b="1" i="0" u="none" strike="noStrike" kern="1200" cap="none" spc="0" normalizeH="0" baseline="0" noProof="0">
                <a:ln>
                  <a:noFill/>
                </a:ln>
                <a:solidFill>
                  <a:srgbClr val="0034A1"/>
                </a:solidFill>
                <a:effectLst/>
                <a:uLnTx/>
                <a:uFillTx/>
                <a:latin typeface="Arial" charset="0"/>
                <a:ea typeface="+mj-ea"/>
                <a:cs typeface="Arial" charset="0"/>
              </a:rPr>
              <a:t>IPSOS trial: </a:t>
            </a:r>
            <a:r>
              <a:rPr kumimoji="0" lang="pt-PT" sz="3200" b="1" i="0" u="none" strike="noStrike" kern="1200" cap="none" spc="0" normalizeH="0" baseline="0" noProof="0" err="1">
                <a:ln>
                  <a:noFill/>
                </a:ln>
                <a:solidFill>
                  <a:srgbClr val="0034A1"/>
                </a:solidFill>
                <a:effectLst/>
                <a:uLnTx/>
                <a:uFillTx/>
                <a:latin typeface="Arial" charset="0"/>
                <a:ea typeface="+mj-ea"/>
                <a:cs typeface="Arial" charset="0"/>
              </a:rPr>
              <a:t>Atezo</a:t>
            </a:r>
            <a:r>
              <a:rPr kumimoji="0" lang="pt-PT" sz="3200" b="1" i="0" u="none" strike="noStrike" kern="1200" cap="none" spc="0" normalizeH="0" baseline="0" noProof="0">
                <a:ln>
                  <a:noFill/>
                </a:ln>
                <a:solidFill>
                  <a:srgbClr val="0034A1"/>
                </a:solidFill>
                <a:effectLst/>
                <a:uLnTx/>
                <a:uFillTx/>
                <a:latin typeface="Arial" charset="0"/>
                <a:ea typeface="+mj-ea"/>
                <a:cs typeface="Arial" charset="0"/>
              </a:rPr>
              <a:t> 1L in PS 2-3 patients/</a:t>
            </a:r>
            <a:r>
              <a:rPr kumimoji="0" lang="pt-PT" sz="3200" b="1" i="0" u="none" strike="noStrike" kern="1200" cap="none" spc="0" normalizeH="0" baseline="0" noProof="0" err="1">
                <a:ln>
                  <a:noFill/>
                </a:ln>
                <a:solidFill>
                  <a:srgbClr val="0034A1"/>
                </a:solidFill>
                <a:effectLst/>
                <a:uLnTx/>
                <a:uFillTx/>
                <a:latin typeface="Arial" charset="0"/>
                <a:ea typeface="+mj-ea"/>
                <a:cs typeface="Arial" charset="0"/>
              </a:rPr>
              <a:t>elderly</a:t>
            </a:r>
            <a:r>
              <a:rPr kumimoji="0" lang="pt-PT" sz="3200" b="1" i="0" u="none" strike="noStrike" kern="1200" cap="none" spc="0" normalizeH="0" baseline="0" noProof="0">
                <a:ln>
                  <a:noFill/>
                </a:ln>
                <a:solidFill>
                  <a:srgbClr val="0034A1"/>
                </a:solidFill>
                <a:effectLst/>
                <a:uLnTx/>
                <a:uFillTx/>
                <a:latin typeface="Arial" charset="0"/>
                <a:ea typeface="+mj-ea"/>
                <a:cs typeface="Arial" charset="0"/>
              </a:rPr>
              <a:t> PS 1 </a:t>
            </a:r>
          </a:p>
        </p:txBody>
      </p:sp>
      <p:pic>
        <p:nvPicPr>
          <p:cNvPr id="5" name="Picture 4">
            <a:extLst>
              <a:ext uri="{FF2B5EF4-FFF2-40B4-BE49-F238E27FC236}">
                <a16:creationId xmlns:a16="http://schemas.microsoft.com/office/drawing/2014/main" id="{C3E5B9E7-38B2-12A8-436D-26EF96736E7A}"/>
              </a:ext>
            </a:extLst>
          </p:cNvPr>
          <p:cNvPicPr>
            <a:picLocks noChangeAspect="1"/>
          </p:cNvPicPr>
          <p:nvPr/>
        </p:nvPicPr>
        <p:blipFill rotWithShape="1">
          <a:blip r:embed="rId3"/>
          <a:srcRect l="2324" t="7033" r="1807" b="8222"/>
          <a:stretch/>
        </p:blipFill>
        <p:spPr>
          <a:xfrm>
            <a:off x="1245834" y="3881957"/>
            <a:ext cx="5586263" cy="239694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FA7ED96-D05E-55B0-1427-0EB8EA8A9691}"/>
              </a:ext>
            </a:extLst>
          </p:cNvPr>
          <p:cNvSpPr txBox="1"/>
          <p:nvPr/>
        </p:nvSpPr>
        <p:spPr>
          <a:xfrm>
            <a:off x="7148911" y="4386814"/>
            <a:ext cx="4714538" cy="1815882"/>
          </a:xfrm>
          <a:prstGeom prst="rect">
            <a:avLst/>
          </a:prstGeom>
          <a:solidFill>
            <a:srgbClr val="E3E6E6"/>
          </a:solidFill>
          <a:effectLst>
            <a:outerShdw blurRad="50800" dist="38100" dir="2700000" algn="tl"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Author’s conclusion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1L treatment with atezolizumab improved OS in this poor-prognosis NSCLC population with no </a:t>
            </a:r>
            <a:r>
              <a:rPr kumimoji="0" lang="en-GB"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EGFR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GB"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ALK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alterations </a:t>
            </a:r>
            <a:r>
              <a:rPr kumimoji="0" lang="en-GB"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regardless of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histology, </a:t>
            </a:r>
            <a:r>
              <a:rPr kumimoji="0" lang="en-GB"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PD-L1 status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ECOG PS with no new safety signals identified, while maintaining QoL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3F26028D-411C-7153-E443-70024D5577A1}"/>
              </a:ext>
            </a:extLst>
          </p:cNvPr>
          <p:cNvGrpSpPr/>
          <p:nvPr/>
        </p:nvGrpSpPr>
        <p:grpSpPr>
          <a:xfrm>
            <a:off x="7148911" y="1232789"/>
            <a:ext cx="4714538" cy="2551316"/>
            <a:chOff x="7148911" y="1540655"/>
            <a:chExt cx="4630571" cy="2308766"/>
          </a:xfrm>
        </p:grpSpPr>
        <p:pic>
          <p:nvPicPr>
            <p:cNvPr id="8" name="Picture 7">
              <a:extLst>
                <a:ext uri="{FF2B5EF4-FFF2-40B4-BE49-F238E27FC236}">
                  <a16:creationId xmlns:a16="http://schemas.microsoft.com/office/drawing/2014/main" id="{06A42453-AF87-60B3-DA3A-9B9E70A8B2CC}"/>
                </a:ext>
              </a:extLst>
            </p:cNvPr>
            <p:cNvPicPr>
              <a:picLocks noChangeAspect="1"/>
            </p:cNvPicPr>
            <p:nvPr/>
          </p:nvPicPr>
          <p:blipFill>
            <a:blip r:embed="rId4"/>
            <a:stretch>
              <a:fillRect/>
            </a:stretch>
          </p:blipFill>
          <p:spPr>
            <a:xfrm>
              <a:off x="7148911" y="2410797"/>
              <a:ext cx="4630571" cy="143862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0ADC9DE-18AA-5401-5D47-DA6C8AB5C86A}"/>
                </a:ext>
              </a:extLst>
            </p:cNvPr>
            <p:cNvSpPr txBox="1"/>
            <p:nvPr/>
          </p:nvSpPr>
          <p:spPr>
            <a:xfrm>
              <a:off x="9757357" y="1540655"/>
              <a:ext cx="4587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Narrow"/>
                  <a:ea typeface="+mn-ea"/>
                  <a:cs typeface="Arial Narrow"/>
                </a:rPr>
                <a:t>OS</a:t>
              </a:r>
            </a:p>
          </p:txBody>
        </p:sp>
        <p:sp>
          <p:nvSpPr>
            <p:cNvPr id="12" name="TextBox 11">
              <a:extLst>
                <a:ext uri="{FF2B5EF4-FFF2-40B4-BE49-F238E27FC236}">
                  <a16:creationId xmlns:a16="http://schemas.microsoft.com/office/drawing/2014/main" id="{4A79242D-CC1D-0BEE-4B6E-EC57ADEE2302}"/>
                </a:ext>
              </a:extLst>
            </p:cNvPr>
            <p:cNvSpPr txBox="1"/>
            <p:nvPr/>
          </p:nvSpPr>
          <p:spPr>
            <a:xfrm>
              <a:off x="8466123" y="1871890"/>
              <a:ext cx="56137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4971CE"/>
                  </a:solidFill>
                  <a:effectLst/>
                  <a:uLnTx/>
                  <a:uFillTx/>
                  <a:latin typeface="Arial Narrow"/>
                  <a:ea typeface="+mn-ea"/>
                  <a:cs typeface="Arial Narrow"/>
                </a:rPr>
                <a:t>Atezo</a:t>
              </a:r>
              <a:endParaRPr kumimoji="0" lang="en-GB" sz="1400" b="0" i="0" u="none" strike="noStrike" kern="1200" cap="none" spc="0" normalizeH="0" baseline="0" noProof="0">
                <a:ln>
                  <a:noFill/>
                </a:ln>
                <a:solidFill>
                  <a:srgbClr val="4971CE"/>
                </a:solidFill>
                <a:effectLst/>
                <a:uLnTx/>
                <a:uFillTx/>
                <a:latin typeface="Arial Narrow"/>
                <a:ea typeface="+mn-ea"/>
                <a:cs typeface="Arial Narrow"/>
              </a:endParaRPr>
            </a:p>
          </p:txBody>
        </p:sp>
        <p:sp>
          <p:nvSpPr>
            <p:cNvPr id="13" name="TextBox 12">
              <a:extLst>
                <a:ext uri="{FF2B5EF4-FFF2-40B4-BE49-F238E27FC236}">
                  <a16:creationId xmlns:a16="http://schemas.microsoft.com/office/drawing/2014/main" id="{BFEB48CE-FF1C-451D-1496-28AC9ABF1FBD}"/>
                </a:ext>
              </a:extLst>
            </p:cNvPr>
            <p:cNvSpPr txBox="1"/>
            <p:nvPr/>
          </p:nvSpPr>
          <p:spPr>
            <a:xfrm>
              <a:off x="8931628" y="1877659"/>
              <a:ext cx="65915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0712"/>
                  </a:solidFill>
                  <a:effectLst/>
                  <a:uLnTx/>
                  <a:uFillTx/>
                  <a:latin typeface="Arial Narrow"/>
                  <a:ea typeface="+mn-ea"/>
                  <a:cs typeface="Arial Narrow"/>
                </a:rPr>
                <a:t>Chemo</a:t>
              </a:r>
            </a:p>
          </p:txBody>
        </p:sp>
        <p:sp>
          <p:nvSpPr>
            <p:cNvPr id="14" name="TextBox 13">
              <a:extLst>
                <a:ext uri="{FF2B5EF4-FFF2-40B4-BE49-F238E27FC236}">
                  <a16:creationId xmlns:a16="http://schemas.microsoft.com/office/drawing/2014/main" id="{14075693-66FC-4D27-0615-E8912A58A6D1}"/>
                </a:ext>
              </a:extLst>
            </p:cNvPr>
            <p:cNvSpPr txBox="1"/>
            <p:nvPr/>
          </p:nvSpPr>
          <p:spPr>
            <a:xfrm>
              <a:off x="10681487" y="2105685"/>
              <a:ext cx="9012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HR (95% CI)</a:t>
              </a:r>
            </a:p>
          </p:txBody>
        </p:sp>
        <p:sp>
          <p:nvSpPr>
            <p:cNvPr id="15" name="TextBox 14">
              <a:extLst>
                <a:ext uri="{FF2B5EF4-FFF2-40B4-BE49-F238E27FC236}">
                  <a16:creationId xmlns:a16="http://schemas.microsoft.com/office/drawing/2014/main" id="{F7EE41E2-6A8A-B133-57BD-37EA516372D5}"/>
                </a:ext>
              </a:extLst>
            </p:cNvPr>
            <p:cNvSpPr txBox="1"/>
            <p:nvPr/>
          </p:nvSpPr>
          <p:spPr>
            <a:xfrm>
              <a:off x="9133607" y="2105686"/>
              <a:ext cx="2551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a:ln>
                    <a:noFill/>
                  </a:ln>
                  <a:solidFill>
                    <a:prstClr val="black"/>
                  </a:solidFill>
                  <a:effectLst/>
                  <a:uLnTx/>
                  <a:uFillTx/>
                  <a:latin typeface="Arial Narrow"/>
                  <a:ea typeface="+mn-ea"/>
                  <a:cs typeface="Arial Narrow"/>
                </a:rPr>
                <a:t>n</a:t>
              </a:r>
            </a:p>
          </p:txBody>
        </p:sp>
        <p:sp>
          <p:nvSpPr>
            <p:cNvPr id="16" name="TextBox 15">
              <a:extLst>
                <a:ext uri="{FF2B5EF4-FFF2-40B4-BE49-F238E27FC236}">
                  <a16:creationId xmlns:a16="http://schemas.microsoft.com/office/drawing/2014/main" id="{24A04EBE-1A7F-2DF9-613B-2D53882B164D}"/>
                </a:ext>
              </a:extLst>
            </p:cNvPr>
            <p:cNvSpPr txBox="1"/>
            <p:nvPr/>
          </p:nvSpPr>
          <p:spPr>
            <a:xfrm>
              <a:off x="8659980" y="2105686"/>
              <a:ext cx="2551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a:ln>
                    <a:noFill/>
                  </a:ln>
                  <a:solidFill>
                    <a:prstClr val="black"/>
                  </a:solidFill>
                  <a:effectLst/>
                  <a:uLnTx/>
                  <a:uFillTx/>
                  <a:latin typeface="Arial Narrow"/>
                  <a:ea typeface="+mn-ea"/>
                  <a:cs typeface="Arial Narrow"/>
                </a:rPr>
                <a:t>n</a:t>
              </a:r>
            </a:p>
          </p:txBody>
        </p:sp>
      </p:grpSp>
      <p:sp>
        <p:nvSpPr>
          <p:cNvPr id="7" name="TextBox 6">
            <a:extLst>
              <a:ext uri="{FF2B5EF4-FFF2-40B4-BE49-F238E27FC236}">
                <a16:creationId xmlns:a16="http://schemas.microsoft.com/office/drawing/2014/main" id="{417CEA3A-A80D-8E66-2098-0AAD0AB5D86F}"/>
              </a:ext>
            </a:extLst>
          </p:cNvPr>
          <p:cNvSpPr txBox="1"/>
          <p:nvPr/>
        </p:nvSpPr>
        <p:spPr>
          <a:xfrm>
            <a:off x="48917" y="42811"/>
            <a:ext cx="1267895" cy="1169551"/>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cs typeface="Arial Narrow"/>
              </a:rPr>
              <a:t>IPSOS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Atezo</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PD-L1 all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mFU</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41 mo.</a:t>
            </a:r>
          </a:p>
        </p:txBody>
      </p:sp>
      <p:grpSp>
        <p:nvGrpSpPr>
          <p:cNvPr id="22" name="Group 21">
            <a:extLst>
              <a:ext uri="{FF2B5EF4-FFF2-40B4-BE49-F238E27FC236}">
                <a16:creationId xmlns:a16="http://schemas.microsoft.com/office/drawing/2014/main" id="{BC9E7DEA-DBEC-CB84-C6B6-A4AE0FBD195E}"/>
              </a:ext>
            </a:extLst>
          </p:cNvPr>
          <p:cNvGrpSpPr/>
          <p:nvPr/>
        </p:nvGrpSpPr>
        <p:grpSpPr>
          <a:xfrm>
            <a:off x="1104405" y="1181682"/>
            <a:ext cx="5727692" cy="2602423"/>
            <a:chOff x="1104405" y="1246998"/>
            <a:chExt cx="5727692" cy="2602423"/>
          </a:xfrm>
        </p:grpSpPr>
        <p:pic>
          <p:nvPicPr>
            <p:cNvPr id="4" name="Picture 4">
              <a:extLst>
                <a:ext uri="{FF2B5EF4-FFF2-40B4-BE49-F238E27FC236}">
                  <a16:creationId xmlns:a16="http://schemas.microsoft.com/office/drawing/2014/main" id="{0D922E48-9F09-AE41-EFE8-2595B95327F3}"/>
                </a:ext>
              </a:extLst>
            </p:cNvPr>
            <p:cNvPicPr>
              <a:picLocks noChangeAspect="1"/>
            </p:cNvPicPr>
            <p:nvPr/>
          </p:nvPicPr>
          <p:blipFill rotWithShape="1">
            <a:blip r:embed="rId5"/>
            <a:srcRect l="1793" t="5623" r="3723" b="7235"/>
            <a:stretch/>
          </p:blipFill>
          <p:spPr>
            <a:xfrm>
              <a:off x="1104405" y="1298105"/>
              <a:ext cx="5727692" cy="255131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F097319-BA8A-2DA3-8D58-AF223F604CD9}"/>
                </a:ext>
              </a:extLst>
            </p:cNvPr>
            <p:cNvSpPr/>
            <p:nvPr/>
          </p:nvSpPr>
          <p:spPr>
            <a:xfrm>
              <a:off x="5913912" y="1246998"/>
              <a:ext cx="918185" cy="74857"/>
            </a:xfrm>
            <a:prstGeom prst="rect">
              <a:avLst/>
            </a:prstGeom>
            <a:solidFill>
              <a:schemeClr val="bg1"/>
            </a:solid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 name="Slide Number Placeholder 2">
            <a:extLst>
              <a:ext uri="{FF2B5EF4-FFF2-40B4-BE49-F238E27FC236}">
                <a16:creationId xmlns:a16="http://schemas.microsoft.com/office/drawing/2014/main" id="{CA622663-326F-BB13-6137-687C08C7D3BD}"/>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264BA0E-5824-2D26-9E50-DE436F9EED96}"/>
              </a:ext>
            </a:extLst>
          </p:cNvPr>
          <p:cNvSpPr txBox="1"/>
          <p:nvPr/>
        </p:nvSpPr>
        <p:spPr>
          <a:xfrm>
            <a:off x="823287" y="6293936"/>
            <a:ext cx="10737342"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1L, first line; ALK, anaplastic lymphoma kinase; Atezo, atezolizumab; Chemo, chemotherapy; CI, confidence interval; EGFR, estimated glomerular filtration rate; HR, hazard ratio; mFU, median follow-up; mo, months;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NSCLC, non-small cell lung cancer; OS, overall survival; PD-L1, programmed cell death-ligand 1; PFS, progression-free survival; PS, performance status; QoL, quality of life</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Extracted from Lee SM et al. IPSOS: Results from a Phase 3 study of first-line (1L) atezolizumab (atezo) vs single-agent chemotherapy (chemo) in patients (pts) with NSCLC not eligible for a platinum-containing regimen. Presented at the ESMO Congress; September, 09-13; 2022; Paris France. Abstract LBA11.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http://medically.roche.com/global/</a:t>
            </a:r>
            <a:r>
              <a:rPr kumimoji="0" lang="nn-NO"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8173800"/>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4070" y="255893"/>
            <a:ext cx="8258605" cy="865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Agenda</a:t>
            </a:r>
          </a:p>
        </p:txBody>
      </p:sp>
      <p:sp>
        <p:nvSpPr>
          <p:cNvPr id="4" name="Título 5"/>
          <p:cNvSpPr txBox="1">
            <a:spLocks/>
          </p:cNvSpPr>
          <p:nvPr/>
        </p:nvSpPr>
        <p:spPr bwMode="auto">
          <a:xfrm>
            <a:off x="2246313" y="2541034"/>
            <a:ext cx="77724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rPr>
              <a:t>IO </a:t>
            </a:r>
            <a:r>
              <a:rPr kumimoji="0" lang="es-ES" sz="3600" b="0" i="0" u="none" strike="noStrike" kern="1200" cap="none" spc="0" normalizeH="0" baseline="0" noProof="0" err="1">
                <a:ln>
                  <a:noFill/>
                </a:ln>
                <a:solidFill>
                  <a:srgbClr val="1E325F">
                    <a:lumMod val="20000"/>
                    <a:lumOff val="80000"/>
                  </a:srgbClr>
                </a:solidFill>
                <a:effectLst/>
                <a:uLnTx/>
                <a:uFillTx/>
                <a:latin typeface="Arial" charset="0"/>
                <a:ea typeface="Heiti SC Light" charset="0"/>
                <a:cs typeface="Arial" charset="0"/>
              </a:rPr>
              <a:t>Monotherapy</a:t>
            </a:r>
            <a:endPar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endParaRP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err="1">
                <a:ln>
                  <a:noFill/>
                </a:ln>
                <a:solidFill>
                  <a:srgbClr val="000090"/>
                </a:solidFill>
                <a:effectLst/>
                <a:uLnTx/>
                <a:uFillTx/>
                <a:latin typeface="Arial" charset="0"/>
                <a:ea typeface="Heiti SC Light" charset="0"/>
                <a:cs typeface="Arial" charset="0"/>
              </a:rPr>
              <a:t>Chemo</a:t>
            </a:r>
            <a:r>
              <a:rPr kumimoji="0" lang="es-ES" sz="3600" b="0" i="0" u="none" strike="noStrike" kern="1200" cap="none" spc="0" normalizeH="0" baseline="0" noProof="0">
                <a:ln>
                  <a:noFill/>
                </a:ln>
                <a:solidFill>
                  <a:srgbClr val="000090"/>
                </a:solidFill>
                <a:effectLst/>
                <a:uLnTx/>
                <a:uFillTx/>
                <a:latin typeface="Arial" charset="0"/>
                <a:ea typeface="Heiti SC Light" charset="0"/>
                <a:cs typeface="Arial" charset="0"/>
              </a:rPr>
              <a:t> plus IO</a:t>
            </a: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rPr>
              <a:t>IO plus IO combos</a:t>
            </a:r>
          </a:p>
        </p:txBody>
      </p:sp>
      <p:sp>
        <p:nvSpPr>
          <p:cNvPr id="3" name="Slide Number Placeholder 2">
            <a:extLst>
              <a:ext uri="{FF2B5EF4-FFF2-40B4-BE49-F238E27FC236}">
                <a16:creationId xmlns:a16="http://schemas.microsoft.com/office/drawing/2014/main" id="{E995236E-227A-6881-47CB-573BA8EA42EC}"/>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DD32E35-C674-429C-3FE6-CBD51BD43190}"/>
              </a:ext>
            </a:extLst>
          </p:cNvPr>
          <p:cNvSpPr txBox="1"/>
          <p:nvPr/>
        </p:nvSpPr>
        <p:spPr>
          <a:xfrm>
            <a:off x="823287" y="6539022"/>
            <a:ext cx="6557227"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IO, immuno-oncology; TMB, tumor mutational burden</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4646683"/>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2">
            <a:extLst>
              <a:ext uri="{FF2B5EF4-FFF2-40B4-BE49-F238E27FC236}">
                <a16:creationId xmlns:a16="http://schemas.microsoft.com/office/drawing/2014/main" id="{CD77A266-F62F-BE45-3AD4-48DD2001933B}"/>
              </a:ext>
            </a:extLst>
          </p:cNvPr>
          <p:cNvPicPr>
            <a:picLocks noChangeAspect="1"/>
          </p:cNvPicPr>
          <p:nvPr/>
        </p:nvPicPr>
        <p:blipFill rotWithShape="1">
          <a:blip r:embed="rId3"/>
          <a:srcRect l="50558" t="6267" r="1669" b="5725"/>
          <a:stretch/>
        </p:blipFill>
        <p:spPr>
          <a:xfrm>
            <a:off x="6195860" y="1062783"/>
            <a:ext cx="5469714" cy="5196504"/>
          </a:xfrm>
          <a:prstGeom prst="rect">
            <a:avLst/>
          </a:prstGeom>
        </p:spPr>
      </p:pic>
      <p:sp>
        <p:nvSpPr>
          <p:cNvPr id="9" name="Rectángulo 8"/>
          <p:cNvSpPr/>
          <p:nvPr/>
        </p:nvSpPr>
        <p:spPr>
          <a:xfrm>
            <a:off x="6096002" y="5189936"/>
            <a:ext cx="1393031" cy="164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024"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ángulo 9"/>
          <p:cNvSpPr/>
          <p:nvPr/>
        </p:nvSpPr>
        <p:spPr>
          <a:xfrm>
            <a:off x="3187306" y="5149455"/>
            <a:ext cx="1393031" cy="164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024" b="0" i="0" u="none" strike="noStrike" kern="1200" cap="none" spc="0" normalizeH="0" baseline="0" noProof="0">
              <a:ln>
                <a:noFill/>
              </a:ln>
              <a:solidFill>
                <a:srgbClr val="FFFFFF"/>
              </a:solidFill>
              <a:effectLst/>
              <a:uLnTx/>
              <a:uFillTx/>
              <a:latin typeface="Calibri"/>
              <a:ea typeface="+mn-ea"/>
              <a:cs typeface="+mn-cs"/>
            </a:endParaRPr>
          </a:p>
        </p:txBody>
      </p:sp>
      <p:sp>
        <p:nvSpPr>
          <p:cNvPr id="12" name="CuadroTexto 12"/>
          <p:cNvSpPr txBox="1">
            <a:spLocks noChangeArrowheads="1"/>
          </p:cNvSpPr>
          <p:nvPr/>
        </p:nvSpPr>
        <p:spPr bwMode="auto">
          <a:xfrm>
            <a:off x="753036" y="1167871"/>
            <a:ext cx="3130785" cy="400110"/>
          </a:xfrm>
          <a:prstGeom prst="rect">
            <a:avLst/>
          </a:prstGeom>
          <a:solidFill>
            <a:schemeClr val="bg1"/>
          </a:solidFill>
          <a:ln>
            <a:noFill/>
          </a:ln>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s-ES_tradnl" altLang="x-none" sz="2000" b="0" i="0" u="none" strike="noStrike" kern="1200" cap="none" spc="0" normalizeH="0" baseline="0" noProof="0">
              <a:ln>
                <a:noFill/>
              </a:ln>
              <a:solidFill>
                <a:srgbClr val="000000"/>
              </a:solidFill>
              <a:effectLst/>
              <a:uLnTx/>
              <a:uFillTx/>
              <a:latin typeface="Arial" charset="0"/>
              <a:ea typeface="MS PGothic" charset="-128"/>
              <a:cs typeface="+mn-cs"/>
            </a:endParaRPr>
          </a:p>
        </p:txBody>
      </p:sp>
      <p:sp>
        <p:nvSpPr>
          <p:cNvPr id="13" name="Rectángulo 12"/>
          <p:cNvSpPr/>
          <p:nvPr/>
        </p:nvSpPr>
        <p:spPr>
          <a:xfrm>
            <a:off x="1932216" y="878855"/>
            <a:ext cx="4245939" cy="461665"/>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x-none" sz="2400" b="1" i="0" u="none" strike="noStrike" kern="1200" cap="none" spc="0" normalizeH="0" baseline="0" noProof="0">
                <a:ln>
                  <a:noFill/>
                </a:ln>
                <a:solidFill>
                  <a:srgbClr val="C00000"/>
                </a:solidFill>
                <a:effectLst/>
                <a:uLnTx/>
                <a:uFillTx/>
                <a:latin typeface="Calibri"/>
                <a:ea typeface="+mn-ea"/>
                <a:cs typeface="+mn-cs"/>
              </a:rPr>
              <a:t>Non SCC KeyNote 189 Trial</a:t>
            </a:r>
          </a:p>
        </p:txBody>
      </p:sp>
      <p:sp>
        <p:nvSpPr>
          <p:cNvPr id="22" name="CuadroTexto 12">
            <a:extLst>
              <a:ext uri="{FF2B5EF4-FFF2-40B4-BE49-F238E27FC236}">
                <a16:creationId xmlns:a16="http://schemas.microsoft.com/office/drawing/2014/main" id="{189E3078-5558-B249-8889-BABB39A3D68A}"/>
              </a:ext>
            </a:extLst>
          </p:cNvPr>
          <p:cNvSpPr txBox="1">
            <a:spLocks noChangeArrowheads="1"/>
          </p:cNvSpPr>
          <p:nvPr/>
        </p:nvSpPr>
        <p:spPr bwMode="auto">
          <a:xfrm>
            <a:off x="6143317" y="1140465"/>
            <a:ext cx="3130785" cy="400110"/>
          </a:xfrm>
          <a:prstGeom prst="rect">
            <a:avLst/>
          </a:prstGeom>
          <a:solidFill>
            <a:schemeClr val="bg1"/>
          </a:solidFill>
          <a:ln>
            <a:noFill/>
          </a:ln>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s-ES_tradnl" altLang="x-none" sz="2000" b="0" i="0" u="none" strike="noStrike" kern="1200" cap="none" spc="0" normalizeH="0" baseline="0" noProof="0">
              <a:ln>
                <a:noFill/>
              </a:ln>
              <a:solidFill>
                <a:srgbClr val="000000"/>
              </a:solidFill>
              <a:effectLst/>
              <a:uLnTx/>
              <a:uFillTx/>
              <a:latin typeface="Arial" charset="0"/>
              <a:ea typeface="MS PGothic" charset="-128"/>
              <a:cs typeface="+mn-cs"/>
            </a:endParaRPr>
          </a:p>
        </p:txBody>
      </p:sp>
      <p:sp>
        <p:nvSpPr>
          <p:cNvPr id="14" name="Rectángulo 13"/>
          <p:cNvSpPr/>
          <p:nvPr/>
        </p:nvSpPr>
        <p:spPr>
          <a:xfrm>
            <a:off x="6562958" y="882325"/>
            <a:ext cx="4141554" cy="461665"/>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x-none" sz="2400" b="1" i="0" u="none" strike="noStrike" kern="1200" cap="none" spc="0" normalizeH="0" baseline="0" noProof="0">
                <a:ln>
                  <a:noFill/>
                </a:ln>
                <a:solidFill>
                  <a:srgbClr val="C00000"/>
                </a:solidFill>
                <a:effectLst/>
                <a:uLnTx/>
                <a:uFillTx/>
                <a:latin typeface="Calibri"/>
                <a:ea typeface="+mn-ea"/>
                <a:cs typeface="+mn-cs"/>
              </a:rPr>
              <a:t> SCC KeyNote 407 Trial</a:t>
            </a:r>
          </a:p>
        </p:txBody>
      </p:sp>
      <p:sp>
        <p:nvSpPr>
          <p:cNvPr id="2" name="Rectángulo 1">
            <a:extLst>
              <a:ext uri="{FF2B5EF4-FFF2-40B4-BE49-F238E27FC236}">
                <a16:creationId xmlns:a16="http://schemas.microsoft.com/office/drawing/2014/main" id="{1313EEA8-3635-9D44-BD65-CD4EF7AFC419}"/>
              </a:ext>
            </a:extLst>
          </p:cNvPr>
          <p:cNvSpPr/>
          <p:nvPr/>
        </p:nvSpPr>
        <p:spPr>
          <a:xfrm>
            <a:off x="6374748" y="809945"/>
            <a:ext cx="432048" cy="659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pic>
        <p:nvPicPr>
          <p:cNvPr id="3" name="Imagen 2">
            <a:extLst>
              <a:ext uri="{FF2B5EF4-FFF2-40B4-BE49-F238E27FC236}">
                <a16:creationId xmlns:a16="http://schemas.microsoft.com/office/drawing/2014/main" id="{97F391A2-F223-3021-58ED-B7C4BD7AD7E5}"/>
              </a:ext>
            </a:extLst>
          </p:cNvPr>
          <p:cNvPicPr>
            <a:picLocks noChangeAspect="1"/>
          </p:cNvPicPr>
          <p:nvPr/>
        </p:nvPicPr>
        <p:blipFill rotWithShape="1">
          <a:blip r:embed="rId3"/>
          <a:srcRect r="50775"/>
          <a:stretch/>
        </p:blipFill>
        <p:spPr>
          <a:xfrm>
            <a:off x="407368" y="692696"/>
            <a:ext cx="5635939" cy="5904656"/>
          </a:xfrm>
          <a:prstGeom prst="rect">
            <a:avLst/>
          </a:prstGeom>
        </p:spPr>
      </p:pic>
      <p:sp>
        <p:nvSpPr>
          <p:cNvPr id="7" name="Rectángulo 6">
            <a:extLst>
              <a:ext uri="{FF2B5EF4-FFF2-40B4-BE49-F238E27FC236}">
                <a16:creationId xmlns:a16="http://schemas.microsoft.com/office/drawing/2014/main" id="{B081E242-AE15-2933-B4A4-6BA21A551F3D}"/>
              </a:ext>
            </a:extLst>
          </p:cNvPr>
          <p:cNvSpPr/>
          <p:nvPr/>
        </p:nvSpPr>
        <p:spPr>
          <a:xfrm>
            <a:off x="1483930" y="1461483"/>
            <a:ext cx="4280597" cy="461665"/>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x-none" sz="2400" b="1" i="0" u="none" strike="noStrike" kern="1200" cap="none" spc="0" normalizeH="0" baseline="0" noProof="0">
                <a:ln>
                  <a:noFill/>
                </a:ln>
                <a:solidFill>
                  <a:srgbClr val="C00000"/>
                </a:solidFill>
                <a:effectLst/>
                <a:uLnTx/>
                <a:uFillTx/>
                <a:latin typeface="Arial Narrow"/>
                <a:ea typeface="+mn-ea"/>
                <a:cs typeface="+mn-cs"/>
              </a:rPr>
              <a:t>KEYNOTE-189 (Non-Squamous)</a:t>
            </a:r>
            <a:r>
              <a:rPr kumimoji="0" lang="en-GB" altLang="x-none" sz="2400" b="1" i="0" u="none" strike="noStrike" kern="1200" cap="none" spc="0" normalizeH="0" baseline="30000" noProof="0">
                <a:ln>
                  <a:noFill/>
                </a:ln>
                <a:solidFill>
                  <a:srgbClr val="C00000"/>
                </a:solidFill>
                <a:effectLst/>
                <a:uLnTx/>
                <a:uFillTx/>
                <a:latin typeface="Arial Narrow"/>
                <a:ea typeface="+mn-ea"/>
                <a:cs typeface="+mn-cs"/>
              </a:rPr>
              <a:t>1</a:t>
            </a:r>
            <a:endParaRPr kumimoji="0" lang="en-GB" altLang="x-none" sz="2400" b="1" i="0" u="none" strike="sngStrike" kern="1200" cap="none" spc="0" normalizeH="0" baseline="30000" noProof="0">
              <a:ln>
                <a:noFill/>
              </a:ln>
              <a:solidFill>
                <a:srgbClr val="C00000"/>
              </a:solidFill>
              <a:effectLst/>
              <a:uLnTx/>
              <a:uFillTx/>
              <a:latin typeface="Arial Narrow"/>
              <a:ea typeface="+mn-ea"/>
              <a:cs typeface="+mn-cs"/>
            </a:endParaRPr>
          </a:p>
        </p:txBody>
      </p:sp>
      <p:sp>
        <p:nvSpPr>
          <p:cNvPr id="26" name="TextBox 25">
            <a:extLst>
              <a:ext uri="{FF2B5EF4-FFF2-40B4-BE49-F238E27FC236}">
                <a16:creationId xmlns:a16="http://schemas.microsoft.com/office/drawing/2014/main" id="{09E3F838-4C97-826B-1A2D-863390A964E1}"/>
              </a:ext>
            </a:extLst>
          </p:cNvPr>
          <p:cNvSpPr txBox="1"/>
          <p:nvPr/>
        </p:nvSpPr>
        <p:spPr>
          <a:xfrm>
            <a:off x="602039" y="3077750"/>
            <a:ext cx="59343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(ITT)</a:t>
            </a:r>
          </a:p>
        </p:txBody>
      </p:sp>
      <p:sp>
        <p:nvSpPr>
          <p:cNvPr id="30" name="Rectangle 29">
            <a:extLst>
              <a:ext uri="{FF2B5EF4-FFF2-40B4-BE49-F238E27FC236}">
                <a16:creationId xmlns:a16="http://schemas.microsoft.com/office/drawing/2014/main" id="{FD9E5527-D38D-87F5-9933-006C4F706F92}"/>
              </a:ext>
            </a:extLst>
          </p:cNvPr>
          <p:cNvSpPr/>
          <p:nvPr/>
        </p:nvSpPr>
        <p:spPr>
          <a:xfrm>
            <a:off x="498765" y="934725"/>
            <a:ext cx="11114114" cy="543452"/>
          </a:xfrm>
          <a:prstGeom prst="rect">
            <a:avLst/>
          </a:prstGeom>
          <a:solidFill>
            <a:schemeClr val="bg1"/>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1" name="Rectangle 30">
            <a:extLst>
              <a:ext uri="{FF2B5EF4-FFF2-40B4-BE49-F238E27FC236}">
                <a16:creationId xmlns:a16="http://schemas.microsoft.com/office/drawing/2014/main" id="{1220B8F1-6F86-8BA3-58F6-8D7DC3B378EB}"/>
              </a:ext>
            </a:extLst>
          </p:cNvPr>
          <p:cNvSpPr/>
          <p:nvPr/>
        </p:nvSpPr>
        <p:spPr>
          <a:xfrm>
            <a:off x="651318" y="1419290"/>
            <a:ext cx="832612" cy="514207"/>
          </a:xfrm>
          <a:prstGeom prst="rect">
            <a:avLst/>
          </a:prstGeom>
          <a:solidFill>
            <a:schemeClr val="bg1"/>
          </a:solid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 name="Elipse 14">
            <a:extLst>
              <a:ext uri="{FF2B5EF4-FFF2-40B4-BE49-F238E27FC236}">
                <a16:creationId xmlns:a16="http://schemas.microsoft.com/office/drawing/2014/main" id="{288E955F-02BB-7BAF-58C1-F18A2B8FCE5F}"/>
              </a:ext>
            </a:extLst>
          </p:cNvPr>
          <p:cNvSpPr/>
          <p:nvPr/>
        </p:nvSpPr>
        <p:spPr>
          <a:xfrm>
            <a:off x="944283" y="1923148"/>
            <a:ext cx="1376795" cy="11618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D0D3CFF4-1498-0D83-A54F-21612FF700F8}"/>
              </a:ext>
            </a:extLst>
          </p:cNvPr>
          <p:cNvCxnSpPr>
            <a:cxnSpLocks/>
          </p:cNvCxnSpPr>
          <p:nvPr/>
        </p:nvCxnSpPr>
        <p:spPr>
          <a:xfrm>
            <a:off x="579121" y="1448444"/>
            <a:ext cx="5353998" cy="17328"/>
          </a:xfrm>
          <a:prstGeom prst="line">
            <a:avLst/>
          </a:prstGeom>
          <a:ln w="6350">
            <a:solidFill>
              <a:srgbClr val="E3E6E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B6B730F-386A-972C-C5C0-02BA6461D136}"/>
              </a:ext>
            </a:extLst>
          </p:cNvPr>
          <p:cNvSpPr txBox="1"/>
          <p:nvPr/>
        </p:nvSpPr>
        <p:spPr>
          <a:xfrm>
            <a:off x="54697" y="32392"/>
            <a:ext cx="1580541" cy="1384995"/>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defPPr>
              <a:defRPr lang="it-IT"/>
            </a:defPPr>
            <a:lvl1pPr marR="0" indent="0" fontAlgn="auto">
              <a:lnSpc>
                <a:spcPct val="100000"/>
              </a:lnSpc>
              <a:spcBef>
                <a:spcPts val="0"/>
              </a:spcBef>
              <a:spcAft>
                <a:spcPts val="0"/>
              </a:spcAft>
              <a:buClrTx/>
              <a:buSzTx/>
              <a:buFontTx/>
              <a:buNone/>
              <a:tabLst/>
              <a:defRPr sz="1400" b="1" i="0" u="none" strike="noStrike" baseline="0">
                <a:latin typeface="Arial Narrow"/>
                <a:cs typeface="Arial Narrow"/>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rPr>
              <a:t>KEYNOTE-189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rPr>
              <a:t>Non-squamous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rPr>
              <a:t>Pembro</a:t>
            </a:r>
            <a:r>
              <a:rPr kumimoji="0" lang="en-GB" sz="1400" b="0" i="0" u="none" strike="noStrike" kern="1200" cap="none" spc="0" normalizeH="0" baseline="0" noProof="0">
                <a:ln>
                  <a:noFill/>
                </a:ln>
                <a:solidFill>
                  <a:prstClr val="black"/>
                </a:solidFill>
                <a:effectLst/>
                <a:uLnTx/>
                <a:uFillTx/>
                <a:latin typeface="Arial Narrow"/>
                <a:ea typeface="+mn-ea"/>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rPr>
              <a:t>PD-L1 all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rPr>
              <a:t>5-year OS</a:t>
            </a:r>
          </a:p>
        </p:txBody>
      </p:sp>
      <p:sp>
        <p:nvSpPr>
          <p:cNvPr id="19" name="Title 1"/>
          <p:cNvSpPr txBox="1">
            <a:spLocks/>
          </p:cNvSpPr>
          <p:nvPr/>
        </p:nvSpPr>
        <p:spPr bwMode="auto">
          <a:xfrm>
            <a:off x="1600773" y="123708"/>
            <a:ext cx="9582233"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914400" eaLnBrk="0" fontAlgn="base" hangingPunct="0">
              <a:spcBef>
                <a:spcPct val="0"/>
              </a:spcBef>
              <a:spcAft>
                <a:spcPct val="0"/>
              </a:spcAft>
              <a:defRPr sz="3200" b="1">
                <a:solidFill>
                  <a:srgbClr val="0034A1"/>
                </a:solidFill>
                <a:latin typeface="Arial" charset="0"/>
                <a:ea typeface="+mj-ea"/>
                <a:cs typeface="Arial" charset="0"/>
              </a:defRPr>
            </a:lvl1pPr>
            <a:lvl2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fontAlgn="base">
              <a:spcBef>
                <a:spcPct val="0"/>
              </a:spcBef>
              <a:spcAft>
                <a:spcPct val="0"/>
              </a:spcAft>
              <a:defRPr sz="4000" b="1">
                <a:solidFill>
                  <a:srgbClr val="81104F"/>
                </a:solidFill>
                <a:latin typeface="Arial Narrow" charset="0"/>
                <a:ea typeface="ＭＳ Ｐゴシック" charset="0"/>
              </a:defRPr>
            </a:lvl6pPr>
            <a:lvl7pPr marL="914400" fontAlgn="base">
              <a:spcBef>
                <a:spcPct val="0"/>
              </a:spcBef>
              <a:spcAft>
                <a:spcPct val="0"/>
              </a:spcAft>
              <a:defRPr sz="4000" b="1">
                <a:solidFill>
                  <a:srgbClr val="81104F"/>
                </a:solidFill>
                <a:latin typeface="Arial Narrow" charset="0"/>
                <a:ea typeface="ＭＳ Ｐゴシック" charset="0"/>
              </a:defRPr>
            </a:lvl7pPr>
            <a:lvl8pPr marL="1371600" fontAlgn="base">
              <a:spcBef>
                <a:spcPct val="0"/>
              </a:spcBef>
              <a:spcAft>
                <a:spcPct val="0"/>
              </a:spcAft>
              <a:defRPr sz="4000" b="1">
                <a:solidFill>
                  <a:srgbClr val="81104F"/>
                </a:solidFill>
                <a:latin typeface="Arial Narrow" charset="0"/>
                <a:ea typeface="ＭＳ Ｐゴシック" charset="0"/>
              </a:defRPr>
            </a:lvl8pPr>
            <a:lvl9pPr marL="1828800" fontAlgn="base">
              <a:spcBef>
                <a:spcPct val="0"/>
              </a:spcBef>
              <a:spcAft>
                <a:spcPct val="0"/>
              </a:spcAft>
              <a:defRPr sz="4000" b="1">
                <a:solidFill>
                  <a:srgbClr val="81104F"/>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x-none" sz="3200" b="1" i="0" u="none" strike="noStrike" kern="1200" cap="none" spc="0" normalizeH="0" baseline="0" noProof="0">
                <a:ln>
                  <a:noFill/>
                </a:ln>
                <a:solidFill>
                  <a:srgbClr val="0034A1"/>
                </a:solidFill>
                <a:effectLst/>
                <a:uLnTx/>
                <a:uFillTx/>
                <a:latin typeface="Arial" charset="0"/>
                <a:ea typeface="+mj-ea"/>
                <a:cs typeface="Arial" charset="0"/>
              </a:rPr>
              <a:t>PD-1/PD-L1 + CT combos may enlarge the benefit</a:t>
            </a:r>
          </a:p>
        </p:txBody>
      </p:sp>
      <p:sp>
        <p:nvSpPr>
          <p:cNvPr id="6" name="Slide Number Placeholder 2">
            <a:extLst>
              <a:ext uri="{FF2B5EF4-FFF2-40B4-BE49-F238E27FC236}">
                <a16:creationId xmlns:a16="http://schemas.microsoft.com/office/drawing/2014/main" id="{D2425084-D701-CCC1-7A5E-8CAE4CF6ED31}"/>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7FFE681-31D0-10D7-4D0E-4DE524DDF6A1}"/>
              </a:ext>
            </a:extLst>
          </p:cNvPr>
          <p:cNvSpPr txBox="1"/>
          <p:nvPr/>
        </p:nvSpPr>
        <p:spPr>
          <a:xfrm>
            <a:off x="823286" y="6322836"/>
            <a:ext cx="10961345" cy="52322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CI, confidence interval; CT, chemotherapy; HR, hazard ratio; ITT, intent-to-treat; OS, overall survival; PD-1, programmed cell death protein 1; PD-L1, programmed cell death-ligand 1; Pembro, pembrolizumab; TPS, tumor proportion score</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Extracted from Garassino MC et al. 973MO - KEYNOTE-189 5-year update: First-line pembrolizumab (pembro) + pemetrexed (pem) and platinum vs placebo (pbo) + pem and platinum for metastatic nonsquamous NSCLC. Presented at ESMO Congress; September, 09-13; 2022; Paris France. Abstract 973MO.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https://oncologypro.esmo.org/973MO</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2) Novello S et al. 5-Year Update From KEYNOTE 407: Pembrolizumab Plus Chemotherapy in Squamous Non‒Small Cell Lung Cancer. Presented at ESMO Congress; September, 09-13; 2022; Paris, France. Abstract 974MO.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https://oncologypro.esmo.org/974MO</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7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42" name="Rectángulo 7">
            <a:extLst>
              <a:ext uri="{FF2B5EF4-FFF2-40B4-BE49-F238E27FC236}">
                <a16:creationId xmlns:a16="http://schemas.microsoft.com/office/drawing/2014/main" id="{9775DFDB-4CB9-7B8E-C2FE-6B9B0D413BF1}"/>
              </a:ext>
            </a:extLst>
          </p:cNvPr>
          <p:cNvSpPr/>
          <p:nvPr/>
        </p:nvSpPr>
        <p:spPr>
          <a:xfrm>
            <a:off x="7175457" y="1568844"/>
            <a:ext cx="3809703" cy="461665"/>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x-none" sz="2400" b="1" i="0" u="none" strike="noStrike" kern="1200" cap="none" spc="0" normalizeH="0" baseline="0" noProof="0">
                <a:ln>
                  <a:noFill/>
                </a:ln>
                <a:solidFill>
                  <a:srgbClr val="C00000"/>
                </a:solidFill>
                <a:effectLst/>
                <a:uLnTx/>
                <a:uFillTx/>
                <a:latin typeface="Arial Narrow"/>
                <a:ea typeface="+mn-ea"/>
                <a:cs typeface="+mn-cs"/>
              </a:rPr>
              <a:t>KEYNOTE-407 (Squamous)</a:t>
            </a:r>
            <a:r>
              <a:rPr kumimoji="0" lang="en-GB" altLang="x-none" sz="2400" b="1" i="0" u="none" strike="noStrike" kern="1200" cap="none" spc="0" normalizeH="0" baseline="30000" noProof="0">
                <a:ln>
                  <a:noFill/>
                </a:ln>
                <a:solidFill>
                  <a:srgbClr val="C00000"/>
                </a:solidFill>
                <a:effectLst/>
                <a:uLnTx/>
                <a:uFillTx/>
                <a:latin typeface="Arial Narrow"/>
                <a:ea typeface="+mn-ea"/>
                <a:cs typeface="+mn-cs"/>
              </a:rPr>
              <a:t>2</a:t>
            </a:r>
            <a:endParaRPr kumimoji="0" lang="en-GB" altLang="x-none" sz="2400" b="1" i="0" u="none" strike="sngStrike" kern="1200" cap="none" spc="0" normalizeH="0" baseline="30000" noProof="0">
              <a:ln>
                <a:noFill/>
              </a:ln>
              <a:solidFill>
                <a:srgbClr val="C00000"/>
              </a:solidFill>
              <a:effectLst/>
              <a:uLnTx/>
              <a:uFillTx/>
              <a:latin typeface="Arial Narrow"/>
              <a:ea typeface="+mn-ea"/>
              <a:cs typeface="+mn-cs"/>
            </a:endParaRPr>
          </a:p>
        </p:txBody>
      </p:sp>
      <p:sp>
        <p:nvSpPr>
          <p:cNvPr id="43" name="TextBox 42">
            <a:extLst>
              <a:ext uri="{FF2B5EF4-FFF2-40B4-BE49-F238E27FC236}">
                <a16:creationId xmlns:a16="http://schemas.microsoft.com/office/drawing/2014/main" id="{7D9C07BB-347D-B398-7AE4-2162B78ABAAC}"/>
              </a:ext>
            </a:extLst>
          </p:cNvPr>
          <p:cNvSpPr txBox="1"/>
          <p:nvPr/>
        </p:nvSpPr>
        <p:spPr>
          <a:xfrm>
            <a:off x="6391003" y="3086534"/>
            <a:ext cx="59343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(ITT)</a:t>
            </a:r>
          </a:p>
        </p:txBody>
      </p:sp>
      <p:sp>
        <p:nvSpPr>
          <p:cNvPr id="44" name="Elipse 10">
            <a:extLst>
              <a:ext uri="{FF2B5EF4-FFF2-40B4-BE49-F238E27FC236}">
                <a16:creationId xmlns:a16="http://schemas.microsoft.com/office/drawing/2014/main" id="{DA51ACEC-C18F-37B5-13A0-2E49972C6E05}"/>
              </a:ext>
            </a:extLst>
          </p:cNvPr>
          <p:cNvSpPr/>
          <p:nvPr/>
        </p:nvSpPr>
        <p:spPr>
          <a:xfrm>
            <a:off x="6849784" y="1984070"/>
            <a:ext cx="1211635" cy="111128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E9C387C4-5FD2-44FA-2325-3F85A06CC1C7}"/>
              </a:ext>
            </a:extLst>
          </p:cNvPr>
          <p:cNvCxnSpPr>
            <a:cxnSpLocks/>
          </p:cNvCxnSpPr>
          <p:nvPr/>
        </p:nvCxnSpPr>
        <p:spPr>
          <a:xfrm>
            <a:off x="6251583" y="1448284"/>
            <a:ext cx="5289099" cy="45869"/>
          </a:xfrm>
          <a:prstGeom prst="line">
            <a:avLst/>
          </a:prstGeom>
          <a:ln w="6350">
            <a:solidFill>
              <a:srgbClr val="E3E6E6"/>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3F0224D8-3F91-FE33-350C-C1B7E8D4F8C7}"/>
              </a:ext>
            </a:extLst>
          </p:cNvPr>
          <p:cNvSpPr txBox="1"/>
          <p:nvPr/>
        </p:nvSpPr>
        <p:spPr>
          <a:xfrm>
            <a:off x="10789829" y="642900"/>
            <a:ext cx="1376795"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KEYNOTE-407 </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Squamous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Pembro</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PD-L1 all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5-year OS</a:t>
            </a:r>
          </a:p>
        </p:txBody>
      </p:sp>
    </p:spTree>
    <p:extLst>
      <p:ext uri="{BB962C8B-B14F-4D97-AF65-F5344CB8AC3E}">
        <p14:creationId xmlns:p14="http://schemas.microsoft.com/office/powerpoint/2010/main" val="3260304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22" grpId="0" animBg="1"/>
      <p:bldP spid="14" grpId="0" animBg="1"/>
      <p:bldP spid="2" grpId="0" animBg="1"/>
      <p:bldP spid="7" grpId="0" animBg="1"/>
      <p:bldP spid="26" grpId="0"/>
      <p:bldP spid="31" grpId="0" animBg="1"/>
      <p:bldP spid="15" grpId="0" animBg="1"/>
      <p:bldP spid="5" grpId="0" animBg="1"/>
      <p:bldP spid="42" grpId="0" animBg="1"/>
      <p:bldP spid="43" grpId="0"/>
      <p:bldP spid="44" grpId="0" animBg="1"/>
      <p:bldP spid="4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5">
            <a:extLst>
              <a:ext uri="{FF2B5EF4-FFF2-40B4-BE49-F238E27FC236}">
                <a16:creationId xmlns:a16="http://schemas.microsoft.com/office/drawing/2014/main" id="{0464D7B7-7064-98A1-6952-366BE4A6E163}"/>
              </a:ext>
            </a:extLst>
          </p:cNvPr>
          <p:cNvSpPr/>
          <p:nvPr/>
        </p:nvSpPr>
        <p:spPr>
          <a:xfrm>
            <a:off x="0" y="229951"/>
            <a:ext cx="1178004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3000" b="1" i="0" u="none" strike="noStrike" kern="1200" cap="none" spc="0" normalizeH="0" baseline="0" noProof="0">
                <a:ln>
                  <a:noFill/>
                </a:ln>
                <a:solidFill>
                  <a:srgbClr val="18179F"/>
                </a:solidFill>
                <a:effectLst/>
                <a:uLnTx/>
                <a:uFillTx/>
                <a:latin typeface="Arial" panose="020B0604020202020204" pitchFamily="34" charset="0"/>
                <a:ea typeface="+mn-ea"/>
                <a:cs typeface="Arial" panose="020B0604020202020204" pitchFamily="34" charset="0"/>
              </a:rPr>
              <a:t>Phase III </a:t>
            </a:r>
            <a:r>
              <a:rPr kumimoji="0" lang="pt-PT" sz="3000" b="1" i="0" u="none" strike="noStrike" kern="1200" cap="none" spc="0" normalizeH="0" baseline="0" noProof="0" err="1">
                <a:ln>
                  <a:noFill/>
                </a:ln>
                <a:solidFill>
                  <a:srgbClr val="18179F"/>
                </a:solidFill>
                <a:effectLst/>
                <a:uLnTx/>
                <a:uFillTx/>
                <a:latin typeface="Arial" panose="020B0604020202020204" pitchFamily="34" charset="0"/>
                <a:ea typeface="+mn-ea"/>
                <a:cs typeface="Arial" panose="020B0604020202020204" pitchFamily="34" charset="0"/>
              </a:rPr>
              <a:t>trials</a:t>
            </a:r>
            <a:r>
              <a:rPr kumimoji="0" lang="pt-PT" sz="3000" b="1" i="0" u="none" strike="noStrike" kern="1200" cap="none" spc="0" normalizeH="0" baseline="0" noProof="0">
                <a:ln>
                  <a:noFill/>
                </a:ln>
                <a:solidFill>
                  <a:srgbClr val="18179F"/>
                </a:solidFill>
                <a:effectLst/>
                <a:uLnTx/>
                <a:uFillTx/>
                <a:latin typeface="Arial" panose="020B0604020202020204" pitchFamily="34" charset="0"/>
                <a:ea typeface="+mn-ea"/>
                <a:cs typeface="Arial" panose="020B0604020202020204" pitchFamily="34" charset="0"/>
              </a:rPr>
              <a:t> </a:t>
            </a:r>
            <a:r>
              <a:rPr kumimoji="0" lang="pt-PT" sz="3000" b="1" i="0" u="none" strike="noStrike" kern="1200" cap="none" spc="0" normalizeH="0" baseline="0" noProof="0" err="1">
                <a:ln>
                  <a:noFill/>
                </a:ln>
                <a:solidFill>
                  <a:srgbClr val="18179F"/>
                </a:solidFill>
                <a:effectLst/>
                <a:uLnTx/>
                <a:uFillTx/>
                <a:latin typeface="Arial" panose="020B0604020202020204" pitchFamily="34" charset="0"/>
                <a:ea typeface="+mn-ea"/>
                <a:cs typeface="Arial" panose="020B0604020202020204" pitchFamily="34" charset="0"/>
              </a:rPr>
              <a:t>with</a:t>
            </a:r>
            <a:r>
              <a:rPr kumimoji="0" lang="pt-PT" sz="3000" b="1" i="0" u="none" strike="noStrike" kern="1200" cap="none" spc="0" normalizeH="0" baseline="0" noProof="0">
                <a:ln>
                  <a:noFill/>
                </a:ln>
                <a:solidFill>
                  <a:srgbClr val="18179F"/>
                </a:solidFill>
                <a:effectLst/>
                <a:uLnTx/>
                <a:uFillTx/>
                <a:latin typeface="Arial" panose="020B0604020202020204" pitchFamily="34" charset="0"/>
                <a:ea typeface="+mn-ea"/>
                <a:cs typeface="Arial" panose="020B0604020202020204" pitchFamily="34" charset="0"/>
              </a:rPr>
              <a:t> PD-1/PD-L1 inhibitors in </a:t>
            </a:r>
            <a:r>
              <a:rPr kumimoji="0" lang="pt-PT" sz="3000" b="1" i="0" u="none" strike="noStrike" kern="1200" cap="none" spc="0" normalizeH="0" baseline="0" noProof="0" err="1">
                <a:ln>
                  <a:noFill/>
                </a:ln>
                <a:solidFill>
                  <a:srgbClr val="18179F"/>
                </a:solidFill>
                <a:effectLst/>
                <a:uLnTx/>
                <a:uFillTx/>
                <a:latin typeface="Arial" panose="020B0604020202020204" pitchFamily="34" charset="0"/>
                <a:ea typeface="+mn-ea"/>
                <a:cs typeface="Arial" panose="020B0604020202020204" pitchFamily="34" charset="0"/>
              </a:rPr>
              <a:t>advanced</a:t>
            </a:r>
            <a:r>
              <a:rPr kumimoji="0" lang="pt-PT" sz="3000" b="1" i="0" u="none" strike="noStrike" kern="1200" cap="none" spc="0" normalizeH="0" baseline="0" noProof="0">
                <a:ln>
                  <a:noFill/>
                </a:ln>
                <a:solidFill>
                  <a:srgbClr val="18179F"/>
                </a:solidFill>
                <a:effectLst/>
                <a:uLnTx/>
                <a:uFillTx/>
                <a:latin typeface="Arial" panose="020B0604020202020204" pitchFamily="34" charset="0"/>
                <a:ea typeface="+mn-ea"/>
                <a:cs typeface="Arial" panose="020B0604020202020204" pitchFamily="34" charset="0"/>
              </a:rPr>
              <a:t> NSCLC</a:t>
            </a:r>
          </a:p>
        </p:txBody>
      </p:sp>
      <p:pic>
        <p:nvPicPr>
          <p:cNvPr id="5" name="Imagen 4">
            <a:extLst>
              <a:ext uri="{FF2B5EF4-FFF2-40B4-BE49-F238E27FC236}">
                <a16:creationId xmlns:a16="http://schemas.microsoft.com/office/drawing/2014/main" id="{C8CFC875-EF48-8EAC-BAAD-3C7C8945F08E}"/>
              </a:ext>
            </a:extLst>
          </p:cNvPr>
          <p:cNvPicPr>
            <a:picLocks noChangeAspect="1"/>
          </p:cNvPicPr>
          <p:nvPr/>
        </p:nvPicPr>
        <p:blipFill>
          <a:blip r:embed="rId3"/>
          <a:stretch>
            <a:fillRect/>
          </a:stretch>
        </p:blipFill>
        <p:spPr>
          <a:xfrm>
            <a:off x="2392162" y="717394"/>
            <a:ext cx="6763825" cy="5620831"/>
          </a:xfrm>
          <a:prstGeom prst="rect">
            <a:avLst/>
          </a:prstGeom>
        </p:spPr>
      </p:pic>
      <p:sp>
        <p:nvSpPr>
          <p:cNvPr id="6" name="Rectángulo 5">
            <a:extLst>
              <a:ext uri="{FF2B5EF4-FFF2-40B4-BE49-F238E27FC236}">
                <a16:creationId xmlns:a16="http://schemas.microsoft.com/office/drawing/2014/main" id="{02FDA37E-4119-BFB3-BE8A-31E8369DDAEB}"/>
              </a:ext>
            </a:extLst>
          </p:cNvPr>
          <p:cNvSpPr/>
          <p:nvPr/>
        </p:nvSpPr>
        <p:spPr>
          <a:xfrm>
            <a:off x="2414867" y="3834621"/>
            <a:ext cx="6718413" cy="4947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2">
            <a:extLst>
              <a:ext uri="{FF2B5EF4-FFF2-40B4-BE49-F238E27FC236}">
                <a16:creationId xmlns:a16="http://schemas.microsoft.com/office/drawing/2014/main" id="{9C3C415D-97AB-ED95-1344-C04481AF6BDE}"/>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551FDB4B-4BA3-5FC5-AEAA-762DC5D0E780}"/>
              </a:ext>
            </a:extLst>
          </p:cNvPr>
          <p:cNvSpPr txBox="1"/>
          <p:nvPr/>
        </p:nvSpPr>
        <p:spPr>
          <a:xfrm>
            <a:off x="823287" y="6384391"/>
            <a:ext cx="10654940"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ChemoIO, chemoimmunotherapy; CI, confidence interval; HR, hazard ratio; mo, months; NSCLC, non-small cell lung cancer; OS, overall survival; PD-1, programmed cell death protein 1; PD-L1, programmed cell death-ligand 1; PFS, progression-free survival</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Slide provided courtesy of Dr Paz-Ares.</a:t>
            </a:r>
            <a:endParaRPr kumimoji="0" lang="da-DK"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089266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B23C66-869F-4816-A355-2344D0AF6C29}"/>
              </a:ext>
            </a:extLst>
          </p:cNvPr>
          <p:cNvSpPr/>
          <p:nvPr/>
        </p:nvSpPr>
        <p:spPr>
          <a:xfrm>
            <a:off x="6377735" y="1384053"/>
            <a:ext cx="2002892" cy="27699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Narrow"/>
              <a:ea typeface="+mn-ea"/>
              <a:cs typeface="+mn-cs"/>
              <a:sym typeface="Helvetica"/>
            </a:endParaRPr>
          </a:p>
        </p:txBody>
      </p:sp>
      <p:sp>
        <p:nvSpPr>
          <p:cNvPr id="10" name="Slide Number Placeholder 3">
            <a:extLst>
              <a:ext uri="{FF2B5EF4-FFF2-40B4-BE49-F238E27FC236}">
                <a16:creationId xmlns:a16="http://schemas.microsoft.com/office/drawing/2014/main" id="{40D64888-3A23-4DEA-851C-EC492AD7D6CF}"/>
              </a:ext>
            </a:extLst>
          </p:cNvPr>
          <p:cNvSpPr txBox="1">
            <a:spLocks/>
          </p:cNvSpPr>
          <p:nvPr/>
        </p:nvSpPr>
        <p:spPr>
          <a:xfrm>
            <a:off x="8513970" y="5721403"/>
            <a:ext cx="1937901" cy="27463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0424F4BC-DD43-4D62-9960-EA0F9CE5BD38}" type="slidenum">
              <a:rPr kumimoji="0" lang="en-GB" sz="1100" b="0" i="0" u="none" strike="noStrike" kern="0" cap="none" spc="0" normalizeH="0" baseline="0" noProof="0">
                <a:ln>
                  <a:noFill/>
                </a:ln>
                <a:solidFill>
                  <a:srgbClr val="FFFFFF"/>
                </a:solidFill>
                <a:effectLst/>
                <a:uLnTx/>
                <a:uFillTx/>
                <a:latin typeface="Arial Narrow"/>
                <a:ea typeface="+mj-ea"/>
                <a:cs typeface="+mj-cs"/>
                <a:sym typeface="Helvetica"/>
              </a:rPr>
              <a:pPr marL="0" marR="0" lvl="0" indent="0" algn="r" defTabSz="914400" rtl="0" eaLnBrk="1" fontAlgn="auto" latinLnBrk="0" hangingPunct="0">
                <a:lnSpc>
                  <a:spcPct val="100000"/>
                </a:lnSpc>
                <a:spcBef>
                  <a:spcPts val="0"/>
                </a:spcBef>
                <a:spcAft>
                  <a:spcPts val="0"/>
                </a:spcAft>
                <a:buClrTx/>
                <a:buSzTx/>
                <a:buFontTx/>
                <a:buNone/>
                <a:tabLst/>
                <a:defRPr/>
              </a:pPr>
              <a:t>109</a:t>
            </a:fld>
            <a:endParaRPr kumimoji="0" lang="en-GB" sz="1100" b="0" i="0" u="none" strike="noStrike" kern="0" cap="none" spc="0" normalizeH="0" baseline="0" noProof="0">
              <a:ln>
                <a:noFill/>
              </a:ln>
              <a:solidFill>
                <a:srgbClr val="FFFFFF"/>
              </a:solidFill>
              <a:effectLst/>
              <a:uLnTx/>
              <a:uFillTx/>
              <a:latin typeface="Arial Narrow"/>
              <a:ea typeface="+mj-ea"/>
              <a:cs typeface="+mj-cs"/>
              <a:sym typeface="Helvetica"/>
            </a:endParaRPr>
          </a:p>
        </p:txBody>
      </p:sp>
      <p:sp>
        <p:nvSpPr>
          <p:cNvPr id="14" name="TextBox 13">
            <a:extLst>
              <a:ext uri="{FF2B5EF4-FFF2-40B4-BE49-F238E27FC236}">
                <a16:creationId xmlns:a16="http://schemas.microsoft.com/office/drawing/2014/main" id="{C2505346-8962-B92D-5B62-8C4C335F7447}"/>
              </a:ext>
            </a:extLst>
          </p:cNvPr>
          <p:cNvSpPr txBox="1"/>
          <p:nvPr/>
        </p:nvSpPr>
        <p:spPr>
          <a:xfrm>
            <a:off x="151972" y="150465"/>
            <a:ext cx="1241686"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IMpower131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Squamous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Atezo</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Final OS</a:t>
            </a:r>
          </a:p>
        </p:txBody>
      </p:sp>
      <p:sp>
        <p:nvSpPr>
          <p:cNvPr id="4" name="Slide Number Placeholder 2">
            <a:extLst>
              <a:ext uri="{FF2B5EF4-FFF2-40B4-BE49-F238E27FC236}">
                <a16:creationId xmlns:a16="http://schemas.microsoft.com/office/drawing/2014/main" id="{46D92BB2-7FF7-C69F-D1AF-93B49E676F0B}"/>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44874AC-817C-645D-8F63-37FE8F28C0CE}"/>
              </a:ext>
            </a:extLst>
          </p:cNvPr>
          <p:cNvSpPr txBox="1"/>
          <p:nvPr/>
        </p:nvSpPr>
        <p:spPr>
          <a:xfrm>
            <a:off x="823286" y="6308189"/>
            <a:ext cx="10835313"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 or Atezo, atezolizumab; CnP, carboplatin + nab-paclitaxel; CI, confidence interval; CT, chemotherapy; FU, follow-up; HR, hazard ratio; ITT, intent-to-treat; mo, months; OS, overall survival; PD-L1, programmed cell death-ligand 1;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PFS, progression-free survival</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Extracted from Jotte R et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J Thorac Oncol. 2020 Aug;15(8):1351-1360.</a:t>
            </a:r>
          </a:p>
        </p:txBody>
      </p:sp>
      <p:grpSp>
        <p:nvGrpSpPr>
          <p:cNvPr id="16" name="Group 15">
            <a:extLst>
              <a:ext uri="{FF2B5EF4-FFF2-40B4-BE49-F238E27FC236}">
                <a16:creationId xmlns:a16="http://schemas.microsoft.com/office/drawing/2014/main" id="{30BA44BD-52B3-4798-D6FB-16BFE9E8C48A}"/>
              </a:ext>
            </a:extLst>
          </p:cNvPr>
          <p:cNvGrpSpPr/>
          <p:nvPr/>
        </p:nvGrpSpPr>
        <p:grpSpPr>
          <a:xfrm>
            <a:off x="1622855" y="1104405"/>
            <a:ext cx="6989968" cy="4891627"/>
            <a:chOff x="1622855" y="1104405"/>
            <a:chExt cx="6989968" cy="4891627"/>
          </a:xfrm>
        </p:grpSpPr>
        <p:pic>
          <p:nvPicPr>
            <p:cNvPr id="5" name="Picture 4">
              <a:extLst>
                <a:ext uri="{FF2B5EF4-FFF2-40B4-BE49-F238E27FC236}">
                  <a16:creationId xmlns:a16="http://schemas.microsoft.com/office/drawing/2014/main" id="{41312041-E8AC-4C65-8AA2-FE275881A838}"/>
                </a:ext>
              </a:extLst>
            </p:cNvPr>
            <p:cNvPicPr>
              <a:picLocks noChangeAspect="1"/>
            </p:cNvPicPr>
            <p:nvPr/>
          </p:nvPicPr>
          <p:blipFill>
            <a:blip r:embed="rId3"/>
            <a:stretch>
              <a:fillRect/>
            </a:stretch>
          </p:blipFill>
          <p:spPr>
            <a:xfrm>
              <a:off x="1622855" y="1104405"/>
              <a:ext cx="6989968" cy="4891627"/>
            </a:xfrm>
            <a:prstGeom prst="rect">
              <a:avLst/>
            </a:prstGeom>
          </p:spPr>
        </p:pic>
        <p:pic>
          <p:nvPicPr>
            <p:cNvPr id="15" name="Picture 14">
              <a:extLst>
                <a:ext uri="{FF2B5EF4-FFF2-40B4-BE49-F238E27FC236}">
                  <a16:creationId xmlns:a16="http://schemas.microsoft.com/office/drawing/2014/main" id="{929E8BC7-3052-738A-E38C-593397FA132A}"/>
                </a:ext>
              </a:extLst>
            </p:cNvPr>
            <p:cNvPicPr>
              <a:picLocks noChangeAspect="1"/>
            </p:cNvPicPr>
            <p:nvPr/>
          </p:nvPicPr>
          <p:blipFill>
            <a:blip r:embed="rId4"/>
            <a:stretch>
              <a:fillRect/>
            </a:stretch>
          </p:blipFill>
          <p:spPr>
            <a:xfrm>
              <a:off x="6305588" y="1599816"/>
              <a:ext cx="1104957" cy="514376"/>
            </a:xfrm>
            <a:prstGeom prst="rect">
              <a:avLst/>
            </a:prstGeom>
          </p:spPr>
        </p:pic>
      </p:grpSp>
      <p:graphicFrame>
        <p:nvGraphicFramePr>
          <p:cNvPr id="26" name="Table 25">
            <a:extLst>
              <a:ext uri="{FF2B5EF4-FFF2-40B4-BE49-F238E27FC236}">
                <a16:creationId xmlns:a16="http://schemas.microsoft.com/office/drawing/2014/main" id="{68313D62-0577-4E28-BFE3-41B2AF56622A}"/>
              </a:ext>
            </a:extLst>
          </p:cNvPr>
          <p:cNvGraphicFramePr>
            <a:graphicFrameLocks noGrp="1"/>
          </p:cNvGraphicFramePr>
          <p:nvPr/>
        </p:nvGraphicFramePr>
        <p:xfrm>
          <a:off x="7547463" y="1752077"/>
          <a:ext cx="3705100" cy="1924812"/>
        </p:xfrm>
        <a:graphic>
          <a:graphicData uri="http://schemas.openxmlformats.org/drawingml/2006/table">
            <a:tbl>
              <a:tblPr bandRow="1">
                <a:tableStyleId>{2D5ABB26-0587-4C30-8999-92F81FD0307C}</a:tableStyleId>
              </a:tblPr>
              <a:tblGrid>
                <a:gridCol w="1253054">
                  <a:extLst>
                    <a:ext uri="{9D8B030D-6E8A-4147-A177-3AD203B41FA5}">
                      <a16:colId xmlns:a16="http://schemas.microsoft.com/office/drawing/2014/main" val="2990263898"/>
                    </a:ext>
                  </a:extLst>
                </a:gridCol>
                <a:gridCol w="1226023">
                  <a:extLst>
                    <a:ext uri="{9D8B030D-6E8A-4147-A177-3AD203B41FA5}">
                      <a16:colId xmlns:a16="http://schemas.microsoft.com/office/drawing/2014/main" val="211121745"/>
                    </a:ext>
                  </a:extLst>
                </a:gridCol>
                <a:gridCol w="1226023">
                  <a:extLst>
                    <a:ext uri="{9D8B030D-6E8A-4147-A177-3AD203B41FA5}">
                      <a16:colId xmlns:a16="http://schemas.microsoft.com/office/drawing/2014/main" val="3145224501"/>
                    </a:ext>
                  </a:extLst>
                </a:gridCol>
              </a:tblGrid>
              <a:tr h="484632">
                <a:tc>
                  <a:txBody>
                    <a:bodyPr/>
                    <a:lstStyle/>
                    <a:p>
                      <a:endParaRPr lang="en-US" sz="1400"/>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rgbClr val="3953A4"/>
                          </a:solidFill>
                        </a:rPr>
                        <a:t>Arm B:</a:t>
                      </a:r>
                      <a:br>
                        <a:rPr lang="en-US" sz="1400" b="1">
                          <a:solidFill>
                            <a:srgbClr val="3953A4"/>
                          </a:solidFill>
                        </a:rPr>
                      </a:br>
                      <a:r>
                        <a:rPr lang="en-US" sz="1400" b="1">
                          <a:solidFill>
                            <a:srgbClr val="3953A4"/>
                          </a:solidFill>
                        </a:rPr>
                        <a:t>Atezo + CnP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rgbClr val="ED1C24"/>
                          </a:solidFill>
                        </a:rPr>
                        <a:t>Arm C: </a:t>
                      </a:r>
                      <a:br>
                        <a:rPr lang="en-US" sz="1400" b="1">
                          <a:solidFill>
                            <a:srgbClr val="ED1C24"/>
                          </a:solidFill>
                        </a:rPr>
                      </a:br>
                      <a:r>
                        <a:rPr lang="en-US" sz="1400" b="1">
                          <a:solidFill>
                            <a:srgbClr val="ED1C24"/>
                          </a:solidFill>
                        </a:rPr>
                        <a:t>CnP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6526106"/>
                  </a:ext>
                </a:extLst>
              </a:tr>
              <a:tr h="438912">
                <a:tc>
                  <a:txBody>
                    <a:bodyPr/>
                    <a:lstStyle/>
                    <a:p>
                      <a:pPr algn="l"/>
                      <a:r>
                        <a:rPr lang="en-US" sz="1400">
                          <a:solidFill>
                            <a:srgbClr val="000000"/>
                          </a:solidFill>
                        </a:rPr>
                        <a:t>Median OS </a:t>
                      </a:r>
                      <a:br>
                        <a:rPr lang="en-US" sz="1400">
                          <a:solidFill>
                            <a:srgbClr val="000000"/>
                          </a:solidFill>
                        </a:rPr>
                      </a:br>
                      <a:r>
                        <a:rPr lang="en-US" sz="1400">
                          <a:solidFill>
                            <a:srgbClr val="000000"/>
                          </a:solidFill>
                        </a:rPr>
                        <a:t>(95% CI), mo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rgbClr val="000000"/>
                          </a:solidFill>
                        </a:rPr>
                        <a:t>14.2 </a:t>
                      </a:r>
                      <a:br>
                        <a:rPr lang="en-US" sz="1400">
                          <a:solidFill>
                            <a:srgbClr val="000000"/>
                          </a:solidFill>
                        </a:rPr>
                      </a:br>
                      <a:r>
                        <a:rPr lang="en-US" sz="1400">
                          <a:solidFill>
                            <a:srgbClr val="000000"/>
                          </a:solidFill>
                        </a:rPr>
                        <a:t>(12.3, 16.8)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rgbClr val="000000"/>
                          </a:solidFill>
                        </a:rPr>
                        <a:t>13.5</a:t>
                      </a:r>
                      <a:br>
                        <a:rPr lang="en-US" sz="1400">
                          <a:solidFill>
                            <a:srgbClr val="000000"/>
                          </a:solidFill>
                        </a:rPr>
                      </a:br>
                      <a:r>
                        <a:rPr lang="en-US" sz="1400">
                          <a:solidFill>
                            <a:srgbClr val="000000"/>
                          </a:solidFill>
                        </a:rPr>
                        <a:t>(12.</a:t>
                      </a:r>
                      <a:r>
                        <a:rPr lang="en-US" sz="1400">
                          <a:solidFill>
                            <a:schemeClr val="tx1"/>
                          </a:solidFill>
                        </a:rPr>
                        <a:t>2</a:t>
                      </a:r>
                      <a:r>
                        <a:rPr lang="en-US" sz="1400">
                          <a:solidFill>
                            <a:srgbClr val="000000"/>
                          </a:solidFill>
                        </a:rPr>
                        <a:t>, 15.1)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723211"/>
                  </a:ext>
                </a:extLst>
              </a:tr>
              <a:tr h="4389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rgbClr val="000000"/>
                          </a:solidFill>
                        </a:rPr>
                        <a:t>HR</a:t>
                      </a:r>
                      <a:r>
                        <a:rPr lang="en-US" sz="1400" baseline="30000">
                          <a:solidFill>
                            <a:srgbClr val="000000"/>
                          </a:solidFill>
                        </a:rPr>
                        <a:t>a</a:t>
                      </a:r>
                      <a:r>
                        <a:rPr lang="en-US" sz="1400">
                          <a:solidFill>
                            <a:srgbClr val="000000"/>
                          </a:solidFill>
                        </a:rPr>
                        <a:t> (95% CI)</a:t>
                      </a:r>
                      <a:br>
                        <a:rPr lang="en-US" sz="1400">
                          <a:solidFill>
                            <a:srgbClr val="000000"/>
                          </a:solidFill>
                        </a:rPr>
                      </a:br>
                      <a:r>
                        <a:rPr lang="en-US" sz="1400" i="1">
                          <a:solidFill>
                            <a:srgbClr val="000000"/>
                          </a:solidFill>
                        </a:rPr>
                        <a:t>P</a:t>
                      </a:r>
                      <a:r>
                        <a:rPr lang="en-US" sz="1400">
                          <a:solidFill>
                            <a:srgbClr val="000000"/>
                          </a:solidFill>
                        </a:rPr>
                        <a:t> value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it-IT" sz="1400">
                          <a:solidFill>
                            <a:srgbClr val="000000"/>
                          </a:solidFill>
                        </a:rPr>
                        <a:t>0.88 (0.73, 1.05)</a:t>
                      </a:r>
                    </a:p>
                    <a:p>
                      <a:pPr algn="ctr"/>
                      <a:r>
                        <a:rPr lang="it-IT" sz="1400">
                          <a:solidFill>
                            <a:srgbClr val="000000"/>
                          </a:solidFill>
                        </a:rPr>
                        <a:t>0.1581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5377053"/>
                  </a:ext>
                </a:extLst>
              </a:tr>
              <a:tr h="438912">
                <a:tc>
                  <a:txBody>
                    <a:bodyPr/>
                    <a:lstStyle/>
                    <a:p>
                      <a:pPr algn="l"/>
                      <a:r>
                        <a:rPr lang="en-US" sz="1400">
                          <a:solidFill>
                            <a:srgbClr val="000000"/>
                          </a:solidFill>
                        </a:rPr>
                        <a:t>Median FU, mo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rgbClr val="000000"/>
                          </a:solidFill>
                        </a:rPr>
                        <a:t>26.8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rgbClr val="000000"/>
                          </a:solidFill>
                        </a:rPr>
                        <a:t>24.8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9697383"/>
                  </a:ext>
                </a:extLst>
              </a:tr>
            </a:tbl>
          </a:graphicData>
        </a:graphic>
      </p:graphicFrame>
      <p:sp>
        <p:nvSpPr>
          <p:cNvPr id="11" name="TextBox 10">
            <a:extLst>
              <a:ext uri="{FF2B5EF4-FFF2-40B4-BE49-F238E27FC236}">
                <a16:creationId xmlns:a16="http://schemas.microsoft.com/office/drawing/2014/main" id="{1F0C7674-9CAA-A540-9975-CA019B422237}"/>
              </a:ext>
            </a:extLst>
          </p:cNvPr>
          <p:cNvSpPr txBox="1"/>
          <p:nvPr/>
        </p:nvSpPr>
        <p:spPr>
          <a:xfrm>
            <a:off x="8568131" y="4324560"/>
            <a:ext cx="3467639" cy="1154162"/>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05050"/>
                </a:solidFill>
                <a:effectLst/>
                <a:uLnTx/>
                <a:uFillTx/>
                <a:latin typeface="Arial" panose="020B0604020202020204" pitchFamily="34" charset="0"/>
                <a:ea typeface="+mn-ea"/>
                <a:cs typeface="Arial" panose="020B0604020202020204" pitchFamily="34" charset="0"/>
              </a:rPr>
              <a:t>Although PFS was improved, OS was similar between arms</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05050"/>
                </a:solidFill>
                <a:effectLst/>
                <a:uLnTx/>
                <a:uFillTx/>
                <a:latin typeface="Arial" panose="020B0604020202020204" pitchFamily="34" charset="0"/>
                <a:ea typeface="+mn-ea"/>
                <a:cs typeface="Arial" panose="020B0604020202020204" pitchFamily="34" charset="0"/>
              </a:rPr>
              <a:t>OS improvement seen in PD-L1 ≥50% though not formally tested</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B96F32-DEC5-4B98-8866-36C654457BB5}"/>
              </a:ext>
            </a:extLst>
          </p:cNvPr>
          <p:cNvSpPr>
            <a:spLocks noGrp="1"/>
          </p:cNvSpPr>
          <p:nvPr>
            <p:ph type="title"/>
          </p:nvPr>
        </p:nvSpPr>
        <p:spPr>
          <a:xfrm>
            <a:off x="919557" y="445517"/>
            <a:ext cx="10916355"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GB" sz="3200">
                <a:solidFill>
                  <a:srgbClr val="0034A1"/>
                </a:solidFill>
                <a:latin typeface="Arial" charset="0"/>
                <a:ea typeface="+mj-ea"/>
                <a:cs typeface="Arial" charset="0"/>
              </a:rPr>
              <a:t>IMpower131 </a:t>
            </a:r>
            <a:r>
              <a:rPr lang="mr-IN" sz="3200">
                <a:solidFill>
                  <a:srgbClr val="0034A1"/>
                </a:solidFill>
                <a:latin typeface="Arial" charset="0"/>
                <a:ea typeface="+mj-ea"/>
                <a:cs typeface="Arial" charset="0"/>
              </a:rPr>
              <a:t>–</a:t>
            </a:r>
            <a:r>
              <a:rPr lang="en-GB" sz="3200">
                <a:solidFill>
                  <a:srgbClr val="0034A1"/>
                </a:solidFill>
                <a:latin typeface="Arial" charset="0"/>
                <a:ea typeface="+mj-ea"/>
                <a:cs typeface="Arial" charset="0"/>
              </a:rPr>
              <a:t> </a:t>
            </a:r>
            <a:r>
              <a:rPr lang="en-GB" sz="3200" err="1">
                <a:solidFill>
                  <a:srgbClr val="0034A1"/>
                </a:solidFill>
                <a:latin typeface="Arial" charset="0"/>
                <a:ea typeface="+mj-ea"/>
                <a:cs typeface="Arial" charset="0"/>
              </a:rPr>
              <a:t>CnP</a:t>
            </a:r>
            <a:r>
              <a:rPr lang="en-GB" sz="3200">
                <a:solidFill>
                  <a:srgbClr val="0034A1"/>
                </a:solidFill>
                <a:latin typeface="Arial" charset="0"/>
                <a:ea typeface="+mj-ea"/>
                <a:cs typeface="Arial" charset="0"/>
              </a:rPr>
              <a:t> + atezolizumab</a:t>
            </a:r>
            <a:br>
              <a:rPr lang="en-GB" sz="3200">
                <a:solidFill>
                  <a:srgbClr val="0034A1"/>
                </a:solidFill>
                <a:latin typeface="Arial" charset="0"/>
                <a:ea typeface="+mj-ea"/>
                <a:cs typeface="Arial" charset="0"/>
              </a:rPr>
            </a:br>
            <a:r>
              <a:rPr lang="en-GB" sz="3200">
                <a:solidFill>
                  <a:srgbClr val="0034A1"/>
                </a:solidFill>
                <a:latin typeface="Arial" charset="0"/>
                <a:ea typeface="+mj-ea"/>
                <a:cs typeface="Arial" charset="0"/>
              </a:rPr>
              <a:t>Final OS in the ITT population (Arm B vs Arm C)  </a:t>
            </a:r>
            <a:endParaRPr lang="en-US" sz="3200">
              <a:solidFill>
                <a:srgbClr val="0034A1"/>
              </a:solidFill>
              <a:latin typeface="Arial" charset="0"/>
              <a:ea typeface="+mj-ea"/>
              <a:cs typeface="Arial" charset="0"/>
            </a:endParaRPr>
          </a:p>
        </p:txBody>
      </p:sp>
    </p:spTree>
    <p:extLst>
      <p:ext uri="{BB962C8B-B14F-4D97-AF65-F5344CB8AC3E}">
        <p14:creationId xmlns:p14="http://schemas.microsoft.com/office/powerpoint/2010/main" val="15071051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C517F3-0D41-AB51-4D67-B6C0EF9F3481}"/>
              </a:ext>
            </a:extLst>
          </p:cNvPr>
          <p:cNvSpPr>
            <a:spLocks noGrp="1"/>
          </p:cNvSpPr>
          <p:nvPr>
            <p:ph type="ctrTitle"/>
          </p:nvPr>
        </p:nvSpPr>
        <p:spPr/>
        <p:txBody>
          <a:bodyPr/>
          <a:lstStyle/>
          <a:p>
            <a:r>
              <a:rPr lang="en-US" dirty="0"/>
              <a:t>Little progress in outcomes in 30 years pre-IO</a:t>
            </a:r>
            <a:endParaRPr lang="en-GB" dirty="0"/>
          </a:p>
        </p:txBody>
      </p:sp>
      <p:sp>
        <p:nvSpPr>
          <p:cNvPr id="4" name="TextBox 3">
            <a:extLst>
              <a:ext uri="{FF2B5EF4-FFF2-40B4-BE49-F238E27FC236}">
                <a16:creationId xmlns:a16="http://schemas.microsoft.com/office/drawing/2014/main" id="{60E8F858-314A-1EA2-DFBD-FCD95B2A3A9C}"/>
              </a:ext>
            </a:extLst>
          </p:cNvPr>
          <p:cNvSpPr txBox="1"/>
          <p:nvPr/>
        </p:nvSpPr>
        <p:spPr>
          <a:xfrm>
            <a:off x="823287" y="6084835"/>
            <a:ext cx="1045096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EFS, event-free survival; IO, </a:t>
            </a:r>
            <a:r>
              <a:rPr kumimoji="0" lang="nl-NL" sz="900" b="0" i="0" u="none" strike="noStrike" kern="1200" cap="none" spc="0" normalizeH="0" baseline="0" noProof="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OS,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1) Martini N et al. Ann </a:t>
            </a:r>
            <a:r>
              <a:rPr kumimoji="0" lang="nl-NL" sz="900" b="0" i="0" u="none" strike="noStrike" kern="1200" cap="none" spc="0" normalizeH="0" baseline="0" noProof="0" err="1">
                <a:ln>
                  <a:noFill/>
                </a:ln>
                <a:solidFill>
                  <a:srgbClr val="283349"/>
                </a:solidFill>
                <a:effectLst/>
                <a:uLnTx/>
                <a:uFillTx/>
                <a:latin typeface="Arial" panose="020B0604020202020204"/>
                <a:ea typeface="+mn-ea"/>
                <a:cs typeface="+mn-cs"/>
              </a:rPr>
              <a:t>Thorac</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nl-NL" sz="900" b="0" i="0" u="none" strike="noStrike" kern="1200" cap="none" spc="0" normalizeH="0" baseline="0" noProof="0" err="1">
                <a:ln>
                  <a:noFill/>
                </a:ln>
                <a:solidFill>
                  <a:srgbClr val="283349"/>
                </a:solidFill>
                <a:effectLst/>
                <a:uLnTx/>
                <a:uFillTx/>
                <a:latin typeface="Arial" panose="020B0604020202020204"/>
                <a:ea typeface="+mn-ea"/>
                <a:cs typeface="+mn-cs"/>
              </a:rPr>
              <a:t>Surg</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1988;45(4):370-9; 2) </a:t>
            </a:r>
            <a:r>
              <a:rPr kumimoji="0" lang="nl-NL" sz="900" b="0" i="0" u="none" strike="noStrike" kern="1200" cap="none" spc="0" normalizeH="0" baseline="0" noProof="0" err="1">
                <a:ln>
                  <a:noFill/>
                </a:ln>
                <a:solidFill>
                  <a:srgbClr val="283349"/>
                </a:solidFill>
                <a:effectLst/>
                <a:uLnTx/>
                <a:uFillTx/>
                <a:latin typeface="Arial" panose="020B0604020202020204"/>
                <a:ea typeface="+mn-ea"/>
                <a:cs typeface="+mn-cs"/>
              </a:rPr>
              <a:t>König</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D et al. ESMO Open. 2022;7(2):100455 (supplementary appendix).</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0" name="Imagen 23">
            <a:extLst>
              <a:ext uri="{FF2B5EF4-FFF2-40B4-BE49-F238E27FC236}">
                <a16:creationId xmlns:a16="http://schemas.microsoft.com/office/drawing/2014/main" id="{98F8B2CB-9346-CBEE-9F4E-48CA3F83E1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6154" y="5706477"/>
            <a:ext cx="1047751"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CC9716D2-A8BB-29D0-22AD-0F05673C472E}"/>
              </a:ext>
            </a:extLst>
          </p:cNvPr>
          <p:cNvGrpSpPr/>
          <p:nvPr/>
        </p:nvGrpSpPr>
        <p:grpSpPr>
          <a:xfrm>
            <a:off x="807051" y="1349008"/>
            <a:ext cx="4832008" cy="4430010"/>
            <a:chOff x="807051" y="1349008"/>
            <a:chExt cx="4832008" cy="4430010"/>
          </a:xfrm>
        </p:grpSpPr>
        <p:pic>
          <p:nvPicPr>
            <p:cNvPr id="9" name="Imagen 6">
              <a:extLst>
                <a:ext uri="{FF2B5EF4-FFF2-40B4-BE49-F238E27FC236}">
                  <a16:creationId xmlns:a16="http://schemas.microsoft.com/office/drawing/2014/main" id="{27F043E3-0C3F-24F0-B6E5-EE44928F293A}"/>
                </a:ext>
              </a:extLst>
            </p:cNvPr>
            <p:cNvPicPr>
              <a:picLocks noChangeAspect="1"/>
            </p:cNvPicPr>
            <p:nvPr/>
          </p:nvPicPr>
          <p:blipFill rotWithShape="1">
            <a:blip r:embed="rId3"/>
            <a:srcRect b="11667"/>
            <a:stretch/>
          </p:blipFill>
          <p:spPr>
            <a:xfrm>
              <a:off x="807051" y="1631914"/>
              <a:ext cx="4502705" cy="4147104"/>
            </a:xfrm>
            <a:prstGeom prst="rect">
              <a:avLst/>
            </a:prstGeom>
          </p:spPr>
        </p:pic>
        <p:sp>
          <p:nvSpPr>
            <p:cNvPr id="13" name="CuadroTexto 7">
              <a:extLst>
                <a:ext uri="{FF2B5EF4-FFF2-40B4-BE49-F238E27FC236}">
                  <a16:creationId xmlns:a16="http://schemas.microsoft.com/office/drawing/2014/main" id="{DDC32D83-8226-DC06-77A8-3680CD626854}"/>
                </a:ext>
              </a:extLst>
            </p:cNvPr>
            <p:cNvSpPr txBox="1"/>
            <p:nvPr/>
          </p:nvSpPr>
          <p:spPr>
            <a:xfrm>
              <a:off x="3083161" y="1997633"/>
              <a:ext cx="2555897" cy="120032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venir Next LT Pro"/>
                  <a:ea typeface="+mn-ea"/>
                  <a:cs typeface="+mn-cs"/>
                </a:rPr>
                <a:t>3-year OS: 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venir Next LT Pro"/>
                  <a:ea typeface="+mn-ea"/>
                  <a:cs typeface="+mn-cs"/>
                </a:rPr>
                <a:t>R0 surgery: 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2060"/>
                  </a:solidFill>
                  <a:effectLst/>
                  <a:uLnTx/>
                  <a:uFillTx/>
                  <a:latin typeface="Avenir Next LT Pro"/>
                  <a:ea typeface="+mn-ea"/>
                  <a:cs typeface="+mn-cs"/>
                </a:rPr>
                <a:t>1988</a:t>
              </a:r>
            </a:p>
          </p:txBody>
        </p:sp>
        <p:sp>
          <p:nvSpPr>
            <p:cNvPr id="14" name="TextBox 13">
              <a:extLst>
                <a:ext uri="{FF2B5EF4-FFF2-40B4-BE49-F238E27FC236}">
                  <a16:creationId xmlns:a16="http://schemas.microsoft.com/office/drawing/2014/main" id="{9FF6F51D-36E8-361C-D0A7-EE3B3B64E5EE}"/>
                </a:ext>
              </a:extLst>
            </p:cNvPr>
            <p:cNvSpPr txBox="1"/>
            <p:nvPr/>
          </p:nvSpPr>
          <p:spPr>
            <a:xfrm>
              <a:off x="1746327" y="1349008"/>
              <a:ext cx="38927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Survival from diagnosis for 41 patients treated with chemotherapy</a:t>
              </a:r>
              <a:r>
                <a:rPr kumimoji="0" lang="en-GB" sz="1400" b="1" i="0" u="none" strike="noStrike" kern="1200" cap="none" spc="0" normalizeH="0" baseline="30000" noProof="0">
                  <a:ln>
                    <a:noFill/>
                  </a:ln>
                  <a:solidFill>
                    <a:prstClr val="black"/>
                  </a:solidFill>
                  <a:effectLst/>
                  <a:uLnTx/>
                  <a:uFillTx/>
                  <a:latin typeface="Arial" panose="020B0604020202020204"/>
                  <a:ea typeface="+mn-ea"/>
                  <a:cs typeface="Arial" panose="020B0604020202020204" pitchFamily="34" charset="0"/>
                </a:rPr>
                <a:t>1</a:t>
              </a:r>
            </a:p>
          </p:txBody>
        </p:sp>
      </p:grpSp>
      <p:grpSp>
        <p:nvGrpSpPr>
          <p:cNvPr id="12" name="Group 11">
            <a:extLst>
              <a:ext uri="{FF2B5EF4-FFF2-40B4-BE49-F238E27FC236}">
                <a16:creationId xmlns:a16="http://schemas.microsoft.com/office/drawing/2014/main" id="{AF9F6ECB-7869-4CCD-18A3-8C208826A542}"/>
              </a:ext>
            </a:extLst>
          </p:cNvPr>
          <p:cNvGrpSpPr/>
          <p:nvPr/>
        </p:nvGrpSpPr>
        <p:grpSpPr>
          <a:xfrm>
            <a:off x="5968361" y="1367735"/>
            <a:ext cx="5994160" cy="4430190"/>
            <a:chOff x="5968361" y="1367735"/>
            <a:chExt cx="5994160" cy="4430190"/>
          </a:xfrm>
        </p:grpSpPr>
        <p:grpSp>
          <p:nvGrpSpPr>
            <p:cNvPr id="3" name="Group 2">
              <a:extLst>
                <a:ext uri="{FF2B5EF4-FFF2-40B4-BE49-F238E27FC236}">
                  <a16:creationId xmlns:a16="http://schemas.microsoft.com/office/drawing/2014/main" id="{1C57451D-C09D-7A24-77B4-754FE1B43483}"/>
                </a:ext>
              </a:extLst>
            </p:cNvPr>
            <p:cNvGrpSpPr/>
            <p:nvPr/>
          </p:nvGrpSpPr>
          <p:grpSpPr>
            <a:xfrm>
              <a:off x="5968361" y="1367735"/>
              <a:ext cx="5994160" cy="4430190"/>
              <a:chOff x="5968361" y="1367735"/>
              <a:chExt cx="5994160" cy="4430190"/>
            </a:xfrm>
          </p:grpSpPr>
          <p:pic>
            <p:nvPicPr>
              <p:cNvPr id="8" name="Picture 1">
                <a:extLst>
                  <a:ext uri="{FF2B5EF4-FFF2-40B4-BE49-F238E27FC236}">
                    <a16:creationId xmlns:a16="http://schemas.microsoft.com/office/drawing/2014/main" id="{833191FE-FB7D-07C4-9CB6-E8B0CBC80CC6}"/>
                  </a:ext>
                </a:extLst>
              </p:cNvPr>
              <p:cNvPicPr>
                <a:picLocks noChangeAspect="1"/>
              </p:cNvPicPr>
              <p:nvPr/>
            </p:nvPicPr>
            <p:blipFill rotWithShape="1">
              <a:blip r:embed="rId4"/>
              <a:srcRect b="52559"/>
              <a:stretch/>
            </p:blipFill>
            <p:spPr>
              <a:xfrm>
                <a:off x="5968361" y="1532333"/>
                <a:ext cx="5994160" cy="4265592"/>
              </a:xfrm>
              <a:prstGeom prst="rect">
                <a:avLst/>
              </a:prstGeom>
            </p:spPr>
          </p:pic>
          <p:sp>
            <p:nvSpPr>
              <p:cNvPr id="16" name="CuadroTexto 15">
                <a:extLst>
                  <a:ext uri="{FF2B5EF4-FFF2-40B4-BE49-F238E27FC236}">
                    <a16:creationId xmlns:a16="http://schemas.microsoft.com/office/drawing/2014/main" id="{502054DD-FC41-3296-EC44-A51C60903279}"/>
                  </a:ext>
                </a:extLst>
              </p:cNvPr>
              <p:cNvSpPr txBox="1"/>
              <p:nvPr/>
            </p:nvSpPr>
            <p:spPr>
              <a:xfrm>
                <a:off x="8385366" y="1872228"/>
                <a:ext cx="2611737" cy="156966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venir Next LT Pro"/>
                    <a:ea typeface="+mn-ea"/>
                    <a:cs typeface="+mn-cs"/>
                  </a:rPr>
                  <a:t>OS: 36.8%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venir Next LT Pro"/>
                    <a:ea typeface="+mn-ea"/>
                    <a:cs typeface="+mn-cs"/>
                  </a:rPr>
                  <a:t>EFS:12.4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venir Next LT Pro"/>
                    <a:ea typeface="+mn-ea"/>
                    <a:cs typeface="+mn-cs"/>
                  </a:rPr>
                  <a:t>R0 Surgery: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2060"/>
                    </a:solidFill>
                    <a:effectLst/>
                    <a:uLnTx/>
                    <a:uFillTx/>
                    <a:latin typeface="Avenir Next LT Pro"/>
                    <a:ea typeface="+mn-ea"/>
                    <a:cs typeface="+mn-cs"/>
                  </a:rPr>
                  <a:t>2022</a:t>
                </a:r>
              </a:p>
            </p:txBody>
          </p:sp>
          <p:sp>
            <p:nvSpPr>
              <p:cNvPr id="15" name="TextBox 14">
                <a:extLst>
                  <a:ext uri="{FF2B5EF4-FFF2-40B4-BE49-F238E27FC236}">
                    <a16:creationId xmlns:a16="http://schemas.microsoft.com/office/drawing/2014/main" id="{03264F05-7551-CD6C-87AD-E94A2EAAEF02}"/>
                  </a:ext>
                </a:extLst>
              </p:cNvPr>
              <p:cNvSpPr txBox="1"/>
              <p:nvPr/>
            </p:nvSpPr>
            <p:spPr>
              <a:xfrm>
                <a:off x="6829183" y="1367735"/>
                <a:ext cx="49259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OS probability for patients with stage III NSCLC</a:t>
                </a:r>
                <a:r>
                  <a:rPr kumimoji="0" lang="en-GB" sz="1400" b="1" i="0" u="none" strike="noStrike" kern="1200" cap="none" spc="0" normalizeH="0" baseline="30000" noProof="0">
                    <a:ln>
                      <a:noFill/>
                    </a:ln>
                    <a:solidFill>
                      <a:prstClr val="black"/>
                    </a:solidFill>
                    <a:effectLst/>
                    <a:uLnTx/>
                    <a:uFillTx/>
                    <a:latin typeface="Arial" panose="020B0604020202020204"/>
                    <a:ea typeface="+mn-ea"/>
                    <a:cs typeface="Arial" panose="020B0604020202020204" pitchFamily="34" charset="0"/>
                  </a:rPr>
                  <a:t>2</a:t>
                </a:r>
              </a:p>
            </p:txBody>
          </p:sp>
        </p:grpSp>
        <p:sp>
          <p:nvSpPr>
            <p:cNvPr id="11" name="Oval 10">
              <a:extLst>
                <a:ext uri="{FF2B5EF4-FFF2-40B4-BE49-F238E27FC236}">
                  <a16:creationId xmlns:a16="http://schemas.microsoft.com/office/drawing/2014/main" id="{2F131950-B0F5-47F9-B084-B4AA404FCF3E}"/>
                </a:ext>
              </a:extLst>
            </p:cNvPr>
            <p:cNvSpPr/>
            <p:nvPr/>
          </p:nvSpPr>
          <p:spPr>
            <a:xfrm>
              <a:off x="6264166" y="1631914"/>
              <a:ext cx="221544" cy="24031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83125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B251478-F59E-3B82-E1EC-4EAA133C1D4B}"/>
              </a:ext>
            </a:extLst>
          </p:cNvPr>
          <p:cNvSpPr txBox="1"/>
          <p:nvPr/>
        </p:nvSpPr>
        <p:spPr>
          <a:xfrm>
            <a:off x="1637982" y="1123561"/>
            <a:ext cx="689002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Arial Narrow"/>
                <a:ea typeface="+mn-ea"/>
                <a:cs typeface="Arial Narrow"/>
              </a:rPr>
              <a:t>RATIONALE-307 –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Squamous</a:t>
            </a:r>
            <a:br>
              <a:rPr kumimoji="0" lang="es-ES" sz="2400" b="1" i="0" u="none" strike="noStrike" kern="1200" cap="none" spc="0" normalizeH="0" baseline="0" noProof="0">
                <a:ln>
                  <a:noFill/>
                </a:ln>
                <a:solidFill>
                  <a:srgbClr val="C00000"/>
                </a:solidFill>
                <a:effectLst/>
                <a:uLnTx/>
                <a:uFillTx/>
                <a:latin typeface="Arial Narrow"/>
                <a:ea typeface="+mn-ea"/>
                <a:cs typeface="Arial Narrow"/>
              </a:rPr>
            </a:br>
            <a:r>
              <a:rPr kumimoji="0" lang="es-ES" sz="2400" b="1" i="0" u="none" strike="noStrike" kern="1200" cap="none" spc="0" normalizeH="0" baseline="0" noProof="0">
                <a:ln>
                  <a:noFill/>
                </a:ln>
                <a:solidFill>
                  <a:srgbClr val="C00000"/>
                </a:solidFill>
                <a:effectLst/>
                <a:uLnTx/>
                <a:uFillTx/>
                <a:latin typeface="Arial Narrow"/>
                <a:ea typeface="+mn-ea"/>
                <a:cs typeface="Arial Narrow"/>
              </a:rPr>
              <a:t>Long-</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term</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 OS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outcomes</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mFU</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 50.3 mo.), ITT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population</a:t>
            </a:r>
            <a:endParaRPr kumimoji="0" lang="es-ES" sz="2400" b="1" i="0" u="none" strike="noStrike" kern="1200" cap="none" spc="0" normalizeH="0" baseline="0" noProof="0">
              <a:ln>
                <a:noFill/>
              </a:ln>
              <a:solidFill>
                <a:srgbClr val="C00000"/>
              </a:solidFill>
              <a:effectLst/>
              <a:uLnTx/>
              <a:uFillTx/>
              <a:latin typeface="Arial Narrow"/>
              <a:ea typeface="+mn-ea"/>
              <a:cs typeface="Arial Narrow"/>
            </a:endParaRPr>
          </a:p>
        </p:txBody>
      </p:sp>
      <p:sp>
        <p:nvSpPr>
          <p:cNvPr id="14" name="Flowchart: Alternate Process 1">
            <a:extLst>
              <a:ext uri="{FF2B5EF4-FFF2-40B4-BE49-F238E27FC236}">
                <a16:creationId xmlns:a16="http://schemas.microsoft.com/office/drawing/2014/main" id="{AC1B960B-2CAA-86E0-FCC2-3174679FE3C8}"/>
              </a:ext>
            </a:extLst>
          </p:cNvPr>
          <p:cNvSpPr/>
          <p:nvPr/>
        </p:nvSpPr>
        <p:spPr>
          <a:xfrm>
            <a:off x="9035143" y="201523"/>
            <a:ext cx="2895791" cy="1066397"/>
          </a:xfrm>
          <a:prstGeom prst="flowChartAlternateProcess">
            <a:avLst/>
          </a:prstGeom>
          <a:solidFill>
            <a:srgbClr val="0F82ED"/>
          </a:solidFill>
          <a:ln w="9525">
            <a:noFill/>
          </a:ln>
          <a:effectLst>
            <a:glow rad="63500">
              <a:schemeClr val="accent1">
                <a:satMod val="175000"/>
                <a:alpha val="40000"/>
              </a:schemeClr>
            </a:glow>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Presented here at ESMO 2024 Abstract #2876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(Wang et al. 2024): </a:t>
            </a:r>
            <a:b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4-year OS data</a:t>
            </a:r>
            <a:endParaRPr kumimoji="0" lang="en-US" sz="1400" b="1" i="0" u="none" strike="sng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Arial"/>
            </a:endParaRPr>
          </a:p>
        </p:txBody>
      </p:sp>
      <p:sp>
        <p:nvSpPr>
          <p:cNvPr id="15" name="Title 1">
            <a:extLst>
              <a:ext uri="{FF2B5EF4-FFF2-40B4-BE49-F238E27FC236}">
                <a16:creationId xmlns:a16="http://schemas.microsoft.com/office/drawing/2014/main" id="{7A4D79BF-297C-124D-CCAB-9182A0A6C957}"/>
              </a:ext>
            </a:extLst>
          </p:cNvPr>
          <p:cNvSpPr txBox="1">
            <a:spLocks/>
          </p:cNvSpPr>
          <p:nvPr/>
        </p:nvSpPr>
        <p:spPr bwMode="auto">
          <a:xfrm>
            <a:off x="367885" y="1997153"/>
            <a:ext cx="2776296"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2000" b="1" i="0" u="none" strike="noStrike" kern="1200" cap="none" spc="0" normalizeH="0" baseline="0" noProof="0">
                <a:ln>
                  <a:noFill/>
                </a:ln>
                <a:solidFill>
                  <a:srgbClr val="0034A1"/>
                </a:solidFill>
                <a:effectLst/>
                <a:uLnTx/>
                <a:uFillTx/>
                <a:latin typeface="Arial" pitchFamily="34" charset="0"/>
                <a:ea typeface="+mj-ea"/>
                <a:cs typeface="Arial" pitchFamily="34" charset="0"/>
              </a:rPr>
              <a:t>OS </a:t>
            </a:r>
            <a:r>
              <a:rPr kumimoji="0" lang="en-GB" altLang="x-none" sz="1200" b="1" i="0" u="none" strike="noStrike" kern="1200" cap="none" spc="0" normalizeH="0" baseline="0" noProof="0">
                <a:ln>
                  <a:noFill/>
                </a:ln>
                <a:solidFill>
                  <a:srgbClr val="0034A1"/>
                </a:solidFill>
                <a:effectLst/>
                <a:uLnTx/>
                <a:uFillTx/>
                <a:latin typeface="Arial" pitchFamily="34" charset="0"/>
                <a:ea typeface="+mj-ea"/>
                <a:cs typeface="Arial" pitchFamily="34" charset="0"/>
              </a:rPr>
              <a:t>(secondary endpoint)</a:t>
            </a:r>
          </a:p>
        </p:txBody>
      </p:sp>
      <p:sp>
        <p:nvSpPr>
          <p:cNvPr id="12" name="TextBox 11">
            <a:extLst>
              <a:ext uri="{FF2B5EF4-FFF2-40B4-BE49-F238E27FC236}">
                <a16:creationId xmlns:a16="http://schemas.microsoft.com/office/drawing/2014/main" id="{7E94F630-4C97-28BD-426C-4BBA936B2674}"/>
              </a:ext>
            </a:extLst>
          </p:cNvPr>
          <p:cNvSpPr txBox="1"/>
          <p:nvPr/>
        </p:nvSpPr>
        <p:spPr>
          <a:xfrm>
            <a:off x="354416" y="938896"/>
            <a:ext cx="1271533"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RATIONALE-307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Squamous, 1L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Tisle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mFU</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50.3 mo.</a:t>
            </a:r>
          </a:p>
        </p:txBody>
      </p:sp>
      <p:pic>
        <p:nvPicPr>
          <p:cNvPr id="20" name="Picture 19">
            <a:extLst>
              <a:ext uri="{FF2B5EF4-FFF2-40B4-BE49-F238E27FC236}">
                <a16:creationId xmlns:a16="http://schemas.microsoft.com/office/drawing/2014/main" id="{5FAFB54B-FA35-FA14-4886-F644F6AB87EA}"/>
              </a:ext>
            </a:extLst>
          </p:cNvPr>
          <p:cNvPicPr>
            <a:picLocks noChangeAspect="1"/>
          </p:cNvPicPr>
          <p:nvPr/>
        </p:nvPicPr>
        <p:blipFill rotWithShape="1">
          <a:blip r:embed="rId3"/>
          <a:srcRect b="49614"/>
          <a:stretch/>
        </p:blipFill>
        <p:spPr>
          <a:xfrm>
            <a:off x="459371" y="2528064"/>
            <a:ext cx="5369621" cy="2812574"/>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FBF4368-CC93-6456-7AEA-E3A0973548B3}"/>
              </a:ext>
            </a:extLst>
          </p:cNvPr>
          <p:cNvPicPr>
            <a:picLocks noChangeAspect="1"/>
          </p:cNvPicPr>
          <p:nvPr/>
        </p:nvPicPr>
        <p:blipFill rotWithShape="1">
          <a:blip r:embed="rId3"/>
          <a:srcRect t="49754" b="632"/>
          <a:stretch/>
        </p:blipFill>
        <p:spPr>
          <a:xfrm>
            <a:off x="6096000" y="2528064"/>
            <a:ext cx="5434148" cy="2812574"/>
          </a:xfrm>
          <a:prstGeom prst="rect">
            <a:avLst/>
          </a:prstGeom>
          <a:ln>
            <a:solidFill>
              <a:schemeClr val="tx1"/>
            </a:solidFill>
          </a:ln>
          <a:effectLst>
            <a:outerShdw blurRad="50800" dist="38100" dir="2700000" algn="tl" rotWithShape="0">
              <a:prstClr val="black">
                <a:alpha val="40000"/>
              </a:prstClr>
            </a:outerShdw>
          </a:effectLst>
        </p:spPr>
      </p:pic>
      <p:sp>
        <p:nvSpPr>
          <p:cNvPr id="2" name="Titolo 1">
            <a:extLst>
              <a:ext uri="{FF2B5EF4-FFF2-40B4-BE49-F238E27FC236}">
                <a16:creationId xmlns:a16="http://schemas.microsoft.com/office/drawing/2014/main" id="{821285BC-836D-EE91-1B81-16FE560E0033}"/>
              </a:ext>
            </a:extLst>
          </p:cNvPr>
          <p:cNvSpPr>
            <a:spLocks noGrp="1"/>
          </p:cNvSpPr>
          <p:nvPr>
            <p:ph type="title"/>
          </p:nvPr>
        </p:nvSpPr>
        <p:spPr>
          <a:xfrm>
            <a:off x="1964071" y="255893"/>
            <a:ext cx="7306054" cy="865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de-DE" sz="3200">
                <a:solidFill>
                  <a:srgbClr val="0034A1"/>
                </a:solidFill>
                <a:latin typeface="Arial" charset="0"/>
                <a:ea typeface="+mj-ea"/>
                <a:cs typeface="Arial" charset="0"/>
              </a:rPr>
              <a:t>Chemo + tislelizumab trials in 1L NSCLC</a:t>
            </a:r>
          </a:p>
        </p:txBody>
      </p:sp>
      <p:sp>
        <p:nvSpPr>
          <p:cNvPr id="5" name="Slide Number Placeholder 2">
            <a:extLst>
              <a:ext uri="{FF2B5EF4-FFF2-40B4-BE49-F238E27FC236}">
                <a16:creationId xmlns:a16="http://schemas.microsoft.com/office/drawing/2014/main" id="{2CF1F113-CD62-0078-9E67-8640D4DA61B7}"/>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6753C4B-53F2-5015-64D9-4A4E1B938AD7}"/>
              </a:ext>
            </a:extLst>
          </p:cNvPr>
          <p:cNvSpPr txBox="1"/>
          <p:nvPr/>
        </p:nvSpPr>
        <p:spPr>
          <a:xfrm>
            <a:off x="823286" y="6308189"/>
            <a:ext cx="10835313"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1L, first line; Chemo, chemotherapy; CI, confidence interval; ITT, intent-to-treat; mFU, median follow-up; mo, months; NSCLC, non-small cell lung cancer; OS, overall survival; PD-L1, programmed cell death-ligand 1; Tisle, tislelizumab</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Wang Z et al. RATIONALE-307 Long-term Outcomes : First-line Tislelizumab (TIS) Plus Chemotherapy (chemo) vs Chemo Alone for Advanced Squamous (sq) NSCLC. Abstract 2876. ESMO 2024; September 13-17, 2024; Barcelona, Spain.</a:t>
            </a:r>
          </a:p>
        </p:txBody>
      </p:sp>
    </p:spTree>
    <p:extLst>
      <p:ext uri="{BB962C8B-B14F-4D97-AF65-F5344CB8AC3E}">
        <p14:creationId xmlns:p14="http://schemas.microsoft.com/office/powerpoint/2010/main" val="1243670554"/>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A78F06-9EE7-0393-18E3-2436F7AE15D3}"/>
              </a:ext>
            </a:extLst>
          </p:cNvPr>
          <p:cNvSpPr txBox="1">
            <a:spLocks/>
          </p:cNvSpPr>
          <p:nvPr/>
        </p:nvSpPr>
        <p:spPr bwMode="auto">
          <a:xfrm>
            <a:off x="354416" y="85831"/>
            <a:ext cx="8643486"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3000" b="1" i="0" u="none" strike="noStrike" kern="1200" cap="none" spc="0" normalizeH="0" baseline="0" noProof="0">
                <a:ln>
                  <a:noFill/>
                </a:ln>
                <a:solidFill>
                  <a:srgbClr val="0034A1"/>
                </a:solidFill>
                <a:effectLst/>
                <a:uLnTx/>
                <a:uFillTx/>
                <a:latin typeface="Arial" pitchFamily="34" charset="0"/>
                <a:ea typeface="+mj-ea"/>
                <a:cs typeface="Arial" pitchFamily="34" charset="0"/>
              </a:rPr>
              <a:t>Chemo + tislelizumab trials in 1L NSCLC (2/2) </a:t>
            </a:r>
          </a:p>
        </p:txBody>
      </p:sp>
      <p:sp>
        <p:nvSpPr>
          <p:cNvPr id="12" name="CuadroTexto 8">
            <a:extLst>
              <a:ext uri="{FF2B5EF4-FFF2-40B4-BE49-F238E27FC236}">
                <a16:creationId xmlns:a16="http://schemas.microsoft.com/office/drawing/2014/main" id="{57CB0B39-7C38-E5E9-471A-97D2E6313996}"/>
              </a:ext>
            </a:extLst>
          </p:cNvPr>
          <p:cNvSpPr txBox="1"/>
          <p:nvPr/>
        </p:nvSpPr>
        <p:spPr>
          <a:xfrm>
            <a:off x="1534061" y="881552"/>
            <a:ext cx="429393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Arial Narrow"/>
                <a:ea typeface="+mn-ea"/>
                <a:cs typeface="Arial Narrow"/>
              </a:rPr>
              <a:t>RATIONALE-304 – Non-</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Squamous</a:t>
            </a:r>
            <a:br>
              <a:rPr kumimoji="0" lang="es-ES" sz="2400" b="1" i="0" u="none" strike="noStrike" kern="1200" cap="none" spc="0" normalizeH="0" baseline="0" noProof="0">
                <a:ln>
                  <a:noFill/>
                </a:ln>
                <a:solidFill>
                  <a:srgbClr val="C00000"/>
                </a:solidFill>
                <a:effectLst/>
                <a:uLnTx/>
                <a:uFillTx/>
                <a:latin typeface="Arial Narrow"/>
                <a:ea typeface="+mn-ea"/>
                <a:cs typeface="Arial Narrow"/>
              </a:rPr>
            </a:b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Updated</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analysis</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mFU</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 16.1 </a:t>
            </a:r>
            <a:r>
              <a:rPr kumimoji="0" lang="es-ES" sz="2400" b="1" i="0" u="none" strike="noStrike" kern="1200" cap="none" spc="0" normalizeH="0" baseline="0" noProof="0" err="1">
                <a:ln>
                  <a:noFill/>
                </a:ln>
                <a:solidFill>
                  <a:srgbClr val="C00000"/>
                </a:solidFill>
                <a:effectLst/>
                <a:uLnTx/>
                <a:uFillTx/>
                <a:latin typeface="Arial Narrow"/>
                <a:ea typeface="+mn-ea"/>
                <a:cs typeface="Arial Narrow"/>
              </a:rPr>
              <a:t>mo</a:t>
            </a:r>
            <a:r>
              <a:rPr kumimoji="0" lang="es-ES" sz="2400" b="1" i="0" u="none" strike="noStrike" kern="1200" cap="none" spc="0" normalizeH="0" baseline="0" noProof="0">
                <a:ln>
                  <a:noFill/>
                </a:ln>
                <a:solidFill>
                  <a:srgbClr val="C00000"/>
                </a:solidFill>
                <a:effectLst/>
                <a:uLnTx/>
                <a:uFillTx/>
                <a:latin typeface="Arial Narrow"/>
                <a:ea typeface="+mn-ea"/>
                <a:cs typeface="Arial Narrow"/>
              </a:rPr>
              <a:t>.)</a:t>
            </a:r>
          </a:p>
        </p:txBody>
      </p:sp>
      <p:pic>
        <p:nvPicPr>
          <p:cNvPr id="17" name="Picture 16">
            <a:extLst>
              <a:ext uri="{FF2B5EF4-FFF2-40B4-BE49-F238E27FC236}">
                <a16:creationId xmlns:a16="http://schemas.microsoft.com/office/drawing/2014/main" id="{56B13093-2E9D-740F-F733-23DD10FF1A33}"/>
              </a:ext>
            </a:extLst>
          </p:cNvPr>
          <p:cNvPicPr>
            <a:picLocks noChangeAspect="1"/>
          </p:cNvPicPr>
          <p:nvPr/>
        </p:nvPicPr>
        <p:blipFill>
          <a:blip r:embed="rId3"/>
          <a:stretch>
            <a:fillRect/>
          </a:stretch>
        </p:blipFill>
        <p:spPr>
          <a:xfrm>
            <a:off x="1552957" y="1726612"/>
            <a:ext cx="3629005" cy="2654272"/>
          </a:xfrm>
          <a:prstGeom prst="rect">
            <a:avLst/>
          </a:prstGeom>
        </p:spPr>
      </p:pic>
      <p:sp>
        <p:nvSpPr>
          <p:cNvPr id="18" name="Title 1">
            <a:extLst>
              <a:ext uri="{FF2B5EF4-FFF2-40B4-BE49-F238E27FC236}">
                <a16:creationId xmlns:a16="http://schemas.microsoft.com/office/drawing/2014/main" id="{F368A4A1-0C39-9036-18BE-0131E1DA6722}"/>
              </a:ext>
            </a:extLst>
          </p:cNvPr>
          <p:cNvSpPr txBox="1">
            <a:spLocks/>
          </p:cNvSpPr>
          <p:nvPr/>
        </p:nvSpPr>
        <p:spPr bwMode="auto">
          <a:xfrm>
            <a:off x="262528" y="2164092"/>
            <a:ext cx="937669"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2000" b="1" i="0" u="none" strike="noStrike" kern="1200" cap="none" spc="0" normalizeH="0" baseline="0" noProof="0" err="1">
                <a:ln>
                  <a:noFill/>
                </a:ln>
                <a:solidFill>
                  <a:srgbClr val="0034A1"/>
                </a:solidFill>
                <a:effectLst/>
                <a:uLnTx/>
                <a:uFillTx/>
                <a:latin typeface="Arial" pitchFamily="34" charset="0"/>
                <a:ea typeface="+mj-ea"/>
                <a:cs typeface="Arial" pitchFamily="34" charset="0"/>
              </a:rPr>
              <a:t>PFS</a:t>
            </a:r>
            <a:endParaRPr kumimoji="0" lang="en-GB" altLang="x-none" sz="2000" b="1" i="0" u="none" strike="noStrike" kern="1200" cap="none" spc="0" normalizeH="0" baseline="0" noProof="0">
              <a:ln>
                <a:noFill/>
              </a:ln>
              <a:solidFill>
                <a:srgbClr val="0034A1"/>
              </a:solidFill>
              <a:effectLst/>
              <a:uLnTx/>
              <a:uFillTx/>
              <a:latin typeface="Arial" pitchFamily="34" charset="0"/>
              <a:ea typeface="+mj-ea"/>
              <a:cs typeface="Arial"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1200" b="1" i="0" u="none" strike="noStrike" kern="1200" cap="none" spc="0" normalizeH="0" baseline="0" noProof="0">
                <a:ln>
                  <a:noFill/>
                </a:ln>
                <a:solidFill>
                  <a:srgbClr val="0034A1"/>
                </a:solidFill>
                <a:effectLst/>
                <a:uLnTx/>
                <a:uFillTx/>
                <a:latin typeface="Arial" pitchFamily="34" charset="0"/>
                <a:ea typeface="+mj-ea"/>
                <a:cs typeface="Arial" pitchFamily="34" charset="0"/>
              </a:rPr>
              <a:t>(primary endpoint)</a:t>
            </a:r>
          </a:p>
        </p:txBody>
      </p:sp>
      <p:sp>
        <p:nvSpPr>
          <p:cNvPr id="19" name="Title 1">
            <a:extLst>
              <a:ext uri="{FF2B5EF4-FFF2-40B4-BE49-F238E27FC236}">
                <a16:creationId xmlns:a16="http://schemas.microsoft.com/office/drawing/2014/main" id="{557FE1A1-AB6A-4BCC-62AE-1E1CFCCA5797}"/>
              </a:ext>
            </a:extLst>
          </p:cNvPr>
          <p:cNvSpPr txBox="1">
            <a:spLocks/>
          </p:cNvSpPr>
          <p:nvPr/>
        </p:nvSpPr>
        <p:spPr bwMode="auto">
          <a:xfrm>
            <a:off x="6277674" y="2217257"/>
            <a:ext cx="1076817"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2000" b="1" i="0" u="none" strike="noStrike" kern="1200" cap="none" spc="0" normalizeH="0" baseline="0" noProof="0">
                <a:ln>
                  <a:noFill/>
                </a:ln>
                <a:solidFill>
                  <a:srgbClr val="0034A1"/>
                </a:solidFill>
                <a:effectLst/>
                <a:uLnTx/>
                <a:uFillTx/>
                <a:latin typeface="Arial" pitchFamily="34" charset="0"/>
                <a:ea typeface="+mj-ea"/>
                <a:cs typeface="Arial" pitchFamily="34" charset="0"/>
              </a:rPr>
              <a:t>OS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1200" b="1" i="0" u="none" strike="noStrike" kern="1200" cap="none" spc="0" normalizeH="0" baseline="0" noProof="0">
                <a:ln>
                  <a:noFill/>
                </a:ln>
                <a:solidFill>
                  <a:srgbClr val="0034A1"/>
                </a:solidFill>
                <a:effectLst/>
                <a:uLnTx/>
                <a:uFillTx/>
                <a:latin typeface="Arial" pitchFamily="34" charset="0"/>
                <a:ea typeface="+mj-ea"/>
                <a:cs typeface="Arial" pitchFamily="34" charset="0"/>
              </a:rPr>
              <a:t>(secondary endpoint)</a:t>
            </a:r>
          </a:p>
        </p:txBody>
      </p:sp>
      <p:sp>
        <p:nvSpPr>
          <p:cNvPr id="25" name="TextBox 24">
            <a:extLst>
              <a:ext uri="{FF2B5EF4-FFF2-40B4-BE49-F238E27FC236}">
                <a16:creationId xmlns:a16="http://schemas.microsoft.com/office/drawing/2014/main" id="{C0A07988-44E7-750C-D936-9772B06CBB46}"/>
              </a:ext>
            </a:extLst>
          </p:cNvPr>
          <p:cNvSpPr txBox="1"/>
          <p:nvPr/>
        </p:nvSpPr>
        <p:spPr>
          <a:xfrm>
            <a:off x="3478247" y="2545456"/>
            <a:ext cx="16658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a:ea typeface="+mn-ea"/>
                <a:cs typeface="Arial Narrow"/>
              </a:rPr>
              <a:t>HR 0.63 (0.47-0.86)</a:t>
            </a:r>
          </a:p>
        </p:txBody>
      </p:sp>
      <p:pic>
        <p:nvPicPr>
          <p:cNvPr id="16" name="Picture 15">
            <a:extLst>
              <a:ext uri="{FF2B5EF4-FFF2-40B4-BE49-F238E27FC236}">
                <a16:creationId xmlns:a16="http://schemas.microsoft.com/office/drawing/2014/main" id="{31C7811A-51E8-5C70-9EBF-AAAEDD0B0C6A}"/>
              </a:ext>
            </a:extLst>
          </p:cNvPr>
          <p:cNvPicPr>
            <a:picLocks noChangeAspect="1"/>
          </p:cNvPicPr>
          <p:nvPr/>
        </p:nvPicPr>
        <p:blipFill>
          <a:blip r:embed="rId4"/>
          <a:stretch>
            <a:fillRect/>
          </a:stretch>
        </p:blipFill>
        <p:spPr>
          <a:xfrm>
            <a:off x="1552957" y="4429359"/>
            <a:ext cx="3422212" cy="1200328"/>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BBFD0988-C6D7-62DB-F479-C37986744756}"/>
              </a:ext>
            </a:extLst>
          </p:cNvPr>
          <p:cNvGrpSpPr/>
          <p:nvPr/>
        </p:nvGrpSpPr>
        <p:grpSpPr>
          <a:xfrm>
            <a:off x="7354491" y="1755081"/>
            <a:ext cx="4338966" cy="2701572"/>
            <a:chOff x="953946" y="1895756"/>
            <a:chExt cx="6939987" cy="4007598"/>
          </a:xfrm>
        </p:grpSpPr>
        <p:pic>
          <p:nvPicPr>
            <p:cNvPr id="4" name="Picture 3">
              <a:extLst>
                <a:ext uri="{FF2B5EF4-FFF2-40B4-BE49-F238E27FC236}">
                  <a16:creationId xmlns:a16="http://schemas.microsoft.com/office/drawing/2014/main" id="{C9E207CB-2F37-27A5-BDAE-71B40B655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946" y="1895756"/>
              <a:ext cx="6939987" cy="4007598"/>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99DDA49-C2E0-F09E-9FBA-3FE01267EDA3}"/>
                </a:ext>
              </a:extLst>
            </p:cNvPr>
            <p:cNvSpPr/>
            <p:nvPr/>
          </p:nvSpPr>
          <p:spPr>
            <a:xfrm>
              <a:off x="4950542" y="2329190"/>
              <a:ext cx="2547519" cy="57351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arrow"/>
                <a:ea typeface="+mn-ea"/>
                <a:cs typeface="+mn-cs"/>
              </a:endParaRPr>
            </a:p>
          </p:txBody>
        </p:sp>
      </p:grpSp>
      <p:sp>
        <p:nvSpPr>
          <p:cNvPr id="29" name="TextBox 28">
            <a:extLst>
              <a:ext uri="{FF2B5EF4-FFF2-40B4-BE49-F238E27FC236}">
                <a16:creationId xmlns:a16="http://schemas.microsoft.com/office/drawing/2014/main" id="{0730A669-F4C3-F41A-F22B-44F355445BA7}"/>
              </a:ext>
            </a:extLst>
          </p:cNvPr>
          <p:cNvSpPr txBox="1"/>
          <p:nvPr/>
        </p:nvSpPr>
        <p:spPr>
          <a:xfrm>
            <a:off x="262528" y="856451"/>
            <a:ext cx="1271533"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RATIONALE-304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Non-squamous, 1L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Tisle</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mFU</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16.1 mo.</a:t>
            </a:r>
          </a:p>
        </p:txBody>
      </p:sp>
      <p:sp>
        <p:nvSpPr>
          <p:cNvPr id="7" name="TextBox 6">
            <a:extLst>
              <a:ext uri="{FF2B5EF4-FFF2-40B4-BE49-F238E27FC236}">
                <a16:creationId xmlns:a16="http://schemas.microsoft.com/office/drawing/2014/main" id="{2BBD6345-2053-08F0-E151-420DF2D451EB}"/>
              </a:ext>
            </a:extLst>
          </p:cNvPr>
          <p:cNvSpPr txBox="1"/>
          <p:nvPr/>
        </p:nvSpPr>
        <p:spPr>
          <a:xfrm>
            <a:off x="9939946" y="4446290"/>
            <a:ext cx="1853392" cy="246221"/>
          </a:xfrm>
          <a:prstGeom prst="rect">
            <a:avLst/>
          </a:prstGeom>
          <a:noFill/>
        </p:spPr>
        <p:txBody>
          <a:bodyPr wrap="none" rtlCol="0">
            <a:spAutoFit/>
          </a:bodyPr>
          <a:lstStyle>
            <a:defPPr>
              <a:defRPr lang="en-US"/>
            </a:defPPr>
            <a:lvl1pPr>
              <a:defRPr sz="10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cutoff: October 26, 2020</a:t>
            </a:r>
          </a:p>
        </p:txBody>
      </p:sp>
      <p:sp>
        <p:nvSpPr>
          <p:cNvPr id="10" name="Slide Number Placeholder 2">
            <a:extLst>
              <a:ext uri="{FF2B5EF4-FFF2-40B4-BE49-F238E27FC236}">
                <a16:creationId xmlns:a16="http://schemas.microsoft.com/office/drawing/2014/main" id="{35612CD6-A6F8-243F-5506-F553E5427265}"/>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E29189E-294D-81D1-8D14-FCF05FB9A9EF}"/>
              </a:ext>
            </a:extLst>
          </p:cNvPr>
          <p:cNvSpPr txBox="1"/>
          <p:nvPr/>
        </p:nvSpPr>
        <p:spPr>
          <a:xfrm>
            <a:off x="405389" y="6231337"/>
            <a:ext cx="11040563"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1L, first line; CI, confidence interval; Chemo or CT, chemotherapy; HR, hazard ratio; ITT, intent-to-treat; mFU, median follow-up; mo, months; NSCLC, non-small cell lung cancer; OS, overall survival; </a:t>
            </a:r>
            <a:b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PD-L1, programmed cell death-ligand 1; PFS, progression-free survival; Tisle, tislelizumab</a:t>
            </a:r>
            <a:r>
              <a:rPr kumimoji="0" lang="nl-NL"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1) Extracted from </a:t>
            </a:r>
            <a:r>
              <a:rPr kumimoji="0" lang="fr-FR" sz="800" b="0" i="0" u="none" strike="noStrike" kern="1200" cap="none" spc="0" normalizeH="0" baseline="0" noProof="0">
                <a:ln>
                  <a:noFill/>
                </a:ln>
                <a:solidFill>
                  <a:srgbClr val="283349"/>
                </a:solidFill>
                <a:effectLst/>
                <a:uLnTx/>
                <a:uFillTx/>
                <a:latin typeface="Arial" panose="020B0604020202020204" pitchFamily="34" charset="0"/>
                <a:ea typeface="Times New Roman" panose="02020603050405020304" pitchFamily="18" charset="0"/>
                <a:cs typeface="Arial" panose="020B0604020202020204" pitchFamily="34" charset="0"/>
              </a:rPr>
              <a:t>Lu S et al. </a:t>
            </a:r>
            <a:r>
              <a:rPr kumimoji="0" lang="en-GB" sz="800" b="0" i="0" u="none" strike="noStrike" kern="1200" cap="none" spc="0" normalizeH="0" baseline="0" noProof="0">
                <a:ln>
                  <a:noFill/>
                </a:ln>
                <a:solidFill>
                  <a:srgbClr val="283349"/>
                </a:solidFill>
                <a:effectLst/>
                <a:uLnTx/>
                <a:uFillTx/>
                <a:latin typeface="Arial" panose="020B0604020202020204" pitchFamily="34" charset="0"/>
                <a:ea typeface="Times New Roman" panose="02020603050405020304" pitchFamily="18" charset="0"/>
                <a:cs typeface="Arial" panose="020B0604020202020204" pitchFamily="34" charset="0"/>
              </a:rPr>
              <a:t>Randomized Phase 3 Study of Tislelizumab Plus Chemotherapy Versus Chemotherapy Alone as First-Line Treatment for Advanced Nonsquamous Non-Small Cell Lung Cancer: RATIONALE-304 Updated Analysis. Poster 138P. Presented at ESMO IO; December 2022; Geneva, Switzerland. </a:t>
            </a:r>
            <a:r>
              <a:rPr kumimoji="0" lang="it-IT" sz="800" b="0" i="0" u="none" strike="noStrike" kern="1200" cap="none" spc="0" normalizeH="0" baseline="0" noProof="0">
                <a:ln>
                  <a:noFill/>
                </a:ln>
                <a:solidFill>
                  <a:srgbClr val="283349"/>
                </a:solidFill>
                <a:effectLst/>
                <a:uLnTx/>
                <a:uFillTx/>
                <a:latin typeface="Arial" panose="020B0604020202020204" pitchFamily="34" charset="0"/>
                <a:ea typeface="Times New Roman" panose="02020603050405020304" pitchFamily="18" charset="0"/>
                <a:cs typeface="Arial" panose="020B0604020202020204" pitchFamily="34" charset="0"/>
              </a:rPr>
              <a:t>Available at: </a:t>
            </a:r>
            <a:r>
              <a:rPr kumimoji="0" lang="it-IT" sz="800" b="0" i="0" u="sng" strike="noStrike" kern="1200" cap="none" spc="0" normalizeH="0" baseline="0" noProof="0">
                <a:ln>
                  <a:noFill/>
                </a:ln>
                <a:solidFill>
                  <a:srgbClr val="283349"/>
                </a:solidFill>
                <a:effectLst/>
                <a:uLnTx/>
                <a:uFillTx/>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Lu_BGB-A317-304_ESMO_IO_Poster_2022.pdf</a:t>
            </a: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Times New Roman" panose="02020603050405020304" pitchFamily="18" charset="0"/>
                <a:cs typeface="Arial" panose="020B0604020202020204" pitchFamily="34" charset="0"/>
              </a:rPr>
              <a:t>; 2) Tevimbra SmPC, July 2024.</a:t>
            </a:r>
          </a:p>
        </p:txBody>
      </p:sp>
      <p:sp>
        <p:nvSpPr>
          <p:cNvPr id="13" name="TextBox 12">
            <a:extLst>
              <a:ext uri="{FF2B5EF4-FFF2-40B4-BE49-F238E27FC236}">
                <a16:creationId xmlns:a16="http://schemas.microsoft.com/office/drawing/2014/main" id="{B78AA8AA-3217-442E-6B41-6A9A37483DA9}"/>
              </a:ext>
            </a:extLst>
          </p:cNvPr>
          <p:cNvSpPr txBox="1"/>
          <p:nvPr/>
        </p:nvSpPr>
        <p:spPr>
          <a:xfrm>
            <a:off x="5144088" y="1686915"/>
            <a:ext cx="315737" cy="23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Arial Narrow"/>
                <a:ea typeface="+mn-ea"/>
                <a:cs typeface="Arial Narrow"/>
              </a:rPr>
              <a:t>1</a:t>
            </a:r>
            <a:endParaRPr kumimoji="0" lang="en-GB" sz="1400" b="0" i="0" u="none" strike="noStrike" kern="1200" cap="none" spc="0" normalizeH="0" baseline="30000" noProof="0">
              <a:ln>
                <a:noFill/>
              </a:ln>
              <a:solidFill>
                <a:prstClr val="black"/>
              </a:solidFill>
              <a:effectLst/>
              <a:uLnTx/>
              <a:uFillTx/>
              <a:latin typeface="Arial Narrow"/>
              <a:ea typeface="+mn-ea"/>
              <a:cs typeface="Arial Narrow"/>
            </a:endParaRPr>
          </a:p>
        </p:txBody>
      </p:sp>
      <p:sp>
        <p:nvSpPr>
          <p:cNvPr id="22" name="TextBox 21">
            <a:extLst>
              <a:ext uri="{FF2B5EF4-FFF2-40B4-BE49-F238E27FC236}">
                <a16:creationId xmlns:a16="http://schemas.microsoft.com/office/drawing/2014/main" id="{A4D5CCFA-EEFB-F17E-7039-BA4C44EDD274}"/>
              </a:ext>
            </a:extLst>
          </p:cNvPr>
          <p:cNvSpPr txBox="1"/>
          <p:nvPr/>
        </p:nvSpPr>
        <p:spPr>
          <a:xfrm>
            <a:off x="11635469" y="1626850"/>
            <a:ext cx="315737" cy="23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Arial Narrow"/>
                <a:ea typeface="+mn-ea"/>
                <a:cs typeface="Arial Narrow"/>
              </a:rPr>
              <a:t>2</a:t>
            </a:r>
            <a:endParaRPr kumimoji="0" lang="en-GB" sz="1400" b="0" i="0" u="none" strike="noStrike" kern="1200" cap="none" spc="0" normalizeH="0" baseline="30000" noProof="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3113073453"/>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a:solidFill>
                  <a:schemeClr val="tx1"/>
                </a:solidFill>
                <a:latin typeface="Arial" charset="0"/>
                <a:ea typeface="+mn-ea"/>
                <a:cs typeface="+mn-cs"/>
              </a:rPr>
              <a:t>Outcomes for IO alone vs. chemo vs Chemo-IO in 1-49%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933" b="27670"/>
          <a:stretch/>
        </p:blipFill>
        <p:spPr bwMode="auto">
          <a:xfrm>
            <a:off x="248356" y="856563"/>
            <a:ext cx="11943644" cy="561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descr="Text Box 3">
            <a:extLst>
              <a:ext uri="{FF2B5EF4-FFF2-40B4-BE49-F238E27FC236}">
                <a16:creationId xmlns:a16="http://schemas.microsoft.com/office/drawing/2014/main" id="{27544DEF-0E9D-144A-9196-7E5F85E31237}"/>
              </a:ext>
            </a:extLst>
          </p:cNvPr>
          <p:cNvSpPr txBox="1">
            <a:spLocks/>
          </p:cNvSpPr>
          <p:nvPr/>
        </p:nvSpPr>
        <p:spPr bwMode="auto">
          <a:xfrm>
            <a:off x="389117" y="302293"/>
            <a:ext cx="11396483" cy="53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914400" eaLnBrk="0" fontAlgn="base" hangingPunct="0">
              <a:spcBef>
                <a:spcPct val="0"/>
              </a:spcBef>
              <a:spcAft>
                <a:spcPct val="0"/>
              </a:spcAft>
              <a:defRPr sz="3200" b="1">
                <a:solidFill>
                  <a:srgbClr val="0034A1"/>
                </a:solidFill>
                <a:latin typeface="Arial" charset="0"/>
                <a:ea typeface="+mj-ea"/>
                <a:cs typeface="Arial" charset="0"/>
              </a:defRPr>
            </a:lvl1pPr>
            <a:lvl2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fontAlgn="base">
              <a:spcBef>
                <a:spcPct val="0"/>
              </a:spcBef>
              <a:spcAft>
                <a:spcPct val="0"/>
              </a:spcAft>
              <a:defRPr sz="4000" b="1">
                <a:solidFill>
                  <a:srgbClr val="81104F"/>
                </a:solidFill>
                <a:latin typeface="Arial Narrow" charset="0"/>
                <a:ea typeface="ＭＳ Ｐゴシック" charset="0"/>
              </a:defRPr>
            </a:lvl6pPr>
            <a:lvl7pPr marL="914400" fontAlgn="base">
              <a:spcBef>
                <a:spcPct val="0"/>
              </a:spcBef>
              <a:spcAft>
                <a:spcPct val="0"/>
              </a:spcAft>
              <a:defRPr sz="4000" b="1">
                <a:solidFill>
                  <a:srgbClr val="81104F"/>
                </a:solidFill>
                <a:latin typeface="Arial Narrow" charset="0"/>
                <a:ea typeface="ＭＳ Ｐゴシック" charset="0"/>
              </a:defRPr>
            </a:lvl7pPr>
            <a:lvl8pPr marL="1371600" fontAlgn="base">
              <a:spcBef>
                <a:spcPct val="0"/>
              </a:spcBef>
              <a:spcAft>
                <a:spcPct val="0"/>
              </a:spcAft>
              <a:defRPr sz="4000" b="1">
                <a:solidFill>
                  <a:srgbClr val="81104F"/>
                </a:solidFill>
                <a:latin typeface="Arial Narrow" charset="0"/>
                <a:ea typeface="ＭＳ Ｐゴシック" charset="0"/>
              </a:defRPr>
            </a:lvl8pPr>
            <a:lvl9pPr marL="1828800" fontAlgn="base">
              <a:spcBef>
                <a:spcPct val="0"/>
              </a:spcBef>
              <a:spcAft>
                <a:spcPct val="0"/>
              </a:spcAft>
              <a:defRPr sz="4000" b="1">
                <a:solidFill>
                  <a:srgbClr val="81104F"/>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200" b="1" i="0" u="none" strike="noStrike" kern="1200" cap="none" spc="0" normalizeH="0" baseline="0" noProof="0">
                <a:ln>
                  <a:noFill/>
                </a:ln>
                <a:solidFill>
                  <a:srgbClr val="0034A1"/>
                </a:solidFill>
                <a:effectLst/>
                <a:uLnTx/>
                <a:uFillTx/>
                <a:latin typeface="Arial" charset="0"/>
                <a:ea typeface="+mj-ea"/>
                <a:cs typeface="Arial" charset="0"/>
              </a:rPr>
              <a:t>IO alone v Chemo-IO in tumors </a:t>
            </a:r>
            <a:r>
              <a:rPr kumimoji="0" lang="es-ES" altLang="es-ES" sz="3200" b="1" i="0" u="none" strike="noStrike" kern="1200" cap="none" spc="0" normalizeH="0" baseline="0" noProof="0" err="1">
                <a:ln>
                  <a:noFill/>
                </a:ln>
                <a:solidFill>
                  <a:srgbClr val="0034A1"/>
                </a:solidFill>
                <a:effectLst/>
                <a:uLnTx/>
                <a:uFillTx/>
                <a:latin typeface="Arial" charset="0"/>
                <a:ea typeface="+mj-ea"/>
                <a:cs typeface="Arial" charset="0"/>
              </a:rPr>
              <a:t>with</a:t>
            </a:r>
            <a:r>
              <a:rPr kumimoji="0" lang="es-ES" altLang="es-ES" sz="3200" b="1" i="0" u="none" strike="noStrike" kern="1200" cap="none" spc="0" normalizeH="0" baseline="0" noProof="0">
                <a:ln>
                  <a:noFill/>
                </a:ln>
                <a:solidFill>
                  <a:srgbClr val="0034A1"/>
                </a:solidFill>
                <a:effectLst/>
                <a:uLnTx/>
                <a:uFillTx/>
                <a:latin typeface="Arial" charset="0"/>
                <a:ea typeface="+mj-ea"/>
                <a:cs typeface="Arial" charset="0"/>
              </a:rPr>
              <a:t> PD-L1 1-49% </a:t>
            </a:r>
          </a:p>
        </p:txBody>
      </p:sp>
      <p:sp>
        <p:nvSpPr>
          <p:cNvPr id="3" name="Slide Number Placeholder 2">
            <a:extLst>
              <a:ext uri="{FF2B5EF4-FFF2-40B4-BE49-F238E27FC236}">
                <a16:creationId xmlns:a16="http://schemas.microsoft.com/office/drawing/2014/main" id="{88270978-3351-2107-4B71-37974A23B013}"/>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70D56F57-77F4-617A-6ED4-3B4CA156F5B2}"/>
              </a:ext>
            </a:extLst>
          </p:cNvPr>
          <p:cNvSpPr txBox="1"/>
          <p:nvPr/>
        </p:nvSpPr>
        <p:spPr>
          <a:xfrm>
            <a:off x="823287" y="6308189"/>
            <a:ext cx="10654940"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Chemo, chemotherapy; CI, confidence interval; HR, hazard ratio; IO, immuno-oncology; IPI, ipilimumab; Nivo, nivolumab; NSCLC, non-small cell lung cancer; OS, overall survival; PD-L1, programmed cell death-ligand 1</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Extracted from Redman M.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Optimizing effective and safe deployment of immune checkpoint inhibitors for patients with NSCLC. Presented at the ASCO Annual Meeting (virtual); June 04-08, 2021.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https://meetings.asco.org/abstracts-presentations/200362/slides</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C30D20A-57A8-4A4D-AA88-EDE4246DFE44}"/>
              </a:ext>
            </a:extLst>
          </p:cNvPr>
          <p:cNvSpPr>
            <a:spLocks noGrp="1" noChangeArrowheads="1"/>
          </p:cNvSpPr>
          <p:nvPr>
            <p:ph type="title"/>
          </p:nvPr>
        </p:nvSpPr>
        <p:spPr>
          <a:xfrm>
            <a:off x="1578957" y="115566"/>
            <a:ext cx="9931067" cy="95653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GB" sz="3200">
                <a:solidFill>
                  <a:srgbClr val="0034A1"/>
                </a:solidFill>
                <a:latin typeface="Arial" charset="0"/>
                <a:ea typeface="+mj-ea"/>
                <a:cs typeface="Arial" charset="0"/>
              </a:rPr>
              <a:t>KN-189 update (4 y): PD-L1 expression does not predict overall OS benefit but long-term outcome</a:t>
            </a:r>
          </a:p>
        </p:txBody>
      </p:sp>
      <p:pic>
        <p:nvPicPr>
          <p:cNvPr id="8" name="Picture 6">
            <a:extLst>
              <a:ext uri="{FF2B5EF4-FFF2-40B4-BE49-F238E27FC236}">
                <a16:creationId xmlns:a16="http://schemas.microsoft.com/office/drawing/2014/main" id="{F26015B0-44CE-F041-A763-3B6CE7AF8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55" y="1113414"/>
            <a:ext cx="3887847" cy="5210498"/>
          </a:xfrm>
          <a:prstGeom prst="rect">
            <a:avLst/>
          </a:prstGeom>
        </p:spPr>
      </p:pic>
      <p:cxnSp>
        <p:nvCxnSpPr>
          <p:cNvPr id="4" name="Conector recto 3">
            <a:extLst>
              <a:ext uri="{FF2B5EF4-FFF2-40B4-BE49-F238E27FC236}">
                <a16:creationId xmlns:a16="http://schemas.microsoft.com/office/drawing/2014/main" id="{F148C072-D93E-4640-A023-9B5F536087E3}"/>
              </a:ext>
            </a:extLst>
          </p:cNvPr>
          <p:cNvCxnSpPr>
            <a:cxnSpLocks/>
          </p:cNvCxnSpPr>
          <p:nvPr/>
        </p:nvCxnSpPr>
        <p:spPr>
          <a:xfrm>
            <a:off x="5055326" y="4140926"/>
            <a:ext cx="297833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9A6CF1C-DE11-1740-AE3F-DA8E0DBE0733}"/>
              </a:ext>
            </a:extLst>
          </p:cNvPr>
          <p:cNvCxnSpPr>
            <a:cxnSpLocks/>
          </p:cNvCxnSpPr>
          <p:nvPr/>
        </p:nvCxnSpPr>
        <p:spPr>
          <a:xfrm>
            <a:off x="8969836" y="4267200"/>
            <a:ext cx="297833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6" name="Marcador de contenido 4">
            <a:extLst>
              <a:ext uri="{FF2B5EF4-FFF2-40B4-BE49-F238E27FC236}">
                <a16:creationId xmlns:a16="http://schemas.microsoft.com/office/drawing/2014/main" id="{0B5AA01B-542B-60CD-5595-B7372E1529BC}"/>
              </a:ext>
            </a:extLst>
          </p:cNvPr>
          <p:cNvPicPr>
            <a:picLocks noChangeAspect="1"/>
          </p:cNvPicPr>
          <p:nvPr/>
        </p:nvPicPr>
        <p:blipFill rotWithShape="1">
          <a:blip r:embed="rId4"/>
          <a:srcRect t="11623" r="66098"/>
          <a:stretch/>
        </p:blipFill>
        <p:spPr>
          <a:xfrm>
            <a:off x="0" y="1194960"/>
            <a:ext cx="4313583" cy="5128949"/>
          </a:xfrm>
          <a:prstGeom prst="rect">
            <a:avLst/>
          </a:prstGeom>
        </p:spPr>
      </p:pic>
      <p:pic>
        <p:nvPicPr>
          <p:cNvPr id="11" name="Picture 7">
            <a:extLst>
              <a:ext uri="{FF2B5EF4-FFF2-40B4-BE49-F238E27FC236}">
                <a16:creationId xmlns:a16="http://schemas.microsoft.com/office/drawing/2014/main" id="{BAE73DE0-A35E-B66F-D75B-F21222817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1624" y="1119658"/>
            <a:ext cx="3892158" cy="5204254"/>
          </a:xfrm>
          <a:prstGeom prst="rect">
            <a:avLst/>
          </a:prstGeom>
        </p:spPr>
      </p:pic>
      <p:cxnSp>
        <p:nvCxnSpPr>
          <p:cNvPr id="13" name="Conector recto 12">
            <a:extLst>
              <a:ext uri="{FF2B5EF4-FFF2-40B4-BE49-F238E27FC236}">
                <a16:creationId xmlns:a16="http://schemas.microsoft.com/office/drawing/2014/main" id="{4EE0F6DB-316E-3431-67CC-6F83AE292189}"/>
              </a:ext>
            </a:extLst>
          </p:cNvPr>
          <p:cNvCxnSpPr>
            <a:cxnSpLocks/>
          </p:cNvCxnSpPr>
          <p:nvPr/>
        </p:nvCxnSpPr>
        <p:spPr>
          <a:xfrm>
            <a:off x="4888175" y="4131369"/>
            <a:ext cx="297833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0256F50E-3771-1241-DDC1-C22DD37D3F87}"/>
              </a:ext>
            </a:extLst>
          </p:cNvPr>
          <p:cNvCxnSpPr>
            <a:cxnSpLocks/>
          </p:cNvCxnSpPr>
          <p:nvPr/>
        </p:nvCxnSpPr>
        <p:spPr>
          <a:xfrm>
            <a:off x="1154383" y="3866324"/>
            <a:ext cx="2771574"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F4D969-4020-8FDB-8347-8A864BA18097}"/>
              </a:ext>
            </a:extLst>
          </p:cNvPr>
          <p:cNvSpPr txBox="1"/>
          <p:nvPr/>
        </p:nvSpPr>
        <p:spPr>
          <a:xfrm>
            <a:off x="117242" y="97436"/>
            <a:ext cx="1376795"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KEYNOTE-189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Non-squamous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Pembro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PD-L1 all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4-year OS</a:t>
            </a:r>
          </a:p>
        </p:txBody>
      </p:sp>
      <p:sp>
        <p:nvSpPr>
          <p:cNvPr id="5" name="Slide Number Placeholder 2">
            <a:extLst>
              <a:ext uri="{FF2B5EF4-FFF2-40B4-BE49-F238E27FC236}">
                <a16:creationId xmlns:a16="http://schemas.microsoft.com/office/drawing/2014/main" id="{79AFA7D3-E1F9-06FA-99C2-07400E75064E}"/>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6047DD3-A588-624D-6947-8A1E28DA7B09}"/>
              </a:ext>
            </a:extLst>
          </p:cNvPr>
          <p:cNvSpPr txBox="1"/>
          <p:nvPr/>
        </p:nvSpPr>
        <p:spPr>
          <a:xfrm>
            <a:off x="823287" y="6308189"/>
            <a:ext cx="10654940"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Chemo or CT, chemotherapy; CI, confidence interval; HR, hazard ratio; OS, overall survival; PD-L1, programmed cell death-ligand 1; Pembro, pembrolizumab; TPS, tumor proportion score</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Extracted from Gray JE et al. Pembrolizumab + pemetrexed-platinum for metastatic NSCLC: 4-year follow-up from KEYNOTE-189. Presented at: 2020 WCLC Singapore. January 27-31, 2021. Abstract FP13.02</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https://wclc2020.iaslc.org/</a:t>
            </a:r>
            <a:endParaRPr kumimoji="0" lang="en-US"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6039905"/>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32103F2-E70B-E7EC-325D-4C33F29A54C5}"/>
              </a:ext>
            </a:extLst>
          </p:cNvPr>
          <p:cNvSpPr/>
          <p:nvPr/>
        </p:nvSpPr>
        <p:spPr>
          <a:xfrm>
            <a:off x="5251269" y="613952"/>
            <a:ext cx="365760" cy="410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6" name="Rectángulo 5">
            <a:extLst>
              <a:ext uri="{FF2B5EF4-FFF2-40B4-BE49-F238E27FC236}">
                <a16:creationId xmlns:a16="http://schemas.microsoft.com/office/drawing/2014/main" id="{AB995BE4-744C-AE82-8749-4AEB6241EF97}"/>
              </a:ext>
            </a:extLst>
          </p:cNvPr>
          <p:cNvSpPr/>
          <p:nvPr/>
        </p:nvSpPr>
        <p:spPr>
          <a:xfrm>
            <a:off x="374455" y="1005060"/>
            <a:ext cx="365760" cy="410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 name="Rectángulo 2">
            <a:extLst>
              <a:ext uri="{FF2B5EF4-FFF2-40B4-BE49-F238E27FC236}">
                <a16:creationId xmlns:a16="http://schemas.microsoft.com/office/drawing/2014/main" id="{5D4E3FC0-F9FA-2937-C30D-0708F6BC725F}"/>
              </a:ext>
            </a:extLst>
          </p:cNvPr>
          <p:cNvSpPr/>
          <p:nvPr/>
        </p:nvSpPr>
        <p:spPr>
          <a:xfrm>
            <a:off x="526855" y="1157460"/>
            <a:ext cx="365760" cy="410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8" name="Rectángulo 7">
            <a:extLst>
              <a:ext uri="{FF2B5EF4-FFF2-40B4-BE49-F238E27FC236}">
                <a16:creationId xmlns:a16="http://schemas.microsoft.com/office/drawing/2014/main" id="{F5D127FE-2B78-01B9-54D3-1064A06E57D8}"/>
              </a:ext>
            </a:extLst>
          </p:cNvPr>
          <p:cNvSpPr/>
          <p:nvPr/>
        </p:nvSpPr>
        <p:spPr>
          <a:xfrm>
            <a:off x="5326401" y="1109444"/>
            <a:ext cx="365760" cy="410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pic>
        <p:nvPicPr>
          <p:cNvPr id="7" name="Imagen 6">
            <a:extLst>
              <a:ext uri="{FF2B5EF4-FFF2-40B4-BE49-F238E27FC236}">
                <a16:creationId xmlns:a16="http://schemas.microsoft.com/office/drawing/2014/main" id="{D8E506C0-4FBB-AE9E-AC65-5B4F2E0488CB}"/>
              </a:ext>
            </a:extLst>
          </p:cNvPr>
          <p:cNvPicPr>
            <a:picLocks noChangeAspect="1"/>
          </p:cNvPicPr>
          <p:nvPr/>
        </p:nvPicPr>
        <p:blipFill>
          <a:blip r:embed="rId3"/>
          <a:stretch>
            <a:fillRect/>
          </a:stretch>
        </p:blipFill>
        <p:spPr>
          <a:xfrm>
            <a:off x="374455" y="1287591"/>
            <a:ext cx="4876814" cy="5038053"/>
          </a:xfrm>
          <a:prstGeom prst="rect">
            <a:avLst/>
          </a:prstGeom>
        </p:spPr>
      </p:pic>
      <p:sp>
        <p:nvSpPr>
          <p:cNvPr id="9" name="Rectángulo 8">
            <a:extLst>
              <a:ext uri="{FF2B5EF4-FFF2-40B4-BE49-F238E27FC236}">
                <a16:creationId xmlns:a16="http://schemas.microsoft.com/office/drawing/2014/main" id="{60A3556D-4230-34D2-F923-7E448A4B27A3}"/>
              </a:ext>
            </a:extLst>
          </p:cNvPr>
          <p:cNvSpPr/>
          <p:nvPr/>
        </p:nvSpPr>
        <p:spPr>
          <a:xfrm>
            <a:off x="3893268" y="4512769"/>
            <a:ext cx="757646" cy="11103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15" name="TextBox 14">
            <a:extLst>
              <a:ext uri="{FF2B5EF4-FFF2-40B4-BE49-F238E27FC236}">
                <a16:creationId xmlns:a16="http://schemas.microsoft.com/office/drawing/2014/main" id="{D144F55A-0D4C-78FF-A8BD-9C7B21E48D82}"/>
              </a:ext>
            </a:extLst>
          </p:cNvPr>
          <p:cNvSpPr txBox="1"/>
          <p:nvPr/>
        </p:nvSpPr>
        <p:spPr>
          <a:xfrm>
            <a:off x="117242" y="97436"/>
            <a:ext cx="1376795"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KEYNOTE-189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Non-squamous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Pembro</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PD-L1 all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5-year PFS/OS</a:t>
            </a:r>
          </a:p>
        </p:txBody>
      </p:sp>
      <p:sp>
        <p:nvSpPr>
          <p:cNvPr id="10" name="Slide Number Placeholder 2">
            <a:extLst>
              <a:ext uri="{FF2B5EF4-FFF2-40B4-BE49-F238E27FC236}">
                <a16:creationId xmlns:a16="http://schemas.microsoft.com/office/drawing/2014/main" id="{88A445F8-4E48-32F7-77E5-C7984E63C507}"/>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94E25B36-59E3-470C-0600-4EF4765071E7}"/>
              </a:ext>
            </a:extLst>
          </p:cNvPr>
          <p:cNvSpPr txBox="1"/>
          <p:nvPr/>
        </p:nvSpPr>
        <p:spPr>
          <a:xfrm>
            <a:off x="823287" y="6538278"/>
            <a:ext cx="10889742" cy="30777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CT, chemotherapy; CI, confidence interval; HR, hazard ratio; NSCLC, non-small cell lung cancer; OS, overall survival; PD-L1, programmed cell death-ligand 1; Pembro, pembrolizumab; PFS, progression-free survival; TPS, tumor proportion score</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Extracted from Gadgeel S et al. OA14. 05 5-year survival of pembrolizumab plus chemotherapy for metastatic NSCLC with PD-L1 tumor proportion score&lt; 1%. Presented at: WCLC; September 9-12, 2023; Singapore.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https://wclc2023.iaslc.org/</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p>
        </p:txBody>
      </p:sp>
      <p:pic>
        <p:nvPicPr>
          <p:cNvPr id="23" name="Picture 22">
            <a:extLst>
              <a:ext uri="{FF2B5EF4-FFF2-40B4-BE49-F238E27FC236}">
                <a16:creationId xmlns:a16="http://schemas.microsoft.com/office/drawing/2014/main" id="{1A38E2EE-6F68-5890-B3C2-32C30F54CEC0}"/>
              </a:ext>
            </a:extLst>
          </p:cNvPr>
          <p:cNvPicPr>
            <a:picLocks noChangeAspect="1"/>
          </p:cNvPicPr>
          <p:nvPr/>
        </p:nvPicPr>
        <p:blipFill>
          <a:blip r:embed="rId5"/>
          <a:stretch>
            <a:fillRect/>
          </a:stretch>
        </p:blipFill>
        <p:spPr>
          <a:xfrm>
            <a:off x="1500101" y="1959600"/>
            <a:ext cx="4004626" cy="1469400"/>
          </a:xfrm>
          <a:prstGeom prst="rect">
            <a:avLst/>
          </a:prstGeom>
        </p:spPr>
      </p:pic>
      <p:grpSp>
        <p:nvGrpSpPr>
          <p:cNvPr id="25" name="Group 24">
            <a:extLst>
              <a:ext uri="{FF2B5EF4-FFF2-40B4-BE49-F238E27FC236}">
                <a16:creationId xmlns:a16="http://schemas.microsoft.com/office/drawing/2014/main" id="{FCBA5E6A-41D0-1C06-FF51-8ED91C7C0F28}"/>
              </a:ext>
            </a:extLst>
          </p:cNvPr>
          <p:cNvGrpSpPr/>
          <p:nvPr/>
        </p:nvGrpSpPr>
        <p:grpSpPr>
          <a:xfrm>
            <a:off x="5403669" y="889625"/>
            <a:ext cx="6599145" cy="5449434"/>
            <a:chOff x="5403669" y="889625"/>
            <a:chExt cx="6599145" cy="5449434"/>
          </a:xfrm>
        </p:grpSpPr>
        <p:grpSp>
          <p:nvGrpSpPr>
            <p:cNvPr id="21" name="Group 20">
              <a:extLst>
                <a:ext uri="{FF2B5EF4-FFF2-40B4-BE49-F238E27FC236}">
                  <a16:creationId xmlns:a16="http://schemas.microsoft.com/office/drawing/2014/main" id="{FCC201E3-3A79-2342-650C-03BC25F8525B}"/>
                </a:ext>
              </a:extLst>
            </p:cNvPr>
            <p:cNvGrpSpPr/>
            <p:nvPr/>
          </p:nvGrpSpPr>
          <p:grpSpPr>
            <a:xfrm>
              <a:off x="5504727" y="889625"/>
              <a:ext cx="6498087" cy="5449434"/>
              <a:chOff x="5504727" y="889625"/>
              <a:chExt cx="6498087" cy="5449434"/>
            </a:xfrm>
          </p:grpSpPr>
          <p:pic>
            <p:nvPicPr>
              <p:cNvPr id="4" name="Imagen 3">
                <a:extLst>
                  <a:ext uri="{FF2B5EF4-FFF2-40B4-BE49-F238E27FC236}">
                    <a16:creationId xmlns:a16="http://schemas.microsoft.com/office/drawing/2014/main" id="{1718E350-4617-9799-30F9-2564E018A47E}"/>
                  </a:ext>
                </a:extLst>
              </p:cNvPr>
              <p:cNvPicPr>
                <a:picLocks noChangeAspect="1"/>
              </p:cNvPicPr>
              <p:nvPr/>
            </p:nvPicPr>
            <p:blipFill rotWithShape="1">
              <a:blip r:embed="rId6"/>
              <a:srcRect l="44668" b="6313"/>
              <a:stretch/>
            </p:blipFill>
            <p:spPr>
              <a:xfrm>
                <a:off x="5504727" y="889625"/>
                <a:ext cx="6414393" cy="5449434"/>
              </a:xfrm>
              <a:prstGeom prst="rect">
                <a:avLst/>
              </a:prstGeom>
            </p:spPr>
          </p:pic>
          <p:pic>
            <p:nvPicPr>
              <p:cNvPr id="20" name="Picture 19">
                <a:extLst>
                  <a:ext uri="{FF2B5EF4-FFF2-40B4-BE49-F238E27FC236}">
                    <a16:creationId xmlns:a16="http://schemas.microsoft.com/office/drawing/2014/main" id="{4D18855B-40F1-6027-DBD1-C3C2FAD5C028}"/>
                  </a:ext>
                </a:extLst>
              </p:cNvPr>
              <p:cNvPicPr>
                <a:picLocks noChangeAspect="1"/>
              </p:cNvPicPr>
              <p:nvPr/>
            </p:nvPicPr>
            <p:blipFill>
              <a:blip r:embed="rId7"/>
              <a:stretch>
                <a:fillRect/>
              </a:stretch>
            </p:blipFill>
            <p:spPr>
              <a:xfrm>
                <a:off x="7369376" y="2089954"/>
                <a:ext cx="4633438" cy="1397072"/>
              </a:xfrm>
              <a:prstGeom prst="rect">
                <a:avLst/>
              </a:prstGeom>
            </p:spPr>
          </p:pic>
        </p:grpSp>
        <p:sp>
          <p:nvSpPr>
            <p:cNvPr id="24" name="Oval 23">
              <a:extLst>
                <a:ext uri="{FF2B5EF4-FFF2-40B4-BE49-F238E27FC236}">
                  <a16:creationId xmlns:a16="http://schemas.microsoft.com/office/drawing/2014/main" id="{F4ACE5AE-F9D9-743A-AFEA-738F1C01CF3D}"/>
                </a:ext>
              </a:extLst>
            </p:cNvPr>
            <p:cNvSpPr/>
            <p:nvPr/>
          </p:nvSpPr>
          <p:spPr>
            <a:xfrm>
              <a:off x="5403669" y="1254750"/>
              <a:ext cx="213360" cy="160967"/>
            </a:xfrm>
            <a:prstGeom prst="ellipse">
              <a:avLst/>
            </a:prstGeom>
            <a:solidFill>
              <a:schemeClr val="bg1"/>
            </a:solidFill>
            <a:ln>
              <a:noFill/>
            </a:ln>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 name="Retângulo 5">
            <a:extLst>
              <a:ext uri="{FF2B5EF4-FFF2-40B4-BE49-F238E27FC236}">
                <a16:creationId xmlns:a16="http://schemas.microsoft.com/office/drawing/2014/main" id="{87DBA5AB-ED88-A5E2-C0CA-80844A212E97}"/>
              </a:ext>
            </a:extLst>
          </p:cNvPr>
          <p:cNvSpPr/>
          <p:nvPr/>
        </p:nvSpPr>
        <p:spPr>
          <a:xfrm>
            <a:off x="1319349" y="151747"/>
            <a:ext cx="94966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PT" sz="3200" b="1" i="0" u="none" strike="noStrike" kern="1200" cap="none" spc="0" normalizeH="0" baseline="0" noProof="0">
                <a:ln>
                  <a:noFill/>
                </a:ln>
                <a:solidFill>
                  <a:srgbClr val="0034A1"/>
                </a:solidFill>
                <a:effectLst/>
                <a:uLnTx/>
                <a:uFillTx/>
                <a:latin typeface="Arial" charset="0"/>
                <a:ea typeface="+mn-ea"/>
                <a:cs typeface="Arial" charset="0"/>
              </a:rPr>
              <a:t>Pembro + CT in PD-L1 negative NSCLC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PT" sz="3200" b="1" i="0" u="none" strike="noStrike" kern="1200" cap="none" spc="0" normalizeH="0" baseline="0" noProof="0">
                <a:ln>
                  <a:noFill/>
                </a:ln>
                <a:solidFill>
                  <a:srgbClr val="0034A1"/>
                </a:solidFill>
                <a:effectLst/>
                <a:uLnTx/>
                <a:uFillTx/>
                <a:latin typeface="Arial" charset="0"/>
                <a:ea typeface="+mn-ea"/>
                <a:cs typeface="Arial" charset="0"/>
              </a:rPr>
              <a:t>Update of KN-189/KN-407 trials</a:t>
            </a:r>
          </a:p>
        </p:txBody>
      </p:sp>
      <p:pic>
        <p:nvPicPr>
          <p:cNvPr id="28" name="Picture 27">
            <a:extLst>
              <a:ext uri="{FF2B5EF4-FFF2-40B4-BE49-F238E27FC236}">
                <a16:creationId xmlns:a16="http://schemas.microsoft.com/office/drawing/2014/main" id="{A1D5A88D-6337-DF3C-B58B-27777742E8E4}"/>
              </a:ext>
            </a:extLst>
          </p:cNvPr>
          <p:cNvPicPr>
            <a:picLocks noChangeAspect="1"/>
          </p:cNvPicPr>
          <p:nvPr/>
        </p:nvPicPr>
        <p:blipFill>
          <a:blip r:embed="rId8"/>
          <a:stretch>
            <a:fillRect/>
          </a:stretch>
        </p:blipFill>
        <p:spPr>
          <a:xfrm>
            <a:off x="374455" y="1355381"/>
            <a:ext cx="4229317" cy="425472"/>
          </a:xfrm>
          <a:prstGeom prst="rect">
            <a:avLst/>
          </a:prstGeom>
        </p:spPr>
      </p:pic>
      <p:sp>
        <p:nvSpPr>
          <p:cNvPr id="16" name="TextBox 15">
            <a:extLst>
              <a:ext uri="{FF2B5EF4-FFF2-40B4-BE49-F238E27FC236}">
                <a16:creationId xmlns:a16="http://schemas.microsoft.com/office/drawing/2014/main" id="{386B190D-5DB3-9F4F-90F1-E6428FAF0EAA}"/>
              </a:ext>
            </a:extLst>
          </p:cNvPr>
          <p:cNvSpPr txBox="1"/>
          <p:nvPr/>
        </p:nvSpPr>
        <p:spPr>
          <a:xfrm>
            <a:off x="10719266" y="97435"/>
            <a:ext cx="1376795" cy="120032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KEYNOTE-407 </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Squamous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Narrow"/>
                <a:ea typeface="+mn-ea"/>
                <a:cs typeface="Arial Narrow"/>
              </a:rPr>
              <a:t>Pembro</a:t>
            </a:r>
            <a:r>
              <a:rPr kumimoji="0" lang="en-GB" sz="1200" b="0" i="0" u="none" strike="noStrike" kern="1200" cap="none" spc="0" normalizeH="0" baseline="0" noProof="0">
                <a:ln>
                  <a:noFill/>
                </a:ln>
                <a:solidFill>
                  <a:prstClr val="black"/>
                </a:solidFill>
                <a:effectLst/>
                <a:uLnTx/>
                <a:uFillTx/>
                <a:latin typeface="Arial Narrow"/>
                <a:ea typeface="+mn-ea"/>
                <a:cs typeface="Arial Narrow"/>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PD-L1 all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Narrow"/>
                <a:ea typeface="+mn-ea"/>
                <a:cs typeface="Arial Narrow"/>
              </a:rPr>
              <a:t>5-year PFS/OS</a:t>
            </a:r>
          </a:p>
        </p:txBody>
      </p:sp>
    </p:spTree>
    <p:extLst>
      <p:ext uri="{BB962C8B-B14F-4D97-AF65-F5344CB8AC3E}">
        <p14:creationId xmlns:p14="http://schemas.microsoft.com/office/powerpoint/2010/main" val="3676204038"/>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D35D3959-DB77-B09C-C055-2F67129F5D95}"/>
              </a:ext>
            </a:extLst>
          </p:cNvPr>
          <p:cNvSpPr/>
          <p:nvPr/>
        </p:nvSpPr>
        <p:spPr>
          <a:xfrm>
            <a:off x="10792179" y="5928081"/>
            <a:ext cx="1168400" cy="553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 name="Retângulo 5">
            <a:extLst>
              <a:ext uri="{FF2B5EF4-FFF2-40B4-BE49-F238E27FC236}">
                <a16:creationId xmlns:a16="http://schemas.microsoft.com/office/drawing/2014/main" id="{7C161267-250F-BFE3-D2C7-1D5BC0A82C8B}"/>
              </a:ext>
            </a:extLst>
          </p:cNvPr>
          <p:cNvSpPr/>
          <p:nvPr/>
        </p:nvSpPr>
        <p:spPr>
          <a:xfrm>
            <a:off x="2194892" y="76356"/>
            <a:ext cx="77607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PT" sz="3200" b="1" i="0" u="none" strike="noStrike" kern="1200" cap="none" spc="0" normalizeH="0" baseline="0" noProof="0">
                <a:ln>
                  <a:noFill/>
                </a:ln>
                <a:solidFill>
                  <a:srgbClr val="0034A1"/>
                </a:solidFill>
                <a:effectLst/>
                <a:uLnTx/>
                <a:uFillTx/>
                <a:latin typeface="Arial" charset="0"/>
                <a:ea typeface="+mn-ea"/>
                <a:cs typeface="Arial" charset="0"/>
              </a:rPr>
              <a:t>IMpower151 – primary endpoint missed</a:t>
            </a:r>
          </a:p>
        </p:txBody>
      </p:sp>
      <p:sp>
        <p:nvSpPr>
          <p:cNvPr id="10" name="TextBox 9">
            <a:extLst>
              <a:ext uri="{FF2B5EF4-FFF2-40B4-BE49-F238E27FC236}">
                <a16:creationId xmlns:a16="http://schemas.microsoft.com/office/drawing/2014/main" id="{3781F9BB-A904-F663-09F2-C303AF49718F}"/>
              </a:ext>
            </a:extLst>
          </p:cNvPr>
          <p:cNvSpPr txBox="1"/>
          <p:nvPr/>
        </p:nvSpPr>
        <p:spPr>
          <a:xfrm>
            <a:off x="143394" y="95089"/>
            <a:ext cx="2023905" cy="938719"/>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a:ea typeface="+mn-ea"/>
                <a:cs typeface="Arial Narrow"/>
              </a:rPr>
              <a:t>Impower151 </a:t>
            </a:r>
            <a:r>
              <a:rPr kumimoji="0" lang="en-GB" sz="11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a:ea typeface="+mn-ea"/>
                <a:cs typeface="Arial Narrow"/>
              </a:rPr>
              <a:t>Non-squamous, 1L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Narrow"/>
                <a:ea typeface="+mn-ea"/>
                <a:cs typeface="Arial Narrow"/>
              </a:rPr>
              <a:t>Atezo</a:t>
            </a:r>
            <a:r>
              <a:rPr kumimoji="0" lang="en-GB" sz="1100" b="0" i="0" u="none" strike="noStrike" kern="1200" cap="none" spc="0" normalizeH="0" baseline="0" noProof="0">
                <a:ln>
                  <a:noFill/>
                </a:ln>
                <a:solidFill>
                  <a:prstClr val="black"/>
                </a:solidFill>
                <a:effectLst/>
                <a:uLnTx/>
                <a:uFillTx/>
                <a:latin typeface="Arial Narrow"/>
                <a:ea typeface="+mn-ea"/>
                <a:cs typeface="Arial Narrow"/>
              </a:rPr>
              <a:t> + </a:t>
            </a:r>
            <a:r>
              <a:rPr kumimoji="0" lang="en-GB" sz="1100" b="0" i="0" u="none" strike="noStrike" kern="1200" cap="none" spc="0" normalizeH="0" baseline="0" noProof="0" err="1">
                <a:ln>
                  <a:noFill/>
                </a:ln>
                <a:solidFill>
                  <a:prstClr val="black"/>
                </a:solidFill>
                <a:effectLst/>
                <a:uLnTx/>
                <a:uFillTx/>
                <a:latin typeface="Arial Narrow"/>
                <a:ea typeface="+mn-ea"/>
                <a:cs typeface="Arial Narrow"/>
              </a:rPr>
              <a:t>Beva</a:t>
            </a:r>
            <a:r>
              <a:rPr kumimoji="0" lang="en-GB" sz="1100" b="0" i="0" u="none" strike="noStrike" kern="1200" cap="none" spc="0" normalizeH="0" baseline="0" noProof="0">
                <a:ln>
                  <a:noFill/>
                </a:ln>
                <a:solidFill>
                  <a:prstClr val="black"/>
                </a:solidFill>
                <a:effectLst/>
                <a:uLnTx/>
                <a:uFillTx/>
                <a:latin typeface="Arial Narrow"/>
                <a:ea typeface="+mn-ea"/>
                <a:cs typeface="Arial Narrow"/>
              </a:rPr>
              <a:t> + CT vs </a:t>
            </a:r>
            <a:r>
              <a:rPr kumimoji="0" lang="en-GB" sz="1100" b="0" i="0" u="none" strike="noStrike" kern="1200" cap="none" spc="0" normalizeH="0" baseline="0" noProof="0" err="1">
                <a:ln>
                  <a:noFill/>
                </a:ln>
                <a:solidFill>
                  <a:prstClr val="black"/>
                </a:solidFill>
                <a:effectLst/>
                <a:uLnTx/>
                <a:uFillTx/>
                <a:latin typeface="Arial Narrow"/>
                <a:ea typeface="+mn-ea"/>
                <a:cs typeface="Arial Narrow"/>
              </a:rPr>
              <a:t>Beva</a:t>
            </a:r>
            <a:r>
              <a:rPr kumimoji="0" lang="en-GB" sz="1100" b="0" i="0" u="none" strike="noStrike" kern="1200" cap="none" spc="0" normalizeH="0" baseline="0" noProof="0">
                <a:ln>
                  <a:noFill/>
                </a:ln>
                <a:solidFill>
                  <a:prstClr val="black"/>
                </a:solidFill>
                <a:effectLst/>
                <a:uLnTx/>
                <a:uFillTx/>
                <a:latin typeface="Arial Narrow"/>
                <a:ea typeface="+mn-ea"/>
                <a:cs typeface="Arial Narrow"/>
              </a:rPr>
              <a:t> +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a:ea typeface="+mn-ea"/>
                <a:cs typeface="Arial Narrow"/>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Narrow"/>
                <a:ea typeface="+mn-ea"/>
                <a:cs typeface="Arial Narrow"/>
              </a:rPr>
              <a:t>mFU</a:t>
            </a:r>
            <a:r>
              <a:rPr kumimoji="0" lang="en-GB" sz="1100" b="0" i="0" u="none" strike="noStrike" kern="1200" cap="none" spc="0" normalizeH="0" baseline="0" noProof="0">
                <a:ln>
                  <a:noFill/>
                </a:ln>
                <a:solidFill>
                  <a:prstClr val="black"/>
                </a:solidFill>
                <a:effectLst/>
                <a:uLnTx/>
                <a:uFillTx/>
                <a:latin typeface="Arial Narrow"/>
                <a:ea typeface="+mn-ea"/>
                <a:cs typeface="Arial Narrow"/>
              </a:rPr>
              <a:t> 14.0 mo.</a:t>
            </a:r>
          </a:p>
        </p:txBody>
      </p:sp>
      <p:sp>
        <p:nvSpPr>
          <p:cNvPr id="27" name="Rectangle 26">
            <a:extLst>
              <a:ext uri="{FF2B5EF4-FFF2-40B4-BE49-F238E27FC236}">
                <a16:creationId xmlns:a16="http://schemas.microsoft.com/office/drawing/2014/main" id="{6C9393CF-FA43-B974-5FD1-4AF972AFA425}"/>
              </a:ext>
            </a:extLst>
          </p:cNvPr>
          <p:cNvSpPr/>
          <p:nvPr/>
        </p:nvSpPr>
        <p:spPr>
          <a:xfrm>
            <a:off x="5548045" y="3429000"/>
            <a:ext cx="367981" cy="403261"/>
          </a:xfrm>
          <a:prstGeom prst="rect">
            <a:avLst/>
          </a:prstGeom>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5" name="Group 34">
            <a:extLst>
              <a:ext uri="{FF2B5EF4-FFF2-40B4-BE49-F238E27FC236}">
                <a16:creationId xmlns:a16="http://schemas.microsoft.com/office/drawing/2014/main" id="{BA3679DC-0208-230D-0E52-CECBA53B5D0A}"/>
              </a:ext>
            </a:extLst>
          </p:cNvPr>
          <p:cNvGrpSpPr/>
          <p:nvPr/>
        </p:nvGrpSpPr>
        <p:grpSpPr>
          <a:xfrm>
            <a:off x="737953" y="4123037"/>
            <a:ext cx="4529321" cy="2373800"/>
            <a:chOff x="737953" y="4108279"/>
            <a:chExt cx="4529321" cy="2373800"/>
          </a:xfrm>
          <a:effectLst>
            <a:outerShdw blurRad="50800" dist="38100" dir="2700000" algn="tl" rotWithShape="0">
              <a:prstClr val="black">
                <a:alpha val="40000"/>
              </a:prstClr>
            </a:outerShdw>
          </a:effectLst>
        </p:grpSpPr>
        <p:pic>
          <p:nvPicPr>
            <p:cNvPr id="26" name="Picture 25">
              <a:extLst>
                <a:ext uri="{FF2B5EF4-FFF2-40B4-BE49-F238E27FC236}">
                  <a16:creationId xmlns:a16="http://schemas.microsoft.com/office/drawing/2014/main" id="{D02E9946-8947-56D8-7CDD-3F9CC5C72F89}"/>
                </a:ext>
              </a:extLst>
            </p:cNvPr>
            <p:cNvPicPr>
              <a:picLocks noChangeAspect="1"/>
            </p:cNvPicPr>
            <p:nvPr/>
          </p:nvPicPr>
          <p:blipFill>
            <a:blip r:embed="rId3"/>
            <a:stretch>
              <a:fillRect/>
            </a:stretch>
          </p:blipFill>
          <p:spPr>
            <a:xfrm>
              <a:off x="737953" y="4108279"/>
              <a:ext cx="4529321" cy="2373800"/>
            </a:xfrm>
            <a:prstGeom prst="rect">
              <a:avLst/>
            </a:prstGeom>
            <a:ln>
              <a:solidFill>
                <a:srgbClr val="014B77"/>
              </a:solidFill>
            </a:ln>
          </p:spPr>
        </p:pic>
        <p:sp>
          <p:nvSpPr>
            <p:cNvPr id="29" name="Rectangle 28">
              <a:extLst>
                <a:ext uri="{FF2B5EF4-FFF2-40B4-BE49-F238E27FC236}">
                  <a16:creationId xmlns:a16="http://schemas.microsoft.com/office/drawing/2014/main" id="{6522FD5B-83E0-B63B-34D9-0C868FFA4C17}"/>
                </a:ext>
              </a:extLst>
            </p:cNvPr>
            <p:cNvSpPr/>
            <p:nvPr/>
          </p:nvSpPr>
          <p:spPr>
            <a:xfrm>
              <a:off x="4815553" y="6030930"/>
              <a:ext cx="451721" cy="451149"/>
            </a:xfrm>
            <a:prstGeom prst="rect">
              <a:avLst/>
            </a:prstGeom>
            <a:solidFill>
              <a:schemeClr val="bg1"/>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4" name="Group 33">
            <a:extLst>
              <a:ext uri="{FF2B5EF4-FFF2-40B4-BE49-F238E27FC236}">
                <a16:creationId xmlns:a16="http://schemas.microsoft.com/office/drawing/2014/main" id="{2A22C0F2-2120-0263-F258-5C45EB32B782}"/>
              </a:ext>
            </a:extLst>
          </p:cNvPr>
          <p:cNvGrpSpPr/>
          <p:nvPr/>
        </p:nvGrpSpPr>
        <p:grpSpPr>
          <a:xfrm>
            <a:off x="737953" y="1082721"/>
            <a:ext cx="5712178" cy="2940567"/>
            <a:chOff x="737953" y="979860"/>
            <a:chExt cx="5712178" cy="2940567"/>
          </a:xfrm>
          <a:effectLst>
            <a:outerShdw blurRad="50800" dist="38100" dir="2700000" algn="tl" rotWithShape="0">
              <a:prstClr val="black">
                <a:alpha val="40000"/>
              </a:prstClr>
            </a:outerShdw>
          </a:effectLst>
        </p:grpSpPr>
        <p:pic>
          <p:nvPicPr>
            <p:cNvPr id="5" name="Imagen 4">
              <a:extLst>
                <a:ext uri="{FF2B5EF4-FFF2-40B4-BE49-F238E27FC236}">
                  <a16:creationId xmlns:a16="http://schemas.microsoft.com/office/drawing/2014/main" id="{29483217-5D85-C444-044C-3A9A39626AC6}"/>
                </a:ext>
              </a:extLst>
            </p:cNvPr>
            <p:cNvPicPr>
              <a:picLocks noChangeAspect="1"/>
            </p:cNvPicPr>
            <p:nvPr/>
          </p:nvPicPr>
          <p:blipFill>
            <a:blip r:embed="rId4"/>
            <a:stretch>
              <a:fillRect/>
            </a:stretch>
          </p:blipFill>
          <p:spPr>
            <a:xfrm>
              <a:off x="737953" y="979860"/>
              <a:ext cx="5712178" cy="2940567"/>
            </a:xfrm>
            <a:prstGeom prst="rect">
              <a:avLst/>
            </a:prstGeom>
            <a:ln>
              <a:solidFill>
                <a:srgbClr val="014B77"/>
              </a:solidFill>
            </a:ln>
          </p:spPr>
        </p:pic>
        <p:sp>
          <p:nvSpPr>
            <p:cNvPr id="28" name="Rectangle 27">
              <a:extLst>
                <a:ext uri="{FF2B5EF4-FFF2-40B4-BE49-F238E27FC236}">
                  <a16:creationId xmlns:a16="http://schemas.microsoft.com/office/drawing/2014/main" id="{C264D444-2386-F783-A0BF-20CCDF85C869}"/>
                </a:ext>
              </a:extLst>
            </p:cNvPr>
            <p:cNvSpPr/>
            <p:nvPr/>
          </p:nvSpPr>
          <p:spPr>
            <a:xfrm>
              <a:off x="5597378" y="3517166"/>
              <a:ext cx="852753" cy="403261"/>
            </a:xfrm>
            <a:prstGeom prst="rect">
              <a:avLst/>
            </a:prstGeom>
            <a:solidFill>
              <a:schemeClr val="bg1"/>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1" name="Rectangle 30">
              <a:extLst>
                <a:ext uri="{FF2B5EF4-FFF2-40B4-BE49-F238E27FC236}">
                  <a16:creationId xmlns:a16="http://schemas.microsoft.com/office/drawing/2014/main" id="{69CA4DD9-9DED-A056-A5AA-565C11E29103}"/>
                </a:ext>
              </a:extLst>
            </p:cNvPr>
            <p:cNvSpPr/>
            <p:nvPr/>
          </p:nvSpPr>
          <p:spPr>
            <a:xfrm>
              <a:off x="5745948" y="1000816"/>
              <a:ext cx="210354" cy="201631"/>
            </a:xfrm>
            <a:prstGeom prst="rect">
              <a:avLst/>
            </a:prstGeom>
            <a:solidFill>
              <a:schemeClr val="bg1"/>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pic>
        <p:nvPicPr>
          <p:cNvPr id="33" name="Picture 32">
            <a:extLst>
              <a:ext uri="{FF2B5EF4-FFF2-40B4-BE49-F238E27FC236}">
                <a16:creationId xmlns:a16="http://schemas.microsoft.com/office/drawing/2014/main" id="{C4A9CCB5-89E5-5EF0-7AC3-9108A65CAA83}"/>
              </a:ext>
            </a:extLst>
          </p:cNvPr>
          <p:cNvPicPr>
            <a:picLocks noChangeAspect="1"/>
          </p:cNvPicPr>
          <p:nvPr/>
        </p:nvPicPr>
        <p:blipFill>
          <a:blip r:embed="rId5"/>
          <a:stretch>
            <a:fillRect/>
          </a:stretch>
        </p:blipFill>
        <p:spPr>
          <a:xfrm>
            <a:off x="6848032" y="1804411"/>
            <a:ext cx="3904545" cy="1073750"/>
          </a:xfrm>
          <a:prstGeom prst="rect">
            <a:avLst/>
          </a:prstGeom>
          <a:ln>
            <a:solidFill>
              <a:srgbClr val="014B77"/>
            </a:solidFill>
          </a:ln>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5B10BD3B-A52A-BD11-237B-73FEB010AD43}"/>
              </a:ext>
            </a:extLst>
          </p:cNvPr>
          <p:cNvSpPr txBox="1"/>
          <p:nvPr/>
        </p:nvSpPr>
        <p:spPr>
          <a:xfrm>
            <a:off x="6833708" y="3215041"/>
            <a:ext cx="4607224" cy="2631490"/>
          </a:xfrm>
          <a:prstGeom prst="rect">
            <a:avLst/>
          </a:prstGeom>
          <a:solidFill>
            <a:srgbClr val="E3E6E6"/>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IMpower151 did not meet its primary endpoint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though numerical PFS improvements seen</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53% of patients were </a:t>
            </a:r>
            <a:r>
              <a:rPr kumimoji="0" lang="en-GB" sz="1400" b="1" i="1" u="none" strike="noStrike" kern="1200" cap="none" spc="0" normalizeH="0" baseline="0" noProof="0">
                <a:ln>
                  <a:noFill/>
                </a:ln>
                <a:solidFill>
                  <a:prstClr val="black"/>
                </a:solidFill>
                <a:effectLst/>
                <a:uLnTx/>
                <a:uFillTx/>
                <a:latin typeface="Arial" panose="020B0604020202020204" pitchFamily="34" charset="0"/>
                <a:ea typeface="+mn-ea"/>
                <a:cs typeface="+mn-cs"/>
              </a:rPr>
              <a:t>EGFR</a:t>
            </a: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GB" sz="1400" b="1" i="1" u="none" strike="noStrike" kern="1200" cap="none" spc="0" normalizeH="0" baseline="0" noProof="0">
                <a:ln>
                  <a:noFill/>
                </a:ln>
                <a:solidFill>
                  <a:prstClr val="black"/>
                </a:solidFill>
                <a:effectLst/>
                <a:uLnTx/>
                <a:uFillTx/>
                <a:latin typeface="Arial" panose="020B0604020202020204" pitchFamily="34" charset="0"/>
                <a:ea typeface="+mn-ea"/>
                <a:cs typeface="+mn-cs"/>
              </a:rPr>
              <a:t>ALK+</a:t>
            </a: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and</a:t>
            </a: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 incremental PFS benefit was seen in this subgroup</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No PD-L1–dependent PFS differences</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observed</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 clinically meaningful OS improvement</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ABCPem</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/Pac was generally well-tolerated, no new safety signals identified</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These results are inconsistent with the PFS and OS improvements seen with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ABCPac</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in IMpower1501</a:t>
            </a:r>
          </a:p>
        </p:txBody>
      </p:sp>
      <p:sp>
        <p:nvSpPr>
          <p:cNvPr id="3" name="Slide Number Placeholder 2">
            <a:extLst>
              <a:ext uri="{FF2B5EF4-FFF2-40B4-BE49-F238E27FC236}">
                <a16:creationId xmlns:a16="http://schemas.microsoft.com/office/drawing/2014/main" id="{1D32D180-ADB5-F393-B906-24BE0C73A2DE}"/>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5E80B0C-F228-BFA2-9406-74C500C24407}"/>
              </a:ext>
            </a:extLst>
          </p:cNvPr>
          <p:cNvSpPr txBox="1"/>
          <p:nvPr/>
        </p:nvSpPr>
        <p:spPr>
          <a:xfrm>
            <a:off x="5548044" y="6146803"/>
            <a:ext cx="6002605" cy="73866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ABCPem, atezolizumab+bevacizumab+carboplatin+pemetrexed; ALK, anaplastic lymphoma kinase; Atezo, atezolizumab; </a:t>
            </a:r>
            <a:b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Beva, bevacizumab; CT, chemotherapy; CI, confidence interval; EGFR, estimated glomerular filtration rate; HR, hazard ratio; ITT, intent-to-treat; OS, overall survival; Pac, paclitaxel; PD-L1, programmed cell death-ligand 1; PFS, progression-free survival</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Extracted from Zhou C et al. IMpower151: Phase III study of atezolizumab + bevacizumab + chemotherapy in first-line metastatic nonsquamous NSCLC. Presented at the WCLC; September 09-12 2023; Singapore.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https://medically.roche.com/global/en/oncology/wclc-2023/medical-material/WCLC-2023-presentation-zhou-IMpower151-phase-study-of-atezolizumab-pdf.html</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056080133"/>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6257-4006-2D3A-52B0-4B43A33241C2}"/>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GB" sz="3200" err="1">
                <a:solidFill>
                  <a:srgbClr val="0034A1"/>
                </a:solidFill>
                <a:latin typeface="Arial" charset="0"/>
                <a:ea typeface="+mj-ea"/>
                <a:cs typeface="Arial" charset="0"/>
              </a:rPr>
              <a:t>HARMONi</a:t>
            </a:r>
            <a:r>
              <a:rPr lang="en-GB" sz="3200">
                <a:solidFill>
                  <a:srgbClr val="0034A1"/>
                </a:solidFill>
                <a:latin typeface="Arial" charset="0"/>
                <a:ea typeface="+mj-ea"/>
                <a:cs typeface="Arial" charset="0"/>
              </a:rPr>
              <a:t>-A Phase 3</a:t>
            </a:r>
            <a:br>
              <a:rPr lang="en-GB" sz="3200">
                <a:solidFill>
                  <a:srgbClr val="0034A1"/>
                </a:solidFill>
                <a:latin typeface="Arial" charset="0"/>
                <a:ea typeface="+mj-ea"/>
                <a:cs typeface="Arial" charset="0"/>
              </a:rPr>
            </a:br>
            <a:r>
              <a:rPr lang="en-GB" sz="3200" err="1">
                <a:solidFill>
                  <a:srgbClr val="0034A1"/>
                </a:solidFill>
                <a:latin typeface="Arial" charset="0"/>
                <a:ea typeface="+mj-ea"/>
                <a:cs typeface="Arial" charset="0"/>
              </a:rPr>
              <a:t>ivonescimab</a:t>
            </a:r>
            <a:r>
              <a:rPr lang="en-GB" sz="3200">
                <a:solidFill>
                  <a:srgbClr val="0034A1"/>
                </a:solidFill>
                <a:latin typeface="Arial" charset="0"/>
                <a:ea typeface="+mj-ea"/>
                <a:cs typeface="Arial" charset="0"/>
              </a:rPr>
              <a:t> + CT vs CT in EGFR-mutant NSQ NSCLC</a:t>
            </a:r>
          </a:p>
        </p:txBody>
      </p:sp>
      <p:pic>
        <p:nvPicPr>
          <p:cNvPr id="5" name="Picture 4">
            <a:extLst>
              <a:ext uri="{FF2B5EF4-FFF2-40B4-BE49-F238E27FC236}">
                <a16:creationId xmlns:a16="http://schemas.microsoft.com/office/drawing/2014/main" id="{EFFB561C-97A4-C277-DCE2-8C9D1A1273ED}"/>
              </a:ext>
            </a:extLst>
          </p:cNvPr>
          <p:cNvPicPr>
            <a:picLocks noChangeAspect="1"/>
          </p:cNvPicPr>
          <p:nvPr/>
        </p:nvPicPr>
        <p:blipFill>
          <a:blip r:embed="rId2"/>
          <a:stretch>
            <a:fillRect/>
          </a:stretch>
        </p:blipFill>
        <p:spPr>
          <a:xfrm>
            <a:off x="609600" y="2480777"/>
            <a:ext cx="2153389" cy="2153389"/>
          </a:xfrm>
          <a:prstGeom prst="rect">
            <a:avLst/>
          </a:prstGeom>
        </p:spPr>
      </p:pic>
      <p:pic>
        <p:nvPicPr>
          <p:cNvPr id="8" name="Picture 7">
            <a:extLst>
              <a:ext uri="{FF2B5EF4-FFF2-40B4-BE49-F238E27FC236}">
                <a16:creationId xmlns:a16="http://schemas.microsoft.com/office/drawing/2014/main" id="{24BFB48B-5F94-7B94-159F-812EBFA6ACD8}"/>
              </a:ext>
            </a:extLst>
          </p:cNvPr>
          <p:cNvPicPr>
            <a:picLocks noChangeAspect="1"/>
          </p:cNvPicPr>
          <p:nvPr/>
        </p:nvPicPr>
        <p:blipFill>
          <a:blip r:embed="rId3"/>
          <a:stretch>
            <a:fillRect/>
          </a:stretch>
        </p:blipFill>
        <p:spPr>
          <a:xfrm>
            <a:off x="3559756" y="1508767"/>
            <a:ext cx="4448333" cy="2672995"/>
          </a:xfrm>
          <a:prstGeom prst="rect">
            <a:avLst/>
          </a:prstGeom>
        </p:spPr>
      </p:pic>
      <p:sp>
        <p:nvSpPr>
          <p:cNvPr id="9" name="TextBox 8">
            <a:extLst>
              <a:ext uri="{FF2B5EF4-FFF2-40B4-BE49-F238E27FC236}">
                <a16:creationId xmlns:a16="http://schemas.microsoft.com/office/drawing/2014/main" id="{0FAA6DD6-EE00-F923-C45D-48B4C2AAE0FC}"/>
              </a:ext>
            </a:extLst>
          </p:cNvPr>
          <p:cNvSpPr txBox="1"/>
          <p:nvPr/>
        </p:nvSpPr>
        <p:spPr>
          <a:xfrm>
            <a:off x="8029661" y="1496484"/>
            <a:ext cx="344036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Met primary endpoint of PFS per IRRC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HR 0.46 (0.34-0.62)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Arial Narrow"/>
                <a:ea typeface="+mn-ea"/>
                <a:cs typeface="Arial Narrow"/>
              </a:rPr>
              <a:t>mFU</a:t>
            </a:r>
            <a:r>
              <a:rPr kumimoji="0" lang="en-GB" sz="1800" b="0" i="0" u="none" strike="noStrike" kern="1200" cap="none" spc="0" normalizeH="0" baseline="0" noProof="0">
                <a:ln>
                  <a:noFill/>
                </a:ln>
                <a:solidFill>
                  <a:prstClr val="black"/>
                </a:solidFill>
                <a:effectLst/>
                <a:uLnTx/>
                <a:uFillTx/>
                <a:latin typeface="Arial Narrow"/>
                <a:ea typeface="+mn-ea"/>
                <a:cs typeface="Arial Narrow"/>
              </a:rPr>
              <a:t> 7.89 mo.</a:t>
            </a:r>
          </a:p>
        </p:txBody>
      </p:sp>
      <p:sp>
        <p:nvSpPr>
          <p:cNvPr id="10" name="TextBox 9">
            <a:extLst>
              <a:ext uri="{FF2B5EF4-FFF2-40B4-BE49-F238E27FC236}">
                <a16:creationId xmlns:a16="http://schemas.microsoft.com/office/drawing/2014/main" id="{53E02B89-BEF4-CA72-A226-379CD9E02FC0}"/>
              </a:ext>
            </a:extLst>
          </p:cNvPr>
          <p:cNvSpPr txBox="1"/>
          <p:nvPr/>
        </p:nvSpPr>
        <p:spPr>
          <a:xfrm>
            <a:off x="914400" y="2111445"/>
            <a:ext cx="12595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Bispecific Ab</a:t>
            </a:r>
          </a:p>
        </p:txBody>
      </p:sp>
      <p:pic>
        <p:nvPicPr>
          <p:cNvPr id="16" name="Picture 15">
            <a:extLst>
              <a:ext uri="{FF2B5EF4-FFF2-40B4-BE49-F238E27FC236}">
                <a16:creationId xmlns:a16="http://schemas.microsoft.com/office/drawing/2014/main" id="{7AEA15ED-06D0-D500-07FE-86CA1772680E}"/>
              </a:ext>
            </a:extLst>
          </p:cNvPr>
          <p:cNvPicPr>
            <a:picLocks noChangeAspect="1"/>
          </p:cNvPicPr>
          <p:nvPr/>
        </p:nvPicPr>
        <p:blipFill>
          <a:blip r:embed="rId4"/>
          <a:stretch>
            <a:fillRect/>
          </a:stretch>
        </p:blipFill>
        <p:spPr>
          <a:xfrm>
            <a:off x="3559756" y="4185005"/>
            <a:ext cx="4336311" cy="2672995"/>
          </a:xfrm>
          <a:prstGeom prst="rect">
            <a:avLst/>
          </a:prstGeom>
        </p:spPr>
      </p:pic>
      <p:sp>
        <p:nvSpPr>
          <p:cNvPr id="17" name="TextBox 16">
            <a:extLst>
              <a:ext uri="{FF2B5EF4-FFF2-40B4-BE49-F238E27FC236}">
                <a16:creationId xmlns:a16="http://schemas.microsoft.com/office/drawing/2014/main" id="{1FE1BB92-021C-6239-4EAC-3D4C3FA3A0B0}"/>
              </a:ext>
            </a:extLst>
          </p:cNvPr>
          <p:cNvSpPr txBox="1"/>
          <p:nvPr/>
        </p:nvSpPr>
        <p:spPr>
          <a:xfrm>
            <a:off x="8029661" y="4188634"/>
            <a:ext cx="246413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OS at 52% of data maturity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HR 0.80 (0.59-1.08)</a:t>
            </a:r>
          </a:p>
        </p:txBody>
      </p:sp>
      <p:sp>
        <p:nvSpPr>
          <p:cNvPr id="19" name="TextBox 18">
            <a:extLst>
              <a:ext uri="{FF2B5EF4-FFF2-40B4-BE49-F238E27FC236}">
                <a16:creationId xmlns:a16="http://schemas.microsoft.com/office/drawing/2014/main" id="{2FA70477-CDBA-3D17-80E6-059277D33D1A}"/>
              </a:ext>
            </a:extLst>
          </p:cNvPr>
          <p:cNvSpPr txBox="1"/>
          <p:nvPr/>
        </p:nvSpPr>
        <p:spPr>
          <a:xfrm>
            <a:off x="3130498" y="4188634"/>
            <a:ext cx="4587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OS</a:t>
            </a:r>
          </a:p>
        </p:txBody>
      </p:sp>
      <p:sp>
        <p:nvSpPr>
          <p:cNvPr id="20" name="TextBox 19">
            <a:extLst>
              <a:ext uri="{FF2B5EF4-FFF2-40B4-BE49-F238E27FC236}">
                <a16:creationId xmlns:a16="http://schemas.microsoft.com/office/drawing/2014/main" id="{30520CAA-1600-AFB0-A37F-87C5B782EE32}"/>
              </a:ext>
            </a:extLst>
          </p:cNvPr>
          <p:cNvSpPr txBox="1"/>
          <p:nvPr/>
        </p:nvSpPr>
        <p:spPr>
          <a:xfrm>
            <a:off x="3083210" y="1515639"/>
            <a:ext cx="553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arrow"/>
                <a:ea typeface="+mn-ea"/>
                <a:cs typeface="Arial Narrow"/>
              </a:rPr>
              <a:t>PFS</a:t>
            </a:r>
          </a:p>
        </p:txBody>
      </p:sp>
      <p:sp>
        <p:nvSpPr>
          <p:cNvPr id="3" name="Slide Number Placeholder 2">
            <a:extLst>
              <a:ext uri="{FF2B5EF4-FFF2-40B4-BE49-F238E27FC236}">
                <a16:creationId xmlns:a16="http://schemas.microsoft.com/office/drawing/2014/main" id="{D35B2F4B-A943-2593-3031-AF44A26A3F21}"/>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ECABDE7-32DF-903C-E4B7-90E659C84030}"/>
              </a:ext>
            </a:extLst>
          </p:cNvPr>
          <p:cNvSpPr txBox="1"/>
          <p:nvPr/>
        </p:nvSpPr>
        <p:spPr>
          <a:xfrm>
            <a:off x="-22404" y="5796171"/>
            <a:ext cx="3582160" cy="106182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Ab, antibody; CT, chemotherapy; CI, confidence interval; </a:t>
            </a:r>
            <a:b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HR, hazard ratio; IRRC, independent radiology review committee; OS, overall survival; PD-L1, programmed cell death-ligand 1; VEGF, vascular endothelial growth factor</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Extracted from Zhang L et al. Ivonescimab combined with chemotherapy in patients with EGFR-mutant non-squamous non-small cell lung cancer who progressed on EGFR-TKIs treatment: a randomized, double-blind, multi-center, phase 3 trial (HARMONi-A study). Presented at the ASCO Annual Meeting; May 31-June 04, 2024 ; Chicago, IL. Available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https://www.akesobio.com/media/2203/ak112-301_2024-asco_oral-final-0530.pdf</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401064956"/>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4070" y="255893"/>
            <a:ext cx="8258605" cy="865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Agenda</a:t>
            </a:r>
          </a:p>
        </p:txBody>
      </p:sp>
      <p:sp>
        <p:nvSpPr>
          <p:cNvPr id="4" name="Título 5"/>
          <p:cNvSpPr txBox="1">
            <a:spLocks/>
          </p:cNvSpPr>
          <p:nvPr/>
        </p:nvSpPr>
        <p:spPr bwMode="auto">
          <a:xfrm>
            <a:off x="2246313" y="2541034"/>
            <a:ext cx="77724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rPr>
              <a:t>IO </a:t>
            </a:r>
            <a:r>
              <a:rPr kumimoji="0" lang="es-ES" sz="3600" b="0" i="0" u="none" strike="noStrike" kern="1200" cap="none" spc="0" normalizeH="0" baseline="0" noProof="0" err="1">
                <a:ln>
                  <a:noFill/>
                </a:ln>
                <a:solidFill>
                  <a:srgbClr val="1E325F">
                    <a:lumMod val="20000"/>
                    <a:lumOff val="80000"/>
                  </a:srgbClr>
                </a:solidFill>
                <a:effectLst/>
                <a:uLnTx/>
                <a:uFillTx/>
                <a:latin typeface="Arial" charset="0"/>
                <a:ea typeface="Heiti SC Light" charset="0"/>
                <a:cs typeface="Arial" charset="0"/>
              </a:rPr>
              <a:t>Monotherapy</a:t>
            </a:r>
            <a:endPar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endParaRP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err="1">
                <a:ln>
                  <a:noFill/>
                </a:ln>
                <a:solidFill>
                  <a:srgbClr val="1E325F">
                    <a:lumMod val="20000"/>
                    <a:lumOff val="80000"/>
                  </a:srgbClr>
                </a:solidFill>
                <a:effectLst/>
                <a:uLnTx/>
                <a:uFillTx/>
                <a:latin typeface="Arial" charset="0"/>
                <a:ea typeface="Heiti SC Light" charset="0"/>
                <a:cs typeface="Arial" charset="0"/>
              </a:rPr>
              <a:t>Chemo</a:t>
            </a:r>
            <a:r>
              <a:rPr kumimoji="0" lang="es-ES" sz="3600" b="0" i="0" u="none" strike="noStrike" kern="1200" cap="none" spc="0" normalizeH="0" baseline="0" noProof="0">
                <a:ln>
                  <a:noFill/>
                </a:ln>
                <a:solidFill>
                  <a:srgbClr val="1E325F">
                    <a:lumMod val="20000"/>
                    <a:lumOff val="80000"/>
                  </a:srgbClr>
                </a:solidFill>
                <a:effectLst/>
                <a:uLnTx/>
                <a:uFillTx/>
                <a:latin typeface="Arial" charset="0"/>
                <a:ea typeface="Heiti SC Light" charset="0"/>
                <a:cs typeface="Arial" charset="0"/>
              </a:rPr>
              <a:t> plus IO</a:t>
            </a:r>
          </a:p>
          <a:p>
            <a:pPr marL="457200" marR="0" lvl="0" indent="-493200" algn="l" defTabSz="457200" rtl="0" eaLnBrk="1" fontAlgn="base" latinLnBrk="0" hangingPunct="1">
              <a:lnSpc>
                <a:spcPct val="15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000090"/>
                </a:solidFill>
                <a:effectLst/>
                <a:uLnTx/>
                <a:uFillTx/>
                <a:latin typeface="Arial" charset="0"/>
                <a:ea typeface="Heiti SC Light" charset="0"/>
                <a:cs typeface="Arial" charset="0"/>
              </a:rPr>
              <a:t>IO plus IO combos</a:t>
            </a:r>
          </a:p>
        </p:txBody>
      </p:sp>
      <p:sp>
        <p:nvSpPr>
          <p:cNvPr id="3" name="Slide Number Placeholder 2">
            <a:extLst>
              <a:ext uri="{FF2B5EF4-FFF2-40B4-BE49-F238E27FC236}">
                <a16:creationId xmlns:a16="http://schemas.microsoft.com/office/drawing/2014/main" id="{2CB62843-E7D2-CB22-A3AB-077B7B6BAC2E}"/>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83758CB-A2EC-2AC3-264B-B98246DB6997}"/>
              </a:ext>
            </a:extLst>
          </p:cNvPr>
          <p:cNvSpPr txBox="1"/>
          <p:nvPr/>
        </p:nvSpPr>
        <p:spPr>
          <a:xfrm>
            <a:off x="823287" y="6539022"/>
            <a:ext cx="6557227"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IO, immuno-oncology; TMB, tumor mutational burden</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2883199"/>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5">
            <a:extLst>
              <a:ext uri="{FF2B5EF4-FFF2-40B4-BE49-F238E27FC236}">
                <a16:creationId xmlns:a16="http://schemas.microsoft.com/office/drawing/2014/main" id="{E082044F-7B4D-0739-7A91-02A948484FC6}"/>
              </a:ext>
            </a:extLst>
          </p:cNvPr>
          <p:cNvSpPr/>
          <p:nvPr/>
        </p:nvSpPr>
        <p:spPr>
          <a:xfrm>
            <a:off x="1319349" y="151747"/>
            <a:ext cx="93568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PT" sz="3200" b="1" i="0" u="none" strike="noStrike" kern="1200" cap="none" spc="0" normalizeH="0" baseline="0" noProof="0">
                <a:ln>
                  <a:noFill/>
                </a:ln>
                <a:solidFill>
                  <a:srgbClr val="0034A1"/>
                </a:solidFill>
                <a:effectLst/>
                <a:uLnTx/>
                <a:uFillTx/>
                <a:latin typeface="Arial" charset="0"/>
                <a:ea typeface="+mn-ea"/>
                <a:cs typeface="Arial" charset="0"/>
              </a:rPr>
              <a:t>CheckMate 227 – 6-year update</a:t>
            </a:r>
          </a:p>
        </p:txBody>
      </p:sp>
      <p:grpSp>
        <p:nvGrpSpPr>
          <p:cNvPr id="14" name="Group 13">
            <a:extLst>
              <a:ext uri="{FF2B5EF4-FFF2-40B4-BE49-F238E27FC236}">
                <a16:creationId xmlns:a16="http://schemas.microsoft.com/office/drawing/2014/main" id="{8200EB61-3695-C4D9-96C8-C8CBA5D71815}"/>
              </a:ext>
            </a:extLst>
          </p:cNvPr>
          <p:cNvGrpSpPr/>
          <p:nvPr/>
        </p:nvGrpSpPr>
        <p:grpSpPr>
          <a:xfrm>
            <a:off x="903334" y="813365"/>
            <a:ext cx="5007356" cy="2209127"/>
            <a:chOff x="990422" y="813365"/>
            <a:chExt cx="5007356" cy="2209127"/>
          </a:xfrm>
        </p:grpSpPr>
        <p:pic>
          <p:nvPicPr>
            <p:cNvPr id="7" name="Picture 6">
              <a:extLst>
                <a:ext uri="{FF2B5EF4-FFF2-40B4-BE49-F238E27FC236}">
                  <a16:creationId xmlns:a16="http://schemas.microsoft.com/office/drawing/2014/main" id="{65A6C18A-E2E3-8F35-057B-963A1919AECF}"/>
                </a:ext>
              </a:extLst>
            </p:cNvPr>
            <p:cNvPicPr>
              <a:picLocks noChangeAspect="1"/>
            </p:cNvPicPr>
            <p:nvPr/>
          </p:nvPicPr>
          <p:blipFill>
            <a:blip r:embed="rId3"/>
            <a:stretch>
              <a:fillRect/>
            </a:stretch>
          </p:blipFill>
          <p:spPr>
            <a:xfrm>
              <a:off x="990422" y="813365"/>
              <a:ext cx="5007355" cy="2209127"/>
            </a:xfrm>
            <a:prstGeom prst="rect">
              <a:avLst/>
            </a:prstGeom>
          </p:spPr>
        </p:pic>
        <p:sp>
          <p:nvSpPr>
            <p:cNvPr id="13" name="Rectangle: Rounded Corners 12">
              <a:extLst>
                <a:ext uri="{FF2B5EF4-FFF2-40B4-BE49-F238E27FC236}">
                  <a16:creationId xmlns:a16="http://schemas.microsoft.com/office/drawing/2014/main" id="{1D2DE280-94E3-33A8-F80D-F145647EF385}"/>
                </a:ext>
              </a:extLst>
            </p:cNvPr>
            <p:cNvSpPr/>
            <p:nvPr/>
          </p:nvSpPr>
          <p:spPr>
            <a:xfrm>
              <a:off x="2764971" y="1657843"/>
              <a:ext cx="3232807" cy="876734"/>
            </a:xfrm>
            <a:prstGeom prst="roundRect">
              <a:avLst/>
            </a:prstGeom>
            <a:ln w="28575">
              <a:solidFill>
                <a:srgbClr val="0000FF"/>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 name="TextBox 3">
            <a:extLst>
              <a:ext uri="{FF2B5EF4-FFF2-40B4-BE49-F238E27FC236}">
                <a16:creationId xmlns:a16="http://schemas.microsoft.com/office/drawing/2014/main" id="{39B7DF68-526A-2226-FDC7-C2296BD999DC}"/>
              </a:ext>
            </a:extLst>
          </p:cNvPr>
          <p:cNvSpPr txBox="1"/>
          <p:nvPr/>
        </p:nvSpPr>
        <p:spPr>
          <a:xfrm>
            <a:off x="65322" y="1558470"/>
            <a:ext cx="1254027" cy="1169551"/>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prstClr val="black"/>
                </a:solidFill>
                <a:effectLst/>
                <a:uLnTx/>
                <a:uFillTx/>
                <a:latin typeface="Arial Narrow"/>
                <a:ea typeface="+mn-ea"/>
                <a:cs typeface="Arial Narrow"/>
              </a:rPr>
              <a:t>CheckMate</a:t>
            </a:r>
            <a:r>
              <a:rPr kumimoji="0" lang="en-GB" sz="1400" b="1" i="0" u="none" strike="noStrike" kern="1200" cap="none" spc="0" normalizeH="0" baseline="0" noProof="0">
                <a:ln>
                  <a:noFill/>
                </a:ln>
                <a:solidFill>
                  <a:prstClr val="black"/>
                </a:solidFill>
                <a:effectLst/>
                <a:uLnTx/>
                <a:uFillTx/>
                <a:latin typeface="Arial Narrow"/>
                <a:ea typeface="+mn-ea"/>
                <a:cs typeface="Arial Narrow"/>
              </a:rPr>
              <a:t> 227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Nivo</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 </a:t>
            </a: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Ipi</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6-year OS</a:t>
            </a:r>
          </a:p>
        </p:txBody>
      </p:sp>
      <p:sp>
        <p:nvSpPr>
          <p:cNvPr id="15" name="TextBox 14">
            <a:extLst>
              <a:ext uri="{FF2B5EF4-FFF2-40B4-BE49-F238E27FC236}">
                <a16:creationId xmlns:a16="http://schemas.microsoft.com/office/drawing/2014/main" id="{3CC60B72-B31E-469C-65EF-FE079D7ACF68}"/>
              </a:ext>
            </a:extLst>
          </p:cNvPr>
          <p:cNvSpPr txBox="1"/>
          <p:nvPr/>
        </p:nvSpPr>
        <p:spPr>
          <a:xfrm>
            <a:off x="957763" y="648590"/>
            <a:ext cx="27649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Arial Narrow"/>
              </a:rPr>
              <a:t>CheckMate 227 Part 1 study design</a:t>
            </a:r>
            <a:endParaRPr kumimoji="0" lang="en-GB" sz="1400" b="1" i="0" u="none" strike="noStrike" kern="1200" cap="none" spc="0" normalizeH="0" baseline="0" noProof="0">
              <a:ln>
                <a:noFill/>
              </a:ln>
              <a:solidFill>
                <a:prstClr val="black"/>
              </a:solidFill>
              <a:effectLst/>
              <a:uLnTx/>
              <a:uFillTx/>
              <a:latin typeface="Arial Narrow"/>
              <a:ea typeface="+mn-ea"/>
              <a:cs typeface="Arial Narrow"/>
            </a:endParaRPr>
          </a:p>
        </p:txBody>
      </p:sp>
      <p:grpSp>
        <p:nvGrpSpPr>
          <p:cNvPr id="21" name="Group 20">
            <a:extLst>
              <a:ext uri="{FF2B5EF4-FFF2-40B4-BE49-F238E27FC236}">
                <a16:creationId xmlns:a16="http://schemas.microsoft.com/office/drawing/2014/main" id="{0742DDF0-34E6-103A-771F-ACA184E506A8}"/>
              </a:ext>
            </a:extLst>
          </p:cNvPr>
          <p:cNvGrpSpPr/>
          <p:nvPr/>
        </p:nvGrpSpPr>
        <p:grpSpPr>
          <a:xfrm>
            <a:off x="6564966" y="755914"/>
            <a:ext cx="5093927" cy="2162563"/>
            <a:chOff x="6564966" y="755914"/>
            <a:chExt cx="5093927" cy="2162563"/>
          </a:xfrm>
        </p:grpSpPr>
        <p:pic>
          <p:nvPicPr>
            <p:cNvPr id="17" name="Picture 16">
              <a:extLst>
                <a:ext uri="{FF2B5EF4-FFF2-40B4-BE49-F238E27FC236}">
                  <a16:creationId xmlns:a16="http://schemas.microsoft.com/office/drawing/2014/main" id="{FEC34F98-AE63-1F6E-6D3F-0E2C973B165F}"/>
                </a:ext>
              </a:extLst>
            </p:cNvPr>
            <p:cNvPicPr>
              <a:picLocks noChangeAspect="1"/>
            </p:cNvPicPr>
            <p:nvPr/>
          </p:nvPicPr>
          <p:blipFill>
            <a:blip r:embed="rId4"/>
            <a:stretch>
              <a:fillRect/>
            </a:stretch>
          </p:blipFill>
          <p:spPr>
            <a:xfrm>
              <a:off x="6564966" y="755914"/>
              <a:ext cx="5093927" cy="2162563"/>
            </a:xfrm>
            <a:prstGeom prst="rect">
              <a:avLst/>
            </a:prstGeom>
          </p:spPr>
        </p:pic>
        <p:sp>
          <p:nvSpPr>
            <p:cNvPr id="19" name="Oval 18">
              <a:extLst>
                <a:ext uri="{FF2B5EF4-FFF2-40B4-BE49-F238E27FC236}">
                  <a16:creationId xmlns:a16="http://schemas.microsoft.com/office/drawing/2014/main" id="{25205D93-3B5E-C898-19B8-DE3B3D9F0CFD}"/>
                </a:ext>
              </a:extLst>
            </p:cNvPr>
            <p:cNvSpPr/>
            <p:nvPr/>
          </p:nvSpPr>
          <p:spPr>
            <a:xfrm>
              <a:off x="7519598" y="1616816"/>
              <a:ext cx="712629" cy="339955"/>
            </a:xfrm>
            <a:prstGeom prst="ellipse">
              <a:avLst/>
            </a:prstGeom>
            <a:ln w="28575">
              <a:solidFill>
                <a:srgbClr val="FF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 name="Oval 19">
              <a:extLst>
                <a:ext uri="{FF2B5EF4-FFF2-40B4-BE49-F238E27FC236}">
                  <a16:creationId xmlns:a16="http://schemas.microsoft.com/office/drawing/2014/main" id="{8C9D53DD-4FDB-BEBC-402C-7CB12BD1C831}"/>
                </a:ext>
              </a:extLst>
            </p:cNvPr>
            <p:cNvSpPr/>
            <p:nvPr/>
          </p:nvSpPr>
          <p:spPr>
            <a:xfrm>
              <a:off x="9589245" y="1616815"/>
              <a:ext cx="712629" cy="339955"/>
            </a:xfrm>
            <a:prstGeom prst="ellipse">
              <a:avLst/>
            </a:prstGeom>
            <a:ln w="28575">
              <a:solidFill>
                <a:srgbClr val="FF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7" name="TextBox 26">
            <a:extLst>
              <a:ext uri="{FF2B5EF4-FFF2-40B4-BE49-F238E27FC236}">
                <a16:creationId xmlns:a16="http://schemas.microsoft.com/office/drawing/2014/main" id="{979A9518-2005-6335-32B5-C314B053A64F}"/>
              </a:ext>
            </a:extLst>
          </p:cNvPr>
          <p:cNvSpPr txBox="1"/>
          <p:nvPr/>
        </p:nvSpPr>
        <p:spPr>
          <a:xfrm>
            <a:off x="823287" y="6250391"/>
            <a:ext cx="10498033"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Chemo, chemotherapy; CI, confidence interval; DOR, duration of response; Ipi, ipilimumab; mo, months; Nivo, nivolumab; ORR, overall response rate; OS, overall survival; PD-L1, programmed cell death-ligand 1;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PFS,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Ramalingam SS et al. Six-year survival and HRQoL outcomes with 1L Nivolumab+ Ipilimumab in patients with metastatic NSCLC from CheckMate227. Presented at: WCLC; September 9-12, 2023; Singapore. OA14.03 (Accessed 23 August 2024). Available at: </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https://wclc2023.iaslc.org/</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F725DCFF-D891-1481-F718-429F5565C3FF}"/>
              </a:ext>
            </a:extLst>
          </p:cNvPr>
          <p:cNvGrpSpPr/>
          <p:nvPr/>
        </p:nvGrpSpPr>
        <p:grpSpPr>
          <a:xfrm>
            <a:off x="391887" y="3187267"/>
            <a:ext cx="5519057" cy="2933945"/>
            <a:chOff x="576943" y="3187267"/>
            <a:chExt cx="5519057" cy="2933945"/>
          </a:xfrm>
        </p:grpSpPr>
        <p:pic>
          <p:nvPicPr>
            <p:cNvPr id="23" name="Picture 22">
              <a:extLst>
                <a:ext uri="{FF2B5EF4-FFF2-40B4-BE49-F238E27FC236}">
                  <a16:creationId xmlns:a16="http://schemas.microsoft.com/office/drawing/2014/main" id="{F1021217-8BB7-0C98-29B2-D0E8433FDC10}"/>
                </a:ext>
              </a:extLst>
            </p:cNvPr>
            <p:cNvPicPr>
              <a:picLocks noChangeAspect="1"/>
            </p:cNvPicPr>
            <p:nvPr/>
          </p:nvPicPr>
          <p:blipFill rotWithShape="1">
            <a:blip r:embed="rId6"/>
            <a:srcRect l="3861"/>
            <a:stretch/>
          </p:blipFill>
          <p:spPr>
            <a:xfrm>
              <a:off x="576943" y="3473126"/>
              <a:ext cx="5519057" cy="2648086"/>
            </a:xfrm>
            <a:prstGeom prst="rect">
              <a:avLst/>
            </a:prstGeom>
          </p:spPr>
        </p:pic>
        <p:sp>
          <p:nvSpPr>
            <p:cNvPr id="25" name="TextBox 24">
              <a:extLst>
                <a:ext uri="{FF2B5EF4-FFF2-40B4-BE49-F238E27FC236}">
                  <a16:creationId xmlns:a16="http://schemas.microsoft.com/office/drawing/2014/main" id="{7D3EFCC1-3464-204B-F90B-23E487EA824E}"/>
                </a:ext>
              </a:extLst>
            </p:cNvPr>
            <p:cNvSpPr txBox="1"/>
            <p:nvPr/>
          </p:nvSpPr>
          <p:spPr>
            <a:xfrm>
              <a:off x="1099277" y="3187267"/>
              <a:ext cx="1023437" cy="307777"/>
            </a:xfrm>
            <a:prstGeom prst="rect">
              <a:avLst/>
            </a:prstGeom>
            <a:noFill/>
            <a:ln w="28575">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Arial Narrow"/>
                </a:rPr>
                <a:t>PD-L1 ≥ 1%</a:t>
              </a:r>
              <a:endParaRPr kumimoji="0" lang="en-GB" sz="1400" b="1" i="0" u="none" strike="noStrike" kern="1200" cap="none" spc="0" normalizeH="0" baseline="0" noProof="0">
                <a:ln>
                  <a:noFill/>
                </a:ln>
                <a:solidFill>
                  <a:prstClr val="black"/>
                </a:solidFill>
                <a:effectLst/>
                <a:uLnTx/>
                <a:uFillTx/>
                <a:latin typeface="Arial Narrow"/>
                <a:ea typeface="+mn-ea"/>
                <a:cs typeface="Arial Narrow"/>
              </a:endParaRPr>
            </a:p>
          </p:txBody>
        </p:sp>
        <p:sp>
          <p:nvSpPr>
            <p:cNvPr id="28" name="Rectangle: Rounded Corners 27">
              <a:extLst>
                <a:ext uri="{FF2B5EF4-FFF2-40B4-BE49-F238E27FC236}">
                  <a16:creationId xmlns:a16="http://schemas.microsoft.com/office/drawing/2014/main" id="{3F8C8611-74D8-9E0D-94FB-4614C043E6AE}"/>
                </a:ext>
              </a:extLst>
            </p:cNvPr>
            <p:cNvSpPr/>
            <p:nvPr/>
          </p:nvSpPr>
          <p:spPr>
            <a:xfrm>
              <a:off x="4767943" y="4520786"/>
              <a:ext cx="1328057" cy="876734"/>
            </a:xfrm>
            <a:prstGeom prst="roundRect">
              <a:avLst/>
            </a:prstGeom>
            <a:ln w="28575">
              <a:solidFill>
                <a:srgbClr val="FF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pic>
        <p:nvPicPr>
          <p:cNvPr id="31" name="Picture 30">
            <a:extLst>
              <a:ext uri="{FF2B5EF4-FFF2-40B4-BE49-F238E27FC236}">
                <a16:creationId xmlns:a16="http://schemas.microsoft.com/office/drawing/2014/main" id="{DC18E07B-5D40-7FB3-8442-9257AE8E46B0}"/>
              </a:ext>
            </a:extLst>
          </p:cNvPr>
          <p:cNvPicPr>
            <a:picLocks noChangeAspect="1"/>
          </p:cNvPicPr>
          <p:nvPr/>
        </p:nvPicPr>
        <p:blipFill rotWithShape="1">
          <a:blip r:embed="rId7"/>
          <a:srcRect l="3863" t="826" r="2064" b="1"/>
          <a:stretch/>
        </p:blipFill>
        <p:spPr>
          <a:xfrm>
            <a:off x="6215740" y="3495044"/>
            <a:ext cx="5878286" cy="2632518"/>
          </a:xfrm>
          <a:prstGeom prst="rect">
            <a:avLst/>
          </a:prstGeom>
        </p:spPr>
      </p:pic>
      <p:sp>
        <p:nvSpPr>
          <p:cNvPr id="34" name="TextBox 33">
            <a:extLst>
              <a:ext uri="{FF2B5EF4-FFF2-40B4-BE49-F238E27FC236}">
                <a16:creationId xmlns:a16="http://schemas.microsoft.com/office/drawing/2014/main" id="{AFD6551A-7023-A577-0CFA-5AF61C15C947}"/>
              </a:ext>
            </a:extLst>
          </p:cNvPr>
          <p:cNvSpPr txBox="1"/>
          <p:nvPr/>
        </p:nvSpPr>
        <p:spPr>
          <a:xfrm>
            <a:off x="6990964" y="3260360"/>
            <a:ext cx="1023437" cy="307777"/>
          </a:xfrm>
          <a:prstGeom prst="rect">
            <a:avLst/>
          </a:prstGeom>
          <a:noFill/>
          <a:ln w="28575">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Arial Narrow"/>
              </a:rPr>
              <a:t>PD-L1 &lt; 1%</a:t>
            </a:r>
            <a:endParaRPr kumimoji="0" lang="en-GB" sz="1400" b="1"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6" name="Rectangle: Rounded Corners 35">
            <a:extLst>
              <a:ext uri="{FF2B5EF4-FFF2-40B4-BE49-F238E27FC236}">
                <a16:creationId xmlns:a16="http://schemas.microsoft.com/office/drawing/2014/main" id="{5F9C75AF-38B1-9F37-4C5D-55C7FA3BA417}"/>
              </a:ext>
            </a:extLst>
          </p:cNvPr>
          <p:cNvSpPr/>
          <p:nvPr/>
        </p:nvSpPr>
        <p:spPr>
          <a:xfrm>
            <a:off x="10610890" y="4549322"/>
            <a:ext cx="1534709" cy="876734"/>
          </a:xfrm>
          <a:prstGeom prst="roundRect">
            <a:avLst/>
          </a:prstGeom>
          <a:ln w="28575">
            <a:solidFill>
              <a:srgbClr val="FF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 name="Slide Number Placeholder 2">
            <a:extLst>
              <a:ext uri="{FF2B5EF4-FFF2-40B4-BE49-F238E27FC236}">
                <a16:creationId xmlns:a16="http://schemas.microsoft.com/office/drawing/2014/main" id="{67FC00B2-DCBC-3F88-5851-9C370E83ED59}"/>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5291391"/>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2264DF-FDA4-ED30-17FE-334CB7BF69B7}"/>
              </a:ext>
            </a:extLst>
          </p:cNvPr>
          <p:cNvSpPr>
            <a:spLocks noGrp="1"/>
          </p:cNvSpPr>
          <p:nvPr>
            <p:ph type="title"/>
          </p:nvPr>
        </p:nvSpPr>
        <p:spPr>
          <a:xfrm>
            <a:off x="1342440" y="51662"/>
            <a:ext cx="10885488" cy="10001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GB" sz="2800" err="1">
                <a:solidFill>
                  <a:srgbClr val="0034A1"/>
                </a:solidFill>
                <a:latin typeface="Arial" charset="0"/>
                <a:ea typeface="+mj-ea"/>
                <a:cs typeface="Arial" charset="0"/>
              </a:rPr>
              <a:t>CheckMate</a:t>
            </a:r>
            <a:r>
              <a:rPr lang="en-GB" sz="2800">
                <a:solidFill>
                  <a:srgbClr val="0034A1"/>
                </a:solidFill>
                <a:latin typeface="Arial" charset="0"/>
                <a:ea typeface="+mj-ea"/>
                <a:cs typeface="Arial" charset="0"/>
              </a:rPr>
              <a:t> 9LA trial 5-year OS (all randomized patients)</a:t>
            </a:r>
            <a:endParaRPr lang="en-US" sz="2800">
              <a:solidFill>
                <a:srgbClr val="0034A1"/>
              </a:solidFill>
              <a:latin typeface="Arial" charset="0"/>
              <a:ea typeface="+mj-ea"/>
              <a:cs typeface="Arial" charset="0"/>
            </a:endParaRPr>
          </a:p>
        </p:txBody>
      </p:sp>
      <p:sp>
        <p:nvSpPr>
          <p:cNvPr id="2" name="TextBox 1">
            <a:extLst>
              <a:ext uri="{FF2B5EF4-FFF2-40B4-BE49-F238E27FC236}">
                <a16:creationId xmlns:a16="http://schemas.microsoft.com/office/drawing/2014/main" id="{08891959-4894-B6CC-7B2B-FE66C75FBCC3}"/>
              </a:ext>
            </a:extLst>
          </p:cNvPr>
          <p:cNvSpPr txBox="1"/>
          <p:nvPr/>
        </p:nvSpPr>
        <p:spPr>
          <a:xfrm>
            <a:off x="65321" y="77801"/>
            <a:ext cx="1650057" cy="1169551"/>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cs typeface="Arial Narrow"/>
              </a:rPr>
              <a:t>CheckMate 9LA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Nivo</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 </a:t>
            </a: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Ipi</a:t>
            </a:r>
            <a:r>
              <a:rPr kumimoji="0" lang="en-GB" sz="1400" b="0" i="0" u="none" strike="noStrike" kern="1200" cap="none" spc="0" normalizeH="0" baseline="0" noProof="0">
                <a:ln>
                  <a:noFill/>
                </a:ln>
                <a:solidFill>
                  <a:prstClr val="black"/>
                </a:solidFill>
                <a:effectLst/>
                <a:uLnTx/>
                <a:uFillTx/>
                <a:latin typeface="Arial Narrow"/>
                <a:ea typeface="+mn-ea"/>
                <a:cs typeface="Arial Narrow"/>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5-year OS update</a:t>
            </a:r>
          </a:p>
        </p:txBody>
      </p:sp>
      <p:pic>
        <p:nvPicPr>
          <p:cNvPr id="189" name="Picture 188">
            <a:extLst>
              <a:ext uri="{FF2B5EF4-FFF2-40B4-BE49-F238E27FC236}">
                <a16:creationId xmlns:a16="http://schemas.microsoft.com/office/drawing/2014/main" id="{800AE00A-E2D3-22F8-23CC-007A44611AC4}"/>
              </a:ext>
            </a:extLst>
          </p:cNvPr>
          <p:cNvPicPr>
            <a:picLocks noChangeAspect="1"/>
          </p:cNvPicPr>
          <p:nvPr/>
        </p:nvPicPr>
        <p:blipFill>
          <a:blip r:embed="rId3"/>
          <a:stretch>
            <a:fillRect/>
          </a:stretch>
        </p:blipFill>
        <p:spPr>
          <a:xfrm>
            <a:off x="65321" y="1997132"/>
            <a:ext cx="6711366" cy="3243145"/>
          </a:xfrm>
          <a:prstGeom prst="rect">
            <a:avLst/>
          </a:prstGeom>
        </p:spPr>
      </p:pic>
      <p:sp>
        <p:nvSpPr>
          <p:cNvPr id="3" name="Slide Number Placeholder 2">
            <a:extLst>
              <a:ext uri="{FF2B5EF4-FFF2-40B4-BE49-F238E27FC236}">
                <a16:creationId xmlns:a16="http://schemas.microsoft.com/office/drawing/2014/main" id="{6E6A8874-2090-E9C7-C4D5-FF4BAE424690}"/>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04FC83C1-B9E8-E34C-F8FC-07941DF71A8A}"/>
              </a:ext>
            </a:extLst>
          </p:cNvPr>
          <p:cNvSpPr txBox="1"/>
          <p:nvPr/>
        </p:nvSpPr>
        <p:spPr>
          <a:xfrm>
            <a:off x="823287" y="6354356"/>
            <a:ext cx="6851142" cy="4154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CT or chemo, chemotherapy; CI, confidence interval; HR, hazard ratio; Ipi, ipilimumab; Nivo, nivolumab; OS, overall survival; PD-L1, programmed cell death-ligand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Extracted from Reck M et al. Five-year outcomes with first-line nivolumab plus ipilimumab with chemotherapy vs chemotherapy in patients with metastatic NSCLC in CheckMate 9LA. Poster 8560. Presented at the ASCO Annual Meeting; May 31-June 04, 2024; Chicago, IL</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p>
        </p:txBody>
      </p:sp>
      <p:grpSp>
        <p:nvGrpSpPr>
          <p:cNvPr id="13" name="Group 12">
            <a:extLst>
              <a:ext uri="{FF2B5EF4-FFF2-40B4-BE49-F238E27FC236}">
                <a16:creationId xmlns:a16="http://schemas.microsoft.com/office/drawing/2014/main" id="{240C99A2-D580-497B-3B79-3DE4553C7140}"/>
              </a:ext>
            </a:extLst>
          </p:cNvPr>
          <p:cNvGrpSpPr/>
          <p:nvPr/>
        </p:nvGrpSpPr>
        <p:grpSpPr>
          <a:xfrm>
            <a:off x="6963850" y="888502"/>
            <a:ext cx="4226402" cy="5806213"/>
            <a:chOff x="4287664" y="319930"/>
            <a:chExt cx="4677662" cy="6464500"/>
          </a:xfrm>
        </p:grpSpPr>
        <p:pic>
          <p:nvPicPr>
            <p:cNvPr id="14" name="Picture 13">
              <a:extLst>
                <a:ext uri="{FF2B5EF4-FFF2-40B4-BE49-F238E27FC236}">
                  <a16:creationId xmlns:a16="http://schemas.microsoft.com/office/drawing/2014/main" id="{7E37AF52-7814-530D-85F6-1FC1B80D9EA1}"/>
                </a:ext>
              </a:extLst>
            </p:cNvPr>
            <p:cNvPicPr>
              <a:picLocks noChangeAspect="1"/>
            </p:cNvPicPr>
            <p:nvPr/>
          </p:nvPicPr>
          <p:blipFill rotWithShape="1">
            <a:blip r:embed="rId4"/>
            <a:srcRect l="52941" t="14931"/>
            <a:stretch/>
          </p:blipFill>
          <p:spPr>
            <a:xfrm>
              <a:off x="4760631" y="3489119"/>
              <a:ext cx="4204695" cy="3295311"/>
            </a:xfrm>
            <a:prstGeom prst="rect">
              <a:avLst/>
            </a:prstGeom>
          </p:spPr>
        </p:pic>
        <p:pic>
          <p:nvPicPr>
            <p:cNvPr id="15" name="Picture 14">
              <a:extLst>
                <a:ext uri="{FF2B5EF4-FFF2-40B4-BE49-F238E27FC236}">
                  <a16:creationId xmlns:a16="http://schemas.microsoft.com/office/drawing/2014/main" id="{D954CEE9-E244-8E93-4866-CC556C0BB2CC}"/>
                </a:ext>
              </a:extLst>
            </p:cNvPr>
            <p:cNvPicPr>
              <a:picLocks noChangeAspect="1"/>
            </p:cNvPicPr>
            <p:nvPr/>
          </p:nvPicPr>
          <p:blipFill rotWithShape="1">
            <a:blip r:embed="rId4"/>
            <a:srcRect t="16288" r="47647"/>
            <a:stretch/>
          </p:blipFill>
          <p:spPr>
            <a:xfrm>
              <a:off x="4287664" y="319930"/>
              <a:ext cx="4677662" cy="3242759"/>
            </a:xfrm>
            <a:prstGeom prst="rect">
              <a:avLst/>
            </a:prstGeom>
          </p:spPr>
        </p:pic>
      </p:grpSp>
      <p:sp>
        <p:nvSpPr>
          <p:cNvPr id="16" name="TextBox 15">
            <a:extLst>
              <a:ext uri="{FF2B5EF4-FFF2-40B4-BE49-F238E27FC236}">
                <a16:creationId xmlns:a16="http://schemas.microsoft.com/office/drawing/2014/main" id="{BDA2816B-64A6-947D-27FE-8B00FA193E2E}"/>
              </a:ext>
            </a:extLst>
          </p:cNvPr>
          <p:cNvSpPr txBox="1"/>
          <p:nvPr/>
        </p:nvSpPr>
        <p:spPr>
          <a:xfrm>
            <a:off x="7892895" y="801618"/>
            <a:ext cx="11313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mn-cs"/>
              </a:rPr>
              <a:t>PD-L1 &lt; 1%</a:t>
            </a:r>
            <a:endParaRPr kumimoji="0" lang="en-GB" sz="1400" b="1" i="0" u="none" strike="noStrike" kern="1200" cap="none" spc="0" normalizeH="0" baseline="0" noProof="0">
              <a:ln>
                <a:noFill/>
              </a:ln>
              <a:solidFill>
                <a:prstClr val="black"/>
              </a:solidFill>
              <a:effectLst/>
              <a:uLnTx/>
              <a:uFillTx/>
              <a:latin typeface="Arial Narrow"/>
              <a:ea typeface="+mn-ea"/>
              <a:cs typeface="+mn-cs"/>
            </a:endParaRPr>
          </a:p>
        </p:txBody>
      </p:sp>
      <p:sp>
        <p:nvSpPr>
          <p:cNvPr id="17" name="TextBox 16">
            <a:extLst>
              <a:ext uri="{FF2B5EF4-FFF2-40B4-BE49-F238E27FC236}">
                <a16:creationId xmlns:a16="http://schemas.microsoft.com/office/drawing/2014/main" id="{13194ACC-A781-9B8F-F781-A44D034F5594}"/>
              </a:ext>
            </a:extLst>
          </p:cNvPr>
          <p:cNvSpPr txBox="1"/>
          <p:nvPr/>
        </p:nvSpPr>
        <p:spPr>
          <a:xfrm>
            <a:off x="7892895" y="3801047"/>
            <a:ext cx="11313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mn-cs"/>
              </a:rPr>
              <a:t>PD-L1 ≥ 1%</a:t>
            </a:r>
            <a:endParaRPr kumimoji="0" lang="en-GB" sz="1400" b="1"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40646594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2FF27C2-A342-04A4-2CAF-0987E139ED5B}"/>
              </a:ext>
            </a:extLst>
          </p:cNvPr>
          <p:cNvSpPr>
            <a:spLocks noGrp="1"/>
          </p:cNvSpPr>
          <p:nvPr>
            <p:ph sz="quarter" idx="13"/>
          </p:nvPr>
        </p:nvSpPr>
        <p:spPr>
          <a:xfrm>
            <a:off x="730079" y="1306670"/>
            <a:ext cx="10637379" cy="796157"/>
          </a:xfrm>
        </p:spPr>
        <p:txBody>
          <a:bodyPr/>
          <a:lstStyle/>
          <a:p>
            <a:pPr marL="0" indent="0">
              <a:buNone/>
            </a:pPr>
            <a:r>
              <a:rPr lang="en-US" b="1"/>
              <a:t>Interpretation</a:t>
            </a:r>
            <a:r>
              <a:rPr lang="en-US"/>
              <a:t>: Radiotherapy did not add any benefit to induction chemotherapy followed by surgery. We suggest that one definitive local treatment modality combined with neoadjuvant chemotherapy is adequate to treat resectable stage IIIA/N2 non-small-cell lung cancer</a:t>
            </a:r>
            <a:endParaRPr lang="en-GB"/>
          </a:p>
        </p:txBody>
      </p:sp>
      <p:sp>
        <p:nvSpPr>
          <p:cNvPr id="6" name="Title 5">
            <a:extLst>
              <a:ext uri="{FF2B5EF4-FFF2-40B4-BE49-F238E27FC236}">
                <a16:creationId xmlns:a16="http://schemas.microsoft.com/office/drawing/2014/main" id="{E484AF54-5135-3ADF-6398-47BBDB10B2AA}"/>
              </a:ext>
            </a:extLst>
          </p:cNvPr>
          <p:cNvSpPr>
            <a:spLocks noGrp="1"/>
          </p:cNvSpPr>
          <p:nvPr>
            <p:ph type="ctrTitle"/>
          </p:nvPr>
        </p:nvSpPr>
        <p:spPr/>
        <p:txBody>
          <a:bodyPr/>
          <a:lstStyle/>
          <a:p>
            <a:r>
              <a:rPr lang="en-US" dirty="0"/>
              <a:t>Radiotherapy did not add benefit to induction chemotherapy and surgery</a:t>
            </a:r>
            <a:endParaRPr lang="en-GB" dirty="0"/>
          </a:p>
        </p:txBody>
      </p:sp>
      <p:pic>
        <p:nvPicPr>
          <p:cNvPr id="8" name="Imagen 23">
            <a:extLst>
              <a:ext uri="{FF2B5EF4-FFF2-40B4-BE49-F238E27FC236}">
                <a16:creationId xmlns:a16="http://schemas.microsoft.com/office/drawing/2014/main" id="{11362E25-F536-E11E-4700-FACEE1F846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6154" y="5706477"/>
            <a:ext cx="1047751"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D91BEC6-C512-743A-66A9-1EEC5BE033C8}"/>
              </a:ext>
            </a:extLst>
          </p:cNvPr>
          <p:cNvSpPr txBox="1"/>
          <p:nvPr/>
        </p:nvSpPr>
        <p:spPr>
          <a:xfrm>
            <a:off x="823287" y="6084835"/>
            <a:ext cx="1045096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Ch-RT, chemoradiotherapy; EFS, event-free survival; NSCLC, non-small cell lung cancer; OS,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Pless M et al. </a:t>
            </a:r>
            <a:r>
              <a:rPr kumimoji="0" lang="fr-FR" sz="900" b="0" i="0" u="none" strike="noStrike" kern="1200" cap="none" spc="0" normalizeH="0" baseline="0" noProof="0">
                <a:ln>
                  <a:noFill/>
                </a:ln>
                <a:solidFill>
                  <a:srgbClr val="283349"/>
                </a:solidFill>
                <a:effectLst/>
                <a:uLnTx/>
                <a:uFillTx/>
                <a:latin typeface="Arial" panose="020B0604020202020204"/>
                <a:ea typeface="+mn-ea"/>
                <a:cs typeface="+mn-cs"/>
              </a:rPr>
              <a:t>Lancet. 2015;386(9998):1049-56</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640362FF-DB88-4478-BC3C-B47D52DBB165}"/>
              </a:ext>
            </a:extLst>
          </p:cNvPr>
          <p:cNvGrpSpPr/>
          <p:nvPr/>
        </p:nvGrpSpPr>
        <p:grpSpPr>
          <a:xfrm>
            <a:off x="987973" y="2455364"/>
            <a:ext cx="4685240" cy="3305661"/>
            <a:chOff x="987973" y="2455364"/>
            <a:chExt cx="4685240" cy="3305661"/>
          </a:xfrm>
        </p:grpSpPr>
        <p:pic>
          <p:nvPicPr>
            <p:cNvPr id="9" name="Bild 8">
              <a:extLst>
                <a:ext uri="{FF2B5EF4-FFF2-40B4-BE49-F238E27FC236}">
                  <a16:creationId xmlns:a16="http://schemas.microsoft.com/office/drawing/2014/main" id="{8C88734D-DCE6-702D-EF7B-C992A38617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7973" y="2455364"/>
              <a:ext cx="4685240" cy="330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2109A6D-F698-A658-38FC-A1778AA3B7A8}"/>
                </a:ext>
              </a:extLst>
            </p:cNvPr>
            <p:cNvSpPr/>
            <p:nvPr/>
          </p:nvSpPr>
          <p:spPr>
            <a:xfrm>
              <a:off x="1763486" y="3211286"/>
              <a:ext cx="250371" cy="10032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grpSp>
        <p:nvGrpSpPr>
          <p:cNvPr id="14" name="Group 13">
            <a:extLst>
              <a:ext uri="{FF2B5EF4-FFF2-40B4-BE49-F238E27FC236}">
                <a16:creationId xmlns:a16="http://schemas.microsoft.com/office/drawing/2014/main" id="{B2199588-35DF-B3C8-C863-6C1AC2469072}"/>
              </a:ext>
            </a:extLst>
          </p:cNvPr>
          <p:cNvGrpSpPr/>
          <p:nvPr/>
        </p:nvGrpSpPr>
        <p:grpSpPr>
          <a:xfrm>
            <a:off x="6096000" y="2455364"/>
            <a:ext cx="4855391" cy="3362274"/>
            <a:chOff x="6096000" y="2455364"/>
            <a:chExt cx="4855391" cy="3362274"/>
          </a:xfrm>
        </p:grpSpPr>
        <p:pic>
          <p:nvPicPr>
            <p:cNvPr id="10" name="Bild 7">
              <a:extLst>
                <a:ext uri="{FF2B5EF4-FFF2-40B4-BE49-F238E27FC236}">
                  <a16:creationId xmlns:a16="http://schemas.microsoft.com/office/drawing/2014/main" id="{A4395954-F81C-9D0E-13A4-480F5FC5ED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55364"/>
              <a:ext cx="4855391" cy="336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9C2251-4F26-ED6D-B33F-CE0B27FFBBFA}"/>
                </a:ext>
              </a:extLst>
            </p:cNvPr>
            <p:cNvSpPr/>
            <p:nvPr/>
          </p:nvSpPr>
          <p:spPr>
            <a:xfrm>
              <a:off x="6825343" y="3249710"/>
              <a:ext cx="250371" cy="10032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
        <p:nvSpPr>
          <p:cNvPr id="4" name="TextBox 3">
            <a:extLst>
              <a:ext uri="{FF2B5EF4-FFF2-40B4-BE49-F238E27FC236}">
                <a16:creationId xmlns:a16="http://schemas.microsoft.com/office/drawing/2014/main" id="{E8CE302E-6AEB-2C59-87B6-185732389164}"/>
              </a:ext>
            </a:extLst>
          </p:cNvPr>
          <p:cNvSpPr txBox="1"/>
          <p:nvPr/>
        </p:nvSpPr>
        <p:spPr>
          <a:xfrm>
            <a:off x="1240609" y="2459415"/>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83349"/>
                </a:solidFill>
                <a:effectLst/>
                <a:uLnTx/>
                <a:uFillTx/>
                <a:latin typeface="Arial" panose="020B0604020202020204"/>
                <a:ea typeface="+mn-ea"/>
                <a:cs typeface="+mn-cs"/>
              </a:rPr>
              <a:t>OS</a:t>
            </a:r>
          </a:p>
        </p:txBody>
      </p:sp>
      <p:sp>
        <p:nvSpPr>
          <p:cNvPr id="5" name="TextBox 4">
            <a:extLst>
              <a:ext uri="{FF2B5EF4-FFF2-40B4-BE49-F238E27FC236}">
                <a16:creationId xmlns:a16="http://schemas.microsoft.com/office/drawing/2014/main" id="{505C1712-AC96-8271-B84D-BF7848210502}"/>
              </a:ext>
            </a:extLst>
          </p:cNvPr>
          <p:cNvSpPr txBox="1"/>
          <p:nvPr/>
        </p:nvSpPr>
        <p:spPr>
          <a:xfrm>
            <a:off x="6317021" y="2459415"/>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83349"/>
                </a:solidFill>
                <a:effectLst/>
                <a:uLnTx/>
                <a:uFillTx/>
                <a:latin typeface="Arial" panose="020B0604020202020204"/>
                <a:ea typeface="+mn-ea"/>
                <a:cs typeface="+mn-cs"/>
              </a:rPr>
              <a:t>EFS</a:t>
            </a:r>
          </a:p>
        </p:txBody>
      </p:sp>
    </p:spTree>
    <p:extLst>
      <p:ext uri="{BB962C8B-B14F-4D97-AF65-F5344CB8AC3E}">
        <p14:creationId xmlns:p14="http://schemas.microsoft.com/office/powerpoint/2010/main" val="1221970298"/>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16FD1905-FB59-B740-B2B4-B11445B77721}"/>
              </a:ext>
            </a:extLst>
          </p:cNvPr>
          <p:cNvSpPr/>
          <p:nvPr/>
        </p:nvSpPr>
        <p:spPr>
          <a:xfrm>
            <a:off x="1319349" y="242059"/>
            <a:ext cx="9356857"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3000" b="1" i="0" u="none" strike="noStrike" kern="1200" cap="none" spc="0" normalizeH="0" baseline="0" noProof="0">
                <a:ln>
                  <a:noFill/>
                </a:ln>
                <a:solidFill>
                  <a:srgbClr val="18179F"/>
                </a:solidFill>
                <a:effectLst/>
                <a:uLnTx/>
                <a:uFillTx/>
                <a:latin typeface="Arial" panose="020B0604020202020204" pitchFamily="34" charset="0"/>
                <a:ea typeface="+mn-ea"/>
                <a:cs typeface="Arial" panose="020B0604020202020204" pitchFamily="34" charset="0"/>
              </a:rPr>
              <a:t>POSEIDON – 4-year OS </a:t>
            </a:r>
            <a:r>
              <a:rPr kumimoji="0" lang="pt-PT" sz="3000" b="1" i="0" u="none" strike="noStrike" kern="1200" cap="none" spc="0" normalizeH="0" baseline="0" noProof="0" err="1">
                <a:ln>
                  <a:noFill/>
                </a:ln>
                <a:solidFill>
                  <a:srgbClr val="18179F"/>
                </a:solidFill>
                <a:effectLst/>
                <a:uLnTx/>
                <a:uFillTx/>
                <a:latin typeface="Arial" panose="020B0604020202020204" pitchFamily="34" charset="0"/>
                <a:ea typeface="+mn-ea"/>
                <a:cs typeface="Arial" panose="020B0604020202020204" pitchFamily="34" charset="0"/>
              </a:rPr>
              <a:t>update</a:t>
            </a:r>
            <a:endParaRPr kumimoji="0" lang="pt-PT" sz="3000" b="1" i="0" u="none" strike="sngStrike" kern="1200" cap="none" spc="0" normalizeH="0" baseline="0" noProof="0">
              <a:ln>
                <a:noFill/>
              </a:ln>
              <a:solidFill>
                <a:srgbClr val="18179F"/>
              </a:solidFill>
              <a:effectLst/>
              <a:uLnTx/>
              <a:uFillTx/>
              <a:latin typeface="Arial" panose="020B0604020202020204" pitchFamily="34" charset="0"/>
              <a:ea typeface="+mn-ea"/>
              <a:cs typeface="Arial" panose="020B0604020202020204" pitchFamily="34" charset="0"/>
            </a:endParaRPr>
          </a:p>
        </p:txBody>
      </p:sp>
      <p:sp>
        <p:nvSpPr>
          <p:cNvPr id="25" name="Rectángulo 24">
            <a:extLst>
              <a:ext uri="{FF2B5EF4-FFF2-40B4-BE49-F238E27FC236}">
                <a16:creationId xmlns:a16="http://schemas.microsoft.com/office/drawing/2014/main" id="{A34447C6-3B0C-2387-D77B-079B638D1E92}"/>
              </a:ext>
            </a:extLst>
          </p:cNvPr>
          <p:cNvSpPr/>
          <p:nvPr/>
        </p:nvSpPr>
        <p:spPr>
          <a:xfrm>
            <a:off x="907088" y="5818195"/>
            <a:ext cx="2712302" cy="40075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Median </a:t>
            </a:r>
            <a:r>
              <a:rPr kumimoji="0" lang="es-E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follow</a:t>
            </a: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 46.5 </a:t>
            </a:r>
            <a:r>
              <a:rPr kumimoji="0" lang="es-E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months</a:t>
            </a:r>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 name="Imagen 25">
            <a:extLst>
              <a:ext uri="{FF2B5EF4-FFF2-40B4-BE49-F238E27FC236}">
                <a16:creationId xmlns:a16="http://schemas.microsoft.com/office/drawing/2014/main" id="{6E192A97-ED21-2D00-CFE5-5142EBF6BB6E}"/>
              </a:ext>
            </a:extLst>
          </p:cNvPr>
          <p:cNvPicPr>
            <a:picLocks noChangeAspect="1"/>
          </p:cNvPicPr>
          <p:nvPr/>
        </p:nvPicPr>
        <p:blipFill>
          <a:blip r:embed="rId3"/>
          <a:stretch>
            <a:fillRect/>
          </a:stretch>
        </p:blipFill>
        <p:spPr>
          <a:xfrm>
            <a:off x="386577" y="1379329"/>
            <a:ext cx="5461349" cy="4386037"/>
          </a:xfrm>
          <a:prstGeom prst="rect">
            <a:avLst/>
          </a:prstGeom>
          <a:ln>
            <a:solidFill>
              <a:schemeClr val="tx1"/>
            </a:solidFill>
          </a:ln>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7ED72EFA-D721-DB8F-D358-5C44A4BD2E87}"/>
              </a:ext>
            </a:extLst>
          </p:cNvPr>
          <p:cNvGrpSpPr/>
          <p:nvPr/>
        </p:nvGrpSpPr>
        <p:grpSpPr>
          <a:xfrm>
            <a:off x="6554059" y="1379327"/>
            <a:ext cx="4832400" cy="4438867"/>
            <a:chOff x="6630258" y="1413536"/>
            <a:chExt cx="4689250" cy="4386038"/>
          </a:xfrm>
        </p:grpSpPr>
        <p:pic>
          <p:nvPicPr>
            <p:cNvPr id="4" name="Imagen 3">
              <a:extLst>
                <a:ext uri="{FF2B5EF4-FFF2-40B4-BE49-F238E27FC236}">
                  <a16:creationId xmlns:a16="http://schemas.microsoft.com/office/drawing/2014/main" id="{5779D76E-13CF-F207-8336-8D6E5009BBE9}"/>
                </a:ext>
              </a:extLst>
            </p:cNvPr>
            <p:cNvPicPr>
              <a:picLocks noChangeAspect="1"/>
            </p:cNvPicPr>
            <p:nvPr/>
          </p:nvPicPr>
          <p:blipFill>
            <a:blip r:embed="rId4"/>
            <a:stretch>
              <a:fillRect/>
            </a:stretch>
          </p:blipFill>
          <p:spPr>
            <a:xfrm>
              <a:off x="6630258" y="1413536"/>
              <a:ext cx="4689250" cy="4386038"/>
            </a:xfrm>
            <a:prstGeom prst="rect">
              <a:avLst/>
            </a:prstGeom>
            <a:ln>
              <a:solidFill>
                <a:schemeClr val="tx1"/>
              </a:solidFill>
            </a:ln>
            <a:effectLst>
              <a:outerShdw blurRad="50800" dist="38100" dir="2700000" algn="tl" rotWithShape="0">
                <a:prstClr val="black">
                  <a:alpha val="40000"/>
                </a:prstClr>
              </a:outerShdw>
            </a:effectLst>
          </p:spPr>
        </p:pic>
        <p:sp>
          <p:nvSpPr>
            <p:cNvPr id="9" name="Rounded Rectangle 8">
              <a:extLst>
                <a:ext uri="{FF2B5EF4-FFF2-40B4-BE49-F238E27FC236}">
                  <a16:creationId xmlns:a16="http://schemas.microsoft.com/office/drawing/2014/main" id="{F895AF42-2258-B063-9DE1-4B0BF52356A1}"/>
                </a:ext>
              </a:extLst>
            </p:cNvPr>
            <p:cNvSpPr/>
            <p:nvPr/>
          </p:nvSpPr>
          <p:spPr>
            <a:xfrm>
              <a:off x="7252281" y="2487110"/>
              <a:ext cx="3954336" cy="557114"/>
            </a:xfrm>
            <a:prstGeom prst="roundRect">
              <a:avLst/>
            </a:prstGeom>
            <a:ln w="38100">
              <a:solidFill>
                <a:srgbClr val="C00000"/>
              </a:solidFill>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 name="Slide Number Placeholder 2">
            <a:extLst>
              <a:ext uri="{FF2B5EF4-FFF2-40B4-BE49-F238E27FC236}">
                <a16:creationId xmlns:a16="http://schemas.microsoft.com/office/drawing/2014/main" id="{A7FA077A-C261-6488-A0C5-490EB4DD6C18}"/>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24ADE7B3-EF2F-1A2A-1E18-BF261D18A7A9}"/>
              </a:ext>
            </a:extLst>
          </p:cNvPr>
          <p:cNvSpPr txBox="1"/>
          <p:nvPr/>
        </p:nvSpPr>
        <p:spPr>
          <a:xfrm>
            <a:off x="823287" y="6354356"/>
            <a:ext cx="10654940" cy="4154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CT, chemotherapy; CI, confidence interval; D or Durva, durvalumab; HR, hazard ratio; </a:t>
            </a:r>
            <a:r>
              <a:rPr kumimoji="0" lang="en-US" sz="700" b="0" i="0" u="none" strike="noStrike" kern="1200" cap="none" spc="0" normalizeH="0" baseline="0" noProof="0" err="1">
                <a:ln>
                  <a:noFill/>
                </a:ln>
                <a:solidFill>
                  <a:srgbClr val="283349"/>
                </a:solidFill>
                <a:effectLst/>
                <a:uLnTx/>
                <a:uFillTx/>
                <a:latin typeface="Arial" panose="020B0604020202020204"/>
                <a:ea typeface="+mn-ea"/>
                <a:cs typeface="+mn-cs"/>
              </a:rPr>
              <a:t>mFU</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 median follow-up; OS, overall survival; PD-L1, programmed cell death-ligand 1;</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T or Trem,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tremelimumab</a:t>
            </a:r>
            <a:endParaRPr kumimoji="0" lang="nl-NL" sz="7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Extracted</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from Johnson ML et al.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Durvalumab</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Tremelimumab</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Chemotherapy</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in 1L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Metastatic</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NSCLC: Overall Survival Update from POSEIDON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After</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Follow-Up of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Approximately</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4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Years</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Abstract LBA59.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Presented</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at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the</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ESMO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Congress</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September, 09-13; 2022; Paris, France. </a:t>
            </a:r>
            <a:r>
              <a:rPr kumimoji="0" lang="nl-NL" sz="700" b="0" i="0" u="none" strike="noStrike" kern="1200" cap="none" spc="0" normalizeH="0" baseline="0" noProof="0" err="1">
                <a:ln>
                  <a:noFill/>
                </a:ln>
                <a:solidFill>
                  <a:srgbClr val="283349"/>
                </a:solidFill>
                <a:effectLst/>
                <a:uLnTx/>
                <a:uFillTx/>
                <a:latin typeface="Arial" panose="020B0604020202020204"/>
                <a:ea typeface="+mn-ea"/>
                <a:cs typeface="+mn-cs"/>
              </a:rPr>
              <a:t>Available</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at: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https://oncologypro.esmo.org/meeting-resources/esmo-congress-2022/durvalumab-d-tremelimumab-t-chemotherapy-ct-in-1l-metastatic-m-nsclc-overall-survival-os-update-from-poseidon-after-median-follow-up</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7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0ACEB77-4B08-F98D-E1CF-751527D63BF3}"/>
              </a:ext>
            </a:extLst>
          </p:cNvPr>
          <p:cNvSpPr txBox="1"/>
          <p:nvPr/>
        </p:nvSpPr>
        <p:spPr>
          <a:xfrm>
            <a:off x="65321" y="77801"/>
            <a:ext cx="1817908" cy="1092607"/>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defPPr>
              <a:defRPr lang="it-IT"/>
            </a:defPPr>
            <a:lvl1pPr marR="0" indent="0" fontAlgn="auto">
              <a:lnSpc>
                <a:spcPct val="100000"/>
              </a:lnSpc>
              <a:spcBef>
                <a:spcPts val="0"/>
              </a:spcBef>
              <a:spcAft>
                <a:spcPts val="0"/>
              </a:spcAft>
              <a:buClrTx/>
              <a:buSzTx/>
              <a:buFontTx/>
              <a:buNone/>
              <a:tabLst/>
              <a:defRPr sz="1400" b="1" i="0" u="none" strike="noStrike" baseline="0">
                <a:latin typeface="Arial Narrow"/>
                <a:cs typeface="Arial Narrow"/>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Arial Narrow"/>
                <a:ea typeface="+mn-ea"/>
              </a:rPr>
              <a:t>POSEIDON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Narrow"/>
                <a:ea typeface="+mn-ea"/>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Narrow"/>
                <a:ea typeface="+mn-ea"/>
              </a:rPr>
              <a:t>Durva + </a:t>
            </a:r>
            <a:r>
              <a:rPr kumimoji="0" lang="en-GB" sz="1300" b="0" i="0" u="none" strike="noStrike" kern="1200" cap="none" spc="0" normalizeH="0" baseline="0" noProof="0" err="1">
                <a:ln>
                  <a:noFill/>
                </a:ln>
                <a:solidFill>
                  <a:prstClr val="black"/>
                </a:solidFill>
                <a:effectLst/>
                <a:uLnTx/>
                <a:uFillTx/>
                <a:latin typeface="Arial Narrow"/>
                <a:ea typeface="+mn-ea"/>
              </a:rPr>
              <a:t>Trem</a:t>
            </a:r>
            <a:r>
              <a:rPr kumimoji="0" lang="en-GB" sz="1300" b="0" i="0" u="none" strike="noStrike" kern="1200" cap="none" spc="0" normalizeH="0" baseline="0" noProof="0">
                <a:ln>
                  <a:noFill/>
                </a:ln>
                <a:solidFill>
                  <a:prstClr val="black"/>
                </a:solidFill>
                <a:effectLst/>
                <a:uLnTx/>
                <a:uFillTx/>
                <a:latin typeface="Arial Narrow"/>
                <a:ea typeface="+mn-ea"/>
              </a:rPr>
              <a:t> + CT vs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Narrow"/>
                <a:ea typeface="+mn-ea"/>
              </a:rPr>
              <a:t>PD-L1 %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prstClr val="black"/>
                </a:solidFill>
                <a:effectLst/>
                <a:uLnTx/>
                <a:uFillTx/>
                <a:latin typeface="Arial Narrow"/>
                <a:ea typeface="+mn-ea"/>
              </a:rPr>
              <a:t>mFU</a:t>
            </a:r>
            <a:r>
              <a:rPr kumimoji="0" lang="en-GB" sz="1300" b="0" i="0" u="none" strike="noStrike" kern="1200" cap="none" spc="0" normalizeH="0" baseline="0" noProof="0">
                <a:ln>
                  <a:noFill/>
                </a:ln>
                <a:solidFill>
                  <a:prstClr val="black"/>
                </a:solidFill>
                <a:effectLst/>
                <a:uLnTx/>
                <a:uFillTx/>
                <a:latin typeface="Arial Narrow"/>
                <a:ea typeface="+mn-ea"/>
              </a:rPr>
              <a:t> 46.5 mo.</a:t>
            </a:r>
          </a:p>
        </p:txBody>
      </p:sp>
    </p:spTree>
    <p:extLst>
      <p:ext uri="{BB962C8B-B14F-4D97-AF65-F5344CB8AC3E}">
        <p14:creationId xmlns:p14="http://schemas.microsoft.com/office/powerpoint/2010/main" val="4191403461"/>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0F3AE5E-45EE-D944-B71C-30FAA77BCFCA}"/>
              </a:ext>
            </a:extLst>
          </p:cNvPr>
          <p:cNvSpPr/>
          <p:nvPr/>
        </p:nvSpPr>
        <p:spPr>
          <a:xfrm>
            <a:off x="11063111" y="3111502"/>
            <a:ext cx="745067" cy="553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11" name="Rectángulo 10">
            <a:extLst>
              <a:ext uri="{FF2B5EF4-FFF2-40B4-BE49-F238E27FC236}">
                <a16:creationId xmlns:a16="http://schemas.microsoft.com/office/drawing/2014/main" id="{D35D3959-DB77-B09C-C055-2F67129F5D95}"/>
              </a:ext>
            </a:extLst>
          </p:cNvPr>
          <p:cNvSpPr/>
          <p:nvPr/>
        </p:nvSpPr>
        <p:spPr>
          <a:xfrm>
            <a:off x="10792179" y="5928081"/>
            <a:ext cx="1168400" cy="553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8" name="Rectangle 4">
            <a:extLst>
              <a:ext uri="{FF2B5EF4-FFF2-40B4-BE49-F238E27FC236}">
                <a16:creationId xmlns:a16="http://schemas.microsoft.com/office/drawing/2014/main" id="{A3882C53-E56D-AFF8-8FBE-333079F8ACA2}"/>
              </a:ext>
            </a:extLst>
          </p:cNvPr>
          <p:cNvSpPr>
            <a:spLocks noGrp="1" noChangeArrowheads="1"/>
          </p:cNvSpPr>
          <p:nvPr>
            <p:ph type="title"/>
          </p:nvPr>
        </p:nvSpPr>
        <p:spPr>
          <a:xfrm>
            <a:off x="1578957" y="115566"/>
            <a:ext cx="9931067" cy="95653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Patients with LKB1 and/or KEAP1 mutations</a:t>
            </a:r>
            <a:br>
              <a:rPr lang="en-US" sz="3200">
                <a:solidFill>
                  <a:srgbClr val="0034A1"/>
                </a:solidFill>
                <a:latin typeface="Arial" charset="0"/>
                <a:ea typeface="+mj-ea"/>
                <a:cs typeface="Arial" charset="0"/>
              </a:rPr>
            </a:br>
            <a:r>
              <a:rPr lang="en-US" sz="3200">
                <a:solidFill>
                  <a:srgbClr val="0034A1"/>
                </a:solidFill>
                <a:latin typeface="Arial" charset="0"/>
                <a:ea typeface="+mj-ea"/>
                <a:cs typeface="Arial" charset="0"/>
              </a:rPr>
              <a:t>may particularly benefit from IO-IO combos</a:t>
            </a:r>
            <a:endParaRPr lang="en-GB" sz="3200">
              <a:solidFill>
                <a:srgbClr val="0034A1"/>
              </a:solidFill>
              <a:latin typeface="Arial" charset="0"/>
              <a:ea typeface="+mj-ea"/>
              <a:cs typeface="Arial" charset="0"/>
            </a:endParaRPr>
          </a:p>
        </p:txBody>
      </p:sp>
      <p:sp>
        <p:nvSpPr>
          <p:cNvPr id="3" name="Slide Number Placeholder 2">
            <a:extLst>
              <a:ext uri="{FF2B5EF4-FFF2-40B4-BE49-F238E27FC236}">
                <a16:creationId xmlns:a16="http://schemas.microsoft.com/office/drawing/2014/main" id="{FC428C6B-FC84-8BED-2DE0-9308A665ED61}"/>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D2671AC4-83DA-D581-0C31-9C1A15959E69}"/>
              </a:ext>
            </a:extLst>
          </p:cNvPr>
          <p:cNvSpPr/>
          <p:nvPr/>
        </p:nvSpPr>
        <p:spPr>
          <a:xfrm>
            <a:off x="10493829" y="3970837"/>
            <a:ext cx="1698171" cy="235008"/>
          </a:xfrm>
          <a:prstGeom prst="rect">
            <a:avLst/>
          </a:prstGeom>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15" name="Group 14">
            <a:extLst>
              <a:ext uri="{FF2B5EF4-FFF2-40B4-BE49-F238E27FC236}">
                <a16:creationId xmlns:a16="http://schemas.microsoft.com/office/drawing/2014/main" id="{48CFEFBD-FEA3-C361-B7C9-DA7309F5E40E}"/>
              </a:ext>
            </a:extLst>
          </p:cNvPr>
          <p:cNvGrpSpPr/>
          <p:nvPr/>
        </p:nvGrpSpPr>
        <p:grpSpPr>
          <a:xfrm>
            <a:off x="1" y="1167411"/>
            <a:ext cx="11353799" cy="3109538"/>
            <a:chOff x="1" y="1167411"/>
            <a:chExt cx="11353799" cy="3109538"/>
          </a:xfrm>
        </p:grpSpPr>
        <p:pic>
          <p:nvPicPr>
            <p:cNvPr id="2" name="Imagen 1">
              <a:extLst>
                <a:ext uri="{FF2B5EF4-FFF2-40B4-BE49-F238E27FC236}">
                  <a16:creationId xmlns:a16="http://schemas.microsoft.com/office/drawing/2014/main" id="{8E2B31EB-11A6-20AD-5A08-A41D08748565}"/>
                </a:ext>
              </a:extLst>
            </p:cNvPr>
            <p:cNvPicPr>
              <a:picLocks noChangeAspect="1"/>
            </p:cNvPicPr>
            <p:nvPr/>
          </p:nvPicPr>
          <p:blipFill rotWithShape="1">
            <a:blip r:embed="rId3"/>
            <a:srcRect t="7465" r="7857" b="42098"/>
            <a:stretch/>
          </p:blipFill>
          <p:spPr>
            <a:xfrm>
              <a:off x="1" y="1167411"/>
              <a:ext cx="11234056" cy="3109538"/>
            </a:xfrm>
            <a:prstGeom prst="rect">
              <a:avLst/>
            </a:prstGeom>
          </p:spPr>
        </p:pic>
        <p:sp>
          <p:nvSpPr>
            <p:cNvPr id="14" name="Rectangle 13">
              <a:extLst>
                <a:ext uri="{FF2B5EF4-FFF2-40B4-BE49-F238E27FC236}">
                  <a16:creationId xmlns:a16="http://schemas.microsoft.com/office/drawing/2014/main" id="{743EB0EB-5EE5-EF3C-D22A-8C03434BD957}"/>
                </a:ext>
              </a:extLst>
            </p:cNvPr>
            <p:cNvSpPr/>
            <p:nvPr/>
          </p:nvSpPr>
          <p:spPr>
            <a:xfrm>
              <a:off x="10493829" y="3970837"/>
              <a:ext cx="859971" cy="235008"/>
            </a:xfrm>
            <a:prstGeom prst="rect">
              <a:avLst/>
            </a:prstGeom>
            <a:solidFill>
              <a:schemeClr val="bg1"/>
            </a:solidFill>
            <a:ln>
              <a:noFill/>
            </a:ln>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nvGrpSpPr>
          <p:cNvPr id="4" name="Group 3">
            <a:extLst>
              <a:ext uri="{FF2B5EF4-FFF2-40B4-BE49-F238E27FC236}">
                <a16:creationId xmlns:a16="http://schemas.microsoft.com/office/drawing/2014/main" id="{4AE4F037-96E0-326A-3541-E01C84B69ED4}"/>
              </a:ext>
            </a:extLst>
          </p:cNvPr>
          <p:cNvGrpSpPr/>
          <p:nvPr/>
        </p:nvGrpSpPr>
        <p:grpSpPr>
          <a:xfrm>
            <a:off x="0" y="4276949"/>
            <a:ext cx="6096000" cy="2595437"/>
            <a:chOff x="-1" y="3678235"/>
            <a:chExt cx="6096000" cy="2595437"/>
          </a:xfrm>
        </p:grpSpPr>
        <p:pic>
          <p:nvPicPr>
            <p:cNvPr id="5" name="Imagen 1">
              <a:extLst>
                <a:ext uri="{FF2B5EF4-FFF2-40B4-BE49-F238E27FC236}">
                  <a16:creationId xmlns:a16="http://schemas.microsoft.com/office/drawing/2014/main" id="{D089000D-4A40-7D50-1AC1-D50EB2B64555}"/>
                </a:ext>
              </a:extLst>
            </p:cNvPr>
            <p:cNvPicPr>
              <a:picLocks noChangeAspect="1"/>
            </p:cNvPicPr>
            <p:nvPr/>
          </p:nvPicPr>
          <p:blipFill rotWithShape="1">
            <a:blip r:embed="rId3"/>
            <a:srcRect t="57901" r="50000"/>
            <a:stretch/>
          </p:blipFill>
          <p:spPr>
            <a:xfrm>
              <a:off x="-1" y="3678235"/>
              <a:ext cx="6096000" cy="2595437"/>
            </a:xfrm>
            <a:prstGeom prst="rect">
              <a:avLst/>
            </a:prstGeom>
          </p:spPr>
        </p:pic>
        <p:sp>
          <p:nvSpPr>
            <p:cNvPr id="7" name="Rectangle 6">
              <a:extLst>
                <a:ext uri="{FF2B5EF4-FFF2-40B4-BE49-F238E27FC236}">
                  <a16:creationId xmlns:a16="http://schemas.microsoft.com/office/drawing/2014/main" id="{60AB812E-EF50-67B3-E2C8-5A8B5A0EA518}"/>
                </a:ext>
              </a:extLst>
            </p:cNvPr>
            <p:cNvSpPr/>
            <p:nvPr/>
          </p:nvSpPr>
          <p:spPr>
            <a:xfrm>
              <a:off x="4310743" y="5791200"/>
              <a:ext cx="1654628" cy="381000"/>
            </a:xfrm>
            <a:prstGeom prst="rect">
              <a:avLst/>
            </a:prstGeom>
            <a:solidFill>
              <a:schemeClr val="bg1"/>
            </a:solid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nvGrpSpPr>
          <p:cNvPr id="10" name="Group 9">
            <a:extLst>
              <a:ext uri="{FF2B5EF4-FFF2-40B4-BE49-F238E27FC236}">
                <a16:creationId xmlns:a16="http://schemas.microsoft.com/office/drawing/2014/main" id="{5FDFA554-1DE5-88D6-D83F-9CF05DC4A5C1}"/>
              </a:ext>
            </a:extLst>
          </p:cNvPr>
          <p:cNvGrpSpPr/>
          <p:nvPr/>
        </p:nvGrpSpPr>
        <p:grpSpPr>
          <a:xfrm>
            <a:off x="6095395" y="4276949"/>
            <a:ext cx="5139267" cy="2595437"/>
            <a:chOff x="6096000" y="3678864"/>
            <a:chExt cx="5139267" cy="2595437"/>
          </a:xfrm>
        </p:grpSpPr>
        <p:pic>
          <p:nvPicPr>
            <p:cNvPr id="12" name="Imagen 1">
              <a:extLst>
                <a:ext uri="{FF2B5EF4-FFF2-40B4-BE49-F238E27FC236}">
                  <a16:creationId xmlns:a16="http://schemas.microsoft.com/office/drawing/2014/main" id="{F4F5E4C8-0E27-A8AB-0C74-BD7D3DF6ED18}"/>
                </a:ext>
              </a:extLst>
            </p:cNvPr>
            <p:cNvPicPr>
              <a:picLocks noChangeAspect="1"/>
            </p:cNvPicPr>
            <p:nvPr/>
          </p:nvPicPr>
          <p:blipFill rotWithShape="1">
            <a:blip r:embed="rId3"/>
            <a:srcRect l="50000" t="57901" r="7847"/>
            <a:stretch/>
          </p:blipFill>
          <p:spPr>
            <a:xfrm>
              <a:off x="6096000" y="3678864"/>
              <a:ext cx="5139267" cy="2595437"/>
            </a:xfrm>
            <a:prstGeom prst="rect">
              <a:avLst/>
            </a:prstGeom>
          </p:spPr>
        </p:pic>
        <p:sp>
          <p:nvSpPr>
            <p:cNvPr id="16" name="Rectangle 15">
              <a:extLst>
                <a:ext uri="{FF2B5EF4-FFF2-40B4-BE49-F238E27FC236}">
                  <a16:creationId xmlns:a16="http://schemas.microsoft.com/office/drawing/2014/main" id="{2E0E68D4-BBCE-8711-8D7E-45F4B55F96BA}"/>
                </a:ext>
              </a:extLst>
            </p:cNvPr>
            <p:cNvSpPr/>
            <p:nvPr/>
          </p:nvSpPr>
          <p:spPr>
            <a:xfrm>
              <a:off x="10354733" y="6014902"/>
              <a:ext cx="863600" cy="233998"/>
            </a:xfrm>
            <a:prstGeom prst="rect">
              <a:avLst/>
            </a:prstGeom>
            <a:solidFill>
              <a:schemeClr val="bg1"/>
            </a:solidFill>
            <a:ln>
              <a:noFill/>
            </a:ln>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p:txBody>
        </p:sp>
      </p:grpSp>
      <p:sp>
        <p:nvSpPr>
          <p:cNvPr id="9" name="TextBox 8">
            <a:extLst>
              <a:ext uri="{FF2B5EF4-FFF2-40B4-BE49-F238E27FC236}">
                <a16:creationId xmlns:a16="http://schemas.microsoft.com/office/drawing/2014/main" id="{56FCDC6A-3F97-3921-0D02-E2B38B8D5014}"/>
              </a:ext>
            </a:extLst>
          </p:cNvPr>
          <p:cNvSpPr txBox="1"/>
          <p:nvPr/>
        </p:nvSpPr>
        <p:spPr>
          <a:xfrm>
            <a:off x="10681288" y="5083931"/>
            <a:ext cx="1579396" cy="138499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83349"/>
                </a:solidFill>
                <a:effectLst/>
                <a:uLnTx/>
                <a:uFillTx/>
                <a:latin typeface="Arial" panose="020B0604020202020204"/>
                <a:ea typeface="+mn-ea"/>
                <a:cs typeface="+mn-cs"/>
              </a:rPr>
              <a:t>CI, confidence interval; CT, chemotherapy; D, durvalumab; HR, hazard ratio; IO, immuno-oncology; mOS, median overall survival; T, tremelimumab</a:t>
            </a: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t>Extracted from Peters S et al. Association Between KRAS STK11 KEAP1 Mutations and Outcomes in POSEIDON: Durvalumab Tremelimumab + Chemotherapy in mNSCLC. Abstract OA15.05. </a:t>
            </a:r>
            <a:b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t>Presented at the WCLC; August 06-09, 2022; Vienna, Austria. Available at: </a:t>
            </a: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https://wclc2022.iaslc.org/</a:t>
            </a: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6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1485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EE09E7-BBC5-39FB-D260-CA3276464504}"/>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GB" sz="3200">
                <a:solidFill>
                  <a:srgbClr val="0034A1"/>
                </a:solidFill>
                <a:latin typeface="Arial" charset="0"/>
                <a:ea typeface="+mj-ea"/>
                <a:cs typeface="Arial" charset="0"/>
              </a:rPr>
              <a:t>Take-home messages (Speaker’s own)</a:t>
            </a:r>
          </a:p>
        </p:txBody>
      </p:sp>
      <p:sp>
        <p:nvSpPr>
          <p:cNvPr id="5" name="Título 5">
            <a:extLst>
              <a:ext uri="{FF2B5EF4-FFF2-40B4-BE49-F238E27FC236}">
                <a16:creationId xmlns:a16="http://schemas.microsoft.com/office/drawing/2014/main" id="{653FB2C9-20EA-BBD1-37AC-B4243040854D}"/>
              </a:ext>
            </a:extLst>
          </p:cNvPr>
          <p:cNvSpPr txBox="1">
            <a:spLocks/>
          </p:cNvSpPr>
          <p:nvPr/>
        </p:nvSpPr>
        <p:spPr bwMode="auto">
          <a:xfrm>
            <a:off x="520650" y="1610475"/>
            <a:ext cx="11469292" cy="363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342900" marR="0" lvl="0" indent="-342900" algn="l" defTabSz="4572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Novel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immunotherapy</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strategies</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have</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improved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the</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natural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history</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of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advanced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NSCLC</a:t>
            </a:r>
          </a:p>
          <a:p>
            <a:pPr marL="342900" marR="0" lvl="0" indent="-342900" algn="l" defTabSz="4572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PD-1/PD-L1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monotherapy</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mainly</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benefits</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patients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with</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PD-L1 ≥50%</a:t>
            </a:r>
          </a:p>
          <a:p>
            <a:pPr marL="342900" marR="0" lvl="0" indent="-342900" algn="l" defTabSz="4572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However</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patients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with</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1" i="0" u="none" strike="noStrike" kern="1200" cap="none" spc="0" normalizeH="0" baseline="0" noProof="0" err="1">
                <a:ln>
                  <a:noFill/>
                </a:ln>
                <a:solidFill>
                  <a:srgbClr val="C00000"/>
                </a:solidFill>
                <a:effectLst/>
                <a:uLnTx/>
                <a:uFillTx/>
                <a:latin typeface="Arial" charset="0"/>
                <a:ea typeface="Heiti SC Light" charset="0"/>
                <a:cs typeface="Arial" charset="0"/>
              </a:rPr>
              <a:t>low</a:t>
            </a:r>
            <a:r>
              <a:rPr kumimoji="0" lang="es-ES" sz="2100" b="1" i="0" u="none" strike="noStrike" kern="1200" cap="none" spc="0" normalizeH="0" baseline="0" noProof="0">
                <a:ln>
                  <a:noFill/>
                </a:ln>
                <a:solidFill>
                  <a:srgbClr val="C00000"/>
                </a:solidFill>
                <a:effectLst/>
                <a:uLnTx/>
                <a:uFillTx/>
                <a:latin typeface="Arial" charset="0"/>
                <a:ea typeface="Heiti SC Light" charset="0"/>
                <a:cs typeface="Arial" charset="0"/>
              </a:rPr>
              <a:t>/negative PD-L1 </a:t>
            </a:r>
            <a:r>
              <a:rPr kumimoji="0" lang="es-ES" sz="2100" b="1" i="0" u="none" strike="noStrike" kern="1200" cap="none" spc="0" normalizeH="0" baseline="0" noProof="0" err="1">
                <a:ln>
                  <a:noFill/>
                </a:ln>
                <a:solidFill>
                  <a:srgbClr val="C00000"/>
                </a:solidFill>
                <a:effectLst/>
                <a:uLnTx/>
                <a:uFillTx/>
                <a:latin typeface="Arial" charset="0"/>
                <a:ea typeface="Heiti SC Light" charset="0"/>
                <a:cs typeface="Arial" charset="0"/>
              </a:rPr>
              <a:t>expression</a:t>
            </a:r>
            <a:r>
              <a:rPr kumimoji="0" lang="es-ES" sz="2100" b="1" i="0" u="none" strike="noStrike" kern="1200" cap="none" spc="0" normalizeH="0" baseline="0" noProof="0">
                <a:ln>
                  <a:noFill/>
                </a:ln>
                <a:solidFill>
                  <a:srgbClr val="C00000"/>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still</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have</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good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options</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e.g</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a:t>
            </a:r>
          </a:p>
          <a:p>
            <a:pPr marL="800100" marR="0" lvl="1" indent="-34290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Chemo-IO combos</a:t>
            </a:r>
          </a:p>
          <a:p>
            <a:pPr marL="800100" marR="0" lvl="1" indent="-34290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IO/IO combos </a:t>
            </a:r>
          </a:p>
          <a:p>
            <a:pPr marL="342900" marR="0" lvl="0" indent="-342900" algn="l" defTabSz="4572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Different</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treatment alternatives and combos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should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be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considered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according</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to tumor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characteristics</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and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patient</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health</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and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expectations</a:t>
            </a:r>
            <a:endPar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endParaRPr>
          </a:p>
          <a:p>
            <a:pPr marL="342900" marR="0" lvl="0" indent="-342900" algn="l" defTabSz="4572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Multiparametric</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predictive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biomarkers</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are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required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for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personalized</a:t>
            </a:r>
            <a:r>
              <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rPr>
              <a:t> IO </a:t>
            </a:r>
            <a:r>
              <a:rPr kumimoji="0" lang="es-ES" sz="2100" b="0" i="0" u="none" strike="noStrike" kern="1200" cap="none" spc="0" normalizeH="0" baseline="0" noProof="0" err="1">
                <a:ln>
                  <a:noFill/>
                </a:ln>
                <a:solidFill>
                  <a:srgbClr val="080302"/>
                </a:solidFill>
                <a:effectLst/>
                <a:uLnTx/>
                <a:uFillTx/>
                <a:latin typeface="Arial" charset="0"/>
                <a:ea typeface="Heiti SC Light" charset="0"/>
                <a:cs typeface="Arial" charset="0"/>
              </a:rPr>
              <a:t>approaches</a:t>
            </a:r>
            <a:endParaRPr kumimoji="0" lang="es-ES" sz="2100" b="0" i="0" u="none" strike="noStrike" kern="1200" cap="none" spc="0" normalizeH="0" baseline="0" noProof="0">
              <a:ln>
                <a:noFill/>
              </a:ln>
              <a:solidFill>
                <a:srgbClr val="080302"/>
              </a:solidFill>
              <a:effectLst/>
              <a:uLnTx/>
              <a:uFillTx/>
              <a:latin typeface="Arial" charset="0"/>
              <a:ea typeface="Heiti SC Light" charset="0"/>
              <a:cs typeface="Arial" charset="0"/>
            </a:endParaRPr>
          </a:p>
        </p:txBody>
      </p:sp>
      <p:sp>
        <p:nvSpPr>
          <p:cNvPr id="2" name="Slide Number Placeholder 2">
            <a:extLst>
              <a:ext uri="{FF2B5EF4-FFF2-40B4-BE49-F238E27FC236}">
                <a16:creationId xmlns:a16="http://schemas.microsoft.com/office/drawing/2014/main" id="{66B5367C-A932-4163-2806-BFFF3C6FA23F}"/>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A33DCE19-A923-A7AB-E102-6B316F52A2CF}"/>
              </a:ext>
            </a:extLst>
          </p:cNvPr>
          <p:cNvSpPr txBox="1"/>
          <p:nvPr/>
        </p:nvSpPr>
        <p:spPr>
          <a:xfrm>
            <a:off x="823287" y="6539022"/>
            <a:ext cx="9376627"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IO, immuno-oncology; NSCLC, non-small cell lung cancer; PD-1, programmed cell death protein 1; PD-L1, programmed cell death-ligand 1.</a:t>
            </a:r>
          </a:p>
        </p:txBody>
      </p:sp>
    </p:spTree>
    <p:extLst>
      <p:ext uri="{BB962C8B-B14F-4D97-AF65-F5344CB8AC3E}">
        <p14:creationId xmlns:p14="http://schemas.microsoft.com/office/powerpoint/2010/main" val="2436165153"/>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524000" y="2025650"/>
            <a:ext cx="9144000" cy="3151188"/>
          </a:xfrm>
          <a:prstGeom prst="rect">
            <a:avLst/>
          </a:prstGeom>
          <a:noFill/>
          <a:ln w="9525">
            <a:noFill/>
            <a:round/>
            <a:headEnd/>
            <a:tailEnd/>
          </a:ln>
          <a:effectLst/>
        </p:spPr>
        <p:txBody>
          <a:bodyPr lIns="0" tIns="0" rIns="0" bIns="0"/>
          <a:lstStyle>
            <a:lvl1pPr marL="341313" indent="-336550"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1pPr>
            <a:lvl2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2pPr>
            <a:lvl3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3pPr>
            <a:lvl4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4pPr>
            <a:lvl5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bg1"/>
                </a:solidFill>
                <a:latin typeface="Arial" charset="0"/>
                <a:ea typeface="SimSun" charset="0"/>
                <a:cs typeface="SimSun" charset="0"/>
              </a:defRPr>
            </a:lvl9pPr>
          </a:lstStyle>
          <a:p>
            <a:pPr marL="341313" marR="0" lvl="0" indent="-336550" algn="ctr" defTabSz="457200" rtl="0" eaLnBrk="1" fontAlgn="auto" latinLnBrk="0" hangingPunct="1">
              <a:lnSpc>
                <a:spcPct val="100000"/>
              </a:lnSpc>
              <a:spcBef>
                <a:spcPts val="0"/>
              </a:spcBef>
              <a:spcAft>
                <a:spcPts val="1625"/>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es-ES" sz="6000" b="1" i="0" u="none" strike="noStrike" kern="1200" cap="none" spc="0" normalizeH="0" baseline="0" noProof="0">
                <a:ln>
                  <a:noFill/>
                </a:ln>
                <a:solidFill>
                  <a:srgbClr val="0000FF"/>
                </a:solidFill>
                <a:effectLst>
                  <a:outerShdw blurRad="38100" dist="38100" dir="2700000" algn="tl">
                    <a:srgbClr val="000000"/>
                  </a:outerShdw>
                </a:effectLst>
                <a:uLnTx/>
                <a:uFillTx/>
                <a:latin typeface="Arial" charset="0"/>
                <a:ea typeface="SimSun" charset="0"/>
              </a:rPr>
              <a:t>Gracias</a:t>
            </a:r>
          </a:p>
          <a:p>
            <a:pPr marL="341313" marR="0" lvl="0" indent="-336550" algn="ctr" defTabSz="457200" rtl="0" eaLnBrk="1" fontAlgn="auto" latinLnBrk="0" hangingPunct="1">
              <a:lnSpc>
                <a:spcPct val="100000"/>
              </a:lnSpc>
              <a:spcBef>
                <a:spcPts val="0"/>
              </a:spcBef>
              <a:spcAft>
                <a:spcPts val="1625"/>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es-ES" sz="6000" b="1" i="0" u="none" strike="noStrike" kern="1200" cap="none" spc="0" normalizeH="0" baseline="0" noProof="0" err="1">
                <a:ln>
                  <a:noFill/>
                </a:ln>
                <a:solidFill>
                  <a:srgbClr val="000090"/>
                </a:solidFill>
                <a:effectLst>
                  <a:outerShdw blurRad="38100" dist="38100" dir="2700000" algn="tl">
                    <a:srgbClr val="000000"/>
                  </a:outerShdw>
                </a:effectLst>
                <a:uLnTx/>
                <a:uFillTx/>
                <a:latin typeface="Arial" charset="0"/>
                <a:ea typeface="SimSun" charset="0"/>
              </a:rPr>
              <a:t>lpazaresr@seom.org</a:t>
            </a:r>
            <a:endParaRPr kumimoji="0" lang="es-ES" sz="6000" b="1" i="0" u="none" strike="noStrike" kern="1200" cap="none" spc="0" normalizeH="0" baseline="0" noProof="0">
              <a:ln>
                <a:noFill/>
              </a:ln>
              <a:solidFill>
                <a:srgbClr val="000090"/>
              </a:solidFill>
              <a:effectLst>
                <a:outerShdw blurRad="38100" dist="38100" dir="2700000" algn="tl">
                  <a:srgbClr val="000000"/>
                </a:outerShdw>
              </a:effectLst>
              <a:uLnTx/>
              <a:uFillTx/>
              <a:latin typeface="Arial" charset="0"/>
              <a:ea typeface="SimSun" charset="0"/>
            </a:endParaRPr>
          </a:p>
          <a:p>
            <a:pPr marL="341313" marR="0" lvl="0" indent="-336550" algn="ctr" defTabSz="457200" rtl="0" eaLnBrk="1" fontAlgn="auto" latinLnBrk="0" hangingPunct="1">
              <a:lnSpc>
                <a:spcPct val="100000"/>
              </a:lnSpc>
              <a:spcBef>
                <a:spcPts val="0"/>
              </a:spcBef>
              <a:spcAft>
                <a:spcPts val="1625"/>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es-ES" sz="6000" b="1" i="0" u="none" strike="noStrike" kern="1200" cap="none" spc="0" normalizeH="0" baseline="0" noProof="0">
              <a:ln>
                <a:noFill/>
              </a:ln>
              <a:solidFill>
                <a:srgbClr val="000090"/>
              </a:solidFill>
              <a:effectLst>
                <a:outerShdw blurRad="38100" dist="38100" dir="2700000" algn="tl">
                  <a:srgbClr val="000000"/>
                </a:outerShdw>
              </a:effectLst>
              <a:uLnTx/>
              <a:uFillTx/>
              <a:latin typeface="Arial" charset="0"/>
              <a:ea typeface="SimSun" charset="0"/>
            </a:endParaRPr>
          </a:p>
        </p:txBody>
      </p:sp>
      <p:sp>
        <p:nvSpPr>
          <p:cNvPr id="2" name="Slide Number Placeholder 2">
            <a:extLst>
              <a:ext uri="{FF2B5EF4-FFF2-40B4-BE49-F238E27FC236}">
                <a16:creationId xmlns:a16="http://schemas.microsoft.com/office/drawing/2014/main" id="{CD82E202-22BF-525B-F50E-96777807098D}"/>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6865209"/>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2331403" y="2228592"/>
            <a:ext cx="718582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First-line small cell lung cancer</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de-DE" sz="2800" b="0" i="0" u="none" strike="noStrike" kern="1200" cap="none" spc="0" normalizeH="0" baseline="0" noProof="0" dirty="0">
                <a:ln>
                  <a:noFill/>
                </a:ln>
                <a:solidFill>
                  <a:srgbClr val="283349"/>
                </a:solidFill>
                <a:effectLst/>
                <a:uLnTx/>
                <a:uFillTx/>
                <a:latin typeface="Arial" panose="020B0604020202020204"/>
                <a:ea typeface="+mn-ea"/>
                <a:cs typeface="+mn-cs"/>
              </a:rPr>
              <a:t>Silvia Novello</a:t>
            </a:r>
            <a:r>
              <a:rPr kumimoji="0" lang="it-IT" sz="2800" b="0" i="0" u="none" strike="noStrike" kern="1200" cap="none" spc="0" normalizeH="0" baseline="0" noProof="0" dirty="0">
                <a:ln>
                  <a:noFill/>
                </a:ln>
                <a:solidFill>
                  <a:srgbClr val="283349"/>
                </a:solidFill>
                <a:effectLst/>
                <a:uLnTx/>
                <a:uFillTx/>
                <a:latin typeface="Arial" panose="020B0604020202020204"/>
                <a:ea typeface="+mn-ea"/>
                <a:cs typeface="+mn-cs"/>
              </a:rPr>
              <a:t>, MD, PhD</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San Luigi Hospital (part of University of Turin), </a:t>
            </a:r>
            <a:r>
              <a:rPr kumimoji="0" lang="en-US" sz="2400" b="0" i="0" u="none" strike="noStrike" kern="1200" cap="none" spc="0" normalizeH="0" baseline="0" noProof="0" dirty="0" err="1">
                <a:ln>
                  <a:noFill/>
                </a:ln>
                <a:solidFill>
                  <a:srgbClr val="283349"/>
                </a:solidFill>
                <a:effectLst/>
                <a:uLnTx/>
                <a:uFillTx/>
                <a:latin typeface="Arial" panose="020B0604020202020204"/>
                <a:ea typeface="+mn-ea"/>
                <a:cs typeface="+mn-cs"/>
              </a:rPr>
              <a:t>Orbassano</a:t>
            </a: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 Italy</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4" name="Picture 3" descr="A person with dark hair wearing a black jacket&#10;&#10;Description automatically generated">
            <a:extLst>
              <a:ext uri="{FF2B5EF4-FFF2-40B4-BE49-F238E27FC236}">
                <a16:creationId xmlns:a16="http://schemas.microsoft.com/office/drawing/2014/main" id="{F8C71672-B558-55BE-5EE5-2FBA0A750540}"/>
              </a:ext>
            </a:extLst>
          </p:cNvPr>
          <p:cNvPicPr>
            <a:picLocks noChangeAspect="1"/>
          </p:cNvPicPr>
          <p:nvPr/>
        </p:nvPicPr>
        <p:blipFill rotWithShape="1">
          <a:blip r:embed="rId2"/>
          <a:srcRect b="15528"/>
          <a:stretch/>
        </p:blipFill>
        <p:spPr>
          <a:xfrm>
            <a:off x="9353523" y="3429000"/>
            <a:ext cx="1805014" cy="2291678"/>
          </a:xfrm>
          <a:prstGeom prst="rect">
            <a:avLst/>
          </a:prstGeom>
        </p:spPr>
      </p:pic>
      <p:pic>
        <p:nvPicPr>
          <p:cNvPr id="6" name="Immagine 4">
            <a:extLst>
              <a:ext uri="{FF2B5EF4-FFF2-40B4-BE49-F238E27FC236}">
                <a16:creationId xmlns:a16="http://schemas.microsoft.com/office/drawing/2014/main" id="{020F634F-C860-BF0A-24AD-6A880CCDA0B6}"/>
              </a:ext>
            </a:extLst>
          </p:cNvPr>
          <p:cNvPicPr>
            <a:picLocks noChangeAspect="1"/>
          </p:cNvPicPr>
          <p:nvPr/>
        </p:nvPicPr>
        <p:blipFill rotWithShape="1">
          <a:blip r:embed="rId3"/>
          <a:srcRect r="75466"/>
          <a:stretch/>
        </p:blipFill>
        <p:spPr>
          <a:xfrm>
            <a:off x="578069" y="1089012"/>
            <a:ext cx="1444207" cy="1670774"/>
          </a:xfrm>
          <a:prstGeom prst="rect">
            <a:avLst/>
          </a:prstGeom>
        </p:spPr>
      </p:pic>
      <p:pic>
        <p:nvPicPr>
          <p:cNvPr id="7" name="Picture 2" descr="Risultati immagini per walce onlus logo">
            <a:extLst>
              <a:ext uri="{FF2B5EF4-FFF2-40B4-BE49-F238E27FC236}">
                <a16:creationId xmlns:a16="http://schemas.microsoft.com/office/drawing/2014/main" id="{B4C6CC35-4FD8-EF00-9733-DD12C29E35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06" t="19874" r="16466" b="22479"/>
          <a:stretch/>
        </p:blipFill>
        <p:spPr bwMode="auto">
          <a:xfrm>
            <a:off x="9613342" y="1243821"/>
            <a:ext cx="2357941" cy="136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700042"/>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45C16B-4B20-E392-F0FE-53A32C42AF92}"/>
              </a:ext>
            </a:extLst>
          </p:cNvPr>
          <p:cNvSpPr>
            <a:spLocks noGrp="1"/>
          </p:cNvSpPr>
          <p:nvPr>
            <p:ph type="ctrTitle"/>
          </p:nvPr>
        </p:nvSpPr>
        <p:spPr/>
        <p:txBody>
          <a:bodyPr/>
          <a:lstStyle/>
          <a:p>
            <a:r>
              <a:rPr lang="en-US"/>
              <a:t>Small Cell Lung Cancer: Epidemiology</a:t>
            </a:r>
            <a:endParaRPr lang="en-GB"/>
          </a:p>
        </p:txBody>
      </p:sp>
      <p:pic>
        <p:nvPicPr>
          <p:cNvPr id="12" name="Immagine 9" descr="Immagine che contiene schizzo, linea, diagramma, Diagramma&#10;&#10;Descrizione generata automaticamente">
            <a:extLst>
              <a:ext uri="{FF2B5EF4-FFF2-40B4-BE49-F238E27FC236}">
                <a16:creationId xmlns:a16="http://schemas.microsoft.com/office/drawing/2014/main" id="{3CBD9ED0-A0AD-9E89-93BF-DE247AD163B2}"/>
              </a:ext>
            </a:extLst>
          </p:cNvPr>
          <p:cNvPicPr>
            <a:picLocks noChangeAspect="1"/>
          </p:cNvPicPr>
          <p:nvPr/>
        </p:nvPicPr>
        <p:blipFill rotWithShape="1">
          <a:blip r:embed="rId2">
            <a:extLst>
              <a:ext uri="{28A0092B-C50C-407E-A947-70E740481C1C}">
                <a14:useLocalDpi xmlns:a14="http://schemas.microsoft.com/office/drawing/2010/main" val="0"/>
              </a:ext>
            </a:extLst>
          </a:blip>
          <a:srcRect l="11144" r="18155"/>
          <a:stretch/>
        </p:blipFill>
        <p:spPr>
          <a:xfrm>
            <a:off x="947749" y="1117332"/>
            <a:ext cx="4248215" cy="2908947"/>
          </a:xfrm>
          <a:prstGeom prst="rect">
            <a:avLst/>
          </a:prstGeom>
        </p:spPr>
      </p:pic>
      <p:pic>
        <p:nvPicPr>
          <p:cNvPr id="13" name="Immagine 15" descr="Immagine che contiene testo, schermata, diagramma, linea&#10;&#10;Descrizione generata automaticamente">
            <a:extLst>
              <a:ext uri="{FF2B5EF4-FFF2-40B4-BE49-F238E27FC236}">
                <a16:creationId xmlns:a16="http://schemas.microsoft.com/office/drawing/2014/main" id="{D05EAC5A-52EA-B099-D60C-4ACA367D0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92" y="3930973"/>
            <a:ext cx="5370043" cy="2568703"/>
          </a:xfrm>
          <a:prstGeom prst="rect">
            <a:avLst/>
          </a:prstGeom>
        </p:spPr>
      </p:pic>
      <p:sp>
        <p:nvSpPr>
          <p:cNvPr id="15" name="TextBox 14">
            <a:extLst>
              <a:ext uri="{FF2B5EF4-FFF2-40B4-BE49-F238E27FC236}">
                <a16:creationId xmlns:a16="http://schemas.microsoft.com/office/drawing/2014/main" id="{9F669529-61E3-F95C-BE98-8E894D38B950}"/>
              </a:ext>
            </a:extLst>
          </p:cNvPr>
          <p:cNvSpPr txBox="1"/>
          <p:nvPr/>
        </p:nvSpPr>
        <p:spPr>
          <a:xfrm>
            <a:off x="3421489" y="1514752"/>
            <a:ext cx="2598311" cy="523220"/>
          </a:xfrm>
          <a:prstGeom prst="rect">
            <a:avLst/>
          </a:prstGeom>
          <a:solidFill>
            <a:srgbClr val="5B9BD5">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a:ea typeface="+mn-ea"/>
                <a:cs typeface="+mn-cs"/>
              </a:rPr>
              <a:t>Incidence of SCLC has decreased in recent decades</a:t>
            </a:r>
            <a:r>
              <a:rPr kumimoji="0" lang="en-US" sz="1400" b="0" i="0" u="none" strike="noStrike" kern="0" cap="none" spc="0" normalizeH="0" baseline="30000" noProof="0">
                <a:ln>
                  <a:noFill/>
                </a:ln>
                <a:solidFill>
                  <a:prstClr val="black"/>
                </a:solidFill>
                <a:effectLst/>
                <a:uLnTx/>
                <a:uFillTx/>
                <a:latin typeface="Arial" panose="020B0604020202020204"/>
                <a:ea typeface="+mn-ea"/>
                <a:cs typeface="+mn-cs"/>
              </a:rPr>
              <a:t>2</a:t>
            </a:r>
          </a:p>
        </p:txBody>
      </p:sp>
      <p:sp>
        <p:nvSpPr>
          <p:cNvPr id="17" name="TextBox 16">
            <a:extLst>
              <a:ext uri="{FF2B5EF4-FFF2-40B4-BE49-F238E27FC236}">
                <a16:creationId xmlns:a16="http://schemas.microsoft.com/office/drawing/2014/main" id="{725B611F-FC2A-9686-9804-C83DFCEE19EC}"/>
              </a:ext>
            </a:extLst>
          </p:cNvPr>
          <p:cNvSpPr txBox="1"/>
          <p:nvPr/>
        </p:nvSpPr>
        <p:spPr>
          <a:xfrm>
            <a:off x="3250232" y="5479058"/>
            <a:ext cx="2856278" cy="523220"/>
          </a:xfrm>
          <a:prstGeom prst="rect">
            <a:avLst/>
          </a:prstGeom>
          <a:solidFill>
            <a:srgbClr val="5B9BD5">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a:ea typeface="+mn-ea"/>
                <a:cs typeface="+mn-cs"/>
              </a:rPr>
              <a:t>More patients being diagnosed with extensive-stage disease</a:t>
            </a:r>
            <a:r>
              <a:rPr kumimoji="0" lang="en-US" sz="1400" b="0" i="0" u="none" strike="noStrike" kern="0" cap="none" spc="0" normalizeH="0" baseline="30000" noProof="0">
                <a:ln>
                  <a:noFill/>
                </a:ln>
                <a:solidFill>
                  <a:prstClr val="black"/>
                </a:solidFill>
                <a:effectLst/>
                <a:uLnTx/>
                <a:uFillTx/>
                <a:latin typeface="Arial" panose="020B0604020202020204"/>
                <a:ea typeface="+mn-ea"/>
                <a:cs typeface="+mn-cs"/>
              </a:rPr>
              <a:t>1</a:t>
            </a: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20" name="Slide Number Placeholder 2">
            <a:extLst>
              <a:ext uri="{FF2B5EF4-FFF2-40B4-BE49-F238E27FC236}">
                <a16:creationId xmlns:a16="http://schemas.microsoft.com/office/drawing/2014/main" id="{639B9B08-2826-AC8F-2947-000C6EB1D3E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16D146EE-AFEC-3A3D-EE88-0152DDC0156E}"/>
              </a:ext>
            </a:extLst>
          </p:cNvPr>
          <p:cNvSpPr txBox="1"/>
          <p:nvPr/>
        </p:nvSpPr>
        <p:spPr>
          <a:xfrm>
            <a:off x="809186" y="6487250"/>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OS, overall survival; SCLC, small-cell lung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Extracted from 1) Cittolin-Santos GF et al. Cancer. 2024; 130(14): 2453-2461; 2)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panose="020B0604020202020204" pitchFamily="34" charset="0"/>
              </a:rPr>
              <a:t>Dingemans A et al. Ann Oncol. 2021;32:839–853.</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6AA51F28-E31B-3592-C00A-D766533BABB0}"/>
              </a:ext>
            </a:extLst>
          </p:cNvPr>
          <p:cNvGrpSpPr/>
          <p:nvPr/>
        </p:nvGrpSpPr>
        <p:grpSpPr>
          <a:xfrm>
            <a:off x="7056922" y="1391478"/>
            <a:ext cx="4576986" cy="4870174"/>
            <a:chOff x="7056922" y="1391478"/>
            <a:chExt cx="4576986" cy="4870174"/>
          </a:xfrm>
        </p:grpSpPr>
        <p:pic>
          <p:nvPicPr>
            <p:cNvPr id="27" name="Immagine 17" descr="Immagine che contiene testo, diagramma, linea, Diagramma&#10;&#10;Descrizione generata automaticamente">
              <a:extLst>
                <a:ext uri="{FF2B5EF4-FFF2-40B4-BE49-F238E27FC236}">
                  <a16:creationId xmlns:a16="http://schemas.microsoft.com/office/drawing/2014/main" id="{D0A42451-F16C-B504-7963-D507DBAF5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922" y="1391478"/>
              <a:ext cx="4576986" cy="4870174"/>
            </a:xfrm>
            <a:prstGeom prst="rect">
              <a:avLst/>
            </a:prstGeom>
          </p:spPr>
        </p:pic>
        <p:sp>
          <p:nvSpPr>
            <p:cNvPr id="28" name="Oval 27">
              <a:extLst>
                <a:ext uri="{FF2B5EF4-FFF2-40B4-BE49-F238E27FC236}">
                  <a16:creationId xmlns:a16="http://schemas.microsoft.com/office/drawing/2014/main" id="{6FBA0E67-596F-8649-CD16-37D919682802}"/>
                </a:ext>
              </a:extLst>
            </p:cNvPr>
            <p:cNvSpPr/>
            <p:nvPr/>
          </p:nvSpPr>
          <p:spPr>
            <a:xfrm>
              <a:off x="7187105" y="1462628"/>
              <a:ext cx="283779" cy="26106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
        <p:nvSpPr>
          <p:cNvPr id="19" name="TextBox 18">
            <a:extLst>
              <a:ext uri="{FF2B5EF4-FFF2-40B4-BE49-F238E27FC236}">
                <a16:creationId xmlns:a16="http://schemas.microsoft.com/office/drawing/2014/main" id="{D01890D8-D38F-F268-FA94-8E49AABAC7E2}"/>
              </a:ext>
            </a:extLst>
          </p:cNvPr>
          <p:cNvSpPr txBox="1"/>
          <p:nvPr/>
        </p:nvSpPr>
        <p:spPr>
          <a:xfrm>
            <a:off x="9247659" y="3669363"/>
            <a:ext cx="2633339" cy="523220"/>
          </a:xfrm>
          <a:prstGeom prst="rect">
            <a:avLst/>
          </a:prstGeom>
          <a:solidFill>
            <a:srgbClr val="5B9BD5">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a:ea typeface="+mn-ea"/>
                <a:cs typeface="+mn-cs"/>
              </a:rPr>
              <a:t>Despite some improvements, 5-year OS &lt;10%</a:t>
            </a:r>
            <a:r>
              <a:rPr kumimoji="0" lang="en-US" sz="1400" b="0" i="0" u="none" strike="noStrike" kern="0" cap="none" spc="0" normalizeH="0" baseline="30000" noProof="0">
                <a:ln>
                  <a:noFill/>
                </a:ln>
                <a:solidFill>
                  <a:prstClr val="black"/>
                </a:solidFill>
                <a:effectLst/>
                <a:uLnTx/>
                <a:uFillTx/>
                <a:latin typeface="Arial" panose="020B0604020202020204"/>
                <a:ea typeface="+mn-ea"/>
                <a:cs typeface="+mn-cs"/>
              </a:rPr>
              <a:t>2</a:t>
            </a: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125A20AB-4309-D78A-0F73-F20B513FEF94}"/>
              </a:ext>
            </a:extLst>
          </p:cNvPr>
          <p:cNvSpPr txBox="1"/>
          <p:nvPr/>
        </p:nvSpPr>
        <p:spPr>
          <a:xfrm>
            <a:off x="982242" y="1237753"/>
            <a:ext cx="3022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2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D9A1D7CF-679A-657E-12E8-830256D2F7F5}"/>
              </a:ext>
            </a:extLst>
          </p:cNvPr>
          <p:cNvSpPr txBox="1"/>
          <p:nvPr/>
        </p:nvSpPr>
        <p:spPr>
          <a:xfrm>
            <a:off x="779429" y="4008974"/>
            <a:ext cx="2083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2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9FCC1029-BEF2-22F4-0214-396F3431D026}"/>
              </a:ext>
            </a:extLst>
          </p:cNvPr>
          <p:cNvSpPr txBox="1"/>
          <p:nvPr/>
        </p:nvSpPr>
        <p:spPr>
          <a:xfrm>
            <a:off x="7262584" y="1485400"/>
            <a:ext cx="2083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2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2025631"/>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7">
            <a:extLst>
              <a:ext uri="{FF2B5EF4-FFF2-40B4-BE49-F238E27FC236}">
                <a16:creationId xmlns:a16="http://schemas.microsoft.com/office/drawing/2014/main" id="{201F1759-42FC-59AB-3646-5ABC06E010E0}"/>
              </a:ext>
            </a:extLst>
          </p:cNvPr>
          <p:cNvSpPr/>
          <p:nvPr/>
        </p:nvSpPr>
        <p:spPr>
          <a:xfrm>
            <a:off x="2389437" y="1177073"/>
            <a:ext cx="7413128" cy="859971"/>
          </a:xfrm>
          <a:prstGeom prst="rect">
            <a:avLst/>
          </a:prstGeom>
          <a:solidFill>
            <a:srgbClr val="FFFFFF"/>
          </a:solidFill>
          <a:ln w="19050" cap="flat" cmpd="sng" algn="ctr">
            <a:solidFill>
              <a:srgbClr val="004974"/>
            </a:solidFill>
            <a:prstDash val="solid"/>
            <a:miter lim="800000"/>
          </a:ln>
          <a:effectLst/>
        </p:spPr>
        <p:txBody>
          <a:bodyPr rtlCol="0" anchor="ctr"/>
          <a:lstStyle/>
          <a:p>
            <a:pPr marL="6480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mn-cs"/>
              </a:rPr>
              <a:t>SCLC is a very aggressive, poorly differentiated, and high-grade neuroendocrine carcinoma and accounts for ~15% of all lung cancers</a:t>
            </a:r>
            <a:r>
              <a:rPr kumimoji="0" lang="en-US" sz="1600" b="0" i="0" u="none" strike="noStrike" kern="0" cap="none" spc="0" normalizeH="0" baseline="30000" noProof="0">
                <a:ln>
                  <a:noFill/>
                </a:ln>
                <a:solidFill>
                  <a:srgbClr val="000000"/>
                </a:solidFill>
                <a:effectLst/>
                <a:uLnTx/>
                <a:uFillTx/>
                <a:latin typeface="Calibri" panose="020F0502020204030204"/>
                <a:ea typeface="+mn-ea"/>
                <a:cs typeface="+mn-cs"/>
              </a:rPr>
              <a:t>1–6</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a:p>
            <a:pPr marL="933750" marR="0" lvl="0" indent="-285750" algn="l" defTabSz="914400" rtl="0" eaLnBrk="1" fontAlgn="auto" latinLnBrk="0" hangingPunct="1">
              <a:lnSpc>
                <a:spcPct val="100000"/>
              </a:lnSpc>
              <a:spcBef>
                <a:spcPts val="0"/>
              </a:spcBef>
              <a:spcAft>
                <a:spcPts val="0"/>
              </a:spcAft>
              <a:buClr>
                <a:srgbClr val="004974"/>
              </a:buClr>
              <a:buSzTx/>
              <a:buFont typeface="Wingdings" panose="05000000000000000000" pitchFamily="2" charset="2"/>
              <a:buChar char="Ø"/>
              <a:tabLst/>
              <a:defRPr/>
            </a:pPr>
            <a:r>
              <a:rPr kumimoji="0" lang="en-US" sz="1600" b="1" i="0" u="none" strike="noStrike" kern="0" cap="none" spc="0" normalizeH="0" baseline="0" noProof="0">
                <a:ln>
                  <a:noFill/>
                </a:ln>
                <a:solidFill>
                  <a:srgbClr val="004974"/>
                </a:solidFill>
                <a:effectLst/>
                <a:uLnTx/>
                <a:uFillTx/>
                <a:latin typeface="Calibri" panose="020F0502020204030204"/>
                <a:ea typeface="+mn-ea"/>
                <a:cs typeface="+mn-cs"/>
              </a:rPr>
              <a:t>Most patients with SCLC have extensive-stage disease</a:t>
            </a:r>
            <a:r>
              <a:rPr kumimoji="0" lang="en-US" sz="1600" b="0" i="0" u="none" strike="noStrike" kern="0" cap="none" spc="0" normalizeH="0" baseline="30000" noProof="0">
                <a:ln>
                  <a:noFill/>
                </a:ln>
                <a:solidFill>
                  <a:srgbClr val="000000"/>
                </a:solidFill>
                <a:effectLst/>
                <a:uLnTx/>
                <a:uFillTx/>
                <a:latin typeface="Calibri" panose="020F0502020204030204"/>
                <a:ea typeface="+mn-ea"/>
                <a:cs typeface="+mn-cs"/>
              </a:rPr>
              <a:t>1,5</a:t>
            </a:r>
            <a:r>
              <a:rPr kumimoji="0" lang="en-US" sz="1600" b="0" i="0" u="none" strike="noStrike" kern="0" cap="none" spc="0" normalizeH="0" baseline="0" noProof="0">
                <a:ln>
                  <a:noFill/>
                </a:ln>
                <a:solidFill>
                  <a:srgbClr val="000000"/>
                </a:solidFill>
                <a:effectLst/>
                <a:uLnTx/>
                <a:uFillTx/>
                <a:latin typeface="Calibri" panose="020F0502020204030204"/>
                <a:ea typeface="+mn-ea"/>
                <a:cs typeface="+mn-cs"/>
              </a:rPr>
              <a:t> </a:t>
            </a:r>
          </a:p>
        </p:txBody>
      </p:sp>
      <p:pic>
        <p:nvPicPr>
          <p:cNvPr id="7" name="Graphic 18" descr="Lungs with solid fill">
            <a:extLst>
              <a:ext uri="{FF2B5EF4-FFF2-40B4-BE49-F238E27FC236}">
                <a16:creationId xmlns:a16="http://schemas.microsoft.com/office/drawing/2014/main" id="{A2A91742-E1E0-0267-65BF-EB691881ED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7784" y="1364476"/>
            <a:ext cx="485163" cy="485163"/>
          </a:xfrm>
          <a:prstGeom prst="rect">
            <a:avLst/>
          </a:prstGeom>
        </p:spPr>
      </p:pic>
      <p:sp>
        <p:nvSpPr>
          <p:cNvPr id="9" name="Rectangle 28">
            <a:extLst>
              <a:ext uri="{FF2B5EF4-FFF2-40B4-BE49-F238E27FC236}">
                <a16:creationId xmlns:a16="http://schemas.microsoft.com/office/drawing/2014/main" id="{6CE3A2E5-1957-2381-CC63-D0CE6FD72BC0}"/>
              </a:ext>
            </a:extLst>
          </p:cNvPr>
          <p:cNvSpPr/>
          <p:nvPr/>
        </p:nvSpPr>
        <p:spPr>
          <a:xfrm>
            <a:off x="2389435" y="3295340"/>
            <a:ext cx="7413127" cy="859971"/>
          </a:xfrm>
          <a:prstGeom prst="rect">
            <a:avLst/>
          </a:prstGeom>
          <a:solidFill>
            <a:srgbClr val="FFFFFF"/>
          </a:solidFill>
          <a:ln w="19050" cap="flat" cmpd="sng" algn="ctr">
            <a:solidFill>
              <a:srgbClr val="004974"/>
            </a:solidFill>
            <a:prstDash val="solid"/>
            <a:miter lim="800000"/>
          </a:ln>
          <a:effectLst/>
        </p:spPr>
        <p:txBody>
          <a:bodyPr rtlCol="0" anchor="ctr"/>
          <a:lstStyle/>
          <a:p>
            <a:pPr marL="6480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mn-cs"/>
              </a:rPr>
              <a:t>The 5-year survival rate for extensive-stage SCLC is ~3%</a:t>
            </a:r>
            <a:r>
              <a:rPr kumimoji="0" lang="en-US" sz="1600" b="0" i="0" u="none" strike="noStrike" kern="0" cap="none" spc="0" normalizeH="0" baseline="30000" noProof="0">
                <a:ln>
                  <a:noFill/>
                </a:ln>
                <a:solidFill>
                  <a:srgbClr val="000000"/>
                </a:solidFill>
                <a:effectLst/>
                <a:uLnTx/>
                <a:uFillTx/>
                <a:latin typeface="Calibri" panose="020F0502020204030204"/>
                <a:ea typeface="+mn-ea"/>
                <a:cs typeface="+mn-cs"/>
              </a:rPr>
              <a:t>8</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a:p>
            <a:pPr marL="64800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mn-cs"/>
              </a:rPr>
              <a:t>Median OS is approximately 6–12 months</a:t>
            </a:r>
            <a:r>
              <a:rPr kumimoji="0" lang="en-US" sz="1600" b="0" i="0" u="none" strike="noStrike" kern="0" cap="none" spc="0" normalizeH="0" baseline="30000" noProof="0">
                <a:ln>
                  <a:noFill/>
                </a:ln>
                <a:solidFill>
                  <a:srgbClr val="000000"/>
                </a:solidFill>
                <a:effectLst/>
                <a:uLnTx/>
                <a:uFillTx/>
                <a:latin typeface="Calibri" panose="020F0502020204030204"/>
                <a:ea typeface="+mn-ea"/>
                <a:cs typeface="+mn-cs"/>
              </a:rPr>
              <a:t>4–6</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 name="Graphic 20">
            <a:extLst>
              <a:ext uri="{FF2B5EF4-FFF2-40B4-BE49-F238E27FC236}">
                <a16:creationId xmlns:a16="http://schemas.microsoft.com/office/drawing/2014/main" id="{D15A6951-1905-A94D-EB73-442F0DD7C8E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641" t="9478" r="13427" b="29478"/>
          <a:stretch/>
        </p:blipFill>
        <p:spPr>
          <a:xfrm>
            <a:off x="2504242" y="3512009"/>
            <a:ext cx="431678" cy="361316"/>
          </a:xfrm>
          <a:prstGeom prst="rect">
            <a:avLst/>
          </a:prstGeom>
        </p:spPr>
      </p:pic>
      <p:sp>
        <p:nvSpPr>
          <p:cNvPr id="14" name="Rectangle 31">
            <a:extLst>
              <a:ext uri="{FF2B5EF4-FFF2-40B4-BE49-F238E27FC236}">
                <a16:creationId xmlns:a16="http://schemas.microsoft.com/office/drawing/2014/main" id="{E84668D3-74DD-0176-05EF-074999886155}"/>
              </a:ext>
            </a:extLst>
          </p:cNvPr>
          <p:cNvSpPr/>
          <p:nvPr/>
        </p:nvSpPr>
        <p:spPr>
          <a:xfrm>
            <a:off x="2389436" y="4312489"/>
            <a:ext cx="7413128" cy="1592644"/>
          </a:xfrm>
          <a:prstGeom prst="rect">
            <a:avLst/>
          </a:prstGeom>
          <a:solidFill>
            <a:srgbClr val="FFFFFF"/>
          </a:solidFill>
          <a:ln w="28575" cap="flat" cmpd="sng" algn="ctr">
            <a:solidFill>
              <a:srgbClr val="D8261C"/>
            </a:solidFill>
            <a:prstDash val="sysDot"/>
            <a:miter lim="800000"/>
          </a:ln>
          <a:effectLst/>
        </p:spPr>
        <p:txBody>
          <a:bodyPr rtlCol="0" anchor="ctr"/>
          <a:lstStyle/>
          <a:p>
            <a:pPr marL="64800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Lack of significant drug therapy progress over the last 40 years</a:t>
            </a:r>
          </a:p>
          <a:p>
            <a:pPr marL="6480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D8261C"/>
                </a:solidFill>
                <a:effectLst/>
                <a:uLnTx/>
                <a:uFillTx/>
                <a:latin typeface="Calibri" panose="020F0502020204030204"/>
                <a:ea typeface="+mn-ea"/>
                <a:cs typeface="+mn-cs"/>
              </a:rPr>
              <a:t>Current SoC 1L treatment for </a:t>
            </a:r>
            <a:r>
              <a:rPr kumimoji="0" lang="en-US" sz="1600" b="1" i="0" u="none" strike="noStrike" kern="0" cap="none" spc="0" normalizeH="0" baseline="0" noProof="0">
                <a:ln>
                  <a:noFill/>
                </a:ln>
                <a:solidFill>
                  <a:srgbClr val="D8261C"/>
                </a:solidFill>
                <a:effectLst/>
                <a:uLnTx/>
                <a:uFillTx/>
                <a:latin typeface="Calibri" panose="020F0502020204030204"/>
                <a:ea typeface="+mn-ea"/>
                <a:cs typeface="+mn-cs"/>
              </a:rPr>
              <a:t>extensive-stage SCLC </a:t>
            </a:r>
            <a:r>
              <a:rPr kumimoji="0" lang="en-US" sz="1600" b="0" i="0" u="none" strike="noStrike" kern="0" cap="none" spc="0" normalizeH="0" baseline="0" noProof="0">
                <a:ln>
                  <a:noFill/>
                </a:ln>
                <a:solidFill>
                  <a:srgbClr val="000000"/>
                </a:solidFill>
                <a:effectLst/>
                <a:uLnTx/>
                <a:uFillTx/>
                <a:latin typeface="Calibri" panose="020F0502020204030204"/>
                <a:ea typeface="+mn-ea"/>
                <a:cs typeface="+mn-cs"/>
              </a:rPr>
              <a:t>is systemic chemotherapy and immunotherapy (with or without consolidation RT)</a:t>
            </a:r>
            <a:r>
              <a:rPr kumimoji="0" lang="en-US" sz="1600" b="0" i="0" u="none" strike="noStrike" kern="0" cap="none" spc="0" normalizeH="0" baseline="30000" noProof="0">
                <a:ln>
                  <a:noFill/>
                </a:ln>
                <a:solidFill>
                  <a:srgbClr val="000000"/>
                </a:solidFill>
                <a:effectLst/>
                <a:uLnTx/>
                <a:uFillTx/>
                <a:latin typeface="Calibri" panose="020F0502020204030204"/>
                <a:ea typeface="+mn-ea"/>
                <a:cs typeface="+mn-cs"/>
              </a:rPr>
              <a:t>6</a:t>
            </a:r>
          </a:p>
          <a:p>
            <a:pPr marL="933750" marR="0" lvl="0" indent="-285750" algn="l" defTabSz="914400" rtl="0" eaLnBrk="1" fontAlgn="auto" latinLnBrk="0" hangingPunct="1">
              <a:lnSpc>
                <a:spcPct val="100000"/>
              </a:lnSpc>
              <a:spcBef>
                <a:spcPts val="0"/>
              </a:spcBef>
              <a:spcAft>
                <a:spcPts val="0"/>
              </a:spcAft>
              <a:buClr>
                <a:srgbClr val="D8261C"/>
              </a:buClr>
              <a:buSzTx/>
              <a:buFont typeface="Wingdings" panose="05000000000000000000" pitchFamily="2" charset="2"/>
              <a:buChar char="Ø"/>
              <a:tabLst/>
              <a:defRPr/>
            </a:pPr>
            <a:r>
              <a:rPr kumimoji="0" lang="en-US" sz="1600" b="1" i="0" u="none" strike="noStrike" kern="0" cap="none" spc="0" normalizeH="0" baseline="0" noProof="0">
                <a:ln>
                  <a:noFill/>
                </a:ln>
                <a:solidFill>
                  <a:srgbClr val="004974"/>
                </a:solidFill>
                <a:effectLst/>
                <a:uLnTx/>
                <a:uFillTx/>
                <a:latin typeface="Calibri" panose="020F0502020204030204"/>
                <a:ea typeface="+mn-ea"/>
                <a:cs typeface="+mn-cs"/>
              </a:rPr>
              <a:t>Targeting the PD-1/PD-L1 pathway has been shown to improve patient outcomes</a:t>
            </a:r>
            <a:r>
              <a:rPr kumimoji="0" lang="en-US" sz="1600" b="0" i="0" u="none" strike="noStrike" kern="0" cap="none" spc="0" normalizeH="0" baseline="0" noProof="0">
                <a:ln>
                  <a:noFill/>
                </a:ln>
                <a:solidFill>
                  <a:srgbClr val="000000"/>
                </a:solidFill>
                <a:effectLst/>
                <a:uLnTx/>
                <a:uFillTx/>
                <a:latin typeface="Calibri" panose="020F0502020204030204"/>
                <a:ea typeface="+mn-ea"/>
                <a:cs typeface="+mn-cs"/>
              </a:rPr>
              <a:t>, in combination with chemotherapy, in the first line setting</a:t>
            </a:r>
            <a:r>
              <a:rPr kumimoji="0" lang="en-US" sz="1600" b="0" i="0" u="none" strike="noStrike" kern="0" cap="none" spc="0" normalizeH="0" baseline="30000" noProof="0">
                <a:ln>
                  <a:noFill/>
                </a:ln>
                <a:solidFill>
                  <a:srgbClr val="000000"/>
                </a:solidFill>
                <a:effectLst/>
                <a:uLnTx/>
                <a:uFillTx/>
                <a:latin typeface="Calibri" panose="020F0502020204030204"/>
                <a:ea typeface="+mn-ea"/>
                <a:cs typeface="+mn-cs"/>
              </a:rPr>
              <a:t>6,9</a:t>
            </a:r>
            <a:endParaRPr kumimoji="0" lang="en-US" sz="1600" b="0" i="0" u="none" strike="noStrike" kern="0" cap="none" spc="0" normalizeH="0" baseline="30000" noProof="0">
              <a:ln>
                <a:noFill/>
              </a:ln>
              <a:solidFill>
                <a:srgbClr val="000000"/>
              </a:solidFill>
              <a:effectLst/>
              <a:highlight>
                <a:srgbClr val="FFFF00"/>
              </a:highlight>
              <a:uLnTx/>
              <a:uFillTx/>
              <a:latin typeface="Calibri" panose="020F0502020204030204"/>
              <a:ea typeface="+mn-ea"/>
              <a:cs typeface="+mn-cs"/>
            </a:endParaRPr>
          </a:p>
        </p:txBody>
      </p:sp>
      <p:pic>
        <p:nvPicPr>
          <p:cNvPr id="15" name="Graphic 21">
            <a:extLst>
              <a:ext uri="{FF2B5EF4-FFF2-40B4-BE49-F238E27FC236}">
                <a16:creationId xmlns:a16="http://schemas.microsoft.com/office/drawing/2014/main" id="{1B3B4FEE-DEC2-C95B-A8ED-BCDDF0D94E3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6748" r="16584" b="19053"/>
          <a:stretch/>
        </p:blipFill>
        <p:spPr>
          <a:xfrm>
            <a:off x="2524435" y="4824377"/>
            <a:ext cx="468512" cy="568868"/>
          </a:xfrm>
          <a:prstGeom prst="rect">
            <a:avLst/>
          </a:prstGeom>
        </p:spPr>
      </p:pic>
      <p:sp>
        <p:nvSpPr>
          <p:cNvPr id="16" name="Rectangle 27">
            <a:extLst>
              <a:ext uri="{FF2B5EF4-FFF2-40B4-BE49-F238E27FC236}">
                <a16:creationId xmlns:a16="http://schemas.microsoft.com/office/drawing/2014/main" id="{03CFF0FF-A7DE-99AC-9720-40B054AE4207}"/>
              </a:ext>
            </a:extLst>
          </p:cNvPr>
          <p:cNvSpPr/>
          <p:nvPr/>
        </p:nvSpPr>
        <p:spPr>
          <a:xfrm>
            <a:off x="2389435" y="2166561"/>
            <a:ext cx="7401474" cy="999262"/>
          </a:xfrm>
          <a:prstGeom prst="rect">
            <a:avLst/>
          </a:prstGeom>
          <a:solidFill>
            <a:srgbClr val="FFFFFF"/>
          </a:solidFill>
          <a:ln w="19050" cap="flat" cmpd="sng" algn="ctr">
            <a:solidFill>
              <a:srgbClr val="004974"/>
            </a:solidFill>
            <a:prstDash val="solid"/>
            <a:miter lim="800000"/>
          </a:ln>
          <a:effectLst/>
        </p:spPr>
        <p:txBody>
          <a:bodyPr rtlCol="0" anchor="ctr"/>
          <a:lstStyle/>
          <a:p>
            <a:pPr marL="0" marR="0" lvl="0" indent="0" algn="l" defTabSz="914400" rtl="0" eaLnBrk="1" fontAlgn="auto" latinLnBrk="0" hangingPunct="1">
              <a:lnSpc>
                <a:spcPct val="100000"/>
              </a:lnSpc>
              <a:spcBef>
                <a:spcPts val="800"/>
              </a:spcBef>
              <a:spcAft>
                <a:spcPts val="0"/>
              </a:spcAft>
              <a:buClr>
                <a:srgbClr val="000000"/>
              </a:buClr>
              <a:buSzTx/>
              <a:buFontTx/>
              <a:buNone/>
              <a:tabLst/>
              <a:defRPr/>
            </a:pPr>
            <a:r>
              <a:rPr kumimoji="0" lang="en-US" altLang="it-IT" sz="16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In many instances this is a disease of the elderly</a:t>
            </a:r>
          </a:p>
          <a:p>
            <a:pPr marL="0" marR="0" lvl="0" indent="0" algn="l" defTabSz="914400" rtl="0" eaLnBrk="1" fontAlgn="auto" latinLnBrk="0" hangingPunct="1">
              <a:lnSpc>
                <a:spcPct val="100000"/>
              </a:lnSpc>
              <a:spcBef>
                <a:spcPts val="800"/>
              </a:spcBef>
              <a:spcAft>
                <a:spcPts val="0"/>
              </a:spcAft>
              <a:buClr>
                <a:srgbClr val="000000"/>
              </a:buClr>
              <a:buSzTx/>
              <a:buFontTx/>
              <a:buNone/>
              <a:tabLst/>
              <a:defRPr/>
            </a:pPr>
            <a:r>
              <a:rPr kumimoji="0" lang="en-US" altLang="it-IT" sz="16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t>
            </a:r>
            <a:r>
              <a:rPr kumimoji="0" lang="en-US" altLang="it-IT" sz="16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44% SCLC occurs in the 70+ years ago group</a:t>
            </a:r>
            <a:r>
              <a:rPr kumimoji="0" lang="en-US" altLang="it-IT" sz="1600" b="0" i="0" u="none" strike="noStrike" kern="1200" cap="none" spc="0" normalizeH="0" baseline="30000" noProof="0">
                <a:ln>
                  <a:noFill/>
                </a:ln>
                <a:solidFill>
                  <a:srgbClr val="000000"/>
                </a:solidFill>
                <a:effectLst/>
                <a:uLnTx/>
                <a:uFillTx/>
                <a:latin typeface="Calibri" panose="020F0502020204030204"/>
                <a:ea typeface="+mn-ea"/>
                <a:cs typeface="Calibri" panose="020F0502020204030204" pitchFamily="34" charset="0"/>
              </a:rPr>
              <a:t>6</a:t>
            </a:r>
            <a:r>
              <a:rPr kumimoji="0" lang="en-US" altLang="it-IT" sz="16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10% SCLC occurs in the 80+</a:t>
            </a:r>
            <a:r>
              <a:rPr kumimoji="0" lang="en-US" altLang="it-IT" sz="1600" b="0" i="0" u="none" strike="noStrike" kern="1200" cap="none" spc="0" normalizeH="0" baseline="30000" noProof="0">
                <a:ln>
                  <a:noFill/>
                </a:ln>
                <a:solidFill>
                  <a:srgbClr val="000000"/>
                </a:solidFill>
                <a:effectLst/>
                <a:uLnTx/>
                <a:uFillTx/>
                <a:latin typeface="Calibri" panose="020F0502020204030204"/>
                <a:ea typeface="+mn-ea"/>
                <a:cs typeface="Calibri" panose="020F0502020204030204" pitchFamily="34" charset="0"/>
              </a:rPr>
              <a:t>7</a:t>
            </a:r>
          </a:p>
          <a:p>
            <a:pPr marL="0" marR="0" lvl="0" indent="0" algn="l" defTabSz="914400" rtl="0" eaLnBrk="1" fontAlgn="auto" latinLnBrk="0" hangingPunct="1">
              <a:lnSpc>
                <a:spcPct val="100000"/>
              </a:lnSpc>
              <a:spcBef>
                <a:spcPts val="800"/>
              </a:spcBef>
              <a:spcAft>
                <a:spcPts val="0"/>
              </a:spcAft>
              <a:buClr>
                <a:srgbClr val="000000"/>
              </a:buClr>
              <a:buSzTx/>
              <a:buFontTx/>
              <a:buNone/>
              <a:tabLst/>
              <a:defRPr/>
            </a:pPr>
            <a:r>
              <a:rPr kumimoji="0" lang="en-US" altLang="it-IT" sz="16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Decreasing survival from SCLC is observed with increasing age</a:t>
            </a:r>
            <a:r>
              <a:rPr kumimoji="0" lang="en-US" altLang="it-IT" sz="1600" b="0" i="0" u="none" strike="noStrike" kern="1200" cap="none" spc="0" normalizeH="0" baseline="30000" noProof="0">
                <a:ln>
                  <a:noFill/>
                </a:ln>
                <a:solidFill>
                  <a:srgbClr val="000000"/>
                </a:solidFill>
                <a:effectLst/>
                <a:uLnTx/>
                <a:uFillTx/>
                <a:latin typeface="Calibri" panose="020F0502020204030204"/>
                <a:ea typeface="+mn-ea"/>
                <a:cs typeface="Calibri" panose="020F0502020204030204" pitchFamily="34" charset="0"/>
              </a:rPr>
              <a:t>5</a:t>
            </a:r>
          </a:p>
        </p:txBody>
      </p:sp>
      <p:pic>
        <p:nvPicPr>
          <p:cNvPr id="17" name="Immagine 16">
            <a:extLst>
              <a:ext uri="{FF2B5EF4-FFF2-40B4-BE49-F238E27FC236}">
                <a16:creationId xmlns:a16="http://schemas.microsoft.com/office/drawing/2014/main" id="{D543659E-7E4B-B585-A597-0BE7DF8C3105}"/>
              </a:ext>
            </a:extLst>
          </p:cNvPr>
          <p:cNvPicPr>
            <a:picLocks noChangeAspect="1"/>
          </p:cNvPicPr>
          <p:nvPr/>
        </p:nvPicPr>
        <p:blipFill>
          <a:blip r:embed="rId9"/>
          <a:stretch>
            <a:fillRect/>
          </a:stretch>
        </p:blipFill>
        <p:spPr>
          <a:xfrm>
            <a:off x="2512780" y="2398773"/>
            <a:ext cx="629857" cy="590897"/>
          </a:xfrm>
          <a:prstGeom prst="rect">
            <a:avLst/>
          </a:prstGeom>
        </p:spPr>
      </p:pic>
      <p:sp>
        <p:nvSpPr>
          <p:cNvPr id="2" name="Slide Number Placeholder 2">
            <a:extLst>
              <a:ext uri="{FF2B5EF4-FFF2-40B4-BE49-F238E27FC236}">
                <a16:creationId xmlns:a16="http://schemas.microsoft.com/office/drawing/2014/main" id="{15CEE1E0-EC2E-514D-22DE-F7243505DDE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B3E8945-779D-1281-F3C4-AEEB82CD005E}"/>
              </a:ext>
            </a:extLst>
          </p:cNvPr>
          <p:cNvSpPr>
            <a:spLocks noGrp="1"/>
          </p:cNvSpPr>
          <p:nvPr>
            <p:ph type="ctrTitle"/>
          </p:nvPr>
        </p:nvSpPr>
        <p:spPr/>
        <p:txBody>
          <a:bodyPr/>
          <a:lstStyle/>
          <a:p>
            <a:r>
              <a:rPr lang="en-US">
                <a:solidFill>
                  <a:srgbClr val="283349"/>
                </a:solidFill>
              </a:rPr>
              <a:t>Small Cell Lung Cancer: Some Characteristics</a:t>
            </a:r>
            <a:endParaRPr lang="en-GB">
              <a:solidFill>
                <a:srgbClr val="283349"/>
              </a:solidFill>
            </a:endParaRPr>
          </a:p>
        </p:txBody>
      </p:sp>
      <p:sp>
        <p:nvSpPr>
          <p:cNvPr id="11" name="TextBox 10">
            <a:extLst>
              <a:ext uri="{FF2B5EF4-FFF2-40B4-BE49-F238E27FC236}">
                <a16:creationId xmlns:a16="http://schemas.microsoft.com/office/drawing/2014/main" id="{4E2D0BD5-4044-BCED-9EBE-36A6C4A6838B}"/>
              </a:ext>
            </a:extLst>
          </p:cNvPr>
          <p:cNvSpPr txBox="1"/>
          <p:nvPr/>
        </p:nvSpPr>
        <p:spPr>
          <a:xfrm>
            <a:off x="883579" y="6068630"/>
            <a:ext cx="10594648"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13F48"/>
                </a:solidFill>
                <a:effectLst/>
                <a:uLnTx/>
                <a:uFillTx/>
                <a:latin typeface="Arial"/>
                <a:ea typeface="+mn-ea"/>
                <a:cs typeface="Arial"/>
              </a:rPr>
              <a:t>NSCLC, non-small cell lung cancer; OS, overall survival; PD-1, programmed cell death protein 1; PD-L1, programmed death ligand 1; SCLC, small cell lung cancer; SoC, standard of care.</a:t>
            </a:r>
            <a:br>
              <a:rPr kumimoji="0" lang="en-US" sz="800" b="0" i="0" u="none" strike="noStrike" kern="1200" cap="none" spc="0" normalizeH="0" baseline="0" noProof="0" dirty="0">
                <a:ln>
                  <a:noFill/>
                </a:ln>
                <a:solidFill>
                  <a:srgbClr val="D9D8D6"/>
                </a:solidFill>
                <a:effectLst/>
                <a:uLnTx/>
                <a:uFillTx/>
                <a:latin typeface="Arial" panose="020B0604020202020204" pitchFamily="34" charset="0"/>
                <a:ea typeface="+mn-ea"/>
                <a:cs typeface="Arial" panose="020B0604020202020204" pitchFamily="34" charset="0"/>
              </a:rPr>
            </a:b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800" b="0" i="0" u="none" strike="noStrike" kern="1200" cap="none" spc="0" normalizeH="0" baseline="0" noProof="0">
                <a:ln>
                  <a:noFill/>
                </a:ln>
                <a:solidFill>
                  <a:srgbClr val="313F48"/>
                </a:solidFill>
                <a:effectLst/>
                <a:uLnTx/>
                <a:uFillTx/>
                <a:latin typeface="Arial"/>
                <a:ea typeface="+mn-ea"/>
                <a:cs typeface="Arial"/>
              </a:rPr>
              <a:t>1) Meijer J-J et al. Semin Cancer Biol. 2022;86(Pt 2):376-385; 2) NCCN SCLC V3.2023; 3) </a:t>
            </a:r>
            <a:r>
              <a:rPr kumimoji="0" lang="en-US" sz="800" b="0" i="0" u="none" strike="noStrike" kern="1200" cap="none" spc="0" normalizeH="0" baseline="0" noProof="0" err="1">
                <a:ln>
                  <a:noFill/>
                </a:ln>
                <a:solidFill>
                  <a:srgbClr val="313F48"/>
                </a:solidFill>
                <a:effectLst/>
                <a:uLnTx/>
                <a:uFillTx/>
                <a:latin typeface="Arial"/>
                <a:ea typeface="+mn-ea"/>
                <a:cs typeface="Arial"/>
              </a:rPr>
              <a:t>Raso</a:t>
            </a:r>
            <a:r>
              <a:rPr kumimoji="0" lang="en-US" sz="800" b="0" i="0" u="none" strike="noStrike" kern="1200" cap="none" spc="0" normalizeH="0" baseline="0" noProof="0">
                <a:ln>
                  <a:noFill/>
                </a:ln>
                <a:solidFill>
                  <a:srgbClr val="313F48"/>
                </a:solidFill>
                <a:effectLst/>
                <a:uLnTx/>
                <a:uFillTx/>
                <a:latin typeface="Arial"/>
                <a:ea typeface="+mn-ea"/>
                <a:cs typeface="Arial"/>
              </a:rPr>
              <a:t> MG et al. Cancers (Basel). 2021;13(4):820; 4) Herzog BH et al. J </a:t>
            </a:r>
            <a:r>
              <a:rPr kumimoji="0" lang="en-US" sz="800" b="0" i="0" u="none" strike="noStrike" kern="1200" cap="none" spc="0" normalizeH="0" baseline="0" noProof="0" err="1">
                <a:ln>
                  <a:noFill/>
                </a:ln>
                <a:solidFill>
                  <a:srgbClr val="313F48"/>
                </a:solidFill>
                <a:effectLst/>
                <a:uLnTx/>
                <a:uFillTx/>
                <a:latin typeface="Arial"/>
                <a:ea typeface="+mn-ea"/>
                <a:cs typeface="Arial"/>
              </a:rPr>
              <a:t>Thorac</a:t>
            </a:r>
            <a:r>
              <a:rPr kumimoji="0" lang="en-US" sz="800" b="0" i="0" u="none" strike="noStrike" kern="1200" cap="none" spc="0" normalizeH="0" baseline="0" noProof="0">
                <a:ln>
                  <a:noFill/>
                </a:ln>
                <a:solidFill>
                  <a:srgbClr val="313F48"/>
                </a:solidFill>
                <a:effectLst/>
                <a:uLnTx/>
                <a:uFillTx/>
                <a:latin typeface="Arial"/>
                <a:ea typeface="+mn-ea"/>
                <a:cs typeface="Arial"/>
              </a:rPr>
              <a:t> Oncol. 2021;16(12):2002-2015; 5) National Cancer Institute. Small-cell lung cancer treatment PDQ. Available at: </a:t>
            </a:r>
            <a:r>
              <a:rPr kumimoji="0" lang="en-US" sz="800" b="0" i="0" u="none" strike="noStrike" kern="1200" cap="none" spc="0" normalizeH="0" baseline="0" noProof="0" dirty="0">
                <a:ln>
                  <a:noFill/>
                </a:ln>
                <a:solidFill>
                  <a:srgbClr val="313F48"/>
                </a:solidFill>
                <a:effectLst/>
                <a:uLnTx/>
                <a:uFillTx/>
                <a:latin typeface="Arial"/>
                <a:ea typeface="+mn-ea"/>
                <a:cs typeface="Arial"/>
                <a:hlinkClick r:id="rId10"/>
              </a:rPr>
              <a:t>https://www.cancer.gov/types/lung/hp/small-cell-lung-treatment-pdq#_6_toc</a:t>
            </a:r>
            <a:r>
              <a:rPr kumimoji="0" lang="en-US" sz="800" b="0" i="0" u="none" strike="noStrike" kern="1200" cap="none" spc="0" normalizeH="0" baseline="0" noProof="0">
                <a:ln>
                  <a:noFill/>
                </a:ln>
                <a:solidFill>
                  <a:srgbClr val="313F48"/>
                </a:solidFill>
                <a:effectLst/>
                <a:uLnTx/>
                <a:uFillTx/>
                <a:latin typeface="Arial"/>
                <a:ea typeface="+mn-ea"/>
                <a:cs typeface="Arial"/>
              </a:rPr>
              <a:t> (Accessed 30 Aug 2023; 6) </a:t>
            </a:r>
            <a:r>
              <a:rPr kumimoji="0" lang="en-US" sz="800" b="0" i="0" u="none" strike="noStrike" kern="1200" cap="none" spc="0" normalizeH="0" baseline="0" noProof="0" err="1">
                <a:ln>
                  <a:noFill/>
                </a:ln>
                <a:solidFill>
                  <a:srgbClr val="283349"/>
                </a:solidFill>
                <a:effectLst/>
                <a:uLnTx/>
                <a:uFillTx/>
                <a:latin typeface="Arial" panose="020B0604020202020204"/>
                <a:ea typeface="+mn-ea"/>
                <a:cs typeface="Arial"/>
              </a:rPr>
              <a:t>Dingemans</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Arial"/>
              </a:rPr>
              <a:t> A et al. Ann Oncol. 2021;32:839–853</a:t>
            </a:r>
            <a:r>
              <a:rPr kumimoji="0" lang="en-US" sz="800" b="0" i="0" u="none" strike="noStrike" kern="1200" cap="none" spc="0" normalizeH="0" baseline="0" noProof="0">
                <a:ln>
                  <a:noFill/>
                </a:ln>
                <a:solidFill>
                  <a:srgbClr val="313F48"/>
                </a:solidFill>
                <a:effectLst/>
                <a:uLnTx/>
                <a:uFillTx/>
                <a:latin typeface="Arial"/>
                <a:ea typeface="+mn-ea"/>
                <a:cs typeface="Arial"/>
              </a:rPr>
              <a:t>; 7) </a:t>
            </a:r>
            <a:r>
              <a:rPr kumimoji="0" lang="en-US" sz="800" b="0" i="0" u="none" strike="noStrike" kern="1200" cap="none" spc="0" normalizeH="0" baseline="0" noProof="0" err="1">
                <a:ln>
                  <a:noFill/>
                </a:ln>
                <a:solidFill>
                  <a:srgbClr val="313F48"/>
                </a:solidFill>
                <a:effectLst/>
                <a:uLnTx/>
                <a:uFillTx/>
                <a:latin typeface="Arial"/>
                <a:ea typeface="+mn-ea"/>
                <a:cs typeface="Arial"/>
              </a:rPr>
              <a:t>Pallis</a:t>
            </a:r>
            <a:r>
              <a:rPr kumimoji="0" lang="en-US" sz="800" b="0" i="0" u="none" strike="noStrike" kern="1200" cap="none" spc="0" normalizeH="0" baseline="0" noProof="0">
                <a:ln>
                  <a:noFill/>
                </a:ln>
                <a:solidFill>
                  <a:srgbClr val="313F48"/>
                </a:solidFill>
                <a:effectLst/>
                <a:uLnTx/>
                <a:uFillTx/>
                <a:latin typeface="Arial"/>
                <a:ea typeface="+mn-ea"/>
                <a:cs typeface="Arial"/>
              </a:rPr>
              <a:t> AG et al. Cancer. 2010;116(5):1192-200; 8) American Cancer Society Small-cell lung cancer. Available at: </a:t>
            </a:r>
            <a:r>
              <a:rPr kumimoji="0" lang="en-US" sz="800" b="0" i="0" u="none" strike="noStrike" kern="1200" cap="none" spc="0" normalizeH="0" baseline="0" noProof="0" dirty="0">
                <a:ln>
                  <a:noFill/>
                </a:ln>
                <a:solidFill>
                  <a:srgbClr val="313F48"/>
                </a:solidFill>
                <a:effectLst/>
                <a:uLnTx/>
                <a:uFillTx/>
                <a:latin typeface="Arial"/>
                <a:ea typeface="+mn-ea"/>
                <a:cs typeface="Arial"/>
                <a:hlinkClick r:id="rId11"/>
              </a:rPr>
              <a:t>https://www.cancer.org/cancer/types/lung-cancer/detection-diagnosis-staging/survival-rates.html</a:t>
            </a:r>
            <a:r>
              <a:rPr kumimoji="0" lang="en-US" sz="800" b="0" i="0" u="none" strike="noStrike" kern="1200" cap="none" spc="0" normalizeH="0" baseline="0" noProof="0">
                <a:ln>
                  <a:noFill/>
                </a:ln>
                <a:solidFill>
                  <a:srgbClr val="313F48"/>
                </a:solidFill>
                <a:effectLst/>
                <a:uLnTx/>
                <a:uFillTx/>
                <a:latin typeface="Arial"/>
                <a:ea typeface="+mn-ea"/>
                <a:cs typeface="Arial"/>
              </a:rPr>
              <a:t> (Accessed 16 Jun 2024); 9) </a:t>
            </a:r>
            <a:r>
              <a:rPr kumimoji="0" lang="da-DK" sz="800" b="0" i="0" u="none" strike="noStrike" kern="1200" cap="none" spc="0" normalizeH="0" baseline="0" noProof="0">
                <a:ln>
                  <a:noFill/>
                </a:ln>
                <a:solidFill>
                  <a:srgbClr val="313F48"/>
                </a:solidFill>
                <a:effectLst/>
                <a:uLnTx/>
                <a:uFillTx/>
                <a:latin typeface="Arial"/>
                <a:ea typeface="+mn-ea"/>
                <a:cs typeface="Arial"/>
              </a:rPr>
              <a:t>Horn L et al. N </a:t>
            </a:r>
            <a:r>
              <a:rPr kumimoji="0" lang="da-DK" sz="800" b="0" i="0" u="none" strike="noStrike" kern="1200" cap="none" spc="0" normalizeH="0" baseline="0" noProof="0" err="1">
                <a:ln>
                  <a:noFill/>
                </a:ln>
                <a:solidFill>
                  <a:srgbClr val="313F48"/>
                </a:solidFill>
                <a:effectLst/>
                <a:uLnTx/>
                <a:uFillTx/>
                <a:latin typeface="Arial"/>
                <a:ea typeface="+mn-ea"/>
                <a:cs typeface="Arial"/>
              </a:rPr>
              <a:t>Engl</a:t>
            </a:r>
            <a:r>
              <a:rPr kumimoji="0" lang="da-DK" sz="800" b="0" i="0" u="none" strike="noStrike" kern="1200" cap="none" spc="0" normalizeH="0" baseline="0" noProof="0">
                <a:ln>
                  <a:noFill/>
                </a:ln>
                <a:solidFill>
                  <a:srgbClr val="313F48"/>
                </a:solidFill>
                <a:effectLst/>
                <a:uLnTx/>
                <a:uFillTx/>
                <a:latin typeface="Arial"/>
                <a:ea typeface="+mn-ea"/>
                <a:cs typeface="Arial"/>
              </a:rPr>
              <a:t> J Med. 2018;379(23):2220-2229</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dirty="0">
              <a:ln>
                <a:noFill/>
              </a:ln>
              <a:solidFill>
                <a:srgbClr val="D9D8D6"/>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362175874"/>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4BAB40-4772-F104-7C65-21B18C0A9697}"/>
              </a:ext>
            </a:extLst>
          </p:cNvPr>
          <p:cNvSpPr>
            <a:spLocks noGrp="1"/>
          </p:cNvSpPr>
          <p:nvPr>
            <p:ph type="title"/>
          </p:nvPr>
        </p:nvSpPr>
        <p:spPr>
          <a:xfrm>
            <a:off x="495737" y="203484"/>
            <a:ext cx="10544033" cy="752213"/>
          </a:xfrm>
        </p:spPr>
        <p:txBody>
          <a:bodyPr>
            <a:normAutofit fontScale="90000"/>
          </a:bodyPr>
          <a:lstStyle/>
          <a:p>
            <a:r>
              <a:rPr lang="it-IT">
                <a:solidFill>
                  <a:srgbClr val="283349"/>
                </a:solidFill>
                <a:latin typeface="Arial" panose="020B0604020202020204" pitchFamily="34" charset="0"/>
                <a:cs typeface="Arial" panose="020B0604020202020204" pitchFamily="34" charset="0"/>
              </a:rPr>
              <a:t>The other face(s) of SCLC…..</a:t>
            </a:r>
            <a:br>
              <a:rPr lang="it-IT">
                <a:solidFill>
                  <a:srgbClr val="283349"/>
                </a:solidFill>
                <a:latin typeface="Arial" panose="020B0604020202020204" pitchFamily="34" charset="0"/>
                <a:cs typeface="Arial" panose="020B0604020202020204" pitchFamily="34" charset="0"/>
              </a:rPr>
            </a:br>
            <a:r>
              <a:rPr lang="it-IT" sz="2200">
                <a:solidFill>
                  <a:srgbClr val="283349"/>
                </a:solidFill>
                <a:latin typeface="Arial" panose="020B0604020202020204" pitchFamily="34" charset="0"/>
                <a:cs typeface="Arial" panose="020B0604020202020204" pitchFamily="34" charset="0"/>
              </a:rPr>
              <a:t>Despite a wealth of data on SCLC, treatment options are still limited</a:t>
            </a:r>
          </a:p>
        </p:txBody>
      </p:sp>
      <p:sp>
        <p:nvSpPr>
          <p:cNvPr id="14" name="Rettangolo 13">
            <a:extLst>
              <a:ext uri="{FF2B5EF4-FFF2-40B4-BE49-F238E27FC236}">
                <a16:creationId xmlns:a16="http://schemas.microsoft.com/office/drawing/2014/main" id="{847D75DA-43F3-D7EB-9EE9-24A5588A709E}"/>
              </a:ext>
            </a:extLst>
          </p:cNvPr>
          <p:cNvSpPr/>
          <p:nvPr/>
        </p:nvSpPr>
        <p:spPr>
          <a:xfrm>
            <a:off x="5585684" y="3265128"/>
            <a:ext cx="182070" cy="1775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descr="Immagine che contiene testo, schermata, diagramma, design&#10;&#10;Descrizione generata automaticamente">
            <a:extLst>
              <a:ext uri="{FF2B5EF4-FFF2-40B4-BE49-F238E27FC236}">
                <a16:creationId xmlns:a16="http://schemas.microsoft.com/office/drawing/2014/main" id="{E24F0550-75F3-B09F-7494-33FE1B01A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3" y="920756"/>
            <a:ext cx="5536352" cy="5473743"/>
          </a:xfrm>
          <a:prstGeom prst="rect">
            <a:avLst/>
          </a:prstGeom>
        </p:spPr>
      </p:pic>
      <p:sp>
        <p:nvSpPr>
          <p:cNvPr id="6" name="Slide Number Placeholder 2">
            <a:extLst>
              <a:ext uri="{FF2B5EF4-FFF2-40B4-BE49-F238E27FC236}">
                <a16:creationId xmlns:a16="http://schemas.microsoft.com/office/drawing/2014/main" id="{26346C5E-AC0D-A135-3CA0-B16ACE434AC7}"/>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2BEDB5D-E752-0E7D-8638-BA5189FAB519}"/>
              </a:ext>
            </a:extLst>
          </p:cNvPr>
          <p:cNvSpPr txBox="1"/>
          <p:nvPr/>
        </p:nvSpPr>
        <p:spPr>
          <a:xfrm>
            <a:off x="883579" y="6364524"/>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CP/ET, carboplatin and etoposide; EMT, epithelial–mesenchymal transition; IFN-</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sym typeface="Symbol" panose="05050102010706020507" pitchFamily="18" charset="2"/>
              </a:rPr>
              <a:t>, interferon-gamma;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LTS, long-term survivors; non-LTS, non–long-term survivors;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SCLC, small-cell lung cancer; SCLC-A, ASCL1 driven; SCLC-I, SCLC inflamed; SCLC-N, NEUROD1 driven; SCLC-P, POU2F3 driven.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Extracted from 1) Gay CM et al. </a:t>
            </a:r>
            <a:r>
              <a:rPr kumimoji="0" lang="pt-BR" sz="900" b="0" i="0" u="none" strike="noStrike" kern="1200" cap="none" spc="0" normalizeH="0" baseline="0" noProof="0">
                <a:ln>
                  <a:noFill/>
                </a:ln>
                <a:solidFill>
                  <a:srgbClr val="283349"/>
                </a:solidFill>
                <a:effectLst/>
                <a:uLnTx/>
                <a:uFillTx/>
                <a:latin typeface="Arial" panose="020B0604020202020204"/>
                <a:ea typeface="+mn-ea"/>
                <a:cs typeface="+mn-cs"/>
              </a:rPr>
              <a:t>Cancer Cell. 2021;39(3):346-360.e7; 2) Liu SV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Lung Cancer. 2023:186:107418.</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0DE0249D-5D11-494F-ED38-647BD1CA73B9}"/>
              </a:ext>
            </a:extLst>
          </p:cNvPr>
          <p:cNvSpPr txBox="1"/>
          <p:nvPr/>
        </p:nvSpPr>
        <p:spPr>
          <a:xfrm>
            <a:off x="5525583" y="1068747"/>
            <a:ext cx="3022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2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4C357F34-F75B-36F7-8DCB-D7A46AC313EB}"/>
              </a:ext>
            </a:extLst>
          </p:cNvPr>
          <p:cNvGrpSpPr/>
          <p:nvPr/>
        </p:nvGrpSpPr>
        <p:grpSpPr>
          <a:xfrm>
            <a:off x="5585684" y="1068747"/>
            <a:ext cx="6616863" cy="4423103"/>
            <a:chOff x="5585684" y="1068747"/>
            <a:chExt cx="6616863" cy="4423103"/>
          </a:xfrm>
        </p:grpSpPr>
        <p:pic>
          <p:nvPicPr>
            <p:cNvPr id="9" name="Immagine 8">
              <a:extLst>
                <a:ext uri="{FF2B5EF4-FFF2-40B4-BE49-F238E27FC236}">
                  <a16:creationId xmlns:a16="http://schemas.microsoft.com/office/drawing/2014/main" id="{7148D816-3C7F-2D6C-9F7A-5BDBF0A49DC0}"/>
                </a:ext>
              </a:extLst>
            </p:cNvPr>
            <p:cNvPicPr>
              <a:picLocks noChangeAspect="1"/>
            </p:cNvPicPr>
            <p:nvPr/>
          </p:nvPicPr>
          <p:blipFill>
            <a:blip r:embed="rId4"/>
            <a:stretch>
              <a:fillRect/>
            </a:stretch>
          </p:blipFill>
          <p:spPr>
            <a:xfrm>
              <a:off x="5585684" y="3265128"/>
              <a:ext cx="3387520" cy="2226722"/>
            </a:xfrm>
            <a:prstGeom prst="rect">
              <a:avLst/>
            </a:prstGeom>
          </p:spPr>
        </p:pic>
        <p:pic>
          <p:nvPicPr>
            <p:cNvPr id="11" name="Immagine 10">
              <a:extLst>
                <a:ext uri="{FF2B5EF4-FFF2-40B4-BE49-F238E27FC236}">
                  <a16:creationId xmlns:a16="http://schemas.microsoft.com/office/drawing/2014/main" id="{F19AA364-D7EB-1826-12F4-5000FC31A70A}"/>
                </a:ext>
              </a:extLst>
            </p:cNvPr>
            <p:cNvPicPr>
              <a:picLocks noChangeAspect="1"/>
            </p:cNvPicPr>
            <p:nvPr/>
          </p:nvPicPr>
          <p:blipFill>
            <a:blip r:embed="rId5"/>
            <a:stretch>
              <a:fillRect/>
            </a:stretch>
          </p:blipFill>
          <p:spPr>
            <a:xfrm>
              <a:off x="7027033" y="1245226"/>
              <a:ext cx="3481754" cy="1825798"/>
            </a:xfrm>
            <a:prstGeom prst="rect">
              <a:avLst/>
            </a:prstGeom>
          </p:spPr>
        </p:pic>
        <p:pic>
          <p:nvPicPr>
            <p:cNvPr id="13" name="Immagine 12">
              <a:extLst>
                <a:ext uri="{FF2B5EF4-FFF2-40B4-BE49-F238E27FC236}">
                  <a16:creationId xmlns:a16="http://schemas.microsoft.com/office/drawing/2014/main" id="{8B646C63-1291-F451-717E-BD9B94B6644F}"/>
                </a:ext>
              </a:extLst>
            </p:cNvPr>
            <p:cNvPicPr>
              <a:picLocks noChangeAspect="1"/>
            </p:cNvPicPr>
            <p:nvPr/>
          </p:nvPicPr>
          <p:blipFill rotWithShape="1">
            <a:blip r:embed="rId6"/>
            <a:srcRect r="8808"/>
            <a:stretch/>
          </p:blipFill>
          <p:spPr>
            <a:xfrm>
              <a:off x="8815027" y="3442641"/>
              <a:ext cx="3387520" cy="1855105"/>
            </a:xfrm>
            <a:prstGeom prst="rect">
              <a:avLst/>
            </a:prstGeom>
          </p:spPr>
        </p:pic>
        <p:sp>
          <p:nvSpPr>
            <p:cNvPr id="18" name="TextBox 17">
              <a:extLst>
                <a:ext uri="{FF2B5EF4-FFF2-40B4-BE49-F238E27FC236}">
                  <a16:creationId xmlns:a16="http://schemas.microsoft.com/office/drawing/2014/main" id="{2CD8CE9F-24F2-E1FE-2367-1FA7502DA773}"/>
                </a:ext>
              </a:extLst>
            </p:cNvPr>
            <p:cNvSpPr txBox="1"/>
            <p:nvPr/>
          </p:nvSpPr>
          <p:spPr>
            <a:xfrm>
              <a:off x="10445927" y="1068747"/>
              <a:ext cx="3022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en-GB" sz="12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03733844"/>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riangolo 9">
            <a:extLst>
              <a:ext uri="{FF2B5EF4-FFF2-40B4-BE49-F238E27FC236}">
                <a16:creationId xmlns:a16="http://schemas.microsoft.com/office/drawing/2014/main" id="{61917AF6-D3EB-1C5C-DFE6-C36ACCF7A764}"/>
              </a:ext>
            </a:extLst>
          </p:cNvPr>
          <p:cNvSpPr/>
          <p:nvPr/>
        </p:nvSpPr>
        <p:spPr>
          <a:xfrm rot="9378763">
            <a:off x="7557674" y="2021714"/>
            <a:ext cx="620889" cy="1421671"/>
          </a:xfrm>
          <a:prstGeom prst="triangle">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73E771F-4321-8ABB-D2BD-9954D02E22FD}"/>
              </a:ext>
            </a:extLst>
          </p:cNvPr>
          <p:cNvSpPr>
            <a:spLocks noGrp="1"/>
          </p:cNvSpPr>
          <p:nvPr>
            <p:ph type="title"/>
          </p:nvPr>
        </p:nvSpPr>
        <p:spPr>
          <a:xfrm>
            <a:off x="7009261" y="669295"/>
            <a:ext cx="3590659" cy="895871"/>
          </a:xfrm>
        </p:spPr>
        <p:txBody>
          <a:bodyPr>
            <a:noAutofit/>
          </a:bodyPr>
          <a:lstStyle/>
          <a:p>
            <a:pPr algn="ctr"/>
            <a:r>
              <a:rPr lang="it-IT" sz="2800">
                <a:solidFill>
                  <a:srgbClr val="283349"/>
                </a:solidFill>
                <a:latin typeface="Arial" panose="020B0604020202020204" pitchFamily="34" charset="0"/>
                <a:cs typeface="Arial" panose="020B0604020202020204" pitchFamily="34" charset="0"/>
              </a:rPr>
              <a:t>Network </a:t>
            </a:r>
            <a:r>
              <a:rPr lang="it-IT" sz="2800" err="1">
                <a:solidFill>
                  <a:srgbClr val="283349"/>
                </a:solidFill>
                <a:latin typeface="Arial" panose="020B0604020202020204" pitchFamily="34" charset="0"/>
                <a:cs typeface="Arial" panose="020B0604020202020204" pitchFamily="34" charset="0"/>
              </a:rPr>
              <a:t>Listening</a:t>
            </a:r>
            <a:r>
              <a:rPr lang="it-IT" sz="2800">
                <a:solidFill>
                  <a:srgbClr val="283349"/>
                </a:solidFill>
                <a:latin typeface="Arial" panose="020B0604020202020204" pitchFamily="34" charset="0"/>
                <a:cs typeface="Arial" panose="020B0604020202020204" pitchFamily="34" charset="0"/>
              </a:rPr>
              <a:t> </a:t>
            </a:r>
            <a:br>
              <a:rPr lang="it-IT" sz="2800">
                <a:solidFill>
                  <a:srgbClr val="283349"/>
                </a:solidFill>
                <a:latin typeface="Arial" panose="020B0604020202020204" pitchFamily="34" charset="0"/>
                <a:cs typeface="Arial" panose="020B0604020202020204" pitchFamily="34" charset="0"/>
              </a:rPr>
            </a:br>
            <a:r>
              <a:rPr lang="it-IT" sz="2400" b="0">
                <a:solidFill>
                  <a:srgbClr val="283349"/>
                </a:solidFill>
                <a:latin typeface="Arial" panose="020B0604020202020204" pitchFamily="34" charset="0"/>
                <a:cs typeface="Arial" panose="020B0604020202020204" pitchFamily="34" charset="0"/>
              </a:rPr>
              <a:t>(</a:t>
            </a:r>
            <a:r>
              <a:rPr lang="it-IT" sz="2400" b="0" err="1">
                <a:solidFill>
                  <a:srgbClr val="283349"/>
                </a:solidFill>
                <a:latin typeface="Arial" panose="020B0604020202020204" pitchFamily="34" charset="0"/>
                <a:cs typeface="Arial" panose="020B0604020202020204" pitchFamily="34" charset="0"/>
              </a:rPr>
              <a:t>Jan</a:t>
            </a:r>
            <a:r>
              <a:rPr lang="it-IT" sz="2400" b="0">
                <a:solidFill>
                  <a:srgbClr val="283349"/>
                </a:solidFill>
                <a:latin typeface="Arial" panose="020B0604020202020204" pitchFamily="34" charset="0"/>
                <a:cs typeface="Arial" panose="020B0604020202020204" pitchFamily="34" charset="0"/>
              </a:rPr>
              <a:t> 2017- </a:t>
            </a:r>
            <a:r>
              <a:rPr lang="it-IT" sz="2400" b="0" err="1">
                <a:solidFill>
                  <a:srgbClr val="283349"/>
                </a:solidFill>
                <a:latin typeface="Arial" panose="020B0604020202020204" pitchFamily="34" charset="0"/>
                <a:cs typeface="Arial" panose="020B0604020202020204" pitchFamily="34" charset="0"/>
              </a:rPr>
              <a:t>Dec</a:t>
            </a:r>
            <a:r>
              <a:rPr lang="it-IT" sz="2400" b="0">
                <a:solidFill>
                  <a:srgbClr val="283349"/>
                </a:solidFill>
                <a:latin typeface="Arial" panose="020B0604020202020204" pitchFamily="34" charset="0"/>
                <a:cs typeface="Arial" panose="020B0604020202020204" pitchFamily="34" charset="0"/>
              </a:rPr>
              <a:t> 2018)</a:t>
            </a:r>
            <a:r>
              <a:rPr lang="it-IT" sz="2400" b="0" baseline="30000">
                <a:solidFill>
                  <a:srgbClr val="283349"/>
                </a:solidFill>
                <a:latin typeface="Arial" panose="020B0604020202020204" pitchFamily="34" charset="0"/>
                <a:cs typeface="Arial" panose="020B0604020202020204" pitchFamily="34" charset="0"/>
              </a:rPr>
              <a:t>2</a:t>
            </a:r>
            <a:endParaRPr lang="it-IT" sz="2800" b="0">
              <a:solidFill>
                <a:srgbClr val="283349"/>
              </a:solidFill>
              <a:latin typeface="Arial" panose="020B0604020202020204" pitchFamily="34" charset="0"/>
              <a:cs typeface="Arial" panose="020B0604020202020204" pitchFamily="34" charset="0"/>
            </a:endParaRPr>
          </a:p>
        </p:txBody>
      </p:sp>
      <p:graphicFrame>
        <p:nvGraphicFramePr>
          <p:cNvPr id="4" name="Grafico 3">
            <a:extLst>
              <a:ext uri="{FF2B5EF4-FFF2-40B4-BE49-F238E27FC236}">
                <a16:creationId xmlns:a16="http://schemas.microsoft.com/office/drawing/2014/main" id="{BB9301B8-7F8B-A5E2-B661-BF11DBA463A2}"/>
              </a:ext>
            </a:extLst>
          </p:cNvPr>
          <p:cNvGraphicFramePr/>
          <p:nvPr/>
        </p:nvGraphicFramePr>
        <p:xfrm>
          <a:off x="6869337" y="2917016"/>
          <a:ext cx="4216352" cy="2659695"/>
        </p:xfrm>
        <a:graphic>
          <a:graphicData uri="http://schemas.openxmlformats.org/drawingml/2006/chart">
            <c:chart xmlns:c="http://schemas.openxmlformats.org/drawingml/2006/chart" xmlns:r="http://schemas.openxmlformats.org/officeDocument/2006/relationships" r:id="rId3"/>
          </a:graphicData>
        </a:graphic>
      </p:graphicFrame>
      <p:sp>
        <p:nvSpPr>
          <p:cNvPr id="5" name="CasellaDiTesto 4">
            <a:extLst>
              <a:ext uri="{FF2B5EF4-FFF2-40B4-BE49-F238E27FC236}">
                <a16:creationId xmlns:a16="http://schemas.microsoft.com/office/drawing/2014/main" id="{F1F9D944-65DA-35EC-C989-E0BD00D0020E}"/>
              </a:ext>
            </a:extLst>
          </p:cNvPr>
          <p:cNvSpPr txBox="1"/>
          <p:nvPr/>
        </p:nvSpPr>
        <p:spPr>
          <a:xfrm>
            <a:off x="6869337" y="1402547"/>
            <a:ext cx="4823791" cy="14003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b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Only</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6% of messages come from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pts</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who</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describe</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their</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experience: a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sign</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of a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highly</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trying</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condition</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that </a:t>
            </a:r>
            <a:r>
              <a:rPr kumimoji="0" lang="it-IT" sz="1700" b="0" i="0" u="none" strike="noStrike" kern="1200" cap="none" spc="0" normalizeH="0" baseline="0" noProof="0" err="1">
                <a:ln>
                  <a:noFill/>
                </a:ln>
                <a:solidFill>
                  <a:srgbClr val="202124"/>
                </a:solidFill>
                <a:effectLst/>
                <a:uLnTx/>
                <a:uFillTx/>
                <a:latin typeface="Century Gothic" panose="020B0502020202020204" pitchFamily="34" charset="0"/>
                <a:ea typeface="+mn-ea"/>
                <a:cs typeface="+mn-cs"/>
              </a:rPr>
              <a:t>leaves</a:t>
            </a:r>
            <a:r>
              <a:rPr kumimoji="0" lang="it-IT" sz="1700" b="0" i="0" u="none" strike="noStrike" kern="1200" cap="none" spc="0" normalizeH="0" baseline="0" noProof="0">
                <a:ln>
                  <a:noFill/>
                </a:ln>
                <a:solidFill>
                  <a:srgbClr val="202124"/>
                </a:solidFill>
                <a:effectLst/>
                <a:uLnTx/>
                <a:uFillTx/>
                <a:latin typeface="Century Gothic" panose="020B0502020202020204" pitchFamily="34" charset="0"/>
                <a:ea typeface="+mn-ea"/>
                <a:cs typeface="+mn-cs"/>
              </a:rPr>
              <a:t> no room for the desire to share</a:t>
            </a:r>
            <a:endPar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6" name="Picture 2" descr="Risultati immagini per doxapharma">
            <a:extLst>
              <a:ext uri="{FF2B5EF4-FFF2-40B4-BE49-F238E27FC236}">
                <a16:creationId xmlns:a16="http://schemas.microsoft.com/office/drawing/2014/main" id="{91CE55FF-3856-9FA3-41DF-7301CB501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9920" y="135687"/>
            <a:ext cx="1302385" cy="333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isultati immagini per walce onlus logo">
            <a:extLst>
              <a:ext uri="{FF2B5EF4-FFF2-40B4-BE49-F238E27FC236}">
                <a16:creationId xmlns:a16="http://schemas.microsoft.com/office/drawing/2014/main" id="{7E146CBA-6F02-4DD3-0B8B-2C6EAFA884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568" b="19785"/>
          <a:stretch/>
        </p:blipFill>
        <p:spPr bwMode="auto">
          <a:xfrm>
            <a:off x="9050252" y="34849"/>
            <a:ext cx="1664981" cy="64807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EC78D072-DB7B-E9F9-3C3F-364E66C17B79}"/>
              </a:ext>
            </a:extLst>
          </p:cNvPr>
          <p:cNvPicPr>
            <a:picLocks noChangeAspect="1"/>
          </p:cNvPicPr>
          <p:nvPr/>
        </p:nvPicPr>
        <p:blipFill>
          <a:blip r:embed="rId6"/>
          <a:stretch>
            <a:fillRect/>
          </a:stretch>
        </p:blipFill>
        <p:spPr>
          <a:xfrm>
            <a:off x="10599920" y="719852"/>
            <a:ext cx="1559869" cy="895871"/>
          </a:xfrm>
          <a:prstGeom prst="rect">
            <a:avLst/>
          </a:prstGeom>
        </p:spPr>
      </p:pic>
      <p:sp>
        <p:nvSpPr>
          <p:cNvPr id="3" name="CasellaDiTesto 2">
            <a:extLst>
              <a:ext uri="{FF2B5EF4-FFF2-40B4-BE49-F238E27FC236}">
                <a16:creationId xmlns:a16="http://schemas.microsoft.com/office/drawing/2014/main" id="{FEBC1903-476B-EA31-6404-915223843F7D}"/>
              </a:ext>
            </a:extLst>
          </p:cNvPr>
          <p:cNvSpPr txBox="1"/>
          <p:nvPr/>
        </p:nvSpPr>
        <p:spPr>
          <a:xfrm>
            <a:off x="6720759" y="5252215"/>
            <a:ext cx="5073347" cy="14003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-70% of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messages</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express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emotional</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needs</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and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when</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they</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talk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about</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chemo</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or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radiotherapy</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users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refer</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them</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7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as</a:t>
            </a:r>
            <a:r>
              <a:rPr kumimoji="0" lang="it-IT"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palliatives</a:t>
            </a:r>
            <a:endPar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Loneliness</a:t>
            </a:r>
            <a:r>
              <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and anger emerge </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as</a:t>
            </a:r>
            <a:r>
              <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the </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most</a:t>
            </a:r>
            <a:r>
              <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prevalent</a:t>
            </a:r>
            <a:r>
              <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feelings </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that</a:t>
            </a:r>
            <a:r>
              <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caregivers talk </a:t>
            </a:r>
            <a:r>
              <a:rPr kumimoji="0" lang="it-IT" sz="17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about</a:t>
            </a:r>
            <a:endParaRPr kumimoji="0" lang="it-IT" sz="17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2FF7ED3D-2593-B68C-585D-1F6DC955335B}"/>
              </a:ext>
            </a:extLst>
          </p:cNvPr>
          <p:cNvGrpSpPr/>
          <p:nvPr/>
        </p:nvGrpSpPr>
        <p:grpSpPr>
          <a:xfrm>
            <a:off x="611762" y="719852"/>
            <a:ext cx="5664859" cy="3204195"/>
            <a:chOff x="611762" y="719852"/>
            <a:chExt cx="5664859" cy="3204195"/>
          </a:xfrm>
        </p:grpSpPr>
        <p:sp>
          <p:nvSpPr>
            <p:cNvPr id="15" name="Rettangolo con angoli arrotondati 14">
              <a:extLst>
                <a:ext uri="{FF2B5EF4-FFF2-40B4-BE49-F238E27FC236}">
                  <a16:creationId xmlns:a16="http://schemas.microsoft.com/office/drawing/2014/main" id="{4A6C4056-3940-EE61-895F-8DEA5B9AB62F}"/>
                </a:ext>
              </a:extLst>
            </p:cNvPr>
            <p:cNvSpPr/>
            <p:nvPr/>
          </p:nvSpPr>
          <p:spPr>
            <a:xfrm>
              <a:off x="611762" y="1638301"/>
              <a:ext cx="5662048" cy="219992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olo 1">
              <a:extLst>
                <a:ext uri="{FF2B5EF4-FFF2-40B4-BE49-F238E27FC236}">
                  <a16:creationId xmlns:a16="http://schemas.microsoft.com/office/drawing/2014/main" id="{6F82AB38-D213-A050-CC88-5913157A1CF7}"/>
                </a:ext>
              </a:extLst>
            </p:cNvPr>
            <p:cNvSpPr txBox="1">
              <a:spLocks/>
            </p:cNvSpPr>
            <p:nvPr/>
          </p:nvSpPr>
          <p:spPr>
            <a:xfrm>
              <a:off x="715133" y="719852"/>
              <a:ext cx="5455306" cy="8188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ASCO Educational Book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0"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(2024)</a:t>
              </a:r>
              <a:r>
                <a:rPr kumimoji="0" lang="it-IT" sz="2400" b="0" i="0" u="none" strike="noStrike" kern="1200" cap="none" spc="0" normalizeH="0" baseline="30000" noProof="0">
                  <a:ln>
                    <a:noFill/>
                  </a:ln>
                  <a:solidFill>
                    <a:srgbClr val="283349"/>
                  </a:solidFill>
                  <a:effectLst/>
                  <a:uLnTx/>
                  <a:uFillTx/>
                  <a:latin typeface="Arial" panose="020B0604020202020204" pitchFamily="34" charset="0"/>
                  <a:ea typeface="+mj-ea"/>
                  <a:cs typeface="Arial" panose="020B0604020202020204" pitchFamily="34" charset="0"/>
                </a:rPr>
                <a:t>1</a:t>
              </a:r>
            </a:p>
          </p:txBody>
        </p:sp>
        <p:sp>
          <p:nvSpPr>
            <p:cNvPr id="14" name="CasellaDiTesto 13">
              <a:extLst>
                <a:ext uri="{FF2B5EF4-FFF2-40B4-BE49-F238E27FC236}">
                  <a16:creationId xmlns:a16="http://schemas.microsoft.com/office/drawing/2014/main" id="{AF3445B3-88FE-4038-75B7-71FD1B5AF09E}"/>
                </a:ext>
              </a:extLst>
            </p:cNvPr>
            <p:cNvSpPr txBox="1"/>
            <p:nvPr/>
          </p:nvSpPr>
          <p:spPr>
            <a:xfrm>
              <a:off x="722488" y="1615723"/>
              <a:ext cx="555413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have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people in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support group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who</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say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Don’t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even</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ask</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about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prognosis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because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it’s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just the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average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don’t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agree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with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that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You</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have</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SCLC-</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that’s</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huge</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thing</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introduced</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in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your</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life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probability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of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dying</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just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went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way up.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You</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have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opportunity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do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what’s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necessary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prepare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yourself</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and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your</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loved</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ones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But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sometimes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people are so in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denial</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that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they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just assume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things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are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going</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be fine»</a:t>
              </a:r>
            </a:p>
          </p:txBody>
        </p:sp>
      </p:grpSp>
      <p:sp>
        <p:nvSpPr>
          <p:cNvPr id="16" name="Rettangolo con angoli arrotondati 15">
            <a:extLst>
              <a:ext uri="{FF2B5EF4-FFF2-40B4-BE49-F238E27FC236}">
                <a16:creationId xmlns:a16="http://schemas.microsoft.com/office/drawing/2014/main" id="{45060C9A-FC17-45A0-72E1-1914B57D1269}"/>
              </a:ext>
            </a:extLst>
          </p:cNvPr>
          <p:cNvSpPr/>
          <p:nvPr/>
        </p:nvSpPr>
        <p:spPr>
          <a:xfrm>
            <a:off x="538382" y="4353283"/>
            <a:ext cx="5662048" cy="1615562"/>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sellaDiTesto 16">
            <a:extLst>
              <a:ext uri="{FF2B5EF4-FFF2-40B4-BE49-F238E27FC236}">
                <a16:creationId xmlns:a16="http://schemas.microsoft.com/office/drawing/2014/main" id="{5586D097-6C80-33E6-9FFB-2627ADCAE6B6}"/>
              </a:ext>
            </a:extLst>
          </p:cNvPr>
          <p:cNvSpPr txBox="1"/>
          <p:nvPr/>
        </p:nvSpPr>
        <p:spPr>
          <a:xfrm>
            <a:off x="649108" y="4330704"/>
            <a:ext cx="55541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«……………In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hindsight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feel</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like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medical</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oncologist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was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perhaps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overly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pessimistic</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about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case and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radiation</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oncologist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was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overly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optimistic</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needed</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get</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affairs</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in order, to be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prepared</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die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but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I’m</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glad</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didn’t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give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away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all</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of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money»</a:t>
            </a:r>
          </a:p>
        </p:txBody>
      </p:sp>
      <p:sp>
        <p:nvSpPr>
          <p:cNvPr id="9" name="Titolo 1">
            <a:extLst>
              <a:ext uri="{FF2B5EF4-FFF2-40B4-BE49-F238E27FC236}">
                <a16:creationId xmlns:a16="http://schemas.microsoft.com/office/drawing/2014/main" id="{5552CCE4-DADC-91F2-6A3F-0F45A0C08909}"/>
              </a:ext>
            </a:extLst>
          </p:cNvPr>
          <p:cNvSpPr txBox="1">
            <a:spLocks/>
          </p:cNvSpPr>
          <p:nvPr/>
        </p:nvSpPr>
        <p:spPr>
          <a:xfrm>
            <a:off x="649108" y="172541"/>
            <a:ext cx="10544033" cy="5288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….and </a:t>
            </a:r>
            <a:r>
              <a:rPr kumimoji="0" lang="it-IT" sz="3200" b="1" i="0" u="none" strike="noStrike" kern="1200" cap="none" spc="0" normalizeH="0" baseline="0" noProof="0" err="1">
                <a:ln>
                  <a:noFill/>
                </a:ln>
                <a:solidFill>
                  <a:srgbClr val="283349"/>
                </a:solidFill>
                <a:effectLst/>
                <a:uLnTx/>
                <a:uFillTx/>
                <a:latin typeface="Arial" panose="020B0604020202020204" pitchFamily="34" charset="0"/>
                <a:ea typeface="+mj-ea"/>
                <a:cs typeface="Arial" panose="020B0604020202020204" pitchFamily="34" charset="0"/>
              </a:rPr>
              <a:t>faces</a:t>
            </a:r>
            <a:r>
              <a:rPr kumimoji="0" lang="it-IT" sz="32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 of SCLC </a:t>
            </a:r>
            <a:r>
              <a:rPr kumimoji="0" lang="it-IT" sz="3200" b="1" i="0" u="none" strike="noStrike" kern="1200" cap="none" spc="0" normalizeH="0" baseline="0" noProof="0" err="1">
                <a:ln>
                  <a:noFill/>
                </a:ln>
                <a:solidFill>
                  <a:srgbClr val="283349"/>
                </a:solidFill>
                <a:effectLst/>
                <a:uLnTx/>
                <a:uFillTx/>
                <a:latin typeface="Arial" panose="020B0604020202020204" pitchFamily="34" charset="0"/>
                <a:ea typeface="+mj-ea"/>
                <a:cs typeface="Arial" panose="020B0604020202020204" pitchFamily="34" charset="0"/>
              </a:rPr>
              <a:t>patients</a:t>
            </a:r>
            <a:endParaRPr kumimoji="0" lang="it-IT" sz="32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22" name="Slide Number Placeholder 2">
            <a:extLst>
              <a:ext uri="{FF2B5EF4-FFF2-40B4-BE49-F238E27FC236}">
                <a16:creationId xmlns:a16="http://schemas.microsoft.com/office/drawing/2014/main" id="{A5FBEB52-76B3-009A-4412-3117E3D666BB}"/>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32E37B8C-5B99-34C2-ABB5-1F12871F2EC9}"/>
              </a:ext>
            </a:extLst>
          </p:cNvPr>
          <p:cNvSpPr txBox="1"/>
          <p:nvPr/>
        </p:nvSpPr>
        <p:spPr>
          <a:xfrm>
            <a:off x="722488" y="6122355"/>
            <a:ext cx="5212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1) Extracted from Wang X and Chiang AC. </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Am Soc Clin Oncol Educ Book. 2024 ;44(3):e432520; </a:t>
            </a:r>
            <a:b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2) Provided courtesy of Prof. Novello</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1668BEB-73CC-F9C2-53DD-0FA7127B0BD2}"/>
              </a:ext>
            </a:extLst>
          </p:cNvPr>
          <p:cNvSpPr txBox="1"/>
          <p:nvPr/>
        </p:nvSpPr>
        <p:spPr>
          <a:xfrm>
            <a:off x="715133" y="6562974"/>
            <a:ext cx="60960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13F48"/>
                </a:solidFill>
                <a:effectLst/>
                <a:uLnTx/>
                <a:uFillTx/>
                <a:latin typeface="Arial" panose="020B0604020202020204" pitchFamily="34" charset="0"/>
                <a:ea typeface="+mn-ea"/>
                <a:cs typeface="Arial" panose="020B0604020202020204" pitchFamily="34" charset="0"/>
              </a:rPr>
              <a:t>Pts, patients; SCLC, small-cell lung cancer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881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Graphic spid="4" grpId="0">
        <p:bldAsOne/>
      </p:bldGraphic>
      <p:bldP spid="5" grpId="0"/>
      <p:bldP spid="3" grpId="0"/>
      <p:bldP spid="16" grpId="0" animBg="1"/>
      <p:bldP spid="1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p:txBody>
          <a:bodyPr/>
          <a:lstStyle/>
          <a:p>
            <a:r>
              <a:rPr lang="en-GB"/>
              <a:t>Tislelizumab and ES-SCLC: Trial Design</a:t>
            </a:r>
            <a:r>
              <a:rPr lang="en-GB" baseline="30000"/>
              <a:t>1,2</a:t>
            </a:r>
            <a:endParaRPr lang="en-US" baseline="30000"/>
          </a:p>
        </p:txBody>
      </p:sp>
      <p:sp>
        <p:nvSpPr>
          <p:cNvPr id="2" name="object 24">
            <a:extLst>
              <a:ext uri="{FF2B5EF4-FFF2-40B4-BE49-F238E27FC236}">
                <a16:creationId xmlns:a16="http://schemas.microsoft.com/office/drawing/2014/main" id="{D155FA80-F6AA-EB4B-D833-79CF6CC87CB1}"/>
              </a:ext>
            </a:extLst>
          </p:cNvPr>
          <p:cNvSpPr/>
          <p:nvPr/>
        </p:nvSpPr>
        <p:spPr>
          <a:xfrm>
            <a:off x="402336" y="1367555"/>
            <a:ext cx="1188467" cy="454668"/>
          </a:xfrm>
          <a:custGeom>
            <a:avLst/>
            <a:gdLst/>
            <a:ahLst/>
            <a:cxnLst/>
            <a:rect l="l" t="t" r="r" b="b"/>
            <a:pathLst>
              <a:path w="1478914" h="565785">
                <a:moveTo>
                  <a:pt x="1365260" y="0"/>
                </a:moveTo>
                <a:lnTo>
                  <a:pt x="113350" y="0"/>
                </a:lnTo>
                <a:lnTo>
                  <a:pt x="69231" y="8906"/>
                </a:lnTo>
                <a:lnTo>
                  <a:pt x="33201" y="33194"/>
                </a:lnTo>
                <a:lnTo>
                  <a:pt x="8908" y="69221"/>
                </a:lnTo>
                <a:lnTo>
                  <a:pt x="0" y="113342"/>
                </a:lnTo>
                <a:lnTo>
                  <a:pt x="0" y="565638"/>
                </a:lnTo>
                <a:lnTo>
                  <a:pt x="1478610" y="565638"/>
                </a:lnTo>
                <a:lnTo>
                  <a:pt x="1478610" y="113342"/>
                </a:lnTo>
                <a:lnTo>
                  <a:pt x="1469703" y="69221"/>
                </a:lnTo>
                <a:lnTo>
                  <a:pt x="1445411" y="33194"/>
                </a:lnTo>
                <a:lnTo>
                  <a:pt x="1409382" y="8906"/>
                </a:lnTo>
                <a:lnTo>
                  <a:pt x="1365260" y="0"/>
                </a:lnTo>
                <a:close/>
              </a:path>
            </a:pathLst>
          </a:custGeom>
          <a:solidFill>
            <a:srgbClr val="33424D"/>
          </a:solidFill>
        </p:spPr>
        <p:txBody>
          <a:bodyPr wrap="square" lIns="0" tIns="0" rIns="0" bIns="0" rtlCol="0"/>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333F48"/>
              </a:solidFill>
              <a:effectLst/>
              <a:uLnTx/>
              <a:uFillTx/>
              <a:latin typeface="Avenir Next LT Pro" panose="020B0504020202020204" pitchFamily="34" charset="0"/>
              <a:ea typeface="+mn-ea"/>
              <a:cs typeface="Arial" panose="020B0604020202020204" pitchFamily="34" charset="0"/>
            </a:endParaRPr>
          </a:p>
        </p:txBody>
      </p:sp>
      <p:sp>
        <p:nvSpPr>
          <p:cNvPr id="3" name="Freeform: Shape 42">
            <a:extLst>
              <a:ext uri="{FF2B5EF4-FFF2-40B4-BE49-F238E27FC236}">
                <a16:creationId xmlns:a16="http://schemas.microsoft.com/office/drawing/2014/main" id="{EEA6033B-877B-9A60-D198-DF2B7930EB67}"/>
              </a:ext>
            </a:extLst>
          </p:cNvPr>
          <p:cNvSpPr/>
          <p:nvPr/>
        </p:nvSpPr>
        <p:spPr>
          <a:xfrm>
            <a:off x="402337" y="1748446"/>
            <a:ext cx="11340000" cy="4093019"/>
          </a:xfrm>
          <a:custGeom>
            <a:avLst/>
            <a:gdLst>
              <a:gd name="connsiteX0" fmla="*/ 0 w 8503850"/>
              <a:gd name="connsiteY0" fmla="*/ 0 h 2837477"/>
              <a:gd name="connsiteX1" fmla="*/ 8451921 w 8503850"/>
              <a:gd name="connsiteY1" fmla="*/ 0 h 2837477"/>
              <a:gd name="connsiteX2" fmla="*/ 8472134 w 8503850"/>
              <a:gd name="connsiteY2" fmla="*/ 4656 h 2837477"/>
              <a:gd name="connsiteX3" fmla="*/ 8488641 w 8503850"/>
              <a:gd name="connsiteY3" fmla="*/ 17355 h 2837477"/>
              <a:gd name="connsiteX4" fmla="*/ 8499769 w 8503850"/>
              <a:gd name="connsiteY4" fmla="*/ 36190 h 2837477"/>
              <a:gd name="connsiteX5" fmla="*/ 8503850 w 8503850"/>
              <a:gd name="connsiteY5" fmla="*/ 59254 h 2837477"/>
              <a:gd name="connsiteX6" fmla="*/ 8503850 w 8503850"/>
              <a:gd name="connsiteY6" fmla="*/ 314104 h 2837477"/>
              <a:gd name="connsiteX7" fmla="*/ 8503850 w 8503850"/>
              <a:gd name="connsiteY7" fmla="*/ 2523381 h 2837477"/>
              <a:gd name="connsiteX8" fmla="*/ 8503850 w 8503850"/>
              <a:gd name="connsiteY8" fmla="*/ 2778231 h 2837477"/>
              <a:gd name="connsiteX9" fmla="*/ 8499769 w 8503850"/>
              <a:gd name="connsiteY9" fmla="*/ 2801293 h 2837477"/>
              <a:gd name="connsiteX10" fmla="*/ 8488641 w 8503850"/>
              <a:gd name="connsiteY10" fmla="*/ 2820125 h 2837477"/>
              <a:gd name="connsiteX11" fmla="*/ 8472134 w 8503850"/>
              <a:gd name="connsiteY11" fmla="*/ 2832821 h 2837477"/>
              <a:gd name="connsiteX12" fmla="*/ 8451921 w 8503850"/>
              <a:gd name="connsiteY12" fmla="*/ 2837477 h 2837477"/>
              <a:gd name="connsiteX13" fmla="*/ 51929 w 8503850"/>
              <a:gd name="connsiteY13" fmla="*/ 2837477 h 2837477"/>
              <a:gd name="connsiteX14" fmla="*/ 31716 w 8503850"/>
              <a:gd name="connsiteY14" fmla="*/ 2832821 h 2837477"/>
              <a:gd name="connsiteX15" fmla="*/ 15210 w 8503850"/>
              <a:gd name="connsiteY15" fmla="*/ 2820125 h 2837477"/>
              <a:gd name="connsiteX16" fmla="*/ 4081 w 8503850"/>
              <a:gd name="connsiteY16" fmla="*/ 2801293 h 2837477"/>
              <a:gd name="connsiteX17" fmla="*/ 0 w 8503850"/>
              <a:gd name="connsiteY17" fmla="*/ 2778231 h 2837477"/>
              <a:gd name="connsiteX18" fmla="*/ 0 w 8503850"/>
              <a:gd name="connsiteY18" fmla="*/ 2523381 h 2837477"/>
              <a:gd name="connsiteX19" fmla="*/ 0 w 8503850"/>
              <a:gd name="connsiteY19" fmla="*/ 254850 h 283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3850" h="2837477">
                <a:moveTo>
                  <a:pt x="0" y="0"/>
                </a:moveTo>
                <a:lnTo>
                  <a:pt x="8451921" y="0"/>
                </a:lnTo>
                <a:lnTo>
                  <a:pt x="8472134" y="4656"/>
                </a:lnTo>
                <a:lnTo>
                  <a:pt x="8488641" y="17355"/>
                </a:lnTo>
                <a:lnTo>
                  <a:pt x="8499769" y="36190"/>
                </a:lnTo>
                <a:lnTo>
                  <a:pt x="8503850" y="59254"/>
                </a:lnTo>
                <a:lnTo>
                  <a:pt x="8503850" y="314104"/>
                </a:lnTo>
                <a:lnTo>
                  <a:pt x="8503850" y="2523381"/>
                </a:lnTo>
                <a:lnTo>
                  <a:pt x="8503850" y="2778231"/>
                </a:lnTo>
                <a:lnTo>
                  <a:pt x="8499769" y="2801293"/>
                </a:lnTo>
                <a:lnTo>
                  <a:pt x="8488641" y="2820125"/>
                </a:lnTo>
                <a:lnTo>
                  <a:pt x="8472134" y="2832821"/>
                </a:lnTo>
                <a:lnTo>
                  <a:pt x="8451921" y="2837477"/>
                </a:lnTo>
                <a:lnTo>
                  <a:pt x="51929" y="2837477"/>
                </a:lnTo>
                <a:lnTo>
                  <a:pt x="31716" y="2832821"/>
                </a:lnTo>
                <a:lnTo>
                  <a:pt x="15210" y="2820125"/>
                </a:lnTo>
                <a:lnTo>
                  <a:pt x="4081" y="2801293"/>
                </a:lnTo>
                <a:lnTo>
                  <a:pt x="0" y="2778231"/>
                </a:lnTo>
                <a:lnTo>
                  <a:pt x="0" y="2523381"/>
                </a:lnTo>
                <a:lnTo>
                  <a:pt x="0" y="254850"/>
                </a:lnTo>
                <a:close/>
              </a:path>
            </a:pathLst>
          </a:custGeom>
          <a:solidFill>
            <a:schemeClr val="bg1"/>
          </a:solidFill>
          <a:ln w="3175">
            <a:solidFill>
              <a:srgbClr val="231F20"/>
            </a:solidFill>
          </a:ln>
        </p:spPr>
        <p:txBody>
          <a:bodyPr wrap="square" lIns="0" tIns="0" rIns="0" bIns="0" rtlCol="0">
            <a:no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333F48"/>
              </a:solidFill>
              <a:effectLst/>
              <a:uLnTx/>
              <a:uFillTx/>
              <a:latin typeface="Avenir Next LT Pro" panose="020B0504020202020204" pitchFamily="34" charset="0"/>
              <a:ea typeface="+mn-ea"/>
              <a:cs typeface="Arial" panose="020B0604020202020204" pitchFamily="34" charset="0"/>
            </a:endParaRPr>
          </a:p>
        </p:txBody>
      </p:sp>
      <p:sp>
        <p:nvSpPr>
          <p:cNvPr id="6" name="object 25">
            <a:extLst>
              <a:ext uri="{FF2B5EF4-FFF2-40B4-BE49-F238E27FC236}">
                <a16:creationId xmlns:a16="http://schemas.microsoft.com/office/drawing/2014/main" id="{686ACC9F-50D7-C946-0CBD-3C035A43BDC4}"/>
              </a:ext>
            </a:extLst>
          </p:cNvPr>
          <p:cNvSpPr txBox="1"/>
          <p:nvPr/>
        </p:nvSpPr>
        <p:spPr>
          <a:xfrm>
            <a:off x="537567" y="1443449"/>
            <a:ext cx="3550517" cy="222734"/>
          </a:xfrm>
          <a:prstGeom prst="rect">
            <a:avLst/>
          </a:prstGeom>
        </p:spPr>
        <p:txBody>
          <a:bodyPr vert="horz" wrap="square" lIns="0" tIns="7220" rIns="0" bIns="0" rtlCol="0">
            <a:spAutoFit/>
          </a:bodyPr>
          <a:lstStyle/>
          <a:p>
            <a:pPr marL="5776" marR="0" lvl="0" indent="0" algn="l" defTabSz="609570" rtl="0" eaLnBrk="1" fontAlgn="auto" latinLnBrk="0" hangingPunct="1">
              <a:lnSpc>
                <a:spcPct val="100000"/>
              </a:lnSpc>
              <a:spcBef>
                <a:spcPts val="57"/>
              </a:spcBef>
              <a:spcAft>
                <a:spcPts val="0"/>
              </a:spcAft>
              <a:buClrTx/>
              <a:buSzTx/>
              <a:buFontTx/>
              <a:buNone/>
              <a:tabLst>
                <a:tab pos="704056" algn="l"/>
              </a:tabLst>
              <a:defRPr/>
            </a:pPr>
            <a:r>
              <a:rPr kumimoji="0" sz="14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Phase 3</a:t>
            </a:r>
            <a:r>
              <a:rPr kumimoji="0" lang="en-US" sz="14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	</a:t>
            </a:r>
            <a:endParaRPr kumimoji="0" sz="1400" b="0" i="0" u="none" strike="noStrike" kern="1200" cap="none" spc="0" normalizeH="0" baseline="0" noProof="0">
              <a:ln>
                <a:noFill/>
              </a:ln>
              <a:solidFill>
                <a:srgbClr val="333F48"/>
              </a:solidFill>
              <a:effectLst/>
              <a:uLnTx/>
              <a:uFillTx/>
              <a:latin typeface="Avenir Next LT Pro" panose="020B0504020202020204" pitchFamily="34" charset="0"/>
              <a:ea typeface="+mn-ea"/>
              <a:cs typeface="Arial" panose="020B0604020202020204" pitchFamily="34" charset="0"/>
            </a:endParaRPr>
          </a:p>
        </p:txBody>
      </p:sp>
      <p:sp>
        <p:nvSpPr>
          <p:cNvPr id="8" name="object 26">
            <a:extLst>
              <a:ext uri="{FF2B5EF4-FFF2-40B4-BE49-F238E27FC236}">
                <a16:creationId xmlns:a16="http://schemas.microsoft.com/office/drawing/2014/main" id="{07D0CE94-FBA9-D906-EE5D-D0167AFD7999}"/>
              </a:ext>
            </a:extLst>
          </p:cNvPr>
          <p:cNvSpPr txBox="1"/>
          <p:nvPr/>
        </p:nvSpPr>
        <p:spPr>
          <a:xfrm>
            <a:off x="3370332" y="1799951"/>
            <a:ext cx="7566481" cy="376332"/>
          </a:xfrm>
          <a:prstGeom prst="rect">
            <a:avLst/>
          </a:prstGeom>
        </p:spPr>
        <p:txBody>
          <a:bodyPr vert="horz" wrap="square" lIns="0" tIns="6932" rIns="0" bIns="0" rtlCol="0">
            <a:spAutoFit/>
          </a:bodyPr>
          <a:lstStyle/>
          <a:p>
            <a:pPr marL="5776" marR="0" lvl="0" indent="0" algn="l" defTabSz="609570" rtl="0" eaLnBrk="1" fontAlgn="auto" latinLnBrk="0" hangingPunct="1">
              <a:lnSpc>
                <a:spcPct val="100000"/>
              </a:lnSpc>
              <a:spcBef>
                <a:spcPts val="55"/>
              </a:spcBef>
              <a:spcAft>
                <a:spcPts val="0"/>
              </a:spcAft>
              <a:buClrTx/>
              <a:buSzTx/>
              <a:buFontTx/>
              <a:buNone/>
              <a:tabLst/>
              <a:defRPr/>
            </a:pPr>
            <a:r>
              <a:rPr kumimoji="0" sz="1200" b="1"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Primary Endpoint:</a:t>
            </a:r>
            <a:r>
              <a:rPr kumimoji="0" lang="en-US" altLang="zh-CN" sz="1200" b="0" i="0" u="none" strike="noStrike" kern="1200" cap="none" spc="0" normalizeH="0" baseline="0" noProof="0">
                <a:ln>
                  <a:noFill/>
                </a:ln>
                <a:solidFill>
                  <a:srgbClr val="101820"/>
                </a:solidFill>
                <a:effectLst/>
                <a:uLnTx/>
                <a:uFillTx/>
                <a:latin typeface="Avenir Next LT Pro" panose="020B0504020202020204" pitchFamily="34" charset="0"/>
                <a:ea typeface="华文新魏" panose="02010800040101010101" pitchFamily="2" charset="-122"/>
                <a:cs typeface="+mn-cs"/>
              </a:rPr>
              <a:t> OS</a:t>
            </a:r>
          </a:p>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Key Secondary Endpoints: </a:t>
            </a:r>
            <a:r>
              <a:rPr kumimoji="0" lang="en-GB" sz="1200" b="0"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PFS, ORR, </a:t>
            </a:r>
            <a:r>
              <a:rPr kumimoji="0" lang="en-GB" sz="1200" b="0" i="0" u="none" strike="noStrike" kern="1200" cap="none" spc="0" normalizeH="0" baseline="0" noProof="0" err="1">
                <a:ln>
                  <a:noFill/>
                </a:ln>
                <a:solidFill>
                  <a:srgbClr val="231F20"/>
                </a:solidFill>
                <a:effectLst/>
                <a:uLnTx/>
                <a:uFillTx/>
                <a:latin typeface="Avenir Next LT Pro" panose="020B0504020202020204" pitchFamily="34" charset="0"/>
                <a:ea typeface="+mn-ea"/>
                <a:cs typeface="Arial" panose="020B0604020202020204" pitchFamily="34" charset="0"/>
              </a:rPr>
              <a:t>DoR</a:t>
            </a:r>
            <a:r>
              <a:rPr kumimoji="0" lang="en-GB" sz="1200" b="0"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 DCR (INV-assessed); Safety and tolerability; </a:t>
            </a:r>
            <a:r>
              <a:rPr kumimoji="0" lang="en-GB" sz="1200" b="0" i="0" u="none" strike="noStrike" kern="1200" cap="none" spc="0" normalizeH="0" baseline="0" noProof="0" err="1">
                <a:ln>
                  <a:noFill/>
                </a:ln>
                <a:solidFill>
                  <a:srgbClr val="231F20"/>
                </a:solidFill>
                <a:effectLst/>
                <a:uLnTx/>
                <a:uFillTx/>
                <a:latin typeface="Avenir Next LT Pro" panose="020B0504020202020204" pitchFamily="34" charset="0"/>
                <a:ea typeface="+mn-ea"/>
                <a:cs typeface="Arial" panose="020B0604020202020204" pitchFamily="34" charset="0"/>
              </a:rPr>
              <a:t>HRQoL</a:t>
            </a:r>
            <a:r>
              <a:rPr kumimoji="0" lang="en-GB" sz="1200" b="0"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a:t>
            </a:r>
            <a:endParaRPr kumimoji="0" lang="en-GB"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37" name="object 27">
            <a:extLst>
              <a:ext uri="{FF2B5EF4-FFF2-40B4-BE49-F238E27FC236}">
                <a16:creationId xmlns:a16="http://schemas.microsoft.com/office/drawing/2014/main" id="{57452D90-A09D-8A1F-D356-A4D8F498FD43}"/>
              </a:ext>
            </a:extLst>
          </p:cNvPr>
          <p:cNvSpPr/>
          <p:nvPr/>
        </p:nvSpPr>
        <p:spPr>
          <a:xfrm>
            <a:off x="3277766" y="1838700"/>
            <a:ext cx="120428" cy="398400"/>
          </a:xfrm>
          <a:custGeom>
            <a:avLst/>
            <a:gdLst/>
            <a:ahLst/>
            <a:cxnLst/>
            <a:rect l="l" t="t" r="r" b="b"/>
            <a:pathLst>
              <a:path h="492125">
                <a:moveTo>
                  <a:pt x="0" y="0"/>
                </a:moveTo>
                <a:lnTo>
                  <a:pt x="0" y="491835"/>
                </a:lnTo>
              </a:path>
            </a:pathLst>
          </a:custGeom>
          <a:ln w="8195">
            <a:solidFill>
              <a:srgbClr val="231F20"/>
            </a:solidFill>
          </a:ln>
        </p:spPr>
        <p:txBody>
          <a:bodyPr wrap="square" lIns="0" tIns="0" rIns="0" bIns="0" rtlCol="0"/>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333F48"/>
              </a:solidFill>
              <a:effectLst/>
              <a:uLnTx/>
              <a:uFillTx/>
              <a:latin typeface="Avenir Next LT Pro" panose="020B05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9700BBE2-28B8-BE06-F41A-718D2FDF0A33}"/>
              </a:ext>
            </a:extLst>
          </p:cNvPr>
          <p:cNvSpPr/>
          <p:nvPr/>
        </p:nvSpPr>
        <p:spPr>
          <a:xfrm>
            <a:off x="416598" y="1808163"/>
            <a:ext cx="2981596" cy="461665"/>
          </a:xfrm>
          <a:prstGeom prst="rect">
            <a:avLst/>
          </a:prstGeom>
        </p:spPr>
        <p:txBody>
          <a:bodyPr wrap="square">
            <a:spAutoFit/>
          </a:bodyPr>
          <a:lstStyle/>
          <a:p>
            <a:pPr marL="5776" marR="0" lvl="0" indent="0" algn="l" defTabSz="609570" rtl="0" eaLnBrk="1" fontAlgn="auto" latinLnBrk="0" hangingPunct="1">
              <a:lnSpc>
                <a:spcPct val="100000"/>
              </a:lnSpc>
              <a:spcBef>
                <a:spcPts val="3"/>
              </a:spcBef>
              <a:spcAft>
                <a:spcPts val="0"/>
              </a:spcAft>
              <a:buClrTx/>
              <a:buSzTx/>
              <a:buFontTx/>
              <a:buNone/>
              <a:tabLst/>
              <a:defRPr/>
            </a:pPr>
            <a:r>
              <a:rPr kumimoji="0" lang="en-US" sz="1200" b="1"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Study Identifier: </a:t>
            </a:r>
            <a:r>
              <a:rPr kumimoji="0" lang="en-US" sz="1200" b="0" i="0" u="none" strike="noStrike" kern="1200" cap="none" spc="0" normalizeH="0" baseline="0" noProof="0">
                <a:ln>
                  <a:noFill/>
                </a:ln>
                <a:solidFill>
                  <a:srgbClr val="231F20"/>
                </a:solidFill>
                <a:effectLst/>
                <a:uLnTx/>
                <a:uFillTx/>
                <a:latin typeface="Avenir Next LT Pro" panose="020B0504020202020204" pitchFamily="34" charset="0"/>
                <a:ea typeface="+mn-ea"/>
                <a:cs typeface="Arial" panose="020B0604020202020204" pitchFamily="34" charset="0"/>
              </a:rPr>
              <a:t>RATIONALE-312, BGB-A317-312, NCT04005716</a:t>
            </a:r>
            <a:endParaRPr kumimoji="0" lang="en-US" sz="1200" b="0" i="0" u="none" strike="noStrike" kern="1200" cap="none" spc="0" normalizeH="0" baseline="0" noProof="0">
              <a:ln>
                <a:noFill/>
              </a:ln>
              <a:solidFill>
                <a:srgbClr val="333F48"/>
              </a:solidFill>
              <a:effectLst/>
              <a:uLnTx/>
              <a:uFillTx/>
              <a:latin typeface="Avenir Next LT Pro" panose="020B0504020202020204" pitchFamily="34" charset="0"/>
              <a:ea typeface="+mn-ea"/>
              <a:cs typeface="Arial" panose="020B0604020202020204" pitchFamily="34" charset="0"/>
            </a:endParaRPr>
          </a:p>
        </p:txBody>
      </p:sp>
      <p:sp>
        <p:nvSpPr>
          <p:cNvPr id="39" name="object 32">
            <a:extLst>
              <a:ext uri="{FF2B5EF4-FFF2-40B4-BE49-F238E27FC236}">
                <a16:creationId xmlns:a16="http://schemas.microsoft.com/office/drawing/2014/main" id="{6A7A3579-3230-4599-2EE7-F9063D24B47E}"/>
              </a:ext>
            </a:extLst>
          </p:cNvPr>
          <p:cNvSpPr/>
          <p:nvPr/>
        </p:nvSpPr>
        <p:spPr>
          <a:xfrm>
            <a:off x="10546437" y="2371824"/>
            <a:ext cx="1167185" cy="321600"/>
          </a:xfrm>
          <a:prstGeom prst="rect">
            <a:avLst/>
          </a:prstGeom>
          <a:solidFill>
            <a:schemeClr val="accent4">
              <a:lumMod val="75000"/>
            </a:schemeClr>
          </a:solidFill>
          <a:ln w="3175">
            <a:noFill/>
          </a:ln>
        </p:spPr>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Follow-up</a:t>
            </a:r>
          </a:p>
        </p:txBody>
      </p:sp>
      <p:sp>
        <p:nvSpPr>
          <p:cNvPr id="40" name="object 30">
            <a:extLst>
              <a:ext uri="{FF2B5EF4-FFF2-40B4-BE49-F238E27FC236}">
                <a16:creationId xmlns:a16="http://schemas.microsoft.com/office/drawing/2014/main" id="{12B5A6BD-B157-BDDE-9385-4FAB3E4BC6D2}"/>
              </a:ext>
            </a:extLst>
          </p:cNvPr>
          <p:cNvSpPr/>
          <p:nvPr/>
        </p:nvSpPr>
        <p:spPr>
          <a:xfrm>
            <a:off x="4738909" y="2367694"/>
            <a:ext cx="5652960" cy="325245"/>
          </a:xfrm>
          <a:prstGeom prst="homePlate">
            <a:avLst/>
          </a:prstGeom>
          <a:gradFill flip="none" rotWithShape="1">
            <a:gsLst>
              <a:gs pos="0">
                <a:schemeClr val="accent1"/>
              </a:gs>
              <a:gs pos="90000">
                <a:schemeClr val="accent4">
                  <a:lumMod val="75000"/>
                </a:schemeClr>
              </a:gs>
            </a:gsLst>
            <a:lin ang="0" scaled="1"/>
            <a:tileRect/>
          </a:gradFill>
        </p:spPr>
        <p:txBody>
          <a:bodyPr wrap="square" lIns="68580" tIns="0" rIns="0" bIns="0" rtlCol="0" anchor="ctr" anchorCtr="0"/>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Treatment</a:t>
            </a:r>
            <a:endParaRPr kumimoji="0" sz="1050" b="1" i="0" u="none" strike="noStrike" kern="1200" cap="all"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endParaRPr>
          </a:p>
        </p:txBody>
      </p:sp>
      <p:sp>
        <p:nvSpPr>
          <p:cNvPr id="41" name="object 59">
            <a:extLst>
              <a:ext uri="{FF2B5EF4-FFF2-40B4-BE49-F238E27FC236}">
                <a16:creationId xmlns:a16="http://schemas.microsoft.com/office/drawing/2014/main" id="{2D29DF23-0A08-81A8-9C22-DA19BE2647A3}"/>
              </a:ext>
            </a:extLst>
          </p:cNvPr>
          <p:cNvSpPr txBox="1"/>
          <p:nvPr/>
        </p:nvSpPr>
        <p:spPr>
          <a:xfrm>
            <a:off x="5162722" y="3102365"/>
            <a:ext cx="2476047" cy="743138"/>
          </a:xfrm>
          <a:prstGeom prst="rect">
            <a:avLst/>
          </a:prstGeom>
          <a:solidFill>
            <a:srgbClr val="D8261C"/>
          </a:solidFill>
          <a:ln w="3175">
            <a:solidFill>
              <a:schemeClr val="tx1"/>
            </a:solidFill>
          </a:ln>
        </p:spPr>
        <p:txBody>
          <a:bodyPr vert="horz" wrap="square" lIns="18288" tIns="0" rIns="18288" bIns="0" rtlCol="0" anchor="ctr" anchorCtr="0">
            <a:noAutofit/>
          </a:bodyPr>
          <a:lstStyle/>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Tislelizumab 200 mg IV Q3W</a:t>
            </a:r>
          </a:p>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 carboplatin or cisplatin + etoposide </a:t>
            </a:r>
          </a:p>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(n=182)</a:t>
            </a:r>
          </a:p>
        </p:txBody>
      </p:sp>
      <p:sp>
        <p:nvSpPr>
          <p:cNvPr id="42" name="object 40">
            <a:extLst>
              <a:ext uri="{FF2B5EF4-FFF2-40B4-BE49-F238E27FC236}">
                <a16:creationId xmlns:a16="http://schemas.microsoft.com/office/drawing/2014/main" id="{7F688A1F-50FF-9174-5420-384A59BFAA05}"/>
              </a:ext>
            </a:extLst>
          </p:cNvPr>
          <p:cNvSpPr txBox="1"/>
          <p:nvPr/>
        </p:nvSpPr>
        <p:spPr>
          <a:xfrm>
            <a:off x="521480" y="3159446"/>
            <a:ext cx="1904275" cy="1574235"/>
          </a:xfrm>
          <a:prstGeom prst="rect">
            <a:avLst/>
          </a:prstGeom>
          <a:solidFill>
            <a:srgbClr val="F4F3F6"/>
          </a:solidFill>
          <a:ln w="3175">
            <a:solidFill>
              <a:srgbClr val="231F20"/>
            </a:solidFill>
          </a:ln>
        </p:spPr>
        <p:txBody>
          <a:bodyPr vert="horz" wrap="square" lIns="72000" tIns="0" rIns="0" bIns="0" rtlCol="0" anchor="ctr" anchorCtr="0">
            <a:noAutofit/>
          </a:bodyPr>
          <a:lstStyle/>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Patients aged ≥18 </a:t>
            </a:r>
            <a:b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b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years with histologically or cytologically confirmed Stage IV/T3-T4 ES-SCLC</a:t>
            </a:r>
          </a:p>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No prior systemic treatment for ES-SCLC</a:t>
            </a:r>
          </a:p>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ECOG PS 0 or 1</a:t>
            </a:r>
          </a:p>
        </p:txBody>
      </p:sp>
      <p:sp>
        <p:nvSpPr>
          <p:cNvPr id="43" name="object 42">
            <a:extLst>
              <a:ext uri="{FF2B5EF4-FFF2-40B4-BE49-F238E27FC236}">
                <a16:creationId xmlns:a16="http://schemas.microsoft.com/office/drawing/2014/main" id="{BBEEBC61-E6DE-E012-A320-166E300B7DC9}"/>
              </a:ext>
            </a:extLst>
          </p:cNvPr>
          <p:cNvSpPr txBox="1"/>
          <p:nvPr/>
        </p:nvSpPr>
        <p:spPr>
          <a:xfrm>
            <a:off x="2650413" y="3159446"/>
            <a:ext cx="1711312" cy="1573644"/>
          </a:xfrm>
          <a:prstGeom prst="rect">
            <a:avLst/>
          </a:prstGeom>
          <a:solidFill>
            <a:srgbClr val="F4F3F6"/>
          </a:solidFill>
          <a:ln w="3175">
            <a:solidFill>
              <a:srgbClr val="231F20"/>
            </a:solidFill>
          </a:ln>
        </p:spPr>
        <p:txBody>
          <a:bodyPr vert="horz" wrap="square" lIns="72000" tIns="0" rIns="18288" bIns="0" rtlCol="0" anchor="ctr" anchorCtr="0">
            <a:noAutofit/>
          </a:bodyPr>
          <a:lstStyle/>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ECOG PS (0 vs. 1)</a:t>
            </a:r>
          </a:p>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INV-chosen chemotherapy</a:t>
            </a:r>
            <a:b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b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(cisplatin vs. carboplatin)</a:t>
            </a:r>
          </a:p>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Brain metastasis</a:t>
            </a:r>
            <a:b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br>
            <a:r>
              <a:rPr kumimoji="0" lang="en-GB"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(yes vs. no)</a:t>
            </a:r>
          </a:p>
        </p:txBody>
      </p:sp>
      <p:sp>
        <p:nvSpPr>
          <p:cNvPr id="44" name="object 54">
            <a:extLst>
              <a:ext uri="{FF2B5EF4-FFF2-40B4-BE49-F238E27FC236}">
                <a16:creationId xmlns:a16="http://schemas.microsoft.com/office/drawing/2014/main" id="{0FF4A34E-4939-B370-4737-FE54CBD9C31D}"/>
              </a:ext>
            </a:extLst>
          </p:cNvPr>
          <p:cNvSpPr txBox="1"/>
          <p:nvPr/>
        </p:nvSpPr>
        <p:spPr>
          <a:xfrm>
            <a:off x="4366101" y="3770337"/>
            <a:ext cx="361707" cy="114721"/>
          </a:xfrm>
          <a:prstGeom prst="rect">
            <a:avLst/>
          </a:prstGeom>
        </p:spPr>
        <p:txBody>
          <a:bodyPr vert="horz" wrap="square" lIns="0" tIns="6932" rIns="0" bIns="0" rtlCol="0">
            <a:spAutoFit/>
          </a:bodyPr>
          <a:lstStyle/>
          <a:p>
            <a:pPr marL="5776" marR="0" lvl="0" indent="0" algn="ctr" defTabSz="415848" rtl="0" eaLnBrk="1" fontAlgn="auto" latinLnBrk="0" hangingPunct="1">
              <a:lnSpc>
                <a:spcPct val="100000"/>
              </a:lnSpc>
              <a:spcBef>
                <a:spcPts val="55"/>
              </a:spcBef>
              <a:spcAft>
                <a:spcPts val="0"/>
              </a:spcAft>
              <a:buClrTx/>
              <a:buSzTx/>
              <a:buFontTx/>
              <a:buNone/>
              <a:tabLst/>
              <a:defRPr/>
            </a:pPr>
            <a:r>
              <a:rPr kumimoji="0" sz="70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R </a:t>
            </a:r>
            <a:r>
              <a:rPr kumimoji="0" lang="en-GB" sz="70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1:1</a:t>
            </a:r>
            <a:endParaRPr kumimoji="0" sz="70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sp>
        <p:nvSpPr>
          <p:cNvPr id="45" name="object 33">
            <a:extLst>
              <a:ext uri="{FF2B5EF4-FFF2-40B4-BE49-F238E27FC236}">
                <a16:creationId xmlns:a16="http://schemas.microsoft.com/office/drawing/2014/main" id="{7B98448F-C3B6-19AF-7712-B3C0642DF30F}"/>
              </a:ext>
            </a:extLst>
          </p:cNvPr>
          <p:cNvSpPr/>
          <p:nvPr/>
        </p:nvSpPr>
        <p:spPr>
          <a:xfrm>
            <a:off x="2650415" y="2367266"/>
            <a:ext cx="1933928" cy="316345"/>
          </a:xfrm>
          <a:prstGeom prst="homePlate">
            <a:avLst/>
          </a:prstGeom>
          <a:gradFill flip="none" rotWithShape="1">
            <a:gsLst>
              <a:gs pos="0">
                <a:schemeClr val="accent1"/>
              </a:gs>
              <a:gs pos="90000">
                <a:schemeClr val="accent4">
                  <a:lumMod val="75000"/>
                </a:schemeClr>
              </a:gs>
            </a:gsLst>
            <a:lin ang="0" scaled="1"/>
            <a:tileRect/>
          </a:gradFill>
        </p:spPr>
        <p:txBody>
          <a:bodyPr wrap="square" lIns="68580" tIns="0" rIns="0" bIns="0" rtlCol="0" anchor="ctr" anchorCtr="0"/>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Stratification factors</a:t>
            </a:r>
            <a:endParaRPr kumimoji="0" sz="1050" b="1" i="0" u="none" strike="noStrike" kern="1200" cap="all"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endParaRPr>
          </a:p>
        </p:txBody>
      </p:sp>
      <p:sp>
        <p:nvSpPr>
          <p:cNvPr id="46" name="object 28">
            <a:extLst>
              <a:ext uri="{FF2B5EF4-FFF2-40B4-BE49-F238E27FC236}">
                <a16:creationId xmlns:a16="http://schemas.microsoft.com/office/drawing/2014/main" id="{BE1B5229-3533-E50A-4245-EC3F3F84F12A}"/>
              </a:ext>
            </a:extLst>
          </p:cNvPr>
          <p:cNvSpPr/>
          <p:nvPr/>
        </p:nvSpPr>
        <p:spPr>
          <a:xfrm>
            <a:off x="537567" y="2371824"/>
            <a:ext cx="2000629" cy="311787"/>
          </a:xfrm>
          <a:prstGeom prst="homePlate">
            <a:avLst/>
          </a:prstGeom>
          <a:solidFill>
            <a:schemeClr val="accent1"/>
          </a:solidFill>
        </p:spPr>
        <p:txBody>
          <a:bodyPr wrap="square" lIns="68580" tIns="0" rIns="0" bIns="0" rtlCol="0" anchor="ctr" anchorCtr="0"/>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Key eligibility criteria</a:t>
            </a:r>
          </a:p>
        </p:txBody>
      </p:sp>
      <p:sp>
        <p:nvSpPr>
          <p:cNvPr id="47" name="Rectangle 46">
            <a:extLst>
              <a:ext uri="{FF2B5EF4-FFF2-40B4-BE49-F238E27FC236}">
                <a16:creationId xmlns:a16="http://schemas.microsoft.com/office/drawing/2014/main" id="{838471D1-1BC3-ED39-DD78-D2E05E4147A5}"/>
              </a:ext>
            </a:extLst>
          </p:cNvPr>
          <p:cNvSpPr/>
          <p:nvPr/>
        </p:nvSpPr>
        <p:spPr>
          <a:xfrm>
            <a:off x="9303705" y="3305889"/>
            <a:ext cx="1177115" cy="154657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l" defTabSz="609570" rtl="0" eaLnBrk="1" fontAlgn="auto" latinLnBrk="0" hangingPunct="1">
              <a:lnSpc>
                <a:spcPct val="9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Treatment until</a:t>
            </a:r>
          </a:p>
          <a:p>
            <a:pPr marL="0" marR="0" lvl="0" indent="0" algn="l" defTabSz="609570" rtl="0" eaLnBrk="1" fontAlgn="auto" latinLnBrk="0" hangingPunct="1">
              <a:lnSpc>
                <a:spcPct val="9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disease progression, loss of clinical benefit, unacceptable toxicity, or withdrawal of informed consent</a:t>
            </a:r>
          </a:p>
        </p:txBody>
      </p:sp>
      <p:sp>
        <p:nvSpPr>
          <p:cNvPr id="48" name="object 59">
            <a:extLst>
              <a:ext uri="{FF2B5EF4-FFF2-40B4-BE49-F238E27FC236}">
                <a16:creationId xmlns:a16="http://schemas.microsoft.com/office/drawing/2014/main" id="{0C0C7C52-B378-C5EF-1676-0BB008B93F47}"/>
              </a:ext>
            </a:extLst>
          </p:cNvPr>
          <p:cNvSpPr txBox="1"/>
          <p:nvPr/>
        </p:nvSpPr>
        <p:spPr>
          <a:xfrm>
            <a:off x="5169303" y="3975902"/>
            <a:ext cx="2470940" cy="761782"/>
          </a:xfrm>
          <a:prstGeom prst="rect">
            <a:avLst/>
          </a:prstGeom>
          <a:solidFill>
            <a:srgbClr val="7C7C7C"/>
          </a:solidFill>
          <a:ln w="3175">
            <a:solidFill>
              <a:schemeClr val="tx1"/>
            </a:solidFill>
          </a:ln>
        </p:spPr>
        <p:txBody>
          <a:bodyPr vert="horz" wrap="square" lIns="18288" tIns="0" rIns="18288" bIns="0" rtlCol="0" anchor="ctr" anchorCtr="0">
            <a:noAutofit/>
          </a:bodyPr>
          <a:lstStyle/>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Placebo </a:t>
            </a:r>
          </a:p>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carboplatin or cisplatin + etoposide </a:t>
            </a:r>
          </a:p>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(n=182)</a:t>
            </a:r>
          </a:p>
        </p:txBody>
      </p:sp>
      <p:cxnSp>
        <p:nvCxnSpPr>
          <p:cNvPr id="49" name="Connector: Elbow 14">
            <a:extLst>
              <a:ext uri="{FF2B5EF4-FFF2-40B4-BE49-F238E27FC236}">
                <a16:creationId xmlns:a16="http://schemas.microsoft.com/office/drawing/2014/main" id="{1FFE6804-C871-09BE-522E-EDEB104B97CB}"/>
              </a:ext>
            </a:extLst>
          </p:cNvPr>
          <p:cNvCxnSpPr>
            <a:cxnSpLocks/>
            <a:stCxn id="43" idx="3"/>
            <a:endCxn id="41" idx="1"/>
          </p:cNvCxnSpPr>
          <p:nvPr/>
        </p:nvCxnSpPr>
        <p:spPr>
          <a:xfrm flipV="1">
            <a:off x="4361725" y="3473934"/>
            <a:ext cx="800997" cy="472334"/>
          </a:xfrm>
          <a:prstGeom prst="bentConnector3">
            <a:avLst>
              <a:gd name="adj1" fmla="val 50000"/>
            </a:avLst>
          </a:prstGeom>
          <a:ln w="10473">
            <a:solidFill>
              <a:srgbClr val="231F20"/>
            </a:solidFill>
            <a:headEnd type="none" w="med" len="med"/>
            <a:tailEnd type="triangle" w="med" len="med"/>
          </a:ln>
        </p:spPr>
      </p:cxnSp>
      <p:cxnSp>
        <p:nvCxnSpPr>
          <p:cNvPr id="50" name="Connector: Elbow 133">
            <a:extLst>
              <a:ext uri="{FF2B5EF4-FFF2-40B4-BE49-F238E27FC236}">
                <a16:creationId xmlns:a16="http://schemas.microsoft.com/office/drawing/2014/main" id="{0CB0BF6C-0AE8-88A6-F79C-15BC5E9C0D8C}"/>
              </a:ext>
            </a:extLst>
          </p:cNvPr>
          <p:cNvCxnSpPr>
            <a:cxnSpLocks/>
            <a:stCxn id="43" idx="3"/>
            <a:endCxn id="48" idx="1"/>
          </p:cNvCxnSpPr>
          <p:nvPr/>
        </p:nvCxnSpPr>
        <p:spPr>
          <a:xfrm>
            <a:off x="4361725" y="3946268"/>
            <a:ext cx="807578" cy="410525"/>
          </a:xfrm>
          <a:prstGeom prst="bentConnector3">
            <a:avLst>
              <a:gd name="adj1" fmla="val 50000"/>
            </a:avLst>
          </a:prstGeom>
          <a:ln w="10473">
            <a:solidFill>
              <a:srgbClr val="231F20"/>
            </a:solidFill>
            <a:headEnd type="none" w="med" len="med"/>
            <a:tailEnd type="triangle" w="med" len="med"/>
          </a:ln>
        </p:spPr>
      </p:cxnSp>
      <p:cxnSp>
        <p:nvCxnSpPr>
          <p:cNvPr id="51" name="Straight Arrow Connector 50">
            <a:extLst>
              <a:ext uri="{FF2B5EF4-FFF2-40B4-BE49-F238E27FC236}">
                <a16:creationId xmlns:a16="http://schemas.microsoft.com/office/drawing/2014/main" id="{134B6C94-D673-56A3-869B-F537FA62EBAF}"/>
              </a:ext>
            </a:extLst>
          </p:cNvPr>
          <p:cNvCxnSpPr>
            <a:cxnSpLocks/>
            <a:stCxn id="42" idx="3"/>
            <a:endCxn id="43" idx="1"/>
          </p:cNvCxnSpPr>
          <p:nvPr/>
        </p:nvCxnSpPr>
        <p:spPr>
          <a:xfrm flipV="1">
            <a:off x="2425755" y="3946268"/>
            <a:ext cx="224658" cy="296"/>
          </a:xfrm>
          <a:prstGeom prst="straightConnector1">
            <a:avLst/>
          </a:prstGeom>
          <a:ln w="10473">
            <a:solidFill>
              <a:srgbClr val="231F20"/>
            </a:solidFill>
            <a:headEnd type="none" w="med" len="med"/>
            <a:tailEnd type="triangle" w="med" len="med"/>
          </a:ln>
        </p:spPr>
      </p:cxnSp>
      <p:sp>
        <p:nvSpPr>
          <p:cNvPr id="52" name="object 59">
            <a:extLst>
              <a:ext uri="{FF2B5EF4-FFF2-40B4-BE49-F238E27FC236}">
                <a16:creationId xmlns:a16="http://schemas.microsoft.com/office/drawing/2014/main" id="{64482709-C37D-7978-C2DB-B6ABA9035782}"/>
              </a:ext>
            </a:extLst>
          </p:cNvPr>
          <p:cNvSpPr txBox="1"/>
          <p:nvPr/>
        </p:nvSpPr>
        <p:spPr>
          <a:xfrm>
            <a:off x="7938575" y="3141208"/>
            <a:ext cx="1066795" cy="671347"/>
          </a:xfrm>
          <a:prstGeom prst="rect">
            <a:avLst/>
          </a:prstGeom>
          <a:solidFill>
            <a:srgbClr val="D8261C"/>
          </a:solidFill>
          <a:ln w="3175">
            <a:solidFill>
              <a:schemeClr val="tx1"/>
            </a:solidFill>
          </a:ln>
        </p:spPr>
        <p:txBody>
          <a:bodyPr vert="horz" wrap="square" lIns="18288" tIns="0" rIns="18288" bIns="0" rtlCol="0" anchor="ctr" anchorCtr="0">
            <a:noAutofit/>
          </a:bodyPr>
          <a:lstStyle/>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Tislelizumab 200 mg IV Q3W</a:t>
            </a:r>
          </a:p>
        </p:txBody>
      </p:sp>
      <p:sp>
        <p:nvSpPr>
          <p:cNvPr id="53" name="object 42">
            <a:extLst>
              <a:ext uri="{FF2B5EF4-FFF2-40B4-BE49-F238E27FC236}">
                <a16:creationId xmlns:a16="http://schemas.microsoft.com/office/drawing/2014/main" id="{61B249B0-39C3-29EC-530E-C045CD8B97AF}"/>
              </a:ext>
            </a:extLst>
          </p:cNvPr>
          <p:cNvSpPr txBox="1"/>
          <p:nvPr/>
        </p:nvSpPr>
        <p:spPr>
          <a:xfrm>
            <a:off x="10552638" y="3417930"/>
            <a:ext cx="1117881" cy="1234124"/>
          </a:xfrm>
          <a:prstGeom prst="rect">
            <a:avLst/>
          </a:prstGeom>
          <a:solidFill>
            <a:srgbClr val="F4F3F6"/>
          </a:solidFill>
          <a:ln w="3175">
            <a:solidFill>
              <a:srgbClr val="231F20"/>
            </a:solidFill>
          </a:ln>
        </p:spPr>
        <p:txBody>
          <a:bodyPr vert="horz" wrap="square" lIns="18288" tIns="0" rIns="18288" bIns="0" rtlCol="0" anchor="ctr" anchorCtr="0">
            <a:noAutofit/>
          </a:bodyPr>
          <a:lstStyle/>
          <a:p>
            <a:pPr marL="0" marR="0" lvl="0" indent="0" algn="ctr" defTabSz="609570" rtl="0" eaLnBrk="1" fontAlgn="auto" latinLnBrk="0" hangingPunct="1">
              <a:lnSpc>
                <a:spcPct val="90000"/>
              </a:lnSpc>
              <a:spcBef>
                <a:spcPts val="80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Safety and Survival</a:t>
            </a:r>
          </a:p>
        </p:txBody>
      </p:sp>
      <p:sp>
        <p:nvSpPr>
          <p:cNvPr id="54" name="object 54">
            <a:extLst>
              <a:ext uri="{FF2B5EF4-FFF2-40B4-BE49-F238E27FC236}">
                <a16:creationId xmlns:a16="http://schemas.microsoft.com/office/drawing/2014/main" id="{FC901EC1-1E3E-ACDA-A662-F53398E1B10F}"/>
              </a:ext>
            </a:extLst>
          </p:cNvPr>
          <p:cNvSpPr txBox="1"/>
          <p:nvPr/>
        </p:nvSpPr>
        <p:spPr>
          <a:xfrm>
            <a:off x="5352142" y="2688070"/>
            <a:ext cx="2097205" cy="330422"/>
          </a:xfrm>
          <a:prstGeom prst="rect">
            <a:avLst/>
          </a:prstGeom>
        </p:spPr>
        <p:txBody>
          <a:bodyPr vert="horz" wrap="square" lIns="0" tIns="6932" rIns="0" bIns="0" rtlCol="0">
            <a:spAutoFit/>
          </a:bodyPr>
          <a:lstStyle/>
          <a:p>
            <a:pPr marL="5776" marR="0" lvl="0" indent="0" algn="ctr" defTabSz="415848" rtl="0" eaLnBrk="1" fontAlgn="auto" latinLnBrk="0" hangingPunct="1">
              <a:lnSpc>
                <a:spcPct val="100000"/>
              </a:lnSpc>
              <a:spcBef>
                <a:spcPts val="55"/>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Induction phase</a:t>
            </a:r>
            <a:br>
              <a:rPr kumimoji="0" lang="en-GB" sz="105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br>
            <a:r>
              <a:rPr kumimoji="0" lang="en-GB" sz="105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(Up to 4 cycles)</a:t>
            </a:r>
            <a:endParaRPr kumimoji="0"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cxnSp>
        <p:nvCxnSpPr>
          <p:cNvPr id="55" name="Straight Arrow Connector 54">
            <a:extLst>
              <a:ext uri="{FF2B5EF4-FFF2-40B4-BE49-F238E27FC236}">
                <a16:creationId xmlns:a16="http://schemas.microsoft.com/office/drawing/2014/main" id="{4431B117-3D2F-4CC8-E08C-56C0560F727A}"/>
              </a:ext>
            </a:extLst>
          </p:cNvPr>
          <p:cNvCxnSpPr>
            <a:cxnSpLocks/>
            <a:stCxn id="41" idx="3"/>
            <a:endCxn id="52" idx="1"/>
          </p:cNvCxnSpPr>
          <p:nvPr/>
        </p:nvCxnSpPr>
        <p:spPr>
          <a:xfrm>
            <a:off x="7638769" y="3473934"/>
            <a:ext cx="299806" cy="2948"/>
          </a:xfrm>
          <a:prstGeom prst="straightConnector1">
            <a:avLst/>
          </a:prstGeom>
          <a:ln w="10473">
            <a:solidFill>
              <a:srgbClr val="231F20"/>
            </a:solidFill>
            <a:headEnd type="none" w="med" len="med"/>
            <a:tailEnd type="triangle" w="med" len="med"/>
          </a:ln>
        </p:spPr>
      </p:cxnSp>
      <p:cxnSp>
        <p:nvCxnSpPr>
          <p:cNvPr id="56" name="Straight Arrow Connector 55">
            <a:extLst>
              <a:ext uri="{FF2B5EF4-FFF2-40B4-BE49-F238E27FC236}">
                <a16:creationId xmlns:a16="http://schemas.microsoft.com/office/drawing/2014/main" id="{7A5DBDF3-8E07-FBAB-CE6C-D1DB68D8CF81}"/>
              </a:ext>
            </a:extLst>
          </p:cNvPr>
          <p:cNvCxnSpPr>
            <a:cxnSpLocks/>
            <a:stCxn id="48" idx="3"/>
            <a:endCxn id="57" idx="1"/>
          </p:cNvCxnSpPr>
          <p:nvPr/>
        </p:nvCxnSpPr>
        <p:spPr>
          <a:xfrm flipV="1">
            <a:off x="7640243" y="4356791"/>
            <a:ext cx="298333" cy="2"/>
          </a:xfrm>
          <a:prstGeom prst="straightConnector1">
            <a:avLst/>
          </a:prstGeom>
          <a:ln w="10473">
            <a:solidFill>
              <a:srgbClr val="231F20"/>
            </a:solidFill>
            <a:headEnd type="none" w="med" len="med"/>
            <a:tailEnd type="triangle" w="med" len="med"/>
          </a:ln>
        </p:spPr>
      </p:cxnSp>
      <p:sp>
        <p:nvSpPr>
          <p:cNvPr id="57" name="object 59">
            <a:extLst>
              <a:ext uri="{FF2B5EF4-FFF2-40B4-BE49-F238E27FC236}">
                <a16:creationId xmlns:a16="http://schemas.microsoft.com/office/drawing/2014/main" id="{13F9F110-FD4D-0756-A9EA-51BF62EC4B1D}"/>
              </a:ext>
            </a:extLst>
          </p:cNvPr>
          <p:cNvSpPr txBox="1"/>
          <p:nvPr/>
        </p:nvSpPr>
        <p:spPr>
          <a:xfrm>
            <a:off x="7938576" y="4021117"/>
            <a:ext cx="1066795" cy="671347"/>
          </a:xfrm>
          <a:prstGeom prst="rect">
            <a:avLst/>
          </a:prstGeom>
          <a:solidFill>
            <a:srgbClr val="7C7C7C"/>
          </a:solidFill>
          <a:ln w="3175">
            <a:solidFill>
              <a:schemeClr val="tx1"/>
            </a:solidFill>
          </a:ln>
        </p:spPr>
        <p:txBody>
          <a:bodyPr vert="horz" wrap="square" lIns="18288" tIns="0" rIns="18288" bIns="0" rtlCol="0" anchor="ctr" anchorCtr="0">
            <a:noAutofit/>
          </a:bodyPr>
          <a:lstStyle/>
          <a:p>
            <a:pPr marL="0" marR="0" lvl="0" indent="0" algn="ctr" defTabSz="609570" rtl="0" eaLnBrk="1" fontAlgn="auto" latinLnBrk="0" hangingPunct="1">
              <a:lnSpc>
                <a:spcPct val="100000"/>
              </a:lnSpc>
              <a:spcBef>
                <a:spcPts val="447"/>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Placebo Q3W</a:t>
            </a:r>
          </a:p>
        </p:txBody>
      </p:sp>
      <p:sp>
        <p:nvSpPr>
          <p:cNvPr id="58" name="object 54">
            <a:extLst>
              <a:ext uri="{FF2B5EF4-FFF2-40B4-BE49-F238E27FC236}">
                <a16:creationId xmlns:a16="http://schemas.microsoft.com/office/drawing/2014/main" id="{29041147-C881-D1FB-3094-35C12FFBFEDE}"/>
              </a:ext>
            </a:extLst>
          </p:cNvPr>
          <p:cNvSpPr txBox="1"/>
          <p:nvPr/>
        </p:nvSpPr>
        <p:spPr>
          <a:xfrm>
            <a:off x="7938575" y="2707706"/>
            <a:ext cx="1066795" cy="330422"/>
          </a:xfrm>
          <a:prstGeom prst="rect">
            <a:avLst/>
          </a:prstGeom>
        </p:spPr>
        <p:txBody>
          <a:bodyPr vert="horz" wrap="square" lIns="0" tIns="6932" rIns="0" bIns="0" rtlCol="0">
            <a:spAutoFit/>
          </a:bodyPr>
          <a:lstStyle/>
          <a:p>
            <a:pPr marL="5776" marR="0" lvl="0" indent="0" algn="ctr" defTabSz="415848" rtl="0" eaLnBrk="1" fontAlgn="auto" latinLnBrk="0" hangingPunct="1">
              <a:lnSpc>
                <a:spcPct val="100000"/>
              </a:lnSpc>
              <a:spcBef>
                <a:spcPts val="55"/>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Maintenance phase</a:t>
            </a:r>
            <a:r>
              <a:rPr kumimoji="0" lang="en-GB" sz="1050" b="1" i="0" u="none" strike="noStrike" kern="1200" cap="none" spc="0" normalizeH="0" baseline="30000" noProof="0">
                <a:ln>
                  <a:noFill/>
                </a:ln>
                <a:solidFill>
                  <a:prstClr val="black"/>
                </a:solidFill>
                <a:effectLst/>
                <a:uLnTx/>
                <a:uFillTx/>
                <a:latin typeface="Avenir Next LT Pro" panose="020B0504020202020204" pitchFamily="34" charset="0"/>
                <a:ea typeface="+mn-ea"/>
                <a:cs typeface="Arial" panose="020B0604020202020204" pitchFamily="34" charset="0"/>
              </a:rPr>
              <a:t>†</a:t>
            </a:r>
            <a:endParaRPr kumimoji="0" sz="1050" b="0" i="0" u="none" strike="noStrike" kern="1200" cap="none" spc="0" normalizeH="0" baseline="3000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cxnSp>
        <p:nvCxnSpPr>
          <p:cNvPr id="59" name="Connector: Elbow 181">
            <a:extLst>
              <a:ext uri="{FF2B5EF4-FFF2-40B4-BE49-F238E27FC236}">
                <a16:creationId xmlns:a16="http://schemas.microsoft.com/office/drawing/2014/main" id="{338D4FB9-3B86-4CB5-4901-830FC24003B9}"/>
              </a:ext>
            </a:extLst>
          </p:cNvPr>
          <p:cNvCxnSpPr>
            <a:cxnSpLocks/>
            <a:stCxn id="57" idx="3"/>
            <a:endCxn id="47" idx="1"/>
          </p:cNvCxnSpPr>
          <p:nvPr/>
        </p:nvCxnSpPr>
        <p:spPr>
          <a:xfrm flipV="1">
            <a:off x="9005371" y="4079178"/>
            <a:ext cx="298334" cy="277613"/>
          </a:xfrm>
          <a:prstGeom prst="bentConnector3">
            <a:avLst>
              <a:gd name="adj1" fmla="val 50000"/>
            </a:avLst>
          </a:prstGeom>
          <a:ln w="10473">
            <a:solidFill>
              <a:srgbClr val="231F20"/>
            </a:solidFill>
            <a:headEnd type="none" w="med" len="med"/>
            <a:tailEnd type="triangle" w="med" len="med"/>
          </a:ln>
        </p:spPr>
      </p:cxnSp>
      <p:cxnSp>
        <p:nvCxnSpPr>
          <p:cNvPr id="60" name="Connector: Elbow 183">
            <a:extLst>
              <a:ext uri="{FF2B5EF4-FFF2-40B4-BE49-F238E27FC236}">
                <a16:creationId xmlns:a16="http://schemas.microsoft.com/office/drawing/2014/main" id="{B00F87F3-2443-13C1-C221-9DFB5E4B42C8}"/>
              </a:ext>
            </a:extLst>
          </p:cNvPr>
          <p:cNvCxnSpPr>
            <a:cxnSpLocks/>
            <a:stCxn id="52" idx="3"/>
            <a:endCxn id="47" idx="1"/>
          </p:cNvCxnSpPr>
          <p:nvPr/>
        </p:nvCxnSpPr>
        <p:spPr>
          <a:xfrm>
            <a:off x="9005370" y="3476882"/>
            <a:ext cx="298335" cy="602296"/>
          </a:xfrm>
          <a:prstGeom prst="bentConnector3">
            <a:avLst>
              <a:gd name="adj1" fmla="val 50000"/>
            </a:avLst>
          </a:prstGeom>
          <a:ln w="10473">
            <a:solidFill>
              <a:srgbClr val="231F20"/>
            </a:solidFill>
            <a:headEnd type="none" w="med" len="med"/>
            <a:tailEnd type="triangle" w="med" len="med"/>
          </a:ln>
        </p:spPr>
      </p:cxnSp>
      <p:cxnSp>
        <p:nvCxnSpPr>
          <p:cNvPr id="61" name="Straight Arrow Connector 60">
            <a:extLst>
              <a:ext uri="{FF2B5EF4-FFF2-40B4-BE49-F238E27FC236}">
                <a16:creationId xmlns:a16="http://schemas.microsoft.com/office/drawing/2014/main" id="{93998111-EC6F-6013-5E13-E595849FD229}"/>
              </a:ext>
            </a:extLst>
          </p:cNvPr>
          <p:cNvCxnSpPr>
            <a:cxnSpLocks/>
            <a:endCxn id="53" idx="1"/>
          </p:cNvCxnSpPr>
          <p:nvPr/>
        </p:nvCxnSpPr>
        <p:spPr>
          <a:xfrm flipV="1">
            <a:off x="10248901" y="4034992"/>
            <a:ext cx="303737" cy="8"/>
          </a:xfrm>
          <a:prstGeom prst="straightConnector1">
            <a:avLst/>
          </a:prstGeom>
          <a:ln w="10473">
            <a:solidFill>
              <a:srgbClr val="231F20"/>
            </a:solidFill>
            <a:headEnd type="none" w="med" len="med"/>
            <a:tailEnd type="triangle" w="med" len="med"/>
          </a:ln>
        </p:spPr>
      </p:cxnSp>
      <p:sp>
        <p:nvSpPr>
          <p:cNvPr id="80" name="object 42">
            <a:extLst>
              <a:ext uri="{FF2B5EF4-FFF2-40B4-BE49-F238E27FC236}">
                <a16:creationId xmlns:a16="http://schemas.microsoft.com/office/drawing/2014/main" id="{E9395876-8018-D2D8-DF1E-A2C7C5D0CC51}"/>
              </a:ext>
            </a:extLst>
          </p:cNvPr>
          <p:cNvSpPr txBox="1"/>
          <p:nvPr/>
        </p:nvSpPr>
        <p:spPr>
          <a:xfrm>
            <a:off x="513272" y="4952044"/>
            <a:ext cx="1825756" cy="767450"/>
          </a:xfrm>
          <a:prstGeom prst="rect">
            <a:avLst/>
          </a:prstGeom>
          <a:solidFill>
            <a:schemeClr val="tx2"/>
          </a:solidFill>
          <a:ln w="3175">
            <a:solidFill>
              <a:srgbClr val="231F20"/>
            </a:solidFill>
          </a:ln>
        </p:spPr>
        <p:txBody>
          <a:bodyPr vert="horz" wrap="square" lIns="18288" tIns="0" rIns="18288" bIns="0" rtlCol="0" anchor="ctr" anchorCtr="0">
            <a:noAutofit/>
          </a:bodyPr>
          <a:lstStyle/>
          <a:p>
            <a:pPr marL="63497" marR="0" lvl="0" indent="0" algn="l" defTabSz="609570" rtl="0" eaLnBrk="1" fontAlgn="auto" latinLnBrk="0" hangingPunct="1">
              <a:lnSpc>
                <a:spcPct val="90000"/>
              </a:lnSpc>
              <a:spcBef>
                <a:spcPts val="800"/>
              </a:spcBef>
              <a:spcAft>
                <a:spcPts val="0"/>
              </a:spcAft>
              <a:buClrTx/>
              <a:buSzTx/>
              <a:buFontTx/>
              <a:buNone/>
              <a:tabLst>
                <a:tab pos="241289" algn="l"/>
              </a:tabLst>
              <a:defRPr/>
            </a:pPr>
            <a:r>
              <a:rPr kumimoji="0" lang="en-GB" sz="11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Statistical methods</a:t>
            </a:r>
          </a:p>
        </p:txBody>
      </p:sp>
      <p:sp>
        <p:nvSpPr>
          <p:cNvPr id="82" name="object 42">
            <a:extLst>
              <a:ext uri="{FF2B5EF4-FFF2-40B4-BE49-F238E27FC236}">
                <a16:creationId xmlns:a16="http://schemas.microsoft.com/office/drawing/2014/main" id="{ABAB113D-E3B3-12BE-2CB1-5CCC1F2B1AF9}"/>
              </a:ext>
            </a:extLst>
          </p:cNvPr>
          <p:cNvSpPr txBox="1"/>
          <p:nvPr/>
        </p:nvSpPr>
        <p:spPr>
          <a:xfrm>
            <a:off x="2347236" y="4952044"/>
            <a:ext cx="5291533" cy="767112"/>
          </a:xfrm>
          <a:prstGeom prst="rect">
            <a:avLst/>
          </a:prstGeom>
          <a:solidFill>
            <a:schemeClr val="tx2">
              <a:lumMod val="20000"/>
              <a:lumOff val="80000"/>
            </a:schemeClr>
          </a:solidFill>
          <a:ln w="3175">
            <a:solidFill>
              <a:srgbClr val="231F20"/>
            </a:solidFill>
          </a:ln>
        </p:spPr>
        <p:txBody>
          <a:bodyPr vert="horz" wrap="square" lIns="72000" tIns="0" rIns="18288" bIns="0" rtlCol="0" anchor="ctr" anchorCtr="0">
            <a:noAutofit/>
          </a:bodyPr>
          <a:lstStyle/>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US" sz="11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Planned to enroll 455 pts; 80% power to detect HR 0.74 with 353 OS events</a:t>
            </a:r>
          </a:p>
          <a:p>
            <a:pPr marL="137160" marR="0" lvl="0" indent="-137160" algn="l" defTabSz="609570" rtl="0" eaLnBrk="1" fontAlgn="auto" latinLnBrk="0" hangingPunct="1">
              <a:lnSpc>
                <a:spcPct val="90000"/>
              </a:lnSpc>
              <a:spcBef>
                <a:spcPts val="600"/>
              </a:spcBef>
              <a:spcAft>
                <a:spcPts val="0"/>
              </a:spcAft>
              <a:buClrTx/>
              <a:buSzTx/>
              <a:buFont typeface="System Font Regular"/>
              <a:buChar char="‣"/>
              <a:tabLst>
                <a:tab pos="241289" algn="l"/>
              </a:tabLst>
              <a:defRPr/>
            </a:pPr>
            <a:r>
              <a:rPr kumimoji="0" lang="en-US" sz="11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Hierarchical testing on PFS: only when OS demonstrates significance*</a:t>
            </a:r>
            <a:endPar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BC40B35E-06E9-464E-00EA-265704C19458}"/>
              </a:ext>
            </a:extLst>
          </p:cNvPr>
          <p:cNvSpPr>
            <a:spLocks noGrp="1"/>
          </p:cNvSpPr>
          <p:nvPr>
            <p:ph type="ftr" sz="quarter" idx="15"/>
          </p:nvPr>
        </p:nvSpPr>
        <p:spPr>
          <a:xfrm>
            <a:off x="344424" y="5871056"/>
            <a:ext cx="11127140" cy="80107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a:ea typeface="+mn-ea"/>
                <a:cs typeface="Arial"/>
              </a:rPr>
              <a:t>*Under 1-sided P-value of 0.025.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283349"/>
                </a:solidFill>
                <a:effectLst/>
                <a:uLnTx/>
                <a:uFillTx/>
                <a:latin typeface="Arial" panose="020B0604020202020204"/>
                <a:ea typeface="+mn-ea"/>
                <a:cs typeface="+mn-cs"/>
              </a:rPr>
              <a:t>Tislelizumab no está comercializado aún en España.</a:t>
            </a:r>
            <a:br>
              <a:rPr kumimoji="0" lang="en-US" sz="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rgbClr val="283349"/>
                </a:solidFill>
                <a:effectLst/>
                <a:uLnTx/>
                <a:uFillTx/>
                <a:latin typeface="Arial"/>
                <a:ea typeface="+mn-ea"/>
                <a:cs typeface="Arial"/>
              </a:rPr>
              <a:t>AUC, area under the curve, D, day, DCR, disease control rate, DoR, duration of response, ECOG, Eastern Cooperative Oncology Group, ES-SCLC, extensive stage small cell lung cancer, PS, performance status, HR, hazard ratio, HRQoL, health-related quality of life, INV, investigator, ITT, intention-to-treat, ORR, overall response rate; OS, overall survival; PFS, progression-free survival; Q3W, every 3 weeks; R, randomized</a:t>
            </a:r>
            <a:br>
              <a:rPr kumimoji="0" lang="en-US" sz="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rgbClr val="283349"/>
                </a:solidFill>
                <a:effectLst/>
                <a:uLnTx/>
                <a:uFillTx/>
                <a:latin typeface="Arial"/>
                <a:ea typeface="+mn-ea"/>
                <a:cs typeface="Arial"/>
              </a:rPr>
              <a:t>1) Extracted from Cheng Y et al. J Thorac Oncol. 2024;19(7):1073-1085; 2) ClinicalTrials.gov. https://clinicaltrials.gov/ct2/show/NCT04005716. Accessed September 2023.</a:t>
            </a:r>
          </a:p>
        </p:txBody>
      </p:sp>
      <p:sp>
        <p:nvSpPr>
          <p:cNvPr id="7" name="Slide Number Placeholder 2">
            <a:extLst>
              <a:ext uri="{FF2B5EF4-FFF2-40B4-BE49-F238E27FC236}">
                <a16:creationId xmlns:a16="http://schemas.microsoft.com/office/drawing/2014/main" id="{223147B0-C0D7-3373-C4A5-74D96E7BF0D8}"/>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03818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Imagen 3">
            <a:extLst>
              <a:ext uri="{FF2B5EF4-FFF2-40B4-BE49-F238E27FC236}">
                <a16:creationId xmlns:a16="http://schemas.microsoft.com/office/drawing/2014/main" id="{634057E9-CB2F-B206-5A4E-E8CB551E6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2855" y="1694085"/>
            <a:ext cx="9506290" cy="381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2">
            <a:extLst>
              <a:ext uri="{FF2B5EF4-FFF2-40B4-BE49-F238E27FC236}">
                <a16:creationId xmlns:a16="http://schemas.microsoft.com/office/drawing/2014/main" id="{EE1020A5-AEAE-2F28-0E78-2FCDEEF96C3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20EC2258-A828-E91F-4CF8-3FD7133DD030}"/>
              </a:ext>
            </a:extLst>
          </p:cNvPr>
          <p:cNvSpPr>
            <a:spLocks noGrp="1"/>
          </p:cNvSpPr>
          <p:nvPr>
            <p:ph type="ctrTitle"/>
          </p:nvPr>
        </p:nvSpPr>
        <p:spPr/>
        <p:txBody>
          <a:bodyPr/>
          <a:lstStyle/>
          <a:p>
            <a:r>
              <a:rPr lang="en-US" dirty="0"/>
              <a:t>Neoadjuvant chemoradiotherapy does not improve survival compared with neoadjuvant chemotherapy alone</a:t>
            </a:r>
            <a:endParaRPr lang="en-GB" dirty="0"/>
          </a:p>
        </p:txBody>
      </p:sp>
      <p:pic>
        <p:nvPicPr>
          <p:cNvPr id="6" name="Imagen 23">
            <a:extLst>
              <a:ext uri="{FF2B5EF4-FFF2-40B4-BE49-F238E27FC236}">
                <a16:creationId xmlns:a16="http://schemas.microsoft.com/office/drawing/2014/main" id="{C87E754C-E7AA-F233-7898-E79DC8F507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6154" y="5706477"/>
            <a:ext cx="1047751"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FCA982C-A8B2-5B96-93B8-A5E42FA4604B}"/>
              </a:ext>
            </a:extLst>
          </p:cNvPr>
          <p:cNvSpPr txBox="1"/>
          <p:nvPr/>
        </p:nvSpPr>
        <p:spPr>
          <a:xfrm>
            <a:off x="823287" y="6084835"/>
            <a:ext cx="1045096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ChT, chemotherapy; ChRT, chemoradiotherapy; DFS, disease-free survival; Neo, neoadjuvant; OS, overall survival; PFS, progression-free survival; S, surgery.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Xu Y-P et al. Medicine (Baltimore) 2015;94(23):e879</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lstStyle/>
          <a:p>
            <a:r>
              <a:rPr lang="en-GB"/>
              <a:t>Tislelizumab and ES-SCLC: Baseline Characteristics</a:t>
            </a:r>
            <a:endParaRPr lang="en-US"/>
          </a:p>
        </p:txBody>
      </p:sp>
      <p:sp>
        <p:nvSpPr>
          <p:cNvPr id="9" name="Footer Placeholder 8">
            <a:extLst>
              <a:ext uri="{FF2B5EF4-FFF2-40B4-BE49-F238E27FC236}">
                <a16:creationId xmlns:a16="http://schemas.microsoft.com/office/drawing/2014/main" id="{06407979-3670-936F-DC60-AAECA9F98955}"/>
              </a:ext>
            </a:extLst>
          </p:cNvPr>
          <p:cNvSpPr>
            <a:spLocks noGrp="1"/>
          </p:cNvSpPr>
          <p:nvPr>
            <p:ph type="ftr" sz="quarter" idx="15"/>
          </p:nvPr>
        </p:nvSpPr>
        <p:spPr>
          <a:xfrm>
            <a:off x="344424" y="6284474"/>
            <a:ext cx="11127140" cy="47474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AJCC, American Joint Committee on Cancer; chemo, chemotherapy; ECOG, Eastern Cooperative Oncology Group; LDH, lactate dehydrogenase; PS, performance status; ULN, upper limit of normal.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Cheng Y et al. J Thorac Oncol. 2024;19(7):1073-1085</a:t>
            </a:r>
            <a:r>
              <a:rPr kumimoji="0" lang="en-US"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endParaRPr kumimoji="0" lang="en-US" sz="900" b="0" i="0" u="none" strike="noStrike" kern="1200" cap="none" spc="0" normalizeH="0" baseline="0" noProof="0">
              <a:ln>
                <a:noFill/>
              </a:ln>
              <a:solidFill>
                <a:srgbClr val="313F48"/>
              </a:solidFill>
              <a:effectLst/>
              <a:uLnTx/>
              <a:uFillTx/>
              <a:latin typeface="Arial" panose="020B0604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2C684003-2A8D-3C53-A7EC-42E07A212C6C}"/>
              </a:ext>
            </a:extLst>
          </p:cNvPr>
          <p:cNvGraphicFramePr>
            <a:graphicFrameLocks noGrp="1"/>
          </p:cNvGraphicFramePr>
          <p:nvPr/>
        </p:nvGraphicFramePr>
        <p:xfrm>
          <a:off x="397917" y="1306753"/>
          <a:ext cx="11447942" cy="4977720"/>
        </p:xfrm>
        <a:graphic>
          <a:graphicData uri="http://schemas.openxmlformats.org/drawingml/2006/table">
            <a:tbl>
              <a:tblPr firstRow="1" bandRow="1">
                <a:tableStyleId>{5C22544A-7EE6-4342-B048-85BDC9FD1C3A}</a:tableStyleId>
              </a:tblPr>
              <a:tblGrid>
                <a:gridCol w="2796780">
                  <a:extLst>
                    <a:ext uri="{9D8B030D-6E8A-4147-A177-3AD203B41FA5}">
                      <a16:colId xmlns:a16="http://schemas.microsoft.com/office/drawing/2014/main" val="2996954352"/>
                    </a:ext>
                  </a:extLst>
                </a:gridCol>
                <a:gridCol w="2796780">
                  <a:extLst>
                    <a:ext uri="{9D8B030D-6E8A-4147-A177-3AD203B41FA5}">
                      <a16:colId xmlns:a16="http://schemas.microsoft.com/office/drawing/2014/main" val="181321550"/>
                    </a:ext>
                  </a:extLst>
                </a:gridCol>
                <a:gridCol w="2918886">
                  <a:extLst>
                    <a:ext uri="{9D8B030D-6E8A-4147-A177-3AD203B41FA5}">
                      <a16:colId xmlns:a16="http://schemas.microsoft.com/office/drawing/2014/main" val="205064212"/>
                    </a:ext>
                  </a:extLst>
                </a:gridCol>
                <a:gridCol w="2935496">
                  <a:extLst>
                    <a:ext uri="{9D8B030D-6E8A-4147-A177-3AD203B41FA5}">
                      <a16:colId xmlns:a16="http://schemas.microsoft.com/office/drawing/2014/main" val="3445882784"/>
                    </a:ext>
                  </a:extLst>
                </a:gridCol>
              </a:tblGrid>
              <a:tr h="360000">
                <a:tc gridSpan="2">
                  <a:txBody>
                    <a:bodyPr/>
                    <a:lstStyle/>
                    <a:p>
                      <a:endParaRPr lang="en-GB" sz="1350" b="1" i="0" kern="1200">
                        <a:solidFill>
                          <a:schemeClr val="lt1"/>
                        </a:solidFill>
                        <a:effectLst/>
                        <a:latin typeface="+mn-lt"/>
                        <a:ea typeface="+mn-ea"/>
                        <a:cs typeface="+mn-cs"/>
                      </a:endParaRPr>
                    </a:p>
                  </a:txBody>
                  <a:tcPr>
                    <a:solidFill>
                      <a:schemeClr val="bg1"/>
                    </a:solidFill>
                  </a:tcPr>
                </a:tc>
                <a:tc hMerge="1">
                  <a:txBody>
                    <a:bodyPr/>
                    <a:lstStyle/>
                    <a:p>
                      <a:endParaRPr lang="en-GB"/>
                    </a:p>
                  </a:txBody>
                  <a:tcPr/>
                </a:tc>
                <a:tc>
                  <a:txBody>
                    <a:bodyPr/>
                    <a:lstStyle/>
                    <a:p>
                      <a:pPr algn="ctr"/>
                      <a:r>
                        <a:rPr lang="en-GB" sz="1350" b="1" i="0" kern="1200">
                          <a:solidFill>
                            <a:schemeClr val="lt1"/>
                          </a:solidFill>
                          <a:effectLst/>
                          <a:latin typeface="+mn-lt"/>
                          <a:ea typeface="+mn-ea"/>
                          <a:cs typeface="+mn-cs"/>
                        </a:rPr>
                        <a:t>Tislelizumab + chemo (n=227)</a:t>
                      </a:r>
                    </a:p>
                  </a:txBody>
                  <a:tcPr marT="0" marB="0" anchor="ctr">
                    <a:solidFill>
                      <a:srgbClr val="C00000"/>
                    </a:solidFill>
                  </a:tcPr>
                </a:tc>
                <a:tc>
                  <a:txBody>
                    <a:bodyPr/>
                    <a:lstStyle/>
                    <a:p>
                      <a:pPr algn="ctr"/>
                      <a:r>
                        <a:rPr lang="en-GB" sz="1350" b="1" i="0" kern="1200">
                          <a:solidFill>
                            <a:schemeClr val="lt1"/>
                          </a:solidFill>
                          <a:effectLst/>
                          <a:latin typeface="+mn-lt"/>
                          <a:ea typeface="+mn-ea"/>
                          <a:cs typeface="+mn-cs"/>
                        </a:rPr>
                        <a:t>Placebo + chemo (n =230)</a:t>
                      </a:r>
                    </a:p>
                  </a:txBody>
                  <a:tcPr marT="0" marB="0" anchor="ctr">
                    <a:solidFill>
                      <a:srgbClr val="7C7C7C"/>
                    </a:solidFill>
                  </a:tcPr>
                </a:tc>
                <a:extLst>
                  <a:ext uri="{0D108BD9-81ED-4DB2-BD59-A6C34878D82A}">
                    <a16:rowId xmlns:a16="http://schemas.microsoft.com/office/drawing/2014/main" val="3644964446"/>
                  </a:ext>
                </a:extLst>
              </a:tr>
              <a:tr h="0">
                <a:tc>
                  <a:txBody>
                    <a:bodyPr/>
                    <a:lstStyle/>
                    <a:p>
                      <a:pPr algn="l"/>
                      <a:r>
                        <a:rPr lang="en-GB" sz="1350" b="1"/>
                        <a:t>Age (years), median (IQR)</a:t>
                      </a:r>
                    </a:p>
                  </a:txBody>
                  <a:tcPr/>
                </a:tc>
                <a:tc>
                  <a:txBody>
                    <a:bodyPr/>
                    <a:lstStyle/>
                    <a:p>
                      <a:pPr algn="l"/>
                      <a:endParaRPr lang="en-GB" sz="1350" b="1"/>
                    </a:p>
                  </a:txBody>
                  <a:tcPr/>
                </a:tc>
                <a:tc>
                  <a:txBody>
                    <a:bodyPr/>
                    <a:lstStyle/>
                    <a:p>
                      <a:pPr algn="ctr"/>
                      <a:r>
                        <a:rPr lang="en-GB" sz="1350"/>
                        <a:t>63 (56-66)</a:t>
                      </a:r>
                    </a:p>
                  </a:txBody>
                  <a:tcPr/>
                </a:tc>
                <a:tc>
                  <a:txBody>
                    <a:bodyPr/>
                    <a:lstStyle/>
                    <a:p>
                      <a:pPr algn="ctr"/>
                      <a:r>
                        <a:rPr lang="en-GB" sz="1350"/>
                        <a:t>62 (56-67)</a:t>
                      </a:r>
                    </a:p>
                  </a:txBody>
                  <a:tcPr/>
                </a:tc>
                <a:extLst>
                  <a:ext uri="{0D108BD9-81ED-4DB2-BD59-A6C34878D82A}">
                    <a16:rowId xmlns:a16="http://schemas.microsoft.com/office/drawing/2014/main" val="1517367255"/>
                  </a:ext>
                </a:extLst>
              </a:tr>
              <a:tr h="197797">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350"/>
                        <a:t>   ≥65 years, n (%)</a:t>
                      </a:r>
                    </a:p>
                  </a:txBody>
                  <a:tcPr/>
                </a:tc>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lang="en-GB" sz="1350"/>
                    </a:p>
                  </a:txBody>
                  <a:tcPr/>
                </a:tc>
                <a:tc>
                  <a:txBody>
                    <a:bodyPr/>
                    <a:lstStyle/>
                    <a:p>
                      <a:pPr algn="ctr"/>
                      <a:r>
                        <a:rPr lang="en-GB" sz="1350"/>
                        <a:t>89 (39)</a:t>
                      </a:r>
                    </a:p>
                  </a:txBody>
                  <a:tcPr/>
                </a:tc>
                <a:tc>
                  <a:txBody>
                    <a:bodyPr/>
                    <a:lstStyle/>
                    <a:p>
                      <a:pPr algn="ctr"/>
                      <a:r>
                        <a:rPr lang="en-GB" sz="1350"/>
                        <a:t>81 (35)</a:t>
                      </a:r>
                    </a:p>
                  </a:txBody>
                  <a:tcPr/>
                </a:tc>
                <a:extLst>
                  <a:ext uri="{0D108BD9-81ED-4DB2-BD59-A6C34878D82A}">
                    <a16:rowId xmlns:a16="http://schemas.microsoft.com/office/drawing/2014/main" val="1097905054"/>
                  </a:ext>
                </a:extLst>
              </a:tr>
              <a:tr h="197797">
                <a:tc>
                  <a:txBody>
                    <a:bodyPr/>
                    <a:lstStyle/>
                    <a:p>
                      <a:pPr algn="l"/>
                      <a:r>
                        <a:rPr lang="en-GB" sz="1350" b="1"/>
                        <a:t>Male, n (%)</a:t>
                      </a:r>
                    </a:p>
                  </a:txBody>
                  <a:tcPr/>
                </a:tc>
                <a:tc>
                  <a:txBody>
                    <a:bodyPr/>
                    <a:lstStyle/>
                    <a:p>
                      <a:pPr algn="l"/>
                      <a:endParaRPr lang="en-GB" sz="1350"/>
                    </a:p>
                  </a:txBody>
                  <a:tcPr/>
                </a:tc>
                <a:tc>
                  <a:txBody>
                    <a:bodyPr/>
                    <a:lstStyle/>
                    <a:p>
                      <a:pPr algn="ctr"/>
                      <a:r>
                        <a:rPr lang="en-GB" sz="1350"/>
                        <a:t>186 (82)</a:t>
                      </a:r>
                    </a:p>
                  </a:txBody>
                  <a:tcPr/>
                </a:tc>
                <a:tc>
                  <a:txBody>
                    <a:bodyPr/>
                    <a:lstStyle/>
                    <a:p>
                      <a:pPr algn="ctr"/>
                      <a:r>
                        <a:rPr lang="en-GB" sz="1350"/>
                        <a:t>186 (81)</a:t>
                      </a:r>
                    </a:p>
                  </a:txBody>
                  <a:tcPr/>
                </a:tc>
                <a:extLst>
                  <a:ext uri="{0D108BD9-81ED-4DB2-BD59-A6C34878D82A}">
                    <a16:rowId xmlns:a16="http://schemas.microsoft.com/office/drawing/2014/main" val="2941052523"/>
                  </a:ext>
                </a:extLst>
              </a:tr>
              <a:tr h="0">
                <a:tc>
                  <a:txBody>
                    <a:bodyPr/>
                    <a:lstStyle/>
                    <a:p>
                      <a:pPr algn="l"/>
                      <a:r>
                        <a:rPr lang="en-GB" sz="1350" b="1"/>
                        <a:t>ECOG PS, n (%)</a:t>
                      </a:r>
                    </a:p>
                  </a:txBody>
                  <a:tcPr/>
                </a:tc>
                <a:tc>
                  <a:txBody>
                    <a:bodyPr/>
                    <a:lstStyle/>
                    <a:p>
                      <a:pPr algn="l"/>
                      <a:r>
                        <a:rPr lang="en-GB" sz="1350"/>
                        <a:t>0</a:t>
                      </a:r>
                    </a:p>
                    <a:p>
                      <a:pPr algn="l"/>
                      <a:r>
                        <a:rPr lang="en-GB" sz="1350"/>
                        <a:t>1</a:t>
                      </a:r>
                    </a:p>
                  </a:txBody>
                  <a:tcPr/>
                </a:tc>
                <a:tc>
                  <a:txBody>
                    <a:bodyPr/>
                    <a:lstStyle/>
                    <a:p>
                      <a:pPr algn="ctr"/>
                      <a:r>
                        <a:rPr lang="en-GB" sz="1350" kern="1200">
                          <a:solidFill>
                            <a:schemeClr val="dk1"/>
                          </a:solidFill>
                          <a:latin typeface="+mn-lt"/>
                          <a:ea typeface="+mn-ea"/>
                          <a:cs typeface="+mn-cs"/>
                        </a:rPr>
                        <a:t>35 (15)</a:t>
                      </a:r>
                    </a:p>
                    <a:p>
                      <a:pPr algn="ctr"/>
                      <a:r>
                        <a:rPr lang="en-GB" sz="1350" kern="1200">
                          <a:solidFill>
                            <a:schemeClr val="dk1"/>
                          </a:solidFill>
                          <a:latin typeface="+mn-lt"/>
                          <a:ea typeface="+mn-ea"/>
                          <a:cs typeface="+mn-cs"/>
                        </a:rPr>
                        <a:t>192 (85)</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34 (15)</a:t>
                      </a:r>
                    </a:p>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196 (85)</a:t>
                      </a:r>
                    </a:p>
                  </a:txBody>
                  <a:tcPr/>
                </a:tc>
                <a:extLst>
                  <a:ext uri="{0D108BD9-81ED-4DB2-BD59-A6C34878D82A}">
                    <a16:rowId xmlns:a16="http://schemas.microsoft.com/office/drawing/2014/main" val="846884329"/>
                  </a:ext>
                </a:extLst>
              </a:tr>
              <a:tr h="471670">
                <a:tc>
                  <a:txBody>
                    <a:bodyPr/>
                    <a:lstStyle/>
                    <a:p>
                      <a:pPr algn="l"/>
                      <a:r>
                        <a:rPr lang="en-GB" sz="1350" b="1"/>
                        <a:t>Smoking status, n (%)</a:t>
                      </a:r>
                    </a:p>
                  </a:txBody>
                  <a:tcPr/>
                </a:tc>
                <a:tc>
                  <a:txBody>
                    <a:bodyPr/>
                    <a:lstStyle/>
                    <a:p>
                      <a:pPr algn="l"/>
                      <a:r>
                        <a:rPr lang="en-GB" sz="1350"/>
                        <a:t>Never</a:t>
                      </a:r>
                      <a:br>
                        <a:rPr lang="en-GB" sz="1350"/>
                      </a:br>
                      <a:r>
                        <a:rPr lang="en-GB" sz="1350"/>
                        <a:t>Current</a:t>
                      </a:r>
                      <a:br>
                        <a:rPr lang="en-GB" sz="1350"/>
                      </a:br>
                      <a:r>
                        <a:rPr lang="en-GB" sz="1350"/>
                        <a:t>Former</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53 (23)</a:t>
                      </a:r>
                      <a:br>
                        <a:rPr lang="en-GB" sz="1350" kern="1200">
                          <a:solidFill>
                            <a:schemeClr val="dk1"/>
                          </a:solidFill>
                          <a:latin typeface="+mn-lt"/>
                          <a:ea typeface="+mn-ea"/>
                          <a:cs typeface="+mn-cs"/>
                        </a:rPr>
                      </a:br>
                      <a:r>
                        <a:rPr lang="en-GB" sz="1350" kern="1200">
                          <a:solidFill>
                            <a:schemeClr val="dk1"/>
                          </a:solidFill>
                          <a:latin typeface="+mn-lt"/>
                          <a:ea typeface="+mn-ea"/>
                          <a:cs typeface="+mn-cs"/>
                        </a:rPr>
                        <a:t>151 (67)</a:t>
                      </a:r>
                    </a:p>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23 (10)</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59 (26)</a:t>
                      </a:r>
                      <a:br>
                        <a:rPr lang="en-GB" sz="1350" kern="1200">
                          <a:solidFill>
                            <a:schemeClr val="dk1"/>
                          </a:solidFill>
                          <a:latin typeface="+mn-lt"/>
                          <a:ea typeface="+mn-ea"/>
                          <a:cs typeface="+mn-cs"/>
                        </a:rPr>
                      </a:br>
                      <a:r>
                        <a:rPr lang="en-GB" sz="1350" kern="1200">
                          <a:solidFill>
                            <a:schemeClr val="dk1"/>
                          </a:solidFill>
                          <a:latin typeface="+mn-lt"/>
                          <a:ea typeface="+mn-ea"/>
                          <a:cs typeface="+mn-cs"/>
                        </a:rPr>
                        <a:t>135 (59)</a:t>
                      </a:r>
                    </a:p>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36 (16)</a:t>
                      </a:r>
                    </a:p>
                  </a:txBody>
                  <a:tcPr/>
                </a:tc>
                <a:extLst>
                  <a:ext uri="{0D108BD9-81ED-4DB2-BD59-A6C34878D82A}">
                    <a16:rowId xmlns:a16="http://schemas.microsoft.com/office/drawing/2014/main" val="700677720"/>
                  </a:ext>
                </a:extLst>
              </a:tr>
              <a:tr h="471670">
                <a:tc>
                  <a:txBody>
                    <a:bodyPr/>
                    <a:lstStyle/>
                    <a:p>
                      <a:r>
                        <a:rPr lang="en-GB" sz="1350" b="1" kern="1200">
                          <a:solidFill>
                            <a:schemeClr val="dk1"/>
                          </a:solidFill>
                          <a:latin typeface="+mn-lt"/>
                          <a:ea typeface="+mn-ea"/>
                          <a:cs typeface="+mn-cs"/>
                        </a:rPr>
                        <a:t>AJCC stage at study entry </a:t>
                      </a:r>
                      <a:br>
                        <a:rPr lang="en-GB" sz="1350" b="1" kern="1200">
                          <a:solidFill>
                            <a:schemeClr val="dk1"/>
                          </a:solidFill>
                          <a:latin typeface="+mn-lt"/>
                          <a:ea typeface="+mn-ea"/>
                          <a:cs typeface="+mn-cs"/>
                        </a:rPr>
                      </a:br>
                      <a:r>
                        <a:rPr lang="en-GB" sz="1350" b="1" kern="1200">
                          <a:solidFill>
                            <a:schemeClr val="dk1"/>
                          </a:solidFill>
                          <a:latin typeface="+mn-lt"/>
                          <a:ea typeface="+mn-ea"/>
                          <a:cs typeface="+mn-cs"/>
                        </a:rPr>
                        <a:t>(date of randomization)</a:t>
                      </a:r>
                      <a:r>
                        <a:rPr lang="en-GB" sz="1350" b="1"/>
                        <a:t>, n (%)</a:t>
                      </a:r>
                      <a:endParaRPr lang="en-GB" sz="1350" b="1" kern="1200">
                        <a:solidFill>
                          <a:schemeClr val="dk1"/>
                        </a:solidFill>
                        <a:latin typeface="+mn-lt"/>
                        <a:ea typeface="+mn-ea"/>
                        <a:cs typeface="+mn-cs"/>
                      </a:endParaRPr>
                    </a:p>
                  </a:txBody>
                  <a:tcPr/>
                </a:tc>
                <a:tc>
                  <a:txBody>
                    <a:bodyPr/>
                    <a:lstStyle/>
                    <a:p>
                      <a:pPr algn="l"/>
                      <a:r>
                        <a:rPr lang="en-GB" sz="1350" kern="1200">
                          <a:solidFill>
                            <a:schemeClr val="dk1"/>
                          </a:solidFill>
                          <a:latin typeface="+mn-lt"/>
                          <a:ea typeface="+mn-ea"/>
                          <a:cs typeface="+mn-cs"/>
                        </a:rPr>
                        <a:t>IIIA</a:t>
                      </a:r>
                      <a:br>
                        <a:rPr lang="en-GB" sz="1350" kern="1200">
                          <a:solidFill>
                            <a:schemeClr val="dk1"/>
                          </a:solidFill>
                          <a:latin typeface="+mn-lt"/>
                          <a:ea typeface="+mn-ea"/>
                          <a:cs typeface="+mn-cs"/>
                        </a:rPr>
                      </a:br>
                      <a:r>
                        <a:rPr lang="en-GB" sz="1350" kern="1200">
                          <a:solidFill>
                            <a:schemeClr val="dk1"/>
                          </a:solidFill>
                          <a:latin typeface="+mn-lt"/>
                          <a:ea typeface="+mn-ea"/>
                          <a:cs typeface="+mn-cs"/>
                        </a:rPr>
                        <a:t>IIIB</a:t>
                      </a:r>
                    </a:p>
                    <a:p>
                      <a:pPr algn="l"/>
                      <a:r>
                        <a:rPr lang="en-GB" sz="1350" kern="1200">
                          <a:solidFill>
                            <a:schemeClr val="dk1"/>
                          </a:solidFill>
                          <a:latin typeface="+mn-lt"/>
                          <a:ea typeface="+mn-ea"/>
                          <a:cs typeface="+mn-cs"/>
                        </a:rPr>
                        <a:t>IV</a:t>
                      </a:r>
                    </a:p>
                  </a:txBody>
                  <a:tcPr/>
                </a:tc>
                <a:tc>
                  <a:txBody>
                    <a:bodyPr/>
                    <a:lstStyle/>
                    <a:p>
                      <a:pPr algn="ctr"/>
                      <a:r>
                        <a:rPr lang="en-GB" sz="1350" kern="1200">
                          <a:solidFill>
                            <a:schemeClr val="dk1"/>
                          </a:solidFill>
                          <a:latin typeface="+mn-lt"/>
                          <a:ea typeface="+mn-ea"/>
                          <a:cs typeface="+mn-cs"/>
                        </a:rPr>
                        <a:t>4 (2)</a:t>
                      </a:r>
                    </a:p>
                    <a:p>
                      <a:pPr algn="ctr"/>
                      <a:r>
                        <a:rPr lang="en-GB" sz="1350" kern="1200">
                          <a:solidFill>
                            <a:schemeClr val="dk1"/>
                          </a:solidFill>
                          <a:latin typeface="+mn-lt"/>
                          <a:ea typeface="+mn-ea"/>
                          <a:cs typeface="+mn-cs"/>
                        </a:rPr>
                        <a:t>16 (7)</a:t>
                      </a:r>
                    </a:p>
                    <a:p>
                      <a:pPr algn="ctr"/>
                      <a:r>
                        <a:rPr lang="en-GB" sz="1350" kern="1200">
                          <a:solidFill>
                            <a:schemeClr val="dk1"/>
                          </a:solidFill>
                          <a:latin typeface="+mn-lt"/>
                          <a:ea typeface="+mn-ea"/>
                          <a:cs typeface="+mn-cs"/>
                        </a:rPr>
                        <a:t>207 (91)</a:t>
                      </a:r>
                    </a:p>
                  </a:txBody>
                  <a:tcPr/>
                </a:tc>
                <a:tc>
                  <a:txBody>
                    <a:bodyPr/>
                    <a:lstStyle/>
                    <a:p>
                      <a:pPr algn="ctr"/>
                      <a:r>
                        <a:rPr lang="en-GB" sz="1350" kern="1200">
                          <a:solidFill>
                            <a:schemeClr val="dk1"/>
                          </a:solidFill>
                          <a:latin typeface="+mn-lt"/>
                          <a:ea typeface="+mn-ea"/>
                          <a:cs typeface="+mn-cs"/>
                        </a:rPr>
                        <a:t>2 (1)</a:t>
                      </a:r>
                    </a:p>
                    <a:p>
                      <a:pPr algn="ctr"/>
                      <a:r>
                        <a:rPr lang="en-GB" sz="1350" kern="1200">
                          <a:solidFill>
                            <a:schemeClr val="dk1"/>
                          </a:solidFill>
                          <a:latin typeface="+mn-lt"/>
                          <a:ea typeface="+mn-ea"/>
                          <a:cs typeface="+mn-cs"/>
                        </a:rPr>
                        <a:t>27 (12)</a:t>
                      </a:r>
                    </a:p>
                    <a:p>
                      <a:pPr algn="ctr"/>
                      <a:r>
                        <a:rPr lang="en-GB" sz="1350" kern="1200">
                          <a:solidFill>
                            <a:schemeClr val="dk1"/>
                          </a:solidFill>
                          <a:latin typeface="+mn-lt"/>
                          <a:ea typeface="+mn-ea"/>
                          <a:cs typeface="+mn-cs"/>
                        </a:rPr>
                        <a:t>201 (87)</a:t>
                      </a:r>
                    </a:p>
                  </a:txBody>
                  <a:tcPr/>
                </a:tc>
                <a:extLst>
                  <a:ext uri="{0D108BD9-81ED-4DB2-BD59-A6C34878D82A}">
                    <a16:rowId xmlns:a16="http://schemas.microsoft.com/office/drawing/2014/main" val="902502661"/>
                  </a:ext>
                </a:extLst>
              </a:tr>
              <a:tr h="197797">
                <a:tc>
                  <a:txBody>
                    <a:bodyPr/>
                    <a:lstStyle/>
                    <a:p>
                      <a:pPr algn="l"/>
                      <a:r>
                        <a:rPr lang="en-GB" sz="1350"/>
                        <a:t> </a:t>
                      </a:r>
                      <a:r>
                        <a:rPr lang="en-GB" sz="1350" b="1"/>
                        <a:t>≥3 metastatic sites, n (%)</a:t>
                      </a:r>
                    </a:p>
                  </a:txBody>
                  <a:tcPr/>
                </a:tc>
                <a:tc>
                  <a:txBody>
                    <a:bodyPr/>
                    <a:lstStyle/>
                    <a:p>
                      <a:pPr algn="l"/>
                      <a:endParaRPr lang="en-GB" sz="1350"/>
                    </a:p>
                  </a:txBody>
                  <a:tcPr/>
                </a:tc>
                <a:tc>
                  <a:txBody>
                    <a:bodyPr/>
                    <a:lstStyle/>
                    <a:p>
                      <a:pPr algn="ctr"/>
                      <a:r>
                        <a:rPr lang="en-GB" sz="1350"/>
                        <a:t>183 (81)</a:t>
                      </a:r>
                    </a:p>
                  </a:txBody>
                  <a:tcPr/>
                </a:tc>
                <a:tc>
                  <a:txBody>
                    <a:bodyPr/>
                    <a:lstStyle/>
                    <a:p>
                      <a:pPr algn="ctr"/>
                      <a:r>
                        <a:rPr lang="en-GB" sz="1350"/>
                        <a:t>164 (71)</a:t>
                      </a:r>
                    </a:p>
                  </a:txBody>
                  <a:tcPr/>
                </a:tc>
                <a:extLst>
                  <a:ext uri="{0D108BD9-81ED-4DB2-BD59-A6C34878D82A}">
                    <a16:rowId xmlns:a16="http://schemas.microsoft.com/office/drawing/2014/main" val="625410460"/>
                  </a:ext>
                </a:extLst>
              </a:tr>
              <a:tr h="0">
                <a:tc>
                  <a:txBody>
                    <a:bodyPr/>
                    <a:lstStyle/>
                    <a:p>
                      <a:pPr algn="l"/>
                      <a:r>
                        <a:rPr lang="en-GB" sz="1350" b="1"/>
                        <a:t>Distant metastatic site, n (%)</a:t>
                      </a:r>
                    </a:p>
                  </a:txBody>
                  <a:tcPr/>
                </a:tc>
                <a:tc>
                  <a:txBody>
                    <a:bodyPr/>
                    <a:lstStyle/>
                    <a:p>
                      <a:pPr algn="l"/>
                      <a:r>
                        <a:rPr lang="en-GB" sz="1350"/>
                        <a:t>Liver</a:t>
                      </a:r>
                    </a:p>
                    <a:p>
                      <a:pPr algn="l"/>
                      <a:r>
                        <a:rPr lang="en-GB" sz="1350"/>
                        <a:t>Brain</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a:t>64 (28)</a:t>
                      </a:r>
                      <a:br>
                        <a:rPr lang="en-GB" sz="1350"/>
                      </a:br>
                      <a:r>
                        <a:rPr lang="en-GB" sz="1350"/>
                        <a:t>1 (&lt;1)</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a:t>59 (26)</a:t>
                      </a:r>
                      <a:br>
                        <a:rPr lang="en-GB" sz="1350"/>
                      </a:br>
                      <a:r>
                        <a:rPr lang="en-GB" sz="1350"/>
                        <a:t>4 (2)</a:t>
                      </a:r>
                    </a:p>
                  </a:txBody>
                  <a:tcPr/>
                </a:tc>
                <a:extLst>
                  <a:ext uri="{0D108BD9-81ED-4DB2-BD59-A6C34878D82A}">
                    <a16:rowId xmlns:a16="http://schemas.microsoft.com/office/drawing/2014/main" val="389984918"/>
                  </a:ext>
                </a:extLst>
              </a:tr>
              <a:tr h="0">
                <a:tc>
                  <a:txBody>
                    <a:bodyPr/>
                    <a:lstStyle/>
                    <a:p>
                      <a:pPr algn="l"/>
                      <a:r>
                        <a:rPr lang="en-GB" sz="1350" b="1"/>
                        <a:t>Baseline LDH</a:t>
                      </a:r>
                    </a:p>
                  </a:txBody>
                  <a:tcPr/>
                </a:tc>
                <a:tc>
                  <a:txBody>
                    <a:bodyPr/>
                    <a:lstStyle/>
                    <a:p>
                      <a:pPr algn="l"/>
                      <a:r>
                        <a:rPr lang="en-GB" sz="1350" b="0"/>
                        <a:t>≤ULN</a:t>
                      </a:r>
                    </a:p>
                    <a:p>
                      <a:pPr algn="l"/>
                      <a:r>
                        <a:rPr lang="en-GB" sz="1350" b="0"/>
                        <a:t>&gt;ULN</a:t>
                      </a:r>
                    </a:p>
                  </a:txBody>
                  <a:tcPr/>
                </a:tc>
                <a:tc>
                  <a:txBody>
                    <a:bodyPr/>
                    <a:lstStyle/>
                    <a:p>
                      <a:pPr algn="ctr"/>
                      <a:r>
                        <a:rPr lang="en-GB" sz="1350"/>
                        <a:t>114 (50) </a:t>
                      </a:r>
                    </a:p>
                    <a:p>
                      <a:pPr algn="ctr"/>
                      <a:r>
                        <a:rPr lang="en-GB" sz="1350"/>
                        <a:t>113 (50)</a:t>
                      </a:r>
                    </a:p>
                  </a:txBody>
                  <a:tcPr/>
                </a:tc>
                <a:tc>
                  <a:txBody>
                    <a:bodyPr/>
                    <a:lstStyle/>
                    <a:p>
                      <a:pPr algn="ctr"/>
                      <a:r>
                        <a:rPr lang="en-GB" sz="1350"/>
                        <a:t>109 (47)</a:t>
                      </a:r>
                    </a:p>
                    <a:p>
                      <a:pPr algn="ctr"/>
                      <a:r>
                        <a:rPr lang="en-GB" sz="1350"/>
                        <a:t>121 (53)</a:t>
                      </a:r>
                    </a:p>
                  </a:txBody>
                  <a:tcPr/>
                </a:tc>
                <a:extLst>
                  <a:ext uri="{0D108BD9-81ED-4DB2-BD59-A6C34878D82A}">
                    <a16:rowId xmlns:a16="http://schemas.microsoft.com/office/drawing/2014/main" val="2127312306"/>
                  </a:ext>
                </a:extLst>
              </a:tr>
              <a:tr h="334734">
                <a:tc>
                  <a:txBody>
                    <a:bodyPr/>
                    <a:lstStyle/>
                    <a:p>
                      <a:pPr algn="l"/>
                      <a:r>
                        <a:rPr lang="en-GB" sz="1350" b="1"/>
                        <a:t>Choice of platinum</a:t>
                      </a:r>
                    </a:p>
                  </a:txBody>
                  <a:tcPr/>
                </a:tc>
                <a:tc>
                  <a:txBody>
                    <a:bodyPr/>
                    <a:lstStyle/>
                    <a:p>
                      <a:pPr algn="l"/>
                      <a:r>
                        <a:rPr lang="en-GB" sz="1350"/>
                        <a:t>Carboplatin</a:t>
                      </a:r>
                    </a:p>
                    <a:p>
                      <a:pPr algn="l"/>
                      <a:r>
                        <a:rPr lang="en-GB" sz="1350"/>
                        <a:t>Cisplatin</a:t>
                      </a:r>
                    </a:p>
                  </a:txBody>
                  <a:tcPr/>
                </a:tc>
                <a:tc>
                  <a:txBody>
                    <a:bodyPr/>
                    <a:lstStyle/>
                    <a:p>
                      <a:pPr algn="ctr"/>
                      <a:r>
                        <a:rPr lang="en-GB" sz="1350"/>
                        <a:t>180 (79)</a:t>
                      </a:r>
                    </a:p>
                    <a:p>
                      <a:pPr algn="ctr"/>
                      <a:r>
                        <a:rPr lang="en-GB" sz="1350"/>
                        <a:t>47 (21)</a:t>
                      </a:r>
                    </a:p>
                  </a:txBody>
                  <a:tcPr/>
                </a:tc>
                <a:tc>
                  <a:txBody>
                    <a:bodyPr/>
                    <a:lstStyle/>
                    <a:p>
                      <a:pPr algn="ctr"/>
                      <a:r>
                        <a:rPr lang="en-GB" sz="1350"/>
                        <a:t>181 (79)</a:t>
                      </a:r>
                    </a:p>
                    <a:p>
                      <a:pPr algn="ctr"/>
                      <a:r>
                        <a:rPr lang="en-GB" sz="1350"/>
                        <a:t>49 (21)</a:t>
                      </a:r>
                    </a:p>
                  </a:txBody>
                  <a:tcPr/>
                </a:tc>
                <a:extLst>
                  <a:ext uri="{0D108BD9-81ED-4DB2-BD59-A6C34878D82A}">
                    <a16:rowId xmlns:a16="http://schemas.microsoft.com/office/drawing/2014/main" val="109769251"/>
                  </a:ext>
                </a:extLst>
              </a:tr>
            </a:tbl>
          </a:graphicData>
        </a:graphic>
      </p:graphicFrame>
      <p:sp>
        <p:nvSpPr>
          <p:cNvPr id="2" name="Slide Number Placeholder 2">
            <a:extLst>
              <a:ext uri="{FF2B5EF4-FFF2-40B4-BE49-F238E27FC236}">
                <a16:creationId xmlns:a16="http://schemas.microsoft.com/office/drawing/2014/main" id="{92DEEC4B-9053-09CA-5EAE-337E47E33C64}"/>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3287742"/>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lstStyle/>
          <a:p>
            <a:r>
              <a:rPr lang="en-GB"/>
              <a:t>Tislelizumab and ES-SCLC: Overall Survival</a:t>
            </a:r>
            <a:endParaRPr lang="en-US"/>
          </a:p>
        </p:txBody>
      </p:sp>
      <p:sp>
        <p:nvSpPr>
          <p:cNvPr id="9" name="Footer Placeholder 8">
            <a:extLst>
              <a:ext uri="{FF2B5EF4-FFF2-40B4-BE49-F238E27FC236}">
                <a16:creationId xmlns:a16="http://schemas.microsoft.com/office/drawing/2014/main" id="{429229BC-2ECC-781D-EEF0-9D5800EDA4C8}"/>
              </a:ext>
            </a:extLst>
          </p:cNvPr>
          <p:cNvSpPr>
            <a:spLocks noGrp="1"/>
          </p:cNvSpPr>
          <p:nvPr>
            <p:ph type="ftr" sz="quarter" idx="15"/>
          </p:nvPr>
        </p:nvSpPr>
        <p:spPr>
          <a:xfrm>
            <a:off x="344424" y="6022558"/>
            <a:ext cx="11127140" cy="736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One-sided p-value from stratified log-rank test; superiority threshold: 0.0211.</a:t>
            </a:r>
            <a:b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HRs and 95% CIs for the primary analysis of OS and the analysis of PFS were estimated using a stratiﬁed Cox regression model with the treatment arm as a factor and stratiﬁed by the actual value of the stratiﬁcation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Chemo, chemotherapy; CI, confidence interval; mo, months; OS, overall survival.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Cheng Y et al. J Thorac Oncol. 2024;19(7):1073-1085</a:t>
            </a:r>
            <a:r>
              <a:rPr kumimoji="0" lang="en-US" sz="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p>
        </p:txBody>
      </p:sp>
      <p:pic>
        <p:nvPicPr>
          <p:cNvPr id="2" name="Picture 1" descr="A graph of a graph showing the growth of a chemo&#10;&#10;Description automatically generated with medium confidence">
            <a:extLst>
              <a:ext uri="{FF2B5EF4-FFF2-40B4-BE49-F238E27FC236}">
                <a16:creationId xmlns:a16="http://schemas.microsoft.com/office/drawing/2014/main" id="{F95C0BA6-DB4A-F35F-7EC3-877C11E5B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732" y="1376363"/>
            <a:ext cx="7822523" cy="4690334"/>
          </a:xfrm>
          <a:prstGeom prst="rect">
            <a:avLst/>
          </a:prstGeom>
        </p:spPr>
      </p:pic>
      <p:sp>
        <p:nvSpPr>
          <p:cNvPr id="3" name="Slide Number Placeholder 2">
            <a:extLst>
              <a:ext uri="{FF2B5EF4-FFF2-40B4-BE49-F238E27FC236}">
                <a16:creationId xmlns:a16="http://schemas.microsoft.com/office/drawing/2014/main" id="{D329F096-CDB9-0F42-6980-8DAB82BD4537}"/>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1168803"/>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lstStyle/>
          <a:p>
            <a:r>
              <a:rPr lang="en-GB"/>
              <a:t>Tislelizumab and ES-SCLC: Overall Survival Subgroup Analyses</a:t>
            </a:r>
            <a:endParaRPr lang="en-US"/>
          </a:p>
        </p:txBody>
      </p:sp>
      <p:sp>
        <p:nvSpPr>
          <p:cNvPr id="12" name="Footer Placeholder 11">
            <a:extLst>
              <a:ext uri="{FF2B5EF4-FFF2-40B4-BE49-F238E27FC236}">
                <a16:creationId xmlns:a16="http://schemas.microsoft.com/office/drawing/2014/main" id="{617482DC-66F7-864A-94B0-53B7A1ABBD7B}"/>
              </a:ext>
            </a:extLst>
          </p:cNvPr>
          <p:cNvSpPr>
            <a:spLocks noGrp="1"/>
          </p:cNvSpPr>
          <p:nvPr>
            <p:ph type="ftr" sz="quarter" idx="15"/>
          </p:nvPr>
        </p:nvSpPr>
        <p:spPr>
          <a:xfrm>
            <a:off x="344423" y="6041572"/>
            <a:ext cx="11335947" cy="630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a </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HR and 95% CIs for the subgroup analysis of OS were estimated using an unstratified Cox regression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AJCC, American Joint Committee on Cancer; chemo, chemotherapy; CI, confidence interval; ECOG, Eastern Cooperative Oncology Group; LDH, lactate dehydrogenase; OS, overall survival; ULN, upper limit of normal.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endParaRPr kumimoji="0" lang="en-US" sz="3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p:txBody>
      </p:sp>
      <p:pic>
        <p:nvPicPr>
          <p:cNvPr id="2" name="Picture 1" descr="A screen shot of a graph&#10;&#10;Description automatically generated">
            <a:extLst>
              <a:ext uri="{FF2B5EF4-FFF2-40B4-BE49-F238E27FC236}">
                <a16:creationId xmlns:a16="http://schemas.microsoft.com/office/drawing/2014/main" id="{433C7204-97BA-5BE9-6C5B-88777BB00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257" y="1376363"/>
            <a:ext cx="7101486" cy="4751729"/>
          </a:xfrm>
          <a:prstGeom prst="rect">
            <a:avLst/>
          </a:prstGeom>
        </p:spPr>
      </p:pic>
      <p:sp>
        <p:nvSpPr>
          <p:cNvPr id="3" name="Slide Number Placeholder 2">
            <a:extLst>
              <a:ext uri="{FF2B5EF4-FFF2-40B4-BE49-F238E27FC236}">
                <a16:creationId xmlns:a16="http://schemas.microsoft.com/office/drawing/2014/main" id="{10BA6430-CDC6-9DC3-7995-1927DF1B9681}"/>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4691397"/>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lstStyle/>
          <a:p>
            <a:r>
              <a:rPr lang="en-GB"/>
              <a:t>Tislelizumab and ES-SCLC: Progression-Free Survival</a:t>
            </a:r>
            <a:endParaRPr lang="en-US"/>
          </a:p>
        </p:txBody>
      </p:sp>
      <p:sp>
        <p:nvSpPr>
          <p:cNvPr id="9" name="Footer Placeholder 8">
            <a:extLst>
              <a:ext uri="{FF2B5EF4-FFF2-40B4-BE49-F238E27FC236}">
                <a16:creationId xmlns:a16="http://schemas.microsoft.com/office/drawing/2014/main" id="{9063DE3E-8FFE-98CB-EAAE-45AB1D6C351D}"/>
              </a:ext>
            </a:extLst>
          </p:cNvPr>
          <p:cNvSpPr>
            <a:spLocks noGrp="1"/>
          </p:cNvSpPr>
          <p:nvPr>
            <p:ph type="ftr" sz="quarter" idx="15"/>
          </p:nvPr>
        </p:nvSpPr>
        <p:spPr>
          <a:xfrm>
            <a:off x="344423" y="5995570"/>
            <a:ext cx="11501999" cy="687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a </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One-sided p-value from stratified log-rank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HRs and 95% CIs for the primary analysis of OS and the analysis of PFS were estimated using a stratiﬁed Cox regression model with the treatment arm as a factor and stratiﬁed by the actual value of the stratiﬁcation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Chemo, chemotherapy; CI, confidence interval; mo, months; PFS, progression-free survival.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endParaRPr kumimoji="0" lang="en-US" sz="3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p:txBody>
      </p:sp>
      <p:pic>
        <p:nvPicPr>
          <p:cNvPr id="12" name="Picture 11" descr="A graph of a disease&#10;&#10;Description automatically generated with medium confidence">
            <a:extLst>
              <a:ext uri="{FF2B5EF4-FFF2-40B4-BE49-F238E27FC236}">
                <a16:creationId xmlns:a16="http://schemas.microsoft.com/office/drawing/2014/main" id="{00A7E850-11EC-CE1B-0FDC-7DC2E2B3A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173" y="1301559"/>
            <a:ext cx="7810500" cy="4683125"/>
          </a:xfrm>
          <a:prstGeom prst="rect">
            <a:avLst/>
          </a:prstGeom>
        </p:spPr>
      </p:pic>
      <p:sp>
        <p:nvSpPr>
          <p:cNvPr id="2" name="Slide Number Placeholder 2">
            <a:extLst>
              <a:ext uri="{FF2B5EF4-FFF2-40B4-BE49-F238E27FC236}">
                <a16:creationId xmlns:a16="http://schemas.microsoft.com/office/drawing/2014/main" id="{2573D480-4197-0AEF-A673-82C71D66869D}"/>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070228"/>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normAutofit fontScale="90000"/>
          </a:bodyPr>
          <a:lstStyle/>
          <a:p>
            <a:r>
              <a:rPr lang="en-GB"/>
              <a:t>Tislelizumab and ES-SCLC: Progression-Free Survival Subgroup Analyses</a:t>
            </a:r>
            <a:endParaRPr lang="en-US"/>
          </a:p>
        </p:txBody>
      </p:sp>
      <p:sp>
        <p:nvSpPr>
          <p:cNvPr id="8" name="Footer Placeholder 7">
            <a:extLst>
              <a:ext uri="{FF2B5EF4-FFF2-40B4-BE49-F238E27FC236}">
                <a16:creationId xmlns:a16="http://schemas.microsoft.com/office/drawing/2014/main" id="{E5F1875C-6C5F-A174-2EE4-BD703A85C490}"/>
              </a:ext>
            </a:extLst>
          </p:cNvPr>
          <p:cNvSpPr>
            <a:spLocks noGrp="1"/>
          </p:cNvSpPr>
          <p:nvPr>
            <p:ph type="ftr" sz="quarter" idx="15"/>
          </p:nvPr>
        </p:nvSpPr>
        <p:spPr>
          <a:xfrm>
            <a:off x="344423" y="6019800"/>
            <a:ext cx="10619909" cy="6730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a </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HR and 95% CIs were estimated using an unstratified Cox regression model.</a:t>
            </a:r>
            <a:b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AJCC, American Joint Committee on Cancer; chemo, chemotherapy; CI, confidence interval; ECOG, Eastern Cooperative Oncology Group; LDH, lactate dehydrogenase; ULN, upper limit of normal.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GB"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(suppl. data).</a:t>
            </a:r>
            <a:endParaRPr kumimoji="0" lang="en-US" sz="3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C243656-6D9C-178F-1CC2-89EFC82E9A0F}"/>
              </a:ext>
            </a:extLst>
          </p:cNvPr>
          <p:cNvSpPr txBox="1"/>
          <p:nvPr/>
        </p:nvSpPr>
        <p:spPr>
          <a:xfrm>
            <a:off x="7785517" y="1467531"/>
            <a:ext cx="290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a:ln>
                  <a:noFill/>
                </a:ln>
                <a:solidFill>
                  <a:prstClr val="black"/>
                </a:solidFill>
                <a:effectLst/>
                <a:uLnTx/>
                <a:uFillTx/>
                <a:latin typeface="Arial" panose="020B0604020202020204"/>
                <a:ea typeface="+mn-ea"/>
                <a:cs typeface="+mn-cs"/>
              </a:rPr>
              <a:t>a</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Picture 1" descr="A screen shot of a graph&#10;&#10;Description automatically generated">
            <a:extLst>
              <a:ext uri="{FF2B5EF4-FFF2-40B4-BE49-F238E27FC236}">
                <a16:creationId xmlns:a16="http://schemas.microsoft.com/office/drawing/2014/main" id="{3EE501C9-D699-1D9C-DCB1-1CEC59C4F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09" y="1270000"/>
            <a:ext cx="7197981" cy="4833938"/>
          </a:xfrm>
          <a:prstGeom prst="rect">
            <a:avLst/>
          </a:prstGeom>
        </p:spPr>
      </p:pic>
      <p:sp>
        <p:nvSpPr>
          <p:cNvPr id="3" name="Slide Number Placeholder 2">
            <a:extLst>
              <a:ext uri="{FF2B5EF4-FFF2-40B4-BE49-F238E27FC236}">
                <a16:creationId xmlns:a16="http://schemas.microsoft.com/office/drawing/2014/main" id="{0E1DB4F9-2DFA-9C04-9080-90BDC8539701}"/>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523371"/>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normAutofit/>
          </a:bodyPr>
          <a:lstStyle/>
          <a:p>
            <a:r>
              <a:rPr lang="en-GB"/>
              <a:t>Tislelizumab and ES-SCLC: Tumor Response Outcomes</a:t>
            </a:r>
            <a:endParaRPr lang="en-US"/>
          </a:p>
        </p:txBody>
      </p:sp>
      <p:sp>
        <p:nvSpPr>
          <p:cNvPr id="9" name="Footer Placeholder 8">
            <a:extLst>
              <a:ext uri="{FF2B5EF4-FFF2-40B4-BE49-F238E27FC236}">
                <a16:creationId xmlns:a16="http://schemas.microsoft.com/office/drawing/2014/main" id="{62056C4F-0DDE-C77D-8A30-53423DABEEB7}"/>
              </a:ext>
            </a:extLst>
          </p:cNvPr>
          <p:cNvSpPr>
            <a:spLocks noGrp="1"/>
          </p:cNvSpPr>
          <p:nvPr>
            <p:ph type="ftr" sz="quarter" idx="15"/>
          </p:nvPr>
        </p:nvSpPr>
        <p:spPr>
          <a:xfrm>
            <a:off x="344424" y="5725886"/>
            <a:ext cx="11127140" cy="94624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Patients who had at least 1 postbaseline tumor assessment, none of which were evaluable for response determination (e.g., not all target lesions captured) on the basis of RECIST v1.1.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b</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Patients with no postbaseline tumor assessment by the data cutoff, including those who discontinued the study (any reason) or died without having any post-baseline tumor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Chemo, chemotherapy; CI, confidence interval; CR, complete response; DCR, disease control rate; DoR, duration of response; mo, months; NA, not available; NE, not evaluable; ORR, overall response rate; </a:t>
            </a:r>
            <a:b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PD, progressive disease; PR, partial response; RECIST v1.1, Response Evaluation Criteria in Solid Tumors version 1.1; SD, stable disease.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endParaRPr kumimoji="0" lang="en-US" sz="3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p:txBody>
      </p:sp>
      <p:graphicFrame>
        <p:nvGraphicFramePr>
          <p:cNvPr id="7" name="Table 6">
            <a:extLst>
              <a:ext uri="{FF2B5EF4-FFF2-40B4-BE49-F238E27FC236}">
                <a16:creationId xmlns:a16="http://schemas.microsoft.com/office/drawing/2014/main" id="{70BEA73F-2D7B-7D46-8B5B-A6A6BAA952DD}"/>
              </a:ext>
            </a:extLst>
          </p:cNvPr>
          <p:cNvGraphicFramePr>
            <a:graphicFrameLocks noGrp="1"/>
          </p:cNvGraphicFramePr>
          <p:nvPr/>
        </p:nvGraphicFramePr>
        <p:xfrm>
          <a:off x="1769842" y="1571121"/>
          <a:ext cx="8651162" cy="3718330"/>
        </p:xfrm>
        <a:graphic>
          <a:graphicData uri="http://schemas.openxmlformats.org/drawingml/2006/table">
            <a:tbl>
              <a:tblPr firstRow="1" bandRow="1">
                <a:tableStyleId>{5C22544A-7EE6-4342-B048-85BDC9FD1C3A}</a:tableStyleId>
              </a:tblPr>
              <a:tblGrid>
                <a:gridCol w="2796780">
                  <a:extLst>
                    <a:ext uri="{9D8B030D-6E8A-4147-A177-3AD203B41FA5}">
                      <a16:colId xmlns:a16="http://schemas.microsoft.com/office/drawing/2014/main" val="2996954352"/>
                    </a:ext>
                  </a:extLst>
                </a:gridCol>
                <a:gridCol w="2918886">
                  <a:extLst>
                    <a:ext uri="{9D8B030D-6E8A-4147-A177-3AD203B41FA5}">
                      <a16:colId xmlns:a16="http://schemas.microsoft.com/office/drawing/2014/main" val="205064212"/>
                    </a:ext>
                  </a:extLst>
                </a:gridCol>
                <a:gridCol w="2935496">
                  <a:extLst>
                    <a:ext uri="{9D8B030D-6E8A-4147-A177-3AD203B41FA5}">
                      <a16:colId xmlns:a16="http://schemas.microsoft.com/office/drawing/2014/main" val="3445882784"/>
                    </a:ext>
                  </a:extLst>
                </a:gridCol>
              </a:tblGrid>
              <a:tr h="360000">
                <a:tc>
                  <a:txBody>
                    <a:bodyPr/>
                    <a:lstStyle/>
                    <a:p>
                      <a:endParaRPr lang="en-GB" sz="1350" b="1" i="0" kern="1200">
                        <a:solidFill>
                          <a:schemeClr val="lt1"/>
                        </a:solidFill>
                        <a:effectLst/>
                        <a:latin typeface="+mn-lt"/>
                        <a:ea typeface="+mn-ea"/>
                        <a:cs typeface="+mn-cs"/>
                      </a:endParaRPr>
                    </a:p>
                  </a:txBody>
                  <a:tcPr>
                    <a:solidFill>
                      <a:schemeClr val="bg1"/>
                    </a:solidFill>
                  </a:tcPr>
                </a:tc>
                <a:tc>
                  <a:txBody>
                    <a:bodyPr/>
                    <a:lstStyle/>
                    <a:p>
                      <a:pPr algn="ctr"/>
                      <a:r>
                        <a:rPr lang="en-GB" sz="1350" b="1" i="0" kern="1200">
                          <a:solidFill>
                            <a:schemeClr val="lt1"/>
                          </a:solidFill>
                          <a:effectLst/>
                          <a:latin typeface="+mn-lt"/>
                          <a:ea typeface="+mn-ea"/>
                          <a:cs typeface="+mn-cs"/>
                        </a:rPr>
                        <a:t>Tislelizumab + chemo (n=227)</a:t>
                      </a:r>
                    </a:p>
                  </a:txBody>
                  <a:tcPr marT="0" marB="0" anchor="ctr">
                    <a:solidFill>
                      <a:srgbClr val="C00000"/>
                    </a:solidFill>
                  </a:tcPr>
                </a:tc>
                <a:tc>
                  <a:txBody>
                    <a:bodyPr/>
                    <a:lstStyle/>
                    <a:p>
                      <a:pPr algn="ctr"/>
                      <a:r>
                        <a:rPr lang="en-GB" sz="1350" b="1" i="0" kern="1200">
                          <a:solidFill>
                            <a:schemeClr val="lt1"/>
                          </a:solidFill>
                          <a:effectLst/>
                          <a:latin typeface="+mn-lt"/>
                          <a:ea typeface="+mn-ea"/>
                          <a:cs typeface="+mn-cs"/>
                        </a:rPr>
                        <a:t>Placebo + chemo (n =230)</a:t>
                      </a:r>
                    </a:p>
                  </a:txBody>
                  <a:tcPr marT="0" marB="0" anchor="ctr">
                    <a:solidFill>
                      <a:srgbClr val="7C7C7C"/>
                    </a:solidFill>
                  </a:tcPr>
                </a:tc>
                <a:extLst>
                  <a:ext uri="{0D108BD9-81ED-4DB2-BD59-A6C34878D82A}">
                    <a16:rowId xmlns:a16="http://schemas.microsoft.com/office/drawing/2014/main" val="3644964446"/>
                  </a:ext>
                </a:extLst>
              </a:tr>
              <a:tr h="335833">
                <a:tc>
                  <a:txBody>
                    <a:bodyPr/>
                    <a:lstStyle/>
                    <a:p>
                      <a:pPr algn="l"/>
                      <a:r>
                        <a:rPr lang="en-GB" sz="1350" b="1"/>
                        <a:t>ORR [95% CI]</a:t>
                      </a:r>
                    </a:p>
                  </a:txBody>
                  <a:tcPr/>
                </a:tc>
                <a:tc>
                  <a:txBody>
                    <a:bodyPr/>
                    <a:lstStyle/>
                    <a:p>
                      <a:pPr algn="ctr"/>
                      <a:r>
                        <a:rPr lang="en-GB" sz="1350"/>
                        <a:t>155 (68%) [62–74]</a:t>
                      </a:r>
                    </a:p>
                  </a:txBody>
                  <a:tcPr/>
                </a:tc>
                <a:tc>
                  <a:txBody>
                    <a:bodyPr/>
                    <a:lstStyle/>
                    <a:p>
                      <a:pPr algn="ctr"/>
                      <a:r>
                        <a:rPr lang="en-GB" sz="1350"/>
                        <a:t>142 (62%) [55–68]</a:t>
                      </a:r>
                    </a:p>
                  </a:txBody>
                  <a:tcPr/>
                </a:tc>
                <a:extLst>
                  <a:ext uri="{0D108BD9-81ED-4DB2-BD59-A6C34878D82A}">
                    <a16:rowId xmlns:a16="http://schemas.microsoft.com/office/drawing/2014/main" val="1517367255"/>
                  </a:ext>
                </a:extLst>
              </a:tr>
              <a:tr h="335833">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350" b="1"/>
                        <a:t>Best overall response, n (%)</a:t>
                      </a:r>
                    </a:p>
                  </a:txBody>
                  <a:tcPr/>
                </a:tc>
                <a:tc>
                  <a:txBody>
                    <a:bodyPr/>
                    <a:lstStyle/>
                    <a:p>
                      <a:pPr algn="ctr"/>
                      <a:endParaRPr lang="en-GB" sz="1350"/>
                    </a:p>
                  </a:txBody>
                  <a:tcPr/>
                </a:tc>
                <a:tc>
                  <a:txBody>
                    <a:bodyPr/>
                    <a:lstStyle/>
                    <a:p>
                      <a:pPr algn="ctr"/>
                      <a:endParaRPr lang="en-GB" sz="1350"/>
                    </a:p>
                  </a:txBody>
                  <a:tcPr/>
                </a:tc>
                <a:extLst>
                  <a:ext uri="{0D108BD9-81ED-4DB2-BD59-A6C34878D82A}">
                    <a16:rowId xmlns:a16="http://schemas.microsoft.com/office/drawing/2014/main" val="1097905054"/>
                  </a:ext>
                </a:extLst>
              </a:tr>
              <a:tr h="335833">
                <a:tc>
                  <a:txBody>
                    <a:bodyPr/>
                    <a:lstStyle/>
                    <a:p>
                      <a:pPr algn="l"/>
                      <a:r>
                        <a:rPr lang="en-GB" sz="1350" b="0"/>
                        <a:t>CR</a:t>
                      </a:r>
                    </a:p>
                  </a:txBody>
                  <a:tcPr marL="251999"/>
                </a:tc>
                <a:tc>
                  <a:txBody>
                    <a:bodyPr/>
                    <a:lstStyle/>
                    <a:p>
                      <a:pPr algn="ctr"/>
                      <a:r>
                        <a:rPr lang="en-GB" sz="1350"/>
                        <a:t>1 (&lt;1)</a:t>
                      </a:r>
                    </a:p>
                  </a:txBody>
                  <a:tcPr/>
                </a:tc>
                <a:tc>
                  <a:txBody>
                    <a:bodyPr/>
                    <a:lstStyle/>
                    <a:p>
                      <a:pPr algn="ctr"/>
                      <a:r>
                        <a:rPr lang="en-GB" sz="1350"/>
                        <a:t>0 (0)</a:t>
                      </a:r>
                    </a:p>
                  </a:txBody>
                  <a:tcPr/>
                </a:tc>
                <a:extLst>
                  <a:ext uri="{0D108BD9-81ED-4DB2-BD59-A6C34878D82A}">
                    <a16:rowId xmlns:a16="http://schemas.microsoft.com/office/drawing/2014/main" val="2941052523"/>
                  </a:ext>
                </a:extLst>
              </a:tr>
              <a:tr h="335833">
                <a:tc>
                  <a:txBody>
                    <a:bodyPr/>
                    <a:lstStyle/>
                    <a:p>
                      <a:pPr algn="l"/>
                      <a:r>
                        <a:rPr lang="en-GB" sz="1350" b="0"/>
                        <a:t>PR</a:t>
                      </a:r>
                    </a:p>
                  </a:txBody>
                  <a:tcPr marL="251999"/>
                </a:tc>
                <a:tc>
                  <a:txBody>
                    <a:bodyPr/>
                    <a:lstStyle/>
                    <a:p>
                      <a:pPr algn="ctr"/>
                      <a:r>
                        <a:rPr lang="en-GB" sz="1350" kern="1200">
                          <a:solidFill>
                            <a:schemeClr val="dk1"/>
                          </a:solidFill>
                          <a:latin typeface="+mn-lt"/>
                          <a:ea typeface="+mn-ea"/>
                          <a:cs typeface="+mn-cs"/>
                        </a:rPr>
                        <a:t>154 (68)</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142 (62)</a:t>
                      </a:r>
                    </a:p>
                  </a:txBody>
                  <a:tcPr/>
                </a:tc>
                <a:extLst>
                  <a:ext uri="{0D108BD9-81ED-4DB2-BD59-A6C34878D82A}">
                    <a16:rowId xmlns:a16="http://schemas.microsoft.com/office/drawing/2014/main" val="846884329"/>
                  </a:ext>
                </a:extLst>
              </a:tr>
              <a:tr h="335833">
                <a:tc>
                  <a:txBody>
                    <a:bodyPr/>
                    <a:lstStyle/>
                    <a:p>
                      <a:pPr algn="l"/>
                      <a:r>
                        <a:rPr lang="en-GB" sz="1350" b="0"/>
                        <a:t>Stable disease</a:t>
                      </a:r>
                    </a:p>
                  </a:txBody>
                  <a:tcPr marL="251999"/>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46 (20)</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kern="1200">
                          <a:solidFill>
                            <a:schemeClr val="dk1"/>
                          </a:solidFill>
                          <a:latin typeface="+mn-lt"/>
                          <a:ea typeface="+mn-ea"/>
                          <a:cs typeface="+mn-cs"/>
                        </a:rPr>
                        <a:t>60 (26)</a:t>
                      </a:r>
                    </a:p>
                  </a:txBody>
                  <a:tcPr/>
                </a:tc>
                <a:extLst>
                  <a:ext uri="{0D108BD9-81ED-4DB2-BD59-A6C34878D82A}">
                    <a16:rowId xmlns:a16="http://schemas.microsoft.com/office/drawing/2014/main" val="700677720"/>
                  </a:ext>
                </a:extLst>
              </a:tr>
              <a:tr h="335833">
                <a:tc>
                  <a:txBody>
                    <a:bodyPr/>
                    <a:lstStyle/>
                    <a:p>
                      <a:r>
                        <a:rPr lang="en-GB" sz="1350" b="0" kern="1200">
                          <a:solidFill>
                            <a:schemeClr val="dk1"/>
                          </a:solidFill>
                          <a:latin typeface="+mn-lt"/>
                          <a:ea typeface="+mn-ea"/>
                          <a:cs typeface="+mn-cs"/>
                        </a:rPr>
                        <a:t>Non-CR/Non-PD</a:t>
                      </a:r>
                    </a:p>
                  </a:txBody>
                  <a:tcPr marL="360000"/>
                </a:tc>
                <a:tc>
                  <a:txBody>
                    <a:bodyPr/>
                    <a:lstStyle/>
                    <a:p>
                      <a:pPr algn="ctr"/>
                      <a:r>
                        <a:rPr lang="en-GB" sz="1350" kern="1200">
                          <a:solidFill>
                            <a:schemeClr val="dk1"/>
                          </a:solidFill>
                          <a:latin typeface="+mn-lt"/>
                          <a:ea typeface="+mn-ea"/>
                          <a:cs typeface="+mn-cs"/>
                        </a:rPr>
                        <a:t>0 (0)</a:t>
                      </a:r>
                    </a:p>
                  </a:txBody>
                  <a:tcPr/>
                </a:tc>
                <a:tc>
                  <a:txBody>
                    <a:bodyPr/>
                    <a:lstStyle/>
                    <a:p>
                      <a:pPr algn="ctr"/>
                      <a:r>
                        <a:rPr lang="en-GB" sz="1350" kern="1200">
                          <a:solidFill>
                            <a:schemeClr val="dk1"/>
                          </a:solidFill>
                          <a:latin typeface="+mn-lt"/>
                          <a:ea typeface="+mn-ea"/>
                          <a:cs typeface="+mn-cs"/>
                        </a:rPr>
                        <a:t>1 (&lt;1)</a:t>
                      </a:r>
                    </a:p>
                  </a:txBody>
                  <a:tcPr/>
                </a:tc>
                <a:extLst>
                  <a:ext uri="{0D108BD9-81ED-4DB2-BD59-A6C34878D82A}">
                    <a16:rowId xmlns:a16="http://schemas.microsoft.com/office/drawing/2014/main" val="902502661"/>
                  </a:ext>
                </a:extLst>
              </a:tr>
              <a:tr h="335833">
                <a:tc>
                  <a:txBody>
                    <a:bodyPr/>
                    <a:lstStyle/>
                    <a:p>
                      <a:pPr algn="l"/>
                      <a:r>
                        <a:rPr lang="en-GB" sz="1350" b="0"/>
                        <a:t>PD</a:t>
                      </a:r>
                    </a:p>
                  </a:txBody>
                  <a:tcPr marL="251999"/>
                </a:tc>
                <a:tc>
                  <a:txBody>
                    <a:bodyPr/>
                    <a:lstStyle/>
                    <a:p>
                      <a:pPr algn="ctr"/>
                      <a:r>
                        <a:rPr lang="en-GB" sz="1350"/>
                        <a:t>11 (5)</a:t>
                      </a:r>
                    </a:p>
                  </a:txBody>
                  <a:tcPr/>
                </a:tc>
                <a:tc>
                  <a:txBody>
                    <a:bodyPr/>
                    <a:lstStyle/>
                    <a:p>
                      <a:pPr algn="ctr"/>
                      <a:r>
                        <a:rPr lang="en-GB" sz="1350"/>
                        <a:t>15 (7)</a:t>
                      </a:r>
                    </a:p>
                  </a:txBody>
                  <a:tcPr/>
                </a:tc>
                <a:extLst>
                  <a:ext uri="{0D108BD9-81ED-4DB2-BD59-A6C34878D82A}">
                    <a16:rowId xmlns:a16="http://schemas.microsoft.com/office/drawing/2014/main" val="625410460"/>
                  </a:ext>
                </a:extLst>
              </a:tr>
              <a:tr h="335833">
                <a:tc>
                  <a:txBody>
                    <a:bodyPr/>
                    <a:lstStyle/>
                    <a:p>
                      <a:pPr algn="l"/>
                      <a:r>
                        <a:rPr lang="en-GB" sz="1350" b="0" err="1"/>
                        <a:t>NE</a:t>
                      </a:r>
                      <a:r>
                        <a:rPr lang="en-GB" sz="1350" b="0" baseline="30000" err="1"/>
                        <a:t>a</a:t>
                      </a:r>
                      <a:r>
                        <a:rPr lang="en-GB" sz="1350" b="0"/>
                        <a:t>/</a:t>
                      </a:r>
                      <a:r>
                        <a:rPr lang="en-GB" sz="1350" b="0" err="1"/>
                        <a:t>NA</a:t>
                      </a:r>
                      <a:r>
                        <a:rPr lang="en-GB" sz="1350" b="0" baseline="30000" err="1"/>
                        <a:t>b</a:t>
                      </a:r>
                      <a:endParaRPr lang="en-GB" sz="1350" b="0" baseline="30000"/>
                    </a:p>
                  </a:txBody>
                  <a:tcPr marL="251999"/>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a:t>15 (7)</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350"/>
                        <a:t>12 (5)</a:t>
                      </a:r>
                    </a:p>
                  </a:txBody>
                  <a:tcPr/>
                </a:tc>
                <a:extLst>
                  <a:ext uri="{0D108BD9-81ED-4DB2-BD59-A6C34878D82A}">
                    <a16:rowId xmlns:a16="http://schemas.microsoft.com/office/drawing/2014/main" val="389984918"/>
                  </a:ext>
                </a:extLst>
              </a:tr>
              <a:tr h="335833">
                <a:tc>
                  <a:txBody>
                    <a:bodyPr/>
                    <a:lstStyle/>
                    <a:p>
                      <a:pPr algn="l"/>
                      <a:r>
                        <a:rPr lang="en-GB" sz="1350" b="1"/>
                        <a:t>DCR, n (%) [95% CI]</a:t>
                      </a:r>
                    </a:p>
                  </a:txBody>
                  <a:tcPr/>
                </a:tc>
                <a:tc>
                  <a:txBody>
                    <a:bodyPr/>
                    <a:lstStyle/>
                    <a:p>
                      <a:pPr algn="ctr"/>
                      <a:r>
                        <a:rPr lang="en-GB" sz="1350"/>
                        <a:t>201 (89) [84–92]</a:t>
                      </a:r>
                    </a:p>
                  </a:txBody>
                  <a:tcPr/>
                </a:tc>
                <a:tc>
                  <a:txBody>
                    <a:bodyPr/>
                    <a:lstStyle/>
                    <a:p>
                      <a:pPr algn="ctr"/>
                      <a:r>
                        <a:rPr lang="en-GB" sz="1350"/>
                        <a:t>203 (88) [83–92]</a:t>
                      </a:r>
                    </a:p>
                  </a:txBody>
                  <a:tcPr/>
                </a:tc>
                <a:extLst>
                  <a:ext uri="{0D108BD9-81ED-4DB2-BD59-A6C34878D82A}">
                    <a16:rowId xmlns:a16="http://schemas.microsoft.com/office/drawing/2014/main" val="2127312306"/>
                  </a:ext>
                </a:extLst>
              </a:tr>
              <a:tr h="335833">
                <a:tc>
                  <a:txBody>
                    <a:bodyPr/>
                    <a:lstStyle/>
                    <a:p>
                      <a:pPr algn="l"/>
                      <a:r>
                        <a:rPr lang="en-GB" sz="1350" b="1"/>
                        <a:t>Median </a:t>
                      </a:r>
                      <a:r>
                        <a:rPr lang="en-GB" sz="1350" b="1" err="1"/>
                        <a:t>DoR</a:t>
                      </a:r>
                      <a:r>
                        <a:rPr lang="en-GB" sz="1350" b="1"/>
                        <a:t>, months [95% CI]</a:t>
                      </a:r>
                    </a:p>
                  </a:txBody>
                  <a:tcPr/>
                </a:tc>
                <a:tc>
                  <a:txBody>
                    <a:bodyPr/>
                    <a:lstStyle/>
                    <a:p>
                      <a:pPr algn="ctr"/>
                      <a:r>
                        <a:rPr lang="en-GB" sz="1350"/>
                        <a:t>4.3 [4.1–5.6]</a:t>
                      </a:r>
                    </a:p>
                  </a:txBody>
                  <a:tcPr/>
                </a:tc>
                <a:tc>
                  <a:txBody>
                    <a:bodyPr/>
                    <a:lstStyle/>
                    <a:p>
                      <a:pPr algn="ctr"/>
                      <a:r>
                        <a:rPr lang="en-GB" sz="1350"/>
                        <a:t>3.7 [3.0–4.1]</a:t>
                      </a:r>
                    </a:p>
                  </a:txBody>
                  <a:tcPr/>
                </a:tc>
                <a:extLst>
                  <a:ext uri="{0D108BD9-81ED-4DB2-BD59-A6C34878D82A}">
                    <a16:rowId xmlns:a16="http://schemas.microsoft.com/office/drawing/2014/main" val="109769251"/>
                  </a:ext>
                </a:extLst>
              </a:tr>
            </a:tbl>
          </a:graphicData>
        </a:graphic>
      </p:graphicFrame>
      <p:sp>
        <p:nvSpPr>
          <p:cNvPr id="2" name="Slide Number Placeholder 2">
            <a:extLst>
              <a:ext uri="{FF2B5EF4-FFF2-40B4-BE49-F238E27FC236}">
                <a16:creationId xmlns:a16="http://schemas.microsoft.com/office/drawing/2014/main" id="{B34DB8A7-9C18-06A6-8FB1-97F73CF415B7}"/>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1001571"/>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4B8181-F4C8-4965-A153-EE6E2016D237}"/>
              </a:ext>
            </a:extLst>
          </p:cNvPr>
          <p:cNvSpPr>
            <a:spLocks noGrp="1"/>
          </p:cNvSpPr>
          <p:nvPr>
            <p:ph type="body" sz="quarter" idx="14"/>
          </p:nvPr>
        </p:nvSpPr>
        <p:spPr>
          <a:xfrm>
            <a:off x="344423" y="922528"/>
            <a:ext cx="11502000" cy="347472"/>
          </a:xfrm>
        </p:spPr>
        <p:txBody>
          <a:bodyPr/>
          <a:lstStyle/>
          <a:p>
            <a:r>
              <a:rPr lang="en-US"/>
              <a:t>RATIONALE-312</a:t>
            </a:r>
          </a:p>
        </p:txBody>
      </p:sp>
      <p:sp>
        <p:nvSpPr>
          <p:cNvPr id="4" name="Title 3">
            <a:extLst>
              <a:ext uri="{FF2B5EF4-FFF2-40B4-BE49-F238E27FC236}">
                <a16:creationId xmlns:a16="http://schemas.microsoft.com/office/drawing/2014/main" id="{3C4BAA17-5F01-46BD-9510-265F8D2C072E}"/>
              </a:ext>
            </a:extLst>
          </p:cNvPr>
          <p:cNvSpPr>
            <a:spLocks noGrp="1"/>
          </p:cNvSpPr>
          <p:nvPr>
            <p:ph type="title"/>
          </p:nvPr>
        </p:nvSpPr>
        <p:spPr>
          <a:xfrm>
            <a:off x="344423" y="205169"/>
            <a:ext cx="11502000" cy="685800"/>
          </a:xfrm>
        </p:spPr>
        <p:txBody>
          <a:bodyPr>
            <a:normAutofit/>
          </a:bodyPr>
          <a:lstStyle/>
          <a:p>
            <a:r>
              <a:rPr lang="en-GB"/>
              <a:t>Tislelizumab and ES-SCLC: Safety Summary (Safety Analysis Set)</a:t>
            </a:r>
            <a:r>
              <a:rPr lang="en-GB" baseline="30000"/>
              <a:t>1,2</a:t>
            </a:r>
            <a:endParaRPr lang="en-US" baseline="30000"/>
          </a:p>
        </p:txBody>
      </p:sp>
      <p:sp>
        <p:nvSpPr>
          <p:cNvPr id="9" name="Footer Placeholder 8">
            <a:extLst>
              <a:ext uri="{FF2B5EF4-FFF2-40B4-BE49-F238E27FC236}">
                <a16:creationId xmlns:a16="http://schemas.microsoft.com/office/drawing/2014/main" id="{298F3888-E54B-E6A8-A075-7F63E7BEBF53}"/>
              </a:ext>
            </a:extLst>
          </p:cNvPr>
          <p:cNvSpPr>
            <a:spLocks noGrp="1"/>
          </p:cNvSpPr>
          <p:nvPr>
            <p:ph type="ftr" sz="quarter" idx="15"/>
          </p:nvPr>
        </p:nvSpPr>
        <p:spPr>
          <a:xfrm>
            <a:off x="344423" y="5851144"/>
            <a:ext cx="11501999" cy="88630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Duration of exposure was calculated as last dose date - first dose date + 1 day. For patients with treatment ongoing, last dose date = cutoff date; for patients who discontinued tislelizumab/placebo, last dose date = min (cutoff date, death date, last dose date + 20); for patients who discontinued treatment with cisplatin or carboplatin, last dose date = min (cutoff date, death date, last dose date + 20 days); for patients who discontinued the treatment of etoposide, last dose date = min (cutoff date, death date, last cycle first dose date + 20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AE, adverse event; Chemo, chemotherapy; TEAE, treatment emergent adverse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1)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2)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GB"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(suppl. data).</a:t>
            </a:r>
            <a:endPar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814D94C9-6A61-FE90-D482-F741E7DAB18B}"/>
              </a:ext>
            </a:extLst>
          </p:cNvPr>
          <p:cNvGraphicFramePr>
            <a:graphicFrameLocks noGrp="1"/>
          </p:cNvGraphicFramePr>
          <p:nvPr/>
        </p:nvGraphicFramePr>
        <p:xfrm>
          <a:off x="2999986" y="1096264"/>
          <a:ext cx="8471578" cy="4754880"/>
        </p:xfrm>
        <a:graphic>
          <a:graphicData uri="http://schemas.openxmlformats.org/drawingml/2006/table">
            <a:tbl>
              <a:tblPr firstRow="1" bandRow="1">
                <a:tableStyleId>{5C22544A-7EE6-4342-B048-85BDC9FD1C3A}</a:tableStyleId>
              </a:tblPr>
              <a:tblGrid>
                <a:gridCol w="4432013">
                  <a:extLst>
                    <a:ext uri="{9D8B030D-6E8A-4147-A177-3AD203B41FA5}">
                      <a16:colId xmlns:a16="http://schemas.microsoft.com/office/drawing/2014/main" val="2996954352"/>
                    </a:ext>
                  </a:extLst>
                </a:gridCol>
                <a:gridCol w="2048719">
                  <a:extLst>
                    <a:ext uri="{9D8B030D-6E8A-4147-A177-3AD203B41FA5}">
                      <a16:colId xmlns:a16="http://schemas.microsoft.com/office/drawing/2014/main" val="205064212"/>
                    </a:ext>
                  </a:extLst>
                </a:gridCol>
                <a:gridCol w="1990846">
                  <a:extLst>
                    <a:ext uri="{9D8B030D-6E8A-4147-A177-3AD203B41FA5}">
                      <a16:colId xmlns:a16="http://schemas.microsoft.com/office/drawing/2014/main" val="3445882784"/>
                    </a:ext>
                  </a:extLst>
                </a:gridCol>
              </a:tblGrid>
              <a:tr h="352673">
                <a:tc>
                  <a:txBody>
                    <a:bodyPr/>
                    <a:lstStyle/>
                    <a:p>
                      <a:endParaRPr lang="en-GB" sz="1200" b="1" i="0" kern="1200">
                        <a:solidFill>
                          <a:schemeClr val="lt1"/>
                        </a:solidFill>
                        <a:effectLst/>
                        <a:latin typeface="+mn-lt"/>
                        <a:ea typeface="+mn-ea"/>
                        <a:cs typeface="+mn-cs"/>
                      </a:endParaRPr>
                    </a:p>
                  </a:txBody>
                  <a:tcPr>
                    <a:noFill/>
                  </a:tcPr>
                </a:tc>
                <a:tc>
                  <a:txBody>
                    <a:bodyPr/>
                    <a:lstStyle/>
                    <a:p>
                      <a:pPr algn="ctr"/>
                      <a:r>
                        <a:rPr lang="en-GB" sz="1200" b="1" i="0" kern="1200">
                          <a:solidFill>
                            <a:schemeClr val="lt1"/>
                          </a:solidFill>
                          <a:effectLst/>
                          <a:latin typeface="+mn-lt"/>
                          <a:ea typeface="+mn-ea"/>
                          <a:cs typeface="+mn-cs"/>
                        </a:rPr>
                        <a:t>Tislelizumab + chemo </a:t>
                      </a:r>
                      <a:br>
                        <a:rPr lang="en-GB" sz="1200" b="1" i="0" kern="1200">
                          <a:solidFill>
                            <a:schemeClr val="lt1"/>
                          </a:solidFill>
                          <a:effectLst/>
                          <a:latin typeface="+mn-lt"/>
                          <a:ea typeface="+mn-ea"/>
                          <a:cs typeface="+mn-cs"/>
                        </a:rPr>
                      </a:br>
                      <a:r>
                        <a:rPr lang="en-GB" sz="1200" b="1" i="0" kern="1200">
                          <a:solidFill>
                            <a:schemeClr val="lt1"/>
                          </a:solidFill>
                          <a:effectLst/>
                          <a:latin typeface="+mn-lt"/>
                          <a:ea typeface="+mn-ea"/>
                          <a:cs typeface="+mn-cs"/>
                        </a:rPr>
                        <a:t>(n=227)</a:t>
                      </a:r>
                    </a:p>
                  </a:txBody>
                  <a:tcPr marT="0" marB="0">
                    <a:solidFill>
                      <a:srgbClr val="D8261C"/>
                    </a:solidFill>
                  </a:tcPr>
                </a:tc>
                <a:tc>
                  <a:txBody>
                    <a:bodyPr/>
                    <a:lstStyle/>
                    <a:p>
                      <a:pPr algn="ctr"/>
                      <a:r>
                        <a:rPr lang="en-GB" sz="1200" b="1" i="0" kern="1200">
                          <a:solidFill>
                            <a:schemeClr val="lt1"/>
                          </a:solidFill>
                          <a:effectLst/>
                          <a:latin typeface="+mn-lt"/>
                          <a:ea typeface="+mn-ea"/>
                          <a:cs typeface="+mn-cs"/>
                        </a:rPr>
                        <a:t>Placebo + chemo </a:t>
                      </a:r>
                      <a:br>
                        <a:rPr lang="en-GB" sz="1200" b="1" i="0" kern="1200">
                          <a:solidFill>
                            <a:schemeClr val="lt1"/>
                          </a:solidFill>
                          <a:effectLst/>
                          <a:latin typeface="+mn-lt"/>
                          <a:ea typeface="+mn-ea"/>
                          <a:cs typeface="+mn-cs"/>
                        </a:rPr>
                      </a:br>
                      <a:r>
                        <a:rPr lang="en-GB" sz="1200" b="1" i="0" kern="1200">
                          <a:solidFill>
                            <a:schemeClr val="lt1"/>
                          </a:solidFill>
                          <a:effectLst/>
                          <a:latin typeface="+mn-lt"/>
                          <a:ea typeface="+mn-ea"/>
                          <a:cs typeface="+mn-cs"/>
                        </a:rPr>
                        <a:t>(n=229)</a:t>
                      </a:r>
                    </a:p>
                  </a:txBody>
                  <a:tcPr marT="0" marB="0">
                    <a:solidFill>
                      <a:srgbClr val="7C7C7C"/>
                    </a:solidFill>
                  </a:tcPr>
                </a:tc>
                <a:extLst>
                  <a:ext uri="{0D108BD9-81ED-4DB2-BD59-A6C34878D82A}">
                    <a16:rowId xmlns:a16="http://schemas.microsoft.com/office/drawing/2014/main" val="3644964446"/>
                  </a:ext>
                </a:extLst>
              </a:tr>
              <a:tr h="240514">
                <a:tc>
                  <a:txBody>
                    <a:bodyPr/>
                    <a:lstStyle/>
                    <a:p>
                      <a:pPr algn="l"/>
                      <a:r>
                        <a:rPr lang="en-GB" sz="1200" b="1"/>
                        <a:t>Duration of exposure, weeks</a:t>
                      </a:r>
                    </a:p>
                  </a:txBody>
                  <a:tcPr/>
                </a:tc>
                <a:tc>
                  <a:txBody>
                    <a:bodyPr/>
                    <a:lstStyle/>
                    <a:p>
                      <a:pPr algn="ctr"/>
                      <a:endParaRPr lang="en-GB" sz="1200"/>
                    </a:p>
                  </a:txBody>
                  <a:tcPr/>
                </a:tc>
                <a:tc>
                  <a:txBody>
                    <a:bodyPr/>
                    <a:lstStyle/>
                    <a:p>
                      <a:pPr algn="ctr"/>
                      <a:endParaRPr lang="en-GB" sz="1200"/>
                    </a:p>
                  </a:txBody>
                  <a:tcPr/>
                </a:tc>
                <a:extLst>
                  <a:ext uri="{0D108BD9-81ED-4DB2-BD59-A6C34878D82A}">
                    <a16:rowId xmlns:a16="http://schemas.microsoft.com/office/drawing/2014/main" val="2189155715"/>
                  </a:ext>
                </a:extLst>
              </a:tr>
              <a:tr h="240514">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200" b="0"/>
                        <a:t>   Mean (SD)</a:t>
                      </a:r>
                      <a:endParaRPr lang="en-GB" sz="1200" b="1"/>
                    </a:p>
                  </a:txBody>
                  <a:tcPr/>
                </a:tc>
                <a:tc>
                  <a:txBody>
                    <a:bodyPr/>
                    <a:lstStyle/>
                    <a:p>
                      <a:pPr algn="ctr"/>
                      <a:r>
                        <a:rPr lang="en-GB" sz="1200"/>
                        <a:t>39.0 (43.2)</a:t>
                      </a:r>
                    </a:p>
                  </a:txBody>
                  <a:tcPr/>
                </a:tc>
                <a:tc>
                  <a:txBody>
                    <a:bodyPr/>
                    <a:lstStyle/>
                    <a:p>
                      <a:pPr algn="ctr"/>
                      <a:r>
                        <a:rPr lang="en-GB" sz="1200"/>
                        <a:t>23.6 (19.0)</a:t>
                      </a:r>
                    </a:p>
                  </a:txBody>
                  <a:tcPr/>
                </a:tc>
                <a:extLst>
                  <a:ext uri="{0D108BD9-81ED-4DB2-BD59-A6C34878D82A}">
                    <a16:rowId xmlns:a16="http://schemas.microsoft.com/office/drawing/2014/main" val="2081216004"/>
                  </a:ext>
                </a:extLst>
              </a:tr>
              <a:tr h="240514">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200" b="1"/>
                        <a:t>   </a:t>
                      </a:r>
                      <a:r>
                        <a:rPr lang="en-GB" sz="1200" b="0"/>
                        <a:t>Median (IQR)</a:t>
                      </a:r>
                      <a:endParaRPr lang="en-GB" sz="1200" b="1"/>
                    </a:p>
                  </a:txBody>
                  <a:tcPr/>
                </a:tc>
                <a:tc>
                  <a:txBody>
                    <a:bodyPr/>
                    <a:lstStyle/>
                    <a:p>
                      <a:pPr algn="ctr"/>
                      <a:r>
                        <a:rPr lang="en-GB" sz="1200"/>
                        <a:t>19.4 (15.4–41.1)</a:t>
                      </a:r>
                    </a:p>
                  </a:txBody>
                  <a:tcPr/>
                </a:tc>
                <a:tc>
                  <a:txBody>
                    <a:bodyPr/>
                    <a:lstStyle/>
                    <a:p>
                      <a:pPr algn="ctr"/>
                      <a:r>
                        <a:rPr lang="en-GB" sz="1200"/>
                        <a:t>19.1 (17.3–25.7)</a:t>
                      </a:r>
                    </a:p>
                  </a:txBody>
                  <a:tcPr/>
                </a:tc>
                <a:extLst>
                  <a:ext uri="{0D108BD9-81ED-4DB2-BD59-A6C34878D82A}">
                    <a16:rowId xmlns:a16="http://schemas.microsoft.com/office/drawing/2014/main" val="531320357"/>
                  </a:ext>
                </a:extLst>
              </a:tr>
              <a:tr h="240514">
                <a:tc>
                  <a:txBody>
                    <a:bodyPr/>
                    <a:lstStyle/>
                    <a:p>
                      <a:pPr algn="l"/>
                      <a:r>
                        <a:rPr lang="en-GB" sz="1200" b="1"/>
                        <a:t>Tislelizumab/placebo cycles</a:t>
                      </a:r>
                    </a:p>
                  </a:txBody>
                  <a:tcPr/>
                </a:tc>
                <a:tc>
                  <a:txBody>
                    <a:bodyPr/>
                    <a:lstStyle/>
                    <a:p>
                      <a:pPr algn="ctr"/>
                      <a:endParaRPr lang="en-GB" sz="1200"/>
                    </a:p>
                  </a:txBody>
                  <a:tcPr/>
                </a:tc>
                <a:tc>
                  <a:txBody>
                    <a:bodyPr/>
                    <a:lstStyle/>
                    <a:p>
                      <a:pPr algn="ctr"/>
                      <a:endParaRPr lang="en-GB" sz="1200"/>
                    </a:p>
                  </a:txBody>
                  <a:tcPr/>
                </a:tc>
                <a:extLst>
                  <a:ext uri="{0D108BD9-81ED-4DB2-BD59-A6C34878D82A}">
                    <a16:rowId xmlns:a16="http://schemas.microsoft.com/office/drawing/2014/main" val="1517367255"/>
                  </a:ext>
                </a:extLst>
              </a:tr>
              <a:tr h="240514">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200" b="0"/>
                        <a:t>   Mean (SD)</a:t>
                      </a:r>
                      <a:endParaRPr lang="en-GB" sz="1200" b="1"/>
                    </a:p>
                  </a:txBody>
                  <a:tcPr/>
                </a:tc>
                <a:tc>
                  <a:txBody>
                    <a:bodyPr/>
                    <a:lstStyle/>
                    <a:p>
                      <a:pPr algn="ctr"/>
                      <a:r>
                        <a:rPr lang="en-GB" sz="1200"/>
                        <a:t>11.8 (13.0)</a:t>
                      </a:r>
                    </a:p>
                  </a:txBody>
                  <a:tcPr/>
                </a:tc>
                <a:tc>
                  <a:txBody>
                    <a:bodyPr/>
                    <a:lstStyle/>
                    <a:p>
                      <a:pPr algn="ctr"/>
                      <a:r>
                        <a:rPr lang="en-GB" sz="1200"/>
                        <a:t>7.3 (5.7)</a:t>
                      </a:r>
                    </a:p>
                  </a:txBody>
                  <a:tcPr/>
                </a:tc>
                <a:extLst>
                  <a:ext uri="{0D108BD9-81ED-4DB2-BD59-A6C34878D82A}">
                    <a16:rowId xmlns:a16="http://schemas.microsoft.com/office/drawing/2014/main" val="550950601"/>
                  </a:ext>
                </a:extLst>
              </a:tr>
              <a:tr h="240514">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200" b="1"/>
                        <a:t>   </a:t>
                      </a:r>
                      <a:r>
                        <a:rPr lang="en-GB" sz="1200" b="0"/>
                        <a:t>Median (IQR)</a:t>
                      </a:r>
                      <a:endParaRPr lang="en-GB" sz="1200" b="1"/>
                    </a:p>
                  </a:txBody>
                  <a:tcPr/>
                </a:tc>
                <a:tc>
                  <a:txBody>
                    <a:bodyPr/>
                    <a:lstStyle/>
                    <a:p>
                      <a:pPr algn="ctr"/>
                      <a:r>
                        <a:rPr lang="en-GB" sz="1200" kern="1200">
                          <a:solidFill>
                            <a:schemeClr val="dk1"/>
                          </a:solidFill>
                          <a:latin typeface="+mn-lt"/>
                          <a:ea typeface="+mn-ea"/>
                          <a:cs typeface="+mn-cs"/>
                        </a:rPr>
                        <a:t>6.0 (5–13)</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mn-lt"/>
                          <a:ea typeface="+mn-ea"/>
                          <a:cs typeface="+mn-cs"/>
                        </a:rPr>
                        <a:t>6.0 (5–8)</a:t>
                      </a:r>
                    </a:p>
                  </a:txBody>
                  <a:tcPr/>
                </a:tc>
                <a:extLst>
                  <a:ext uri="{0D108BD9-81ED-4DB2-BD59-A6C34878D82A}">
                    <a16:rowId xmlns:a16="http://schemas.microsoft.com/office/drawing/2014/main" val="1097905054"/>
                  </a:ext>
                </a:extLst>
              </a:tr>
              <a:tr h="240514">
                <a:tc>
                  <a:txBody>
                    <a:bodyPr/>
                    <a:lstStyle/>
                    <a:p>
                      <a:pPr algn="l"/>
                      <a:r>
                        <a:rPr lang="en-GB" sz="1200" b="0"/>
                        <a:t>   &gt;16 cycles, n (%)</a:t>
                      </a:r>
                      <a:endParaRPr lang="en-GB" sz="1200" b="1"/>
                    </a:p>
                  </a:txBody>
                  <a:tcPr/>
                </a:tc>
                <a:tc>
                  <a:txBody>
                    <a:bodyPr/>
                    <a:lstStyle/>
                    <a:p>
                      <a:pPr algn="ctr"/>
                      <a:r>
                        <a:rPr lang="en-GB" sz="1200" kern="1200">
                          <a:solidFill>
                            <a:schemeClr val="dk1"/>
                          </a:solidFill>
                          <a:latin typeface="+mn-lt"/>
                          <a:ea typeface="+mn-ea"/>
                          <a:cs typeface="+mn-cs"/>
                        </a:rPr>
                        <a:t>44 (19)</a:t>
                      </a:r>
                    </a:p>
                  </a:txBody>
                  <a:tcPr/>
                </a:tc>
                <a:tc>
                  <a:txBody>
                    <a:bodyPr/>
                    <a:lstStyle/>
                    <a:p>
                      <a:pPr algn="ctr"/>
                      <a:r>
                        <a:rPr lang="en-GB" sz="1200" kern="1200">
                          <a:solidFill>
                            <a:schemeClr val="dk1"/>
                          </a:solidFill>
                          <a:latin typeface="+mn-lt"/>
                          <a:ea typeface="+mn-ea"/>
                          <a:cs typeface="+mn-cs"/>
                        </a:rPr>
                        <a:t>10 (4)</a:t>
                      </a:r>
                    </a:p>
                  </a:txBody>
                  <a:tcPr/>
                </a:tc>
                <a:extLst>
                  <a:ext uri="{0D108BD9-81ED-4DB2-BD59-A6C34878D82A}">
                    <a16:rowId xmlns:a16="http://schemas.microsoft.com/office/drawing/2014/main" val="2941052523"/>
                  </a:ext>
                </a:extLst>
              </a:tr>
              <a:tr h="240514">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200" b="1"/>
                        <a:t>Chemotherapy cycles, median, n (IQR)</a:t>
                      </a:r>
                    </a:p>
                  </a:txBody>
                  <a:tcPr/>
                </a:tc>
                <a:tc>
                  <a:txBody>
                    <a:bodyPr/>
                    <a:lstStyle/>
                    <a:p>
                      <a:pPr algn="ctr"/>
                      <a:r>
                        <a:rPr lang="en-GB" sz="1200" kern="1200">
                          <a:solidFill>
                            <a:schemeClr val="dk1"/>
                          </a:solidFill>
                          <a:latin typeface="+mn-lt"/>
                          <a:ea typeface="+mn-ea"/>
                          <a:cs typeface="+mn-cs"/>
                        </a:rPr>
                        <a:t>4.0 (4–4)</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mn-lt"/>
                          <a:ea typeface="+mn-ea"/>
                          <a:cs typeface="+mn-cs"/>
                        </a:rPr>
                        <a:t>4.0 (4–4)</a:t>
                      </a:r>
                    </a:p>
                  </a:txBody>
                  <a:tcPr/>
                </a:tc>
                <a:extLst>
                  <a:ext uri="{0D108BD9-81ED-4DB2-BD59-A6C34878D82A}">
                    <a16:rowId xmlns:a16="http://schemas.microsoft.com/office/drawing/2014/main" val="846884329"/>
                  </a:ext>
                </a:extLst>
              </a:tr>
              <a:tr h="240514">
                <a:tc>
                  <a:txBody>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GB" sz="1200" b="1"/>
                        <a:t>Any TEAE, n (%)</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mn-lt"/>
                          <a:ea typeface="+mn-ea"/>
                          <a:cs typeface="+mn-cs"/>
                        </a:rPr>
                        <a:t>226 (&gt;99%)</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mn-lt"/>
                          <a:ea typeface="+mn-ea"/>
                          <a:cs typeface="+mn-cs"/>
                        </a:rPr>
                        <a:t>228 (&gt;99%)</a:t>
                      </a:r>
                    </a:p>
                  </a:txBody>
                  <a:tcPr/>
                </a:tc>
                <a:extLst>
                  <a:ext uri="{0D108BD9-81ED-4DB2-BD59-A6C34878D82A}">
                    <a16:rowId xmlns:a16="http://schemas.microsoft.com/office/drawing/2014/main" val="2983269782"/>
                  </a:ext>
                </a:extLst>
              </a:tr>
              <a:tr h="240514">
                <a:tc>
                  <a:txBody>
                    <a:bodyPr/>
                    <a:lstStyle/>
                    <a:p>
                      <a:pPr algn="l"/>
                      <a:r>
                        <a:rPr lang="en-GB" sz="1200" b="0"/>
                        <a:t>   Treatment-related</a:t>
                      </a:r>
                      <a:endParaRPr lang="en-GB" sz="1200" b="0" baseline="30000"/>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mn-lt"/>
                          <a:ea typeface="+mn-ea"/>
                          <a:cs typeface="+mn-cs"/>
                        </a:rPr>
                        <a:t>226 (&gt;99%)</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mn-lt"/>
                          <a:ea typeface="+mn-ea"/>
                          <a:cs typeface="+mn-cs"/>
                        </a:rPr>
                        <a:t>228 (&gt;99%)</a:t>
                      </a:r>
                    </a:p>
                  </a:txBody>
                  <a:tcPr/>
                </a:tc>
                <a:extLst>
                  <a:ext uri="{0D108BD9-81ED-4DB2-BD59-A6C34878D82A}">
                    <a16:rowId xmlns:a16="http://schemas.microsoft.com/office/drawing/2014/main" val="1268876203"/>
                  </a:ext>
                </a:extLst>
              </a:tr>
              <a:tr h="240514">
                <a:tc>
                  <a:txBody>
                    <a:bodyPr/>
                    <a:lstStyle/>
                    <a:p>
                      <a:pPr algn="l"/>
                      <a:r>
                        <a:rPr lang="en-GB" sz="1200" b="0"/>
                        <a:t>   Grade </a:t>
                      </a:r>
                      <a:r>
                        <a:rPr lang="en-GB" sz="1200"/>
                        <a:t>≥3</a:t>
                      </a:r>
                      <a:endParaRPr lang="en-GB" sz="1200" b="0"/>
                    </a:p>
                  </a:txBody>
                  <a:tcPr/>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201 (89%)</a:t>
                      </a:r>
                      <a:endParaRPr lang="en-GB" sz="1200" kern="1200">
                        <a:solidFill>
                          <a:schemeClr val="dk1"/>
                        </a:solidFill>
                        <a:latin typeface="+mn-lt"/>
                        <a:ea typeface="+mn-ea"/>
                        <a:cs typeface="+mn-cs"/>
                      </a:endParaRPr>
                    </a:p>
                  </a:txBody>
                  <a:tcPr marL="68580" marR="68580" marT="0" marB="0"/>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206 (90%)</a:t>
                      </a:r>
                      <a:endParaRPr lang="en-GB" sz="1200" kern="1200">
                        <a:solidFill>
                          <a:schemeClr val="dk1"/>
                        </a:solidFill>
                        <a:latin typeface="+mn-lt"/>
                        <a:ea typeface="+mn-ea"/>
                        <a:cs typeface="+mn-cs"/>
                      </a:endParaRPr>
                    </a:p>
                  </a:txBody>
                  <a:tcPr marL="68580" marR="68580" marT="0" marB="0"/>
                </a:tc>
                <a:extLst>
                  <a:ext uri="{0D108BD9-81ED-4DB2-BD59-A6C34878D82A}">
                    <a16:rowId xmlns:a16="http://schemas.microsoft.com/office/drawing/2014/main" val="844549718"/>
                  </a:ext>
                </a:extLst>
              </a:tr>
              <a:tr h="240514">
                <a:tc>
                  <a:txBody>
                    <a:bodyPr/>
                    <a:lstStyle/>
                    <a:p>
                      <a:pPr algn="l"/>
                      <a:r>
                        <a:rPr lang="en-GB" sz="1200" b="0"/>
                        <a:t>   Serious</a:t>
                      </a:r>
                    </a:p>
                  </a:txBody>
                  <a:tcPr/>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94 (41%)</a:t>
                      </a:r>
                      <a:endParaRPr lang="en-GB" sz="1200" kern="1200">
                        <a:solidFill>
                          <a:schemeClr val="dk1"/>
                        </a:solidFill>
                        <a:latin typeface="+mn-lt"/>
                        <a:ea typeface="+mn-ea"/>
                        <a:cs typeface="+mn-cs"/>
                      </a:endParaRPr>
                    </a:p>
                  </a:txBody>
                  <a:tcPr marL="68580" marR="68580" marT="0" marB="0"/>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69 (30%)</a:t>
                      </a:r>
                      <a:endParaRPr lang="en-GB" sz="1200" kern="1200">
                        <a:solidFill>
                          <a:schemeClr val="dk1"/>
                        </a:solidFill>
                        <a:latin typeface="+mn-lt"/>
                        <a:ea typeface="+mn-ea"/>
                        <a:cs typeface="+mn-cs"/>
                      </a:endParaRPr>
                    </a:p>
                  </a:txBody>
                  <a:tcPr marL="68580" marR="68580" marT="0" marB="0"/>
                </a:tc>
                <a:extLst>
                  <a:ext uri="{0D108BD9-81ED-4DB2-BD59-A6C34878D82A}">
                    <a16:rowId xmlns:a16="http://schemas.microsoft.com/office/drawing/2014/main" val="2226861852"/>
                  </a:ext>
                </a:extLst>
              </a:tr>
              <a:tr h="240514">
                <a:tc>
                  <a:txBody>
                    <a:bodyPr/>
                    <a:lstStyle/>
                    <a:p>
                      <a:pPr algn="l"/>
                      <a:r>
                        <a:rPr lang="en-GB" sz="1200" b="0"/>
                        <a:t>   Leading to discontinuation</a:t>
                      </a:r>
                      <a:endParaRPr lang="en-GB" sz="1200" b="0" baseline="30000"/>
                    </a:p>
                  </a:txBody>
                  <a:tcPr/>
                </a:tc>
                <a:tc>
                  <a:txBody>
                    <a:bodyPr/>
                    <a:lstStyle/>
                    <a:p>
                      <a:pPr algn="ctr"/>
                      <a:r>
                        <a:rPr lang="en-US" sz="1200" kern="1200">
                          <a:solidFill>
                            <a:schemeClr val="dk1"/>
                          </a:solidFill>
                          <a:latin typeface="+mn-lt"/>
                          <a:ea typeface="+mn-ea"/>
                          <a:cs typeface="+mn-cs"/>
                        </a:rPr>
                        <a:t>30 (13%)</a:t>
                      </a:r>
                      <a:endParaRPr lang="en-GB" sz="1200" kern="1200">
                        <a:solidFill>
                          <a:schemeClr val="dk1"/>
                        </a:solidFill>
                        <a:latin typeface="+mn-lt"/>
                        <a:ea typeface="+mn-ea"/>
                        <a:cs typeface="+mn-cs"/>
                      </a:endParaRPr>
                    </a:p>
                  </a:txBody>
                  <a:tcPr/>
                </a:tc>
                <a:tc>
                  <a:txBody>
                    <a:bodyPr/>
                    <a:lstStyle/>
                    <a:p>
                      <a:pPr algn="ctr"/>
                      <a:r>
                        <a:rPr lang="en-US" sz="1200" kern="1200">
                          <a:solidFill>
                            <a:schemeClr val="dk1"/>
                          </a:solidFill>
                          <a:latin typeface="+mn-lt"/>
                          <a:ea typeface="+mn-ea"/>
                          <a:cs typeface="+mn-cs"/>
                        </a:rPr>
                        <a:t>7 (3%)</a:t>
                      </a:r>
                      <a:endParaRPr lang="en-GB" sz="1200" kern="1200">
                        <a:solidFill>
                          <a:schemeClr val="dk1"/>
                        </a:solidFill>
                        <a:latin typeface="+mn-lt"/>
                        <a:ea typeface="+mn-ea"/>
                        <a:cs typeface="+mn-cs"/>
                      </a:endParaRPr>
                    </a:p>
                  </a:txBody>
                  <a:tcPr/>
                </a:tc>
                <a:extLst>
                  <a:ext uri="{0D108BD9-81ED-4DB2-BD59-A6C34878D82A}">
                    <a16:rowId xmlns:a16="http://schemas.microsoft.com/office/drawing/2014/main" val="1429120406"/>
                  </a:ext>
                </a:extLst>
              </a:tr>
              <a:tr h="240514">
                <a:tc>
                  <a:txBody>
                    <a:bodyPr/>
                    <a:lstStyle/>
                    <a:p>
                      <a:pPr algn="l"/>
                      <a:r>
                        <a:rPr lang="en-GB" sz="1200" b="0"/>
                        <a:t>   Leading to death</a:t>
                      </a:r>
                      <a:endParaRPr lang="en-GB" sz="1200" b="0" baseline="30000"/>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mn-lt"/>
                          <a:ea typeface="+mn-ea"/>
                          <a:cs typeface="+mn-cs"/>
                        </a:rPr>
                        <a:t>14 (6%)</a:t>
                      </a:r>
                      <a:r>
                        <a:rPr lang="en-GB" sz="1200" kern="1200">
                          <a:solidFill>
                            <a:schemeClr val="dk1"/>
                          </a:solidFill>
                          <a:latin typeface="+mn-lt"/>
                          <a:ea typeface="+mn-ea"/>
                          <a:cs typeface="+mn-cs"/>
                        </a:rPr>
                        <a:t> </a:t>
                      </a:r>
                    </a:p>
                  </a:txBody>
                  <a:tcPr/>
                </a:tc>
                <a:tc>
                  <a:txBody>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mn-lt"/>
                          <a:ea typeface="+mn-ea"/>
                          <a:cs typeface="+mn-cs"/>
                        </a:rPr>
                        <a:t>4 (2%)</a:t>
                      </a:r>
                      <a:r>
                        <a:rPr lang="en-GB" sz="1200" kern="1200">
                          <a:solidFill>
                            <a:schemeClr val="dk1"/>
                          </a:solidFill>
                          <a:latin typeface="+mn-lt"/>
                          <a:ea typeface="+mn-ea"/>
                          <a:cs typeface="+mn-cs"/>
                        </a:rPr>
                        <a:t> </a:t>
                      </a:r>
                    </a:p>
                  </a:txBody>
                  <a:tcPr/>
                </a:tc>
                <a:extLst>
                  <a:ext uri="{0D108BD9-81ED-4DB2-BD59-A6C34878D82A}">
                    <a16:rowId xmlns:a16="http://schemas.microsoft.com/office/drawing/2014/main" val="700677720"/>
                  </a:ext>
                </a:extLst>
              </a:tr>
              <a:tr h="240514">
                <a:tc>
                  <a:txBody>
                    <a:bodyPr/>
                    <a:lstStyle/>
                    <a:p>
                      <a:pPr algn="l"/>
                      <a:r>
                        <a:rPr lang="en-GB" sz="1200" b="1"/>
                        <a:t>Immune-mediated AEs, n (%)</a:t>
                      </a:r>
                    </a:p>
                  </a:txBody>
                  <a:tcPr/>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87 (38%)</a:t>
                      </a:r>
                      <a:endParaRPr lang="en-GB" sz="1200" kern="1200">
                        <a:solidFill>
                          <a:schemeClr val="dk1"/>
                        </a:solidFill>
                        <a:latin typeface="+mn-lt"/>
                        <a:ea typeface="+mn-ea"/>
                        <a:cs typeface="+mn-cs"/>
                      </a:endParaRPr>
                    </a:p>
                  </a:txBody>
                  <a:tcPr marL="68580" marR="68580" marT="0" marB="0"/>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41 (18%)</a:t>
                      </a:r>
                      <a:endParaRPr lang="en-GB" sz="1200" kern="1200">
                        <a:solidFill>
                          <a:schemeClr val="dk1"/>
                        </a:solidFill>
                        <a:latin typeface="+mn-lt"/>
                        <a:ea typeface="+mn-ea"/>
                        <a:cs typeface="+mn-cs"/>
                      </a:endParaRPr>
                    </a:p>
                  </a:txBody>
                  <a:tcPr marL="68580" marR="68580" marT="0" marB="0"/>
                </a:tc>
                <a:extLst>
                  <a:ext uri="{0D108BD9-81ED-4DB2-BD59-A6C34878D82A}">
                    <a16:rowId xmlns:a16="http://schemas.microsoft.com/office/drawing/2014/main" val="389984918"/>
                  </a:ext>
                </a:extLst>
              </a:tr>
              <a:tr h="240514">
                <a:tc>
                  <a:txBody>
                    <a:bodyPr/>
                    <a:lstStyle/>
                    <a:p>
                      <a:pPr algn="l"/>
                      <a:r>
                        <a:rPr lang="en-GB" sz="1200" b="1"/>
                        <a:t>   </a:t>
                      </a:r>
                      <a:r>
                        <a:rPr lang="en-GB" sz="1200" b="0"/>
                        <a:t>Leading to death</a:t>
                      </a:r>
                    </a:p>
                  </a:txBody>
                  <a:tcPr/>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1 (0.4)</a:t>
                      </a:r>
                      <a:endParaRPr lang="en-GB" sz="1200" kern="1200">
                        <a:solidFill>
                          <a:schemeClr val="dk1"/>
                        </a:solidFill>
                        <a:latin typeface="+mn-lt"/>
                        <a:ea typeface="+mn-ea"/>
                        <a:cs typeface="+mn-cs"/>
                      </a:endParaRPr>
                    </a:p>
                  </a:txBody>
                  <a:tcPr marL="68580" marR="68580" marT="0" marB="0"/>
                </a:tc>
                <a:tc>
                  <a:txBody>
                    <a:bodyPr/>
                    <a:lstStyle/>
                    <a:p>
                      <a:pPr algn="ctr">
                        <a:lnSpc>
                          <a:spcPct val="115000"/>
                        </a:lnSpc>
                        <a:spcBef>
                          <a:spcPts val="300"/>
                        </a:spcBef>
                        <a:spcAft>
                          <a:spcPts val="300"/>
                        </a:spcAft>
                      </a:pPr>
                      <a:r>
                        <a:rPr lang="en-US" sz="1200" kern="1200">
                          <a:solidFill>
                            <a:schemeClr val="dk1"/>
                          </a:solidFill>
                          <a:latin typeface="+mn-lt"/>
                          <a:ea typeface="+mn-ea"/>
                          <a:cs typeface="+mn-cs"/>
                        </a:rPr>
                        <a:t>0 (0.0)</a:t>
                      </a:r>
                      <a:endParaRPr lang="en-GB" sz="1200" kern="1200">
                        <a:solidFill>
                          <a:schemeClr val="dk1"/>
                        </a:solidFill>
                        <a:latin typeface="+mn-lt"/>
                        <a:ea typeface="+mn-ea"/>
                        <a:cs typeface="+mn-cs"/>
                      </a:endParaRPr>
                    </a:p>
                  </a:txBody>
                  <a:tcPr marL="68580" marR="68580" marT="0" marB="0"/>
                </a:tc>
                <a:extLst>
                  <a:ext uri="{0D108BD9-81ED-4DB2-BD59-A6C34878D82A}">
                    <a16:rowId xmlns:a16="http://schemas.microsoft.com/office/drawing/2014/main" val="2127312306"/>
                  </a:ext>
                </a:extLst>
              </a:tr>
            </a:tbl>
          </a:graphicData>
        </a:graphic>
      </p:graphicFrame>
      <p:sp>
        <p:nvSpPr>
          <p:cNvPr id="3" name="TextBox 2">
            <a:extLst>
              <a:ext uri="{FF2B5EF4-FFF2-40B4-BE49-F238E27FC236}">
                <a16:creationId xmlns:a16="http://schemas.microsoft.com/office/drawing/2014/main" id="{DC847BA2-5451-E447-4F13-DB23C78DF278}"/>
              </a:ext>
            </a:extLst>
          </p:cNvPr>
          <p:cNvSpPr txBox="1"/>
          <p:nvPr/>
        </p:nvSpPr>
        <p:spPr>
          <a:xfrm>
            <a:off x="250371" y="2525486"/>
            <a:ext cx="261257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The most common immune-mediated AEs in the tislelizumab plus chemo arm were hypothyroidism (14%), rash (13%), and hyperthyroidism (6%)</a:t>
            </a:r>
          </a:p>
        </p:txBody>
      </p:sp>
      <p:sp>
        <p:nvSpPr>
          <p:cNvPr id="6" name="Slide Number Placeholder 2">
            <a:extLst>
              <a:ext uri="{FF2B5EF4-FFF2-40B4-BE49-F238E27FC236}">
                <a16:creationId xmlns:a16="http://schemas.microsoft.com/office/drawing/2014/main" id="{64E99D55-35CE-B341-D002-761EBF192EC8}"/>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1936732"/>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EA1F9B8-EC4F-41FA-971C-17603F82C031}"/>
              </a:ext>
            </a:extLst>
          </p:cNvPr>
          <p:cNvSpPr>
            <a:spLocks noGrp="1"/>
          </p:cNvSpPr>
          <p:nvPr>
            <p:ph sz="quarter" idx="13"/>
          </p:nvPr>
        </p:nvSpPr>
        <p:spPr>
          <a:xfrm>
            <a:off x="344423" y="1381761"/>
            <a:ext cx="11502000" cy="2255057"/>
          </a:xfrm>
        </p:spPr>
        <p:txBody>
          <a:bodyPr/>
          <a:lstStyle/>
          <a:p>
            <a:r>
              <a:rPr lang="en-US"/>
              <a:t>RATIONALE-312 met its primary endpoint, demonstrating a statistically significant and clinically meaningful improvement in OS with tislelizumab plus chemotherapy compared with placebo plus chemotherapy in 1L ES-SCLC</a:t>
            </a:r>
          </a:p>
          <a:p>
            <a:pPr lvl="1"/>
            <a:r>
              <a:rPr lang="en-US"/>
              <a:t>Median OS 15.5 vs 13.5 months (HR 0.75 [95% CI: 0.61, 0.93]; P=0.0040)</a:t>
            </a:r>
          </a:p>
          <a:p>
            <a:pPr lvl="1"/>
            <a:r>
              <a:rPr lang="en-US"/>
              <a:t>Survival benefit was consistently observed across all the pre-defined subgroups, accompanied by significant improvement in PFS, increase in ORR, and more durable responses compared with placebo plus chemotherapy</a:t>
            </a:r>
          </a:p>
          <a:p>
            <a:r>
              <a:rPr lang="en-US"/>
              <a:t>Tislelizumab plus chemotherapy showed a manageable safety profile</a:t>
            </a:r>
          </a:p>
        </p:txBody>
      </p:sp>
      <p:sp>
        <p:nvSpPr>
          <p:cNvPr id="7" name="Text Placeholder 6">
            <a:extLst>
              <a:ext uri="{FF2B5EF4-FFF2-40B4-BE49-F238E27FC236}">
                <a16:creationId xmlns:a16="http://schemas.microsoft.com/office/drawing/2014/main" id="{4F5C7EC8-025A-444D-B80A-6AA6D7C38F7A}"/>
              </a:ext>
            </a:extLst>
          </p:cNvPr>
          <p:cNvSpPr>
            <a:spLocks noGrp="1"/>
          </p:cNvSpPr>
          <p:nvPr>
            <p:ph type="body" sz="quarter" idx="14"/>
          </p:nvPr>
        </p:nvSpPr>
        <p:spPr/>
        <p:txBody>
          <a:bodyPr/>
          <a:lstStyle/>
          <a:p>
            <a:r>
              <a:rPr lang="en-US"/>
              <a:t>RATIONALE-312</a:t>
            </a:r>
          </a:p>
        </p:txBody>
      </p:sp>
      <p:sp>
        <p:nvSpPr>
          <p:cNvPr id="11" name="Title 10">
            <a:extLst>
              <a:ext uri="{FF2B5EF4-FFF2-40B4-BE49-F238E27FC236}">
                <a16:creationId xmlns:a16="http://schemas.microsoft.com/office/drawing/2014/main" id="{AF8205B9-BEC1-497F-B0AB-123B001E7440}"/>
              </a:ext>
            </a:extLst>
          </p:cNvPr>
          <p:cNvSpPr>
            <a:spLocks noGrp="1"/>
          </p:cNvSpPr>
          <p:nvPr>
            <p:ph type="title"/>
          </p:nvPr>
        </p:nvSpPr>
        <p:spPr/>
        <p:txBody>
          <a:bodyPr/>
          <a:lstStyle/>
          <a:p>
            <a:r>
              <a:rPr lang="en-US"/>
              <a:t>Author Conclusions</a:t>
            </a:r>
          </a:p>
        </p:txBody>
      </p:sp>
      <p:sp>
        <p:nvSpPr>
          <p:cNvPr id="6" name="Footer Placeholder 5">
            <a:extLst>
              <a:ext uri="{FF2B5EF4-FFF2-40B4-BE49-F238E27FC236}">
                <a16:creationId xmlns:a16="http://schemas.microsoft.com/office/drawing/2014/main" id="{5D1A0526-EDBF-6856-3FDB-A4FB178CFB5D}"/>
              </a:ext>
            </a:extLst>
          </p:cNvPr>
          <p:cNvSpPr>
            <a:spLocks noGrp="1"/>
          </p:cNvSpPr>
          <p:nvPr>
            <p:ph type="ftr" sz="quarter" idx="15"/>
          </p:nvPr>
        </p:nvSpPr>
        <p:spPr>
          <a:xfrm>
            <a:off x="344424" y="5935472"/>
            <a:ext cx="11127140" cy="736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Data cut-off: April 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CI, confidence interval; ES-SCLC, extensive-stage small cell lung cancer; HR, hazard ratio; L, line of therapy; ORR, overall response rate; OS, overall survival; PD-1, programmed cell death protein 1; </a:t>
            </a:r>
            <a:b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PFS, progression-free survival.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p>
        </p:txBody>
      </p:sp>
      <p:grpSp>
        <p:nvGrpSpPr>
          <p:cNvPr id="20" name="Group 19">
            <a:extLst>
              <a:ext uri="{FF2B5EF4-FFF2-40B4-BE49-F238E27FC236}">
                <a16:creationId xmlns:a16="http://schemas.microsoft.com/office/drawing/2014/main" id="{C1FBFF33-58D7-9E25-8A29-F2DD8EAA8954}"/>
              </a:ext>
            </a:extLst>
          </p:cNvPr>
          <p:cNvGrpSpPr/>
          <p:nvPr/>
        </p:nvGrpSpPr>
        <p:grpSpPr>
          <a:xfrm>
            <a:off x="937214" y="3844037"/>
            <a:ext cx="9941560" cy="942108"/>
            <a:chOff x="1124643" y="4611025"/>
            <a:chExt cx="9941560" cy="942108"/>
          </a:xfrm>
        </p:grpSpPr>
        <p:grpSp>
          <p:nvGrpSpPr>
            <p:cNvPr id="13" name="object 4">
              <a:extLst>
                <a:ext uri="{FF2B5EF4-FFF2-40B4-BE49-F238E27FC236}">
                  <a16:creationId xmlns:a16="http://schemas.microsoft.com/office/drawing/2014/main" id="{E7A99831-341E-65C0-99FC-B86F88C8896F}"/>
                </a:ext>
              </a:extLst>
            </p:cNvPr>
            <p:cNvGrpSpPr/>
            <p:nvPr/>
          </p:nvGrpSpPr>
          <p:grpSpPr>
            <a:xfrm>
              <a:off x="1124643" y="4611025"/>
              <a:ext cx="9941560" cy="941069"/>
              <a:chOff x="1122933" y="4663189"/>
              <a:chExt cx="9941560" cy="941069"/>
            </a:xfrm>
          </p:grpSpPr>
          <p:sp>
            <p:nvSpPr>
              <p:cNvPr id="14" name="object 5">
                <a:extLst>
                  <a:ext uri="{FF2B5EF4-FFF2-40B4-BE49-F238E27FC236}">
                    <a16:creationId xmlns:a16="http://schemas.microsoft.com/office/drawing/2014/main" id="{F120B816-AAE4-EEC6-9FC6-A247B44AE2DB}"/>
                  </a:ext>
                </a:extLst>
              </p:cNvPr>
              <p:cNvSpPr/>
              <p:nvPr/>
            </p:nvSpPr>
            <p:spPr>
              <a:xfrm>
                <a:off x="1129283" y="4669539"/>
                <a:ext cx="9928860" cy="928369"/>
              </a:xfrm>
              <a:custGeom>
                <a:avLst/>
                <a:gdLst/>
                <a:ahLst/>
                <a:cxnLst/>
                <a:rect l="l" t="t" r="r" b="b"/>
                <a:pathLst>
                  <a:path w="9928860" h="928370">
                    <a:moveTo>
                      <a:pt x="9774174" y="0"/>
                    </a:moveTo>
                    <a:lnTo>
                      <a:pt x="154686" y="0"/>
                    </a:lnTo>
                    <a:lnTo>
                      <a:pt x="105792" y="7885"/>
                    </a:lnTo>
                    <a:lnTo>
                      <a:pt x="63329" y="29844"/>
                    </a:lnTo>
                    <a:lnTo>
                      <a:pt x="29844" y="63329"/>
                    </a:lnTo>
                    <a:lnTo>
                      <a:pt x="7885" y="105792"/>
                    </a:lnTo>
                    <a:lnTo>
                      <a:pt x="0" y="154686"/>
                    </a:lnTo>
                    <a:lnTo>
                      <a:pt x="0" y="773417"/>
                    </a:lnTo>
                    <a:lnTo>
                      <a:pt x="7885" y="822312"/>
                    </a:lnTo>
                    <a:lnTo>
                      <a:pt x="29844" y="864778"/>
                    </a:lnTo>
                    <a:lnTo>
                      <a:pt x="63329" y="898266"/>
                    </a:lnTo>
                    <a:lnTo>
                      <a:pt x="105792" y="920228"/>
                    </a:lnTo>
                    <a:lnTo>
                      <a:pt x="154686" y="928116"/>
                    </a:lnTo>
                    <a:lnTo>
                      <a:pt x="9774174" y="928116"/>
                    </a:lnTo>
                    <a:lnTo>
                      <a:pt x="9823067" y="920228"/>
                    </a:lnTo>
                    <a:lnTo>
                      <a:pt x="9865530" y="898266"/>
                    </a:lnTo>
                    <a:lnTo>
                      <a:pt x="9899015" y="864778"/>
                    </a:lnTo>
                    <a:lnTo>
                      <a:pt x="9920974" y="822312"/>
                    </a:lnTo>
                    <a:lnTo>
                      <a:pt x="9928860" y="773417"/>
                    </a:lnTo>
                    <a:lnTo>
                      <a:pt x="9928860" y="154686"/>
                    </a:lnTo>
                    <a:lnTo>
                      <a:pt x="9920974" y="105792"/>
                    </a:lnTo>
                    <a:lnTo>
                      <a:pt x="9899015" y="63329"/>
                    </a:lnTo>
                    <a:lnTo>
                      <a:pt x="9865530" y="29844"/>
                    </a:lnTo>
                    <a:lnTo>
                      <a:pt x="9823067" y="7885"/>
                    </a:lnTo>
                    <a:lnTo>
                      <a:pt x="9774174" y="0"/>
                    </a:lnTo>
                    <a:close/>
                  </a:path>
                </a:pathLst>
              </a:custGeom>
              <a:solidFill>
                <a:srgbClr val="253A8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object 6">
                <a:extLst>
                  <a:ext uri="{FF2B5EF4-FFF2-40B4-BE49-F238E27FC236}">
                    <a16:creationId xmlns:a16="http://schemas.microsoft.com/office/drawing/2014/main" id="{A085D4AD-ECDC-3469-C430-EBE1C9903134}"/>
                  </a:ext>
                </a:extLst>
              </p:cNvPr>
              <p:cNvSpPr/>
              <p:nvPr/>
            </p:nvSpPr>
            <p:spPr>
              <a:xfrm>
                <a:off x="1129283" y="4669539"/>
                <a:ext cx="9928860" cy="928369"/>
              </a:xfrm>
              <a:custGeom>
                <a:avLst/>
                <a:gdLst/>
                <a:ahLst/>
                <a:cxnLst/>
                <a:rect l="l" t="t" r="r" b="b"/>
                <a:pathLst>
                  <a:path w="9928860" h="928370">
                    <a:moveTo>
                      <a:pt x="0" y="154686"/>
                    </a:moveTo>
                    <a:lnTo>
                      <a:pt x="7885" y="105792"/>
                    </a:lnTo>
                    <a:lnTo>
                      <a:pt x="29844" y="63329"/>
                    </a:lnTo>
                    <a:lnTo>
                      <a:pt x="63329" y="29844"/>
                    </a:lnTo>
                    <a:lnTo>
                      <a:pt x="105792" y="7885"/>
                    </a:lnTo>
                    <a:lnTo>
                      <a:pt x="154686" y="0"/>
                    </a:lnTo>
                    <a:lnTo>
                      <a:pt x="9774174" y="0"/>
                    </a:lnTo>
                    <a:lnTo>
                      <a:pt x="9823067" y="7885"/>
                    </a:lnTo>
                    <a:lnTo>
                      <a:pt x="9865530" y="29844"/>
                    </a:lnTo>
                    <a:lnTo>
                      <a:pt x="9899015" y="63329"/>
                    </a:lnTo>
                    <a:lnTo>
                      <a:pt x="9920974" y="105792"/>
                    </a:lnTo>
                    <a:lnTo>
                      <a:pt x="9928860" y="154686"/>
                    </a:lnTo>
                    <a:lnTo>
                      <a:pt x="9928860" y="773417"/>
                    </a:lnTo>
                    <a:lnTo>
                      <a:pt x="9920974" y="822312"/>
                    </a:lnTo>
                    <a:lnTo>
                      <a:pt x="9899015" y="864778"/>
                    </a:lnTo>
                    <a:lnTo>
                      <a:pt x="9865530" y="898266"/>
                    </a:lnTo>
                    <a:lnTo>
                      <a:pt x="9823067" y="920228"/>
                    </a:lnTo>
                    <a:lnTo>
                      <a:pt x="9774174" y="928116"/>
                    </a:lnTo>
                    <a:lnTo>
                      <a:pt x="154686" y="928116"/>
                    </a:lnTo>
                    <a:lnTo>
                      <a:pt x="105792" y="920228"/>
                    </a:lnTo>
                    <a:lnTo>
                      <a:pt x="63329" y="898266"/>
                    </a:lnTo>
                    <a:lnTo>
                      <a:pt x="29844" y="864778"/>
                    </a:lnTo>
                    <a:lnTo>
                      <a:pt x="7885" y="822312"/>
                    </a:lnTo>
                    <a:lnTo>
                      <a:pt x="0" y="773417"/>
                    </a:lnTo>
                    <a:lnTo>
                      <a:pt x="0" y="154686"/>
                    </a:lnTo>
                    <a:close/>
                  </a:path>
                </a:pathLst>
              </a:custGeom>
              <a:ln w="12700">
                <a:solidFill>
                  <a:srgbClr val="253A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A0DDCFDE-080D-109E-F55F-0D8054C68424}"/>
                </a:ext>
              </a:extLst>
            </p:cNvPr>
            <p:cNvSpPr txBox="1"/>
            <p:nvPr/>
          </p:nvSpPr>
          <p:spPr>
            <a:xfrm>
              <a:off x="1154449" y="4629803"/>
              <a:ext cx="99054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The results from this study confirm that the PD-1 inhibitor tislelizumab, in combination with chemotherapy, can improve OS in ES-SCLC, adding supporting evidence for the use of PD-1 inhibitors in 1L treatment of ES-SCLC</a:t>
              </a:r>
              <a:endParaRPr kumimoji="0" lang="en-GB"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grpSp>
      <p:sp>
        <p:nvSpPr>
          <p:cNvPr id="2" name="Slide Number Placeholder 2">
            <a:extLst>
              <a:ext uri="{FF2B5EF4-FFF2-40B4-BE49-F238E27FC236}">
                <a16:creationId xmlns:a16="http://schemas.microsoft.com/office/drawing/2014/main" id="{7248D7EC-18F0-DAC5-83D8-EF8EC5DFF3EB}"/>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it-IT"/>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8496944"/>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FCE6E5E9-5FB4-E92E-7BB4-0FDE40CAF635}"/>
              </a:ext>
            </a:extLst>
          </p:cNvPr>
          <p:cNvGraphicFramePr>
            <a:graphicFrameLocks noGrp="1"/>
          </p:cNvGraphicFramePr>
          <p:nvPr/>
        </p:nvGraphicFramePr>
        <p:xfrm>
          <a:off x="406400" y="1018001"/>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20000"/>
                    </a:ext>
                  </a:extLst>
                </a:gridCol>
              </a:tblGrid>
              <a:tr h="374103">
                <a:tc>
                  <a:txBody>
                    <a:bodyPr/>
                    <a:lstStyle/>
                    <a:p>
                      <a:pPr algn="l"/>
                      <a:endParaRPr lang="it-IT" sz="1400" b="1" i="1">
                        <a:solidFill>
                          <a:schemeClr val="accent4">
                            <a:lumMod val="20000"/>
                            <a:lumOff val="80000"/>
                          </a:schemeClr>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0"/>
                  </a:ext>
                </a:extLst>
              </a:tr>
              <a:tr h="495290">
                <a:tc>
                  <a:txBody>
                    <a:bodyPr/>
                    <a:lstStyle/>
                    <a:p>
                      <a:endParaRPr lang="it-IT" sz="1400" b="0">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1"/>
                  </a:ext>
                </a:extLst>
              </a:tr>
              <a:tr h="495290">
                <a:tc>
                  <a:txBody>
                    <a:bodyPr/>
                    <a:lstStyle/>
                    <a:p>
                      <a:endParaRPr lang="it-IT" sz="1400" b="0">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2"/>
                  </a:ext>
                </a:extLst>
              </a:tr>
              <a:tr h="495290">
                <a:tc>
                  <a:txBody>
                    <a:bodyPr/>
                    <a:lstStyle/>
                    <a:p>
                      <a:endParaRPr lang="it-IT" sz="1400" b="0">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3"/>
                  </a:ext>
                </a:extLst>
              </a:tr>
              <a:tr h="495290">
                <a:tc>
                  <a:txBody>
                    <a:bodyPr/>
                    <a:lstStyle/>
                    <a:p>
                      <a:endParaRPr lang="it-IT" sz="1400" b="0" baseline="0">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5"/>
                  </a:ext>
                </a:extLst>
              </a:tr>
              <a:tr h="495290">
                <a:tc>
                  <a:txBody>
                    <a:bodyPr/>
                    <a:lstStyle>
                      <a:lvl1pPr algn="ctr">
                        <a:spcBef>
                          <a:spcPts val="800"/>
                        </a:spcBef>
                        <a:defRPr sz="2800">
                          <a:solidFill>
                            <a:srgbClr val="878787"/>
                          </a:solidFill>
                          <a:latin typeface="Calibri" panose="020F0502020204030204" pitchFamily="34" charset="0"/>
                          <a:ea typeface="Heiti SC Light"/>
                          <a:cs typeface="Heiti SC Light"/>
                          <a:sym typeface="Calibri" panose="020F0502020204030204" pitchFamily="34" charset="0"/>
                        </a:defRPr>
                      </a:lvl1pPr>
                      <a:lvl2pPr marL="457200" algn="ctr">
                        <a:spcBef>
                          <a:spcPts val="700"/>
                        </a:spcBef>
                        <a:defRPr sz="2400">
                          <a:solidFill>
                            <a:srgbClr val="878787"/>
                          </a:solidFill>
                          <a:latin typeface="Calibri" panose="020F0502020204030204" pitchFamily="34" charset="0"/>
                          <a:ea typeface="Heiti SC Light"/>
                          <a:cs typeface="Heiti SC Light"/>
                          <a:sym typeface="Calibri" panose="020F0502020204030204" pitchFamily="34" charset="0"/>
                        </a:defRPr>
                      </a:lvl2pPr>
                      <a:lvl3pPr marL="914400" algn="ctr">
                        <a:spcBef>
                          <a:spcPts val="600"/>
                        </a:spcBef>
                        <a:defRPr sz="2000">
                          <a:solidFill>
                            <a:srgbClr val="878787"/>
                          </a:solidFill>
                          <a:latin typeface="Calibri" panose="020F0502020204030204" pitchFamily="34" charset="0"/>
                          <a:ea typeface="Heiti SC Light"/>
                          <a:cs typeface="Heiti SC Light"/>
                          <a:sym typeface="Calibri" panose="020F0502020204030204" pitchFamily="34" charset="0"/>
                        </a:defRPr>
                      </a:lvl3pPr>
                      <a:lvl4pPr marL="1371600" algn="ctr">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4pPr>
                      <a:lvl5pPr marL="1828800" algn="ctr">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5pPr>
                      <a:lvl6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6pPr>
                      <a:lvl7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7pPr>
                      <a:lvl8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8pPr>
                      <a:lvl9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10006"/>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10007"/>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996490950"/>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3213442138"/>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2439512866"/>
                  </a:ext>
                </a:extLst>
              </a:tr>
            </a:tbl>
          </a:graphicData>
        </a:graphic>
      </p:graphicFrame>
      <p:sp>
        <p:nvSpPr>
          <p:cNvPr id="66636" name="Titolo 1">
            <a:extLst>
              <a:ext uri="{FF2B5EF4-FFF2-40B4-BE49-F238E27FC236}">
                <a16:creationId xmlns:a16="http://schemas.microsoft.com/office/drawing/2014/main" id="{404FC515-1498-2ABB-43DD-A34D520F489F}"/>
              </a:ext>
            </a:extLst>
          </p:cNvPr>
          <p:cNvSpPr>
            <a:spLocks noGrp="1" noChangeArrowheads="1"/>
          </p:cNvSpPr>
          <p:nvPr>
            <p:ph type="title"/>
          </p:nvPr>
        </p:nvSpPr>
        <p:spPr>
          <a:xfrm>
            <a:off x="93614" y="400686"/>
            <a:ext cx="11896824" cy="395154"/>
          </a:xfrm>
        </p:spPr>
        <p:txBody>
          <a:bodyPr>
            <a:noAutofit/>
          </a:bodyPr>
          <a:lstStyle/>
          <a:p>
            <a:r>
              <a:rPr lang="en-US" altLang="it-IT" sz="2700">
                <a:solidFill>
                  <a:srgbClr val="283349"/>
                </a:solidFill>
                <a:latin typeface="Arial" panose="020B0604020202020204" pitchFamily="34" charset="0"/>
                <a:cs typeface="Arial" panose="020B0604020202020204" pitchFamily="34" charset="0"/>
              </a:rPr>
              <a:t>Randomized studies of PE </a:t>
            </a:r>
            <a:r>
              <a:rPr lang="en-US" altLang="it-IT" sz="2700" u="sng">
                <a:solidFill>
                  <a:srgbClr val="283349"/>
                </a:solidFill>
                <a:latin typeface="Arial" panose="020B0604020202020204" pitchFamily="34" charset="0"/>
                <a:cs typeface="Arial" panose="020B0604020202020204" pitchFamily="34" charset="0"/>
              </a:rPr>
              <a:t>+</a:t>
            </a:r>
            <a:r>
              <a:rPr lang="en-US" altLang="it-IT" sz="2700">
                <a:solidFill>
                  <a:srgbClr val="283349"/>
                </a:solidFill>
                <a:latin typeface="Arial" panose="020B0604020202020204" pitchFamily="34" charset="0"/>
                <a:cs typeface="Arial" panose="020B0604020202020204" pitchFamily="34" charset="0"/>
              </a:rPr>
              <a:t> immune-checkpoints inhibitors (ICPIs) in first-line treatment of ED-SCLC:</a:t>
            </a:r>
            <a:r>
              <a:rPr lang="en-US" altLang="it-IT" sz="2700" b="1">
                <a:solidFill>
                  <a:srgbClr val="283349"/>
                </a:solidFill>
                <a:latin typeface="Arial" panose="020B0604020202020204" pitchFamily="34" charset="0"/>
                <a:cs typeface="Arial" panose="020B0604020202020204" pitchFamily="34" charset="0"/>
              </a:rPr>
              <a:t> RATIONALE-312 in context</a:t>
            </a:r>
            <a:endParaRPr lang="it-IT" altLang="it-IT" sz="2700" b="1">
              <a:solidFill>
                <a:srgbClr val="283349"/>
              </a:solidFill>
              <a:latin typeface="Arial" panose="020B0604020202020204" pitchFamily="34" charset="0"/>
              <a:cs typeface="Arial" panose="020B0604020202020204" pitchFamily="34" charset="0"/>
            </a:endParaRPr>
          </a:p>
        </p:txBody>
      </p:sp>
      <p:sp>
        <p:nvSpPr>
          <p:cNvPr id="66638" name="CasellaDiTesto 1">
            <a:extLst>
              <a:ext uri="{FF2B5EF4-FFF2-40B4-BE49-F238E27FC236}">
                <a16:creationId xmlns:a16="http://schemas.microsoft.com/office/drawing/2014/main" id="{958AD26E-B214-96DB-B724-FA143C1B02CC}"/>
              </a:ext>
            </a:extLst>
          </p:cNvPr>
          <p:cNvSpPr txBox="1">
            <a:spLocks noChangeArrowheads="1"/>
          </p:cNvSpPr>
          <p:nvPr/>
        </p:nvSpPr>
        <p:spPr bwMode="auto">
          <a:xfrm>
            <a:off x="384005" y="6216910"/>
            <a:ext cx="11470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ED-SCLC, </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extensive disease small cell lung cancer;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ICPI, immune checkpoint inhibitor; mPFS,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median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progression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-free survival;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mOS</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median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overall survival; nr,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not</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recorded</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Pbo</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placebo; PCI,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prophylactic</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cranial</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irradiation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PD1,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programmed</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death</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cell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protein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1; PE,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platinum</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and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etoposide</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RR,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response</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rate; TRT,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thoracic</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radiation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therapy;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tx</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treatment.</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1) Horn L et al.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Engl</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J</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Med</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2018;379(23):2220-2229</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2)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Paz Ares L et al. Lancet. 2019;394(10212):1929-1939; 3) Rudin CM et al.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J</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Clin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Oncol</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2020;38(21):2369-2379; 4) Leal TA et al.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J</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Clin</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Oncol</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2020;38(15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suppl</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):9000; 5) Cheng Y et al. JAMA. 2022;328(12):1223–1232; 6) Wang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J</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et al. Lancet </a:t>
            </a:r>
            <a:r>
              <a:rPr kumimoji="0" lang="it-IT" altLang="it-IT" sz="900" b="0" i="0" u="none" strike="noStrike" kern="1200" cap="none" spc="0" normalizeH="0" baseline="0" noProof="0" err="1">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Oncol</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2022 Jun;23(6):739-747; 7)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a:t>
            </a:r>
            <a:r>
              <a:rPr kumimoji="0" lang="es-ES" sz="9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Thorac</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Oncol. 2024;19(7):1073-1085.</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p>
        </p:txBody>
      </p:sp>
      <p:sp>
        <p:nvSpPr>
          <p:cNvPr id="2" name="CasellaDiTesto 1">
            <a:extLst>
              <a:ext uri="{FF2B5EF4-FFF2-40B4-BE49-F238E27FC236}">
                <a16:creationId xmlns:a16="http://schemas.microsoft.com/office/drawing/2014/main" id="{BDA11035-5AFD-50DA-3B21-25C8764EBA95}"/>
              </a:ext>
            </a:extLst>
          </p:cNvPr>
          <p:cNvSpPr txBox="1"/>
          <p:nvPr/>
        </p:nvSpPr>
        <p:spPr>
          <a:xfrm>
            <a:off x="394711" y="5876027"/>
            <a:ext cx="83311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 </a:t>
            </a:r>
            <a:r>
              <a:rPr kumimoji="0" lang="it-IT"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Chemotherapy</a:t>
            </a: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drug</a:t>
            </a: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it-IT"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each</a:t>
            </a: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trial: </a:t>
            </a:r>
            <a:r>
              <a:rPr kumimoji="0" lang="it-IT"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etoposide</a:t>
            </a: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 PE vs </a:t>
            </a:r>
            <a:r>
              <a:rPr kumimoji="0" lang="it-IT"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PE+Durva</a:t>
            </a: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a:t>
            </a:r>
            <a:r>
              <a:rPr kumimoji="0" lang="it-IT"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stat</a:t>
            </a:r>
            <a:r>
              <a:rPr kumimoji="0" 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significant</a:t>
            </a:r>
          </a:p>
        </p:txBody>
      </p:sp>
      <p:graphicFrame>
        <p:nvGraphicFramePr>
          <p:cNvPr id="10" name="Table 9">
            <a:extLst>
              <a:ext uri="{FF2B5EF4-FFF2-40B4-BE49-F238E27FC236}">
                <a16:creationId xmlns:a16="http://schemas.microsoft.com/office/drawing/2014/main" id="{EBAD0239-4E2C-A255-4046-D4BB01771255}"/>
              </a:ext>
            </a:extLst>
          </p:cNvPr>
          <p:cNvGraphicFramePr>
            <a:graphicFrameLocks noGrp="1"/>
          </p:cNvGraphicFramePr>
          <p:nvPr/>
        </p:nvGraphicFramePr>
        <p:xfrm>
          <a:off x="1779588" y="1015506"/>
          <a:ext cx="1458912" cy="4831713"/>
        </p:xfrm>
        <a:graphic>
          <a:graphicData uri="http://schemas.openxmlformats.org/drawingml/2006/table">
            <a:tbl>
              <a:tblPr firstRow="1" bandRow="1">
                <a:tableStyleId>{93296810-A885-4BE3-A3E7-6D5BEEA58F35}</a:tableStyleId>
              </a:tblPr>
              <a:tblGrid>
                <a:gridCol w="1458912">
                  <a:extLst>
                    <a:ext uri="{9D8B030D-6E8A-4147-A177-3AD203B41FA5}">
                      <a16:colId xmlns:a16="http://schemas.microsoft.com/office/drawing/2014/main" val="3627784937"/>
                    </a:ext>
                  </a:extLst>
                </a:gridCol>
              </a:tblGrid>
              <a:tr h="374103">
                <a:tc>
                  <a:txBody>
                    <a:bodyPr/>
                    <a:lstStyle/>
                    <a:p>
                      <a:pPr algn="ctr"/>
                      <a:r>
                        <a:rPr lang="it-IT" sz="1400" b="1">
                          <a:solidFill>
                            <a:schemeClr val="accent4">
                              <a:lumMod val="20000"/>
                              <a:lumOff val="80000"/>
                            </a:schemeClr>
                          </a:solidFill>
                          <a:latin typeface="Arial" panose="020B0604020202020204" pitchFamily="34" charset="0"/>
                          <a:cs typeface="Arial" panose="020B0604020202020204" pitchFamily="34" charset="0"/>
                        </a:rPr>
                        <a:t>IMPOWER-133</a:t>
                      </a:r>
                      <a:r>
                        <a:rPr lang="it-IT" sz="1400" b="1" baseline="30000">
                          <a:solidFill>
                            <a:schemeClr val="accent4">
                              <a:lumMod val="20000"/>
                              <a:lumOff val="80000"/>
                            </a:schemeClr>
                          </a:solidFill>
                          <a:latin typeface="Arial" panose="020B0604020202020204" pitchFamily="34" charset="0"/>
                          <a:cs typeface="Arial" panose="020B0604020202020204" pitchFamily="34" charset="0"/>
                        </a:rPr>
                        <a:t>1</a:t>
                      </a:r>
                      <a:endParaRPr lang="it-IT" sz="1400" b="1" i="1" baseline="30000">
                        <a:solidFill>
                          <a:schemeClr val="accent4">
                            <a:lumMod val="20000"/>
                            <a:lumOff val="80000"/>
                          </a:schemeClr>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2325873354"/>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403 (2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4094538920"/>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Atezolizumab</a:t>
                      </a:r>
                      <a:endParaRPr lang="it-IT" sz="1400" b="0">
                        <a:solidFill>
                          <a:schemeClr val="tx1"/>
                        </a:solidFill>
                        <a:latin typeface="Arial" panose="020B0604020202020204" pitchFamily="34" charset="0"/>
                        <a:cs typeface="Arial" panose="020B0604020202020204" pitchFamily="34" charset="0"/>
                      </a:endParaRPr>
                    </a:p>
                    <a:p>
                      <a:pPr algn="ctr"/>
                      <a:r>
                        <a:rPr lang="it-IT" sz="1400" b="0">
                          <a:solidFill>
                            <a:schemeClr val="tx1"/>
                          </a:solidFill>
                          <a:latin typeface="Arial" panose="020B0604020202020204" pitchFamily="34" charset="0"/>
                          <a:cs typeface="Arial" panose="020B0604020202020204" pitchFamily="34" charset="0"/>
                        </a:rPr>
                        <a:t>(anti-PDL1)</a:t>
                      </a:r>
                    </a:p>
                  </a:txBody>
                  <a:tcPr marL="68584" marR="68584" marT="34285" marB="34285" anchor="ctr"/>
                </a:tc>
                <a:extLst>
                  <a:ext uri="{0D108BD9-81ED-4DB2-BD59-A6C34878D82A}">
                    <a16:rowId xmlns:a16="http://schemas.microsoft.com/office/drawing/2014/main" val="611739210"/>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Carboplatin</a:t>
                      </a:r>
                      <a:r>
                        <a:rPr lang="it-IT" sz="1400" b="0">
                          <a:solidFill>
                            <a:schemeClr val="tx1"/>
                          </a:solidFill>
                          <a:latin typeface="Arial" panose="020B0604020202020204" pitchFamily="34" charset="0"/>
                          <a:cs typeface="Arial" panose="020B0604020202020204" pitchFamily="34" charset="0"/>
                        </a:rPr>
                        <a:t> </a:t>
                      </a:r>
                    </a:p>
                  </a:txBody>
                  <a:tcPr marL="68584" marR="68584" marT="34285" marB="34285" anchor="ctr"/>
                </a:tc>
                <a:extLst>
                  <a:ext uri="{0D108BD9-81ED-4DB2-BD59-A6C34878D82A}">
                    <a16:rowId xmlns:a16="http://schemas.microsoft.com/office/drawing/2014/main" val="3521038814"/>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 vs 4</a:t>
                      </a:r>
                    </a:p>
                  </a:txBody>
                  <a:tcPr marL="68584" marR="68584" marT="34285" marB="34285" anchor="ctr"/>
                </a:tc>
                <a:extLst>
                  <a:ext uri="{0D108BD9-81ED-4DB2-BD59-A6C34878D82A}">
                    <a16:rowId xmlns:a16="http://schemas.microsoft.com/office/drawing/2014/main" val="2781566935"/>
                  </a:ext>
                </a:extLst>
              </a:tr>
              <a:tr h="495290">
                <a:tc>
                  <a:txBody>
                    <a:bodyPr/>
                    <a:lstStyle>
                      <a:lvl1pPr algn="ctr" defTabSz="457200">
                        <a:spcBef>
                          <a:spcPts val="800"/>
                        </a:spcBef>
                        <a:defRPr sz="2800">
                          <a:solidFill>
                            <a:srgbClr val="878787"/>
                          </a:solidFill>
                          <a:latin typeface="Calibri" panose="020F0502020204030204" pitchFamily="34" charset="0"/>
                          <a:ea typeface="Heiti SC Light"/>
                          <a:cs typeface="Heiti SC Light"/>
                          <a:sym typeface="Calibri" panose="020F0502020204030204" pitchFamily="34" charset="0"/>
                        </a:defRPr>
                      </a:lvl1pPr>
                      <a:lvl2pPr marL="457200" algn="ctr" defTabSz="457200">
                        <a:spcBef>
                          <a:spcPts val="700"/>
                        </a:spcBef>
                        <a:defRPr sz="2400">
                          <a:solidFill>
                            <a:srgbClr val="878787"/>
                          </a:solidFill>
                          <a:latin typeface="Calibri" panose="020F0502020204030204" pitchFamily="34" charset="0"/>
                          <a:ea typeface="Heiti SC Light"/>
                          <a:cs typeface="Heiti SC Light"/>
                          <a:sym typeface="Calibri" panose="020F0502020204030204" pitchFamily="34" charset="0"/>
                        </a:defRPr>
                      </a:lvl2pPr>
                      <a:lvl3pPr marL="914400" algn="ctr" defTabSz="457200">
                        <a:spcBef>
                          <a:spcPts val="600"/>
                        </a:spcBef>
                        <a:defRPr sz="2000">
                          <a:solidFill>
                            <a:srgbClr val="878787"/>
                          </a:solidFill>
                          <a:latin typeface="Calibri" panose="020F0502020204030204" pitchFamily="34" charset="0"/>
                          <a:ea typeface="Heiti SC Light"/>
                          <a:cs typeface="Heiti SC Light"/>
                          <a:sym typeface="Calibri" panose="020F0502020204030204" pitchFamily="34" charset="0"/>
                        </a:defRPr>
                      </a:lvl3pPr>
                      <a:lvl4pPr marL="1371600" algn="ctr" defTabSz="457200">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4pPr>
                      <a:lvl5pPr marL="1828800" algn="ctr" defTabSz="457200">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5pPr>
                      <a:lvl6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6pPr>
                      <a:lvl7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7pPr>
                      <a:lvl8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8pPr>
                      <a:lvl9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Yes/No</a:t>
                      </a:r>
                    </a:p>
                  </a:txBody>
                  <a:tcPr marL="51443" marR="51443" marT="25714" marB="25714" anchor="ctr" horzOverflow="overflow"/>
                </a:tc>
                <a:extLst>
                  <a:ext uri="{0D108BD9-81ED-4DB2-BD59-A6C34878D82A}">
                    <a16:rowId xmlns:a16="http://schemas.microsoft.com/office/drawing/2014/main" val="867545316"/>
                  </a:ext>
                </a:extLst>
              </a:tr>
              <a:tr h="4952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16</a:t>
                      </a:r>
                    </a:p>
                  </a:txBody>
                  <a:tcPr marL="51443" marR="51443" marT="25714" marB="25714" anchor="ctr" horzOverflow="overflow"/>
                </a:tc>
                <a:extLst>
                  <a:ext uri="{0D108BD9-81ED-4DB2-BD59-A6C34878D82A}">
                    <a16:rowId xmlns:a16="http://schemas.microsoft.com/office/drawing/2014/main" val="3790670454"/>
                  </a:ext>
                </a:extLst>
              </a:tr>
              <a:tr h="49529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it-IT" sz="1400" b="0">
                          <a:latin typeface="Arial" panose="020B0604020202020204" pitchFamily="34" charset="0"/>
                          <a:cs typeface="Arial" panose="020B0604020202020204" pitchFamily="34" charset="0"/>
                        </a:rPr>
                        <a:t>64.4 vs 60.2</a:t>
                      </a:r>
                    </a:p>
                  </a:txBody>
                  <a:tcPr marL="51443" marR="51443" marT="25714" marB="25714" anchor="ctr" horzOverflow="overflow"/>
                </a:tc>
                <a:extLst>
                  <a:ext uri="{0D108BD9-81ED-4DB2-BD59-A6C34878D82A}">
                    <a16:rowId xmlns:a16="http://schemas.microsoft.com/office/drawing/2014/main" val="99542719"/>
                  </a:ext>
                </a:extLst>
              </a:tr>
              <a:tr h="495290">
                <a:tc>
                  <a:txBody>
                    <a:bodyPr/>
                    <a:lstStyle/>
                    <a:p>
                      <a:pPr algn="ctr"/>
                      <a:r>
                        <a:rPr lang="it-IT" sz="1400" b="0">
                          <a:latin typeface="Arial" panose="020B0604020202020204" pitchFamily="34" charset="0"/>
                          <a:cs typeface="Arial" panose="020B0604020202020204" pitchFamily="34" charset="0"/>
                        </a:rPr>
                        <a:t>4.3 vs 5.2</a:t>
                      </a:r>
                    </a:p>
                    <a:p>
                      <a:pPr algn="ctr"/>
                      <a:r>
                        <a:rPr lang="it-IT" sz="1400" b="0">
                          <a:latin typeface="Arial" panose="020B0604020202020204" pitchFamily="34" charset="0"/>
                          <a:cs typeface="Arial" panose="020B0604020202020204" pitchFamily="34" charset="0"/>
                        </a:rPr>
                        <a:t>(P=0.02)</a:t>
                      </a:r>
                    </a:p>
                  </a:txBody>
                  <a:tcPr marL="51443" marR="51443" marT="25714" marB="25714" anchor="ctr" horzOverflow="overflow"/>
                </a:tc>
                <a:extLst>
                  <a:ext uri="{0D108BD9-81ED-4DB2-BD59-A6C34878D82A}">
                    <a16:rowId xmlns:a16="http://schemas.microsoft.com/office/drawing/2014/main" val="895202546"/>
                  </a:ext>
                </a:extLst>
              </a:tr>
              <a:tr h="495290">
                <a:tc>
                  <a:txBody>
                    <a:bodyPr/>
                    <a:lstStyle/>
                    <a:p>
                      <a:pPr algn="ctr"/>
                      <a:r>
                        <a:rPr lang="it-IT" sz="1400" b="0" strike="noStrike">
                          <a:solidFill>
                            <a:schemeClr val="tx1"/>
                          </a:solidFill>
                          <a:latin typeface="Arial" panose="020B0604020202020204" pitchFamily="34" charset="0"/>
                          <a:cs typeface="Arial" panose="020B0604020202020204" pitchFamily="34" charset="0"/>
                        </a:rPr>
                        <a:t>10.3 vs 12.3 (P=0.007)#</a:t>
                      </a:r>
                    </a:p>
                  </a:txBody>
                  <a:tcPr marL="51443" marR="51443" marT="25714" marB="25714" anchor="ctr" horzOverflow="overflow"/>
                </a:tc>
                <a:extLst>
                  <a:ext uri="{0D108BD9-81ED-4DB2-BD59-A6C34878D82A}">
                    <a16:rowId xmlns:a16="http://schemas.microsoft.com/office/drawing/2014/main" val="1215332"/>
                  </a:ext>
                </a:extLst>
              </a:tr>
            </a:tbl>
          </a:graphicData>
        </a:graphic>
      </p:graphicFrame>
      <p:graphicFrame>
        <p:nvGraphicFramePr>
          <p:cNvPr id="11" name="Tabella 3">
            <a:extLst>
              <a:ext uri="{FF2B5EF4-FFF2-40B4-BE49-F238E27FC236}">
                <a16:creationId xmlns:a16="http://schemas.microsoft.com/office/drawing/2014/main" id="{2FC9781E-6E99-8FF7-2CED-6B03140F164D}"/>
              </a:ext>
            </a:extLst>
          </p:cNvPr>
          <p:cNvGraphicFramePr>
            <a:graphicFrameLocks noGrp="1"/>
          </p:cNvGraphicFramePr>
          <p:nvPr/>
        </p:nvGraphicFramePr>
        <p:xfrm>
          <a:off x="394711" y="1017100"/>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20000"/>
                    </a:ext>
                  </a:extLst>
                </a:gridCol>
              </a:tblGrid>
              <a:tr h="374103">
                <a:tc>
                  <a:txBody>
                    <a:bodyPr/>
                    <a:lstStyle/>
                    <a:p>
                      <a:pPr algn="l"/>
                      <a:endParaRPr lang="it-IT" sz="1400" b="1" i="1">
                        <a:solidFill>
                          <a:schemeClr val="accent4">
                            <a:lumMod val="20000"/>
                            <a:lumOff val="80000"/>
                          </a:schemeClr>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0"/>
                  </a:ext>
                </a:extLst>
              </a:tr>
              <a:tr h="495290">
                <a:tc>
                  <a:txBody>
                    <a:bodyPr/>
                    <a:lstStyle/>
                    <a:p>
                      <a:r>
                        <a:rPr lang="it-IT" sz="1400" b="1">
                          <a:solidFill>
                            <a:schemeClr val="tx1"/>
                          </a:solidFill>
                          <a:latin typeface="Arial" panose="020B0604020202020204" pitchFamily="34" charset="0"/>
                          <a:cs typeface="Arial" panose="020B0604020202020204" pitchFamily="34" charset="0"/>
                        </a:rPr>
                        <a:t>No. of pts</a:t>
                      </a:r>
                    </a:p>
                  </a:txBody>
                  <a:tcPr marL="68584" marR="68584" marT="34285" marB="34285" anchor="ctr"/>
                </a:tc>
                <a:extLst>
                  <a:ext uri="{0D108BD9-81ED-4DB2-BD59-A6C34878D82A}">
                    <a16:rowId xmlns:a16="http://schemas.microsoft.com/office/drawing/2014/main" val="10001"/>
                  </a:ext>
                </a:extLst>
              </a:tr>
              <a:tr h="495290">
                <a:tc>
                  <a:txBody>
                    <a:bodyPr/>
                    <a:lstStyle/>
                    <a:p>
                      <a:r>
                        <a:rPr lang="it-IT" sz="1400" b="1" err="1">
                          <a:solidFill>
                            <a:schemeClr val="tx1"/>
                          </a:solidFill>
                          <a:latin typeface="Arial" panose="020B0604020202020204" pitchFamily="34" charset="0"/>
                          <a:cs typeface="Arial" panose="020B0604020202020204" pitchFamily="34" charset="0"/>
                        </a:rPr>
                        <a:t>ICPI</a:t>
                      </a:r>
                      <a:endParaRPr lang="it-IT" sz="1400" b="1">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0002"/>
                  </a:ext>
                </a:extLst>
              </a:tr>
              <a:tr h="495290">
                <a:tc>
                  <a:txBody>
                    <a:bodyPr/>
                    <a:lstStyle/>
                    <a:p>
                      <a:r>
                        <a:rPr lang="it-IT" sz="1400" b="1">
                          <a:solidFill>
                            <a:schemeClr val="tx1"/>
                          </a:solidFill>
                          <a:latin typeface="Arial" panose="020B0604020202020204" pitchFamily="34" charset="0"/>
                          <a:cs typeface="Arial" panose="020B0604020202020204" pitchFamily="34" charset="0"/>
                        </a:rPr>
                        <a:t>Platinum* </a:t>
                      </a:r>
                    </a:p>
                  </a:txBody>
                  <a:tcPr marL="68584" marR="68584" marT="34285" marB="34285" anchor="ctr"/>
                </a:tc>
                <a:extLst>
                  <a:ext uri="{0D108BD9-81ED-4DB2-BD59-A6C34878D82A}">
                    <a16:rowId xmlns:a16="http://schemas.microsoft.com/office/drawing/2014/main" val="10003"/>
                  </a:ext>
                </a:extLst>
              </a:tr>
              <a:tr h="495290">
                <a:tc>
                  <a:txBody>
                    <a:bodyPr/>
                    <a:lstStyle/>
                    <a:p>
                      <a:r>
                        <a:rPr lang="it-IT" sz="1400" b="1" baseline="0">
                          <a:solidFill>
                            <a:schemeClr val="tx1"/>
                          </a:solidFill>
                          <a:latin typeface="Arial" panose="020B0604020202020204" pitchFamily="34" charset="0"/>
                          <a:cs typeface="Arial" panose="020B0604020202020204" pitchFamily="34" charset="0"/>
                        </a:rPr>
                        <a:t>No. tx cycles</a:t>
                      </a:r>
                    </a:p>
                  </a:txBody>
                  <a:tcPr marL="68584" marR="68584" marT="34285" marB="34285" anchor="ctr"/>
                </a:tc>
                <a:extLst>
                  <a:ext uri="{0D108BD9-81ED-4DB2-BD59-A6C34878D82A}">
                    <a16:rowId xmlns:a16="http://schemas.microsoft.com/office/drawing/2014/main" val="10005"/>
                  </a:ext>
                </a:extLst>
              </a:tr>
              <a:tr h="495290">
                <a:tc>
                  <a:txBody>
                    <a:bodyPr/>
                    <a:lstStyle>
                      <a:lvl1pPr algn="ctr">
                        <a:spcBef>
                          <a:spcPts val="800"/>
                        </a:spcBef>
                        <a:defRPr sz="2800">
                          <a:solidFill>
                            <a:srgbClr val="878787"/>
                          </a:solidFill>
                          <a:latin typeface="Calibri" panose="020F0502020204030204" pitchFamily="34" charset="0"/>
                          <a:ea typeface="Heiti SC Light"/>
                          <a:cs typeface="Heiti SC Light"/>
                          <a:sym typeface="Calibri" panose="020F0502020204030204" pitchFamily="34" charset="0"/>
                        </a:defRPr>
                      </a:lvl1pPr>
                      <a:lvl2pPr marL="457200" algn="ctr">
                        <a:spcBef>
                          <a:spcPts val="700"/>
                        </a:spcBef>
                        <a:defRPr sz="2400">
                          <a:solidFill>
                            <a:srgbClr val="878787"/>
                          </a:solidFill>
                          <a:latin typeface="Calibri" panose="020F0502020204030204" pitchFamily="34" charset="0"/>
                          <a:ea typeface="Heiti SC Light"/>
                          <a:cs typeface="Heiti SC Light"/>
                          <a:sym typeface="Calibri" panose="020F0502020204030204" pitchFamily="34" charset="0"/>
                        </a:defRPr>
                      </a:lvl2pPr>
                      <a:lvl3pPr marL="914400" algn="ctr">
                        <a:spcBef>
                          <a:spcPts val="600"/>
                        </a:spcBef>
                        <a:defRPr sz="2000">
                          <a:solidFill>
                            <a:srgbClr val="878787"/>
                          </a:solidFill>
                          <a:latin typeface="Calibri" panose="020F0502020204030204" pitchFamily="34" charset="0"/>
                          <a:ea typeface="Heiti SC Light"/>
                          <a:cs typeface="Heiti SC Light"/>
                          <a:sym typeface="Calibri" panose="020F0502020204030204" pitchFamily="34" charset="0"/>
                        </a:defRPr>
                      </a:lvl3pPr>
                      <a:lvl4pPr marL="1371600" algn="ctr">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4pPr>
                      <a:lvl5pPr marL="1828800" algn="ctr">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5pPr>
                      <a:lvl6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6pPr>
                      <a:lvl7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7pPr>
                      <a:lvl8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8pPr>
                      <a:lvl9pPr indent="-228600" algn="ctr"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PCI/</a:t>
                      </a:r>
                      <a:r>
                        <a:rPr kumimoji="0" lang="it-IT" altLang="it-IT" sz="1400" b="1" i="0" u="none" strike="noStrike" cap="none" normalizeH="0" baseline="0" err="1">
                          <a:ln>
                            <a:noFill/>
                          </a:ln>
                          <a:solidFill>
                            <a:schemeClr val="tx1"/>
                          </a:solidFill>
                          <a:effectLst/>
                          <a:latin typeface="Arial" panose="020B0604020202020204" pitchFamily="34" charset="0"/>
                          <a:ea typeface="Heiti SC Light"/>
                          <a:cs typeface="Arial" panose="020B0604020202020204" pitchFamily="34" charset="0"/>
                        </a:rPr>
                        <a:t>TRT</a:t>
                      </a:r>
                      <a:endParaRPr kumimoji="0" lang="it-IT" altLang="it-IT" sz="1400" b="1"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10006"/>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Asian%</a:t>
                      </a:r>
                    </a:p>
                  </a:txBody>
                  <a:tcPr marL="51443" marR="51443" marT="25714" marB="25714" anchor="ctr" horzOverflow="overflow"/>
                </a:tc>
                <a:extLst>
                  <a:ext uri="{0D108BD9-81ED-4DB2-BD59-A6C34878D82A}">
                    <a16:rowId xmlns:a16="http://schemas.microsoft.com/office/drawing/2014/main" val="10007"/>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RR%</a:t>
                      </a:r>
                      <a:endParaRPr kumimoji="0" lang="it-IT" altLang="it-IT" sz="1400" b="1" i="0" u="none" strike="noStrike" cap="none" normalizeH="0" baseline="0">
                        <a:ln>
                          <a:noFill/>
                        </a:ln>
                        <a:solidFill>
                          <a:srgbClr val="FF0000"/>
                        </a:solidFill>
                        <a:effectLst/>
                        <a:highlight>
                          <a:srgbClr val="FFFF00"/>
                        </a:highlight>
                        <a:latin typeface="Arial" panose="020B0604020202020204" pitchFamily="34" charset="0"/>
                        <a:ea typeface="Heiti SC Light"/>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996490950"/>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err="1">
                          <a:ln>
                            <a:noFill/>
                          </a:ln>
                          <a:solidFill>
                            <a:schemeClr val="tx1"/>
                          </a:solidFill>
                          <a:effectLst/>
                          <a:latin typeface="Arial" panose="020B0604020202020204" pitchFamily="34" charset="0"/>
                          <a:ea typeface="Heiti SC Light"/>
                          <a:cs typeface="Arial" panose="020B0604020202020204" pitchFamily="34" charset="0"/>
                        </a:rPr>
                        <a:t>mPFS</a:t>
                      </a:r>
                      <a:r>
                        <a:rPr kumimoji="0" lang="it-IT" altLang="it-IT" sz="1400" b="1"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a:t>
                      </a:r>
                      <a:r>
                        <a:rPr kumimoji="0" lang="it-IT" altLang="it-IT" sz="1400" b="1" i="0" u="none" strike="noStrike" cap="none" normalizeH="0" baseline="0" err="1">
                          <a:ln>
                            <a:noFill/>
                          </a:ln>
                          <a:solidFill>
                            <a:schemeClr val="tx1"/>
                          </a:solidFill>
                          <a:effectLst/>
                          <a:latin typeface="Arial" panose="020B0604020202020204" pitchFamily="34" charset="0"/>
                          <a:ea typeface="Heiti SC Light"/>
                          <a:cs typeface="Arial" panose="020B0604020202020204" pitchFamily="34" charset="0"/>
                        </a:rPr>
                        <a:t>months</a:t>
                      </a:r>
                      <a:r>
                        <a:rPr kumimoji="0" lang="it-IT" altLang="it-IT" sz="1400" b="1"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a:t>
                      </a:r>
                    </a:p>
                  </a:txBody>
                  <a:tcPr marL="51443" marR="51443" marT="25714" marB="25714" anchor="ctr" horzOverflow="overflow"/>
                </a:tc>
                <a:extLst>
                  <a:ext uri="{0D108BD9-81ED-4DB2-BD59-A6C34878D82A}">
                    <a16:rowId xmlns:a16="http://schemas.microsoft.com/office/drawing/2014/main" val="3213442138"/>
                  </a:ext>
                </a:extLst>
              </a:tr>
              <a:tr h="4952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cap="none" normalizeH="0" baseline="0" err="1">
                          <a:ln>
                            <a:noFill/>
                          </a:ln>
                          <a:solidFill>
                            <a:schemeClr val="tx1"/>
                          </a:solidFill>
                          <a:effectLst/>
                          <a:latin typeface="Arial" panose="020B0604020202020204" pitchFamily="34" charset="0"/>
                          <a:ea typeface="Heiti SC Light"/>
                          <a:cs typeface="Arial" panose="020B0604020202020204" pitchFamily="34" charset="0"/>
                        </a:rPr>
                        <a:t>mOS</a:t>
                      </a:r>
                      <a:r>
                        <a:rPr kumimoji="0" lang="it-IT" altLang="it-IT" sz="1400" b="1" i="0" u="none" strike="noStrike" kern="1200" cap="none" spc="0" normalizeH="0" baseline="0" noProof="0">
                          <a:ln>
                            <a:noFill/>
                          </a:ln>
                          <a:solidFill>
                            <a:prstClr val="black"/>
                          </a:solidFill>
                          <a:effectLst/>
                          <a:uLnTx/>
                          <a:uFillTx/>
                          <a:latin typeface="Arial" panose="020B0604020202020204" pitchFamily="34" charset="0"/>
                          <a:ea typeface="Heiti SC Light"/>
                          <a:cs typeface="Arial" panose="020B0604020202020204" pitchFamily="34" charset="0"/>
                        </a:rPr>
                        <a:t>(</a:t>
                      </a:r>
                      <a:r>
                        <a:rPr kumimoji="0" lang="it-IT" altLang="it-IT" sz="1400" b="1" i="0" u="none" strike="noStrike" kern="1200" cap="none" spc="0" normalizeH="0" baseline="0" noProof="0" err="1">
                          <a:ln>
                            <a:noFill/>
                          </a:ln>
                          <a:solidFill>
                            <a:prstClr val="black"/>
                          </a:solidFill>
                          <a:effectLst/>
                          <a:uLnTx/>
                          <a:uFillTx/>
                          <a:latin typeface="Arial" panose="020B0604020202020204" pitchFamily="34" charset="0"/>
                          <a:ea typeface="Heiti SC Light"/>
                          <a:cs typeface="Arial" panose="020B0604020202020204" pitchFamily="34" charset="0"/>
                        </a:rPr>
                        <a:t>months</a:t>
                      </a:r>
                      <a:r>
                        <a:rPr kumimoji="0" lang="it-IT" altLang="it-IT" sz="1400" b="1" i="0" u="none" strike="noStrike" kern="1200" cap="none" spc="0" normalizeH="0" baseline="0" noProof="0">
                          <a:ln>
                            <a:noFill/>
                          </a:ln>
                          <a:solidFill>
                            <a:prstClr val="black"/>
                          </a:solidFill>
                          <a:effectLst/>
                          <a:uLnTx/>
                          <a:uFillTx/>
                          <a:latin typeface="Arial" panose="020B0604020202020204" pitchFamily="34" charset="0"/>
                          <a:ea typeface="Heiti SC Light"/>
                          <a:cs typeface="Arial" panose="020B0604020202020204" pitchFamily="34" charset="0"/>
                        </a:rPr>
                        <a:t>)</a:t>
                      </a:r>
                    </a:p>
                  </a:txBody>
                  <a:tcPr marL="51443" marR="51443" marT="25714" marB="25714" anchor="ctr" horzOverflow="overflow"/>
                </a:tc>
                <a:extLst>
                  <a:ext uri="{0D108BD9-81ED-4DB2-BD59-A6C34878D82A}">
                    <a16:rowId xmlns:a16="http://schemas.microsoft.com/office/drawing/2014/main" val="2439512866"/>
                  </a:ext>
                </a:extLst>
              </a:tr>
            </a:tbl>
          </a:graphicData>
        </a:graphic>
      </p:graphicFrame>
      <p:graphicFrame>
        <p:nvGraphicFramePr>
          <p:cNvPr id="22" name="Table 21">
            <a:extLst>
              <a:ext uri="{FF2B5EF4-FFF2-40B4-BE49-F238E27FC236}">
                <a16:creationId xmlns:a16="http://schemas.microsoft.com/office/drawing/2014/main" id="{9E106FD4-1F6C-1E81-A65F-96D700B46FD8}"/>
              </a:ext>
            </a:extLst>
          </p:cNvPr>
          <p:cNvGraphicFramePr>
            <a:graphicFrameLocks noGrp="1"/>
          </p:cNvGraphicFramePr>
          <p:nvPr/>
        </p:nvGraphicFramePr>
        <p:xfrm>
          <a:off x="3239557" y="1013440"/>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4055051826"/>
                    </a:ext>
                  </a:extLst>
                </a:gridCol>
              </a:tblGrid>
              <a:tr h="374103">
                <a:tc>
                  <a:txBody>
                    <a:bodyPr/>
                    <a:lstStyle/>
                    <a:p>
                      <a:pPr algn="ctr"/>
                      <a:r>
                        <a:rPr lang="it-IT" sz="1400" b="1" i="0">
                          <a:solidFill>
                            <a:schemeClr val="accent4">
                              <a:lumMod val="20000"/>
                              <a:lumOff val="80000"/>
                            </a:schemeClr>
                          </a:solidFill>
                          <a:latin typeface="Arial" panose="020B0604020202020204" pitchFamily="34" charset="0"/>
                          <a:cs typeface="Arial" panose="020B0604020202020204" pitchFamily="34" charset="0"/>
                        </a:rPr>
                        <a:t>CASPIAN</a:t>
                      </a:r>
                      <a:r>
                        <a:rPr lang="it-IT" sz="1400" b="1" i="0" baseline="30000">
                          <a:solidFill>
                            <a:schemeClr val="accent4">
                              <a:lumMod val="20000"/>
                              <a:lumOff val="80000"/>
                            </a:schemeClr>
                          </a:solidFill>
                          <a:latin typeface="Arial" panose="020B0604020202020204" pitchFamily="34" charset="0"/>
                          <a:cs typeface="Arial" panose="020B0604020202020204" pitchFamily="34" charset="0"/>
                        </a:rPr>
                        <a:t>2</a:t>
                      </a:r>
                    </a:p>
                  </a:txBody>
                  <a:tcPr marL="68584" marR="68584" marT="34285" marB="34285" anchor="ctr"/>
                </a:tc>
                <a:extLst>
                  <a:ext uri="{0D108BD9-81ED-4DB2-BD59-A6C34878D82A}">
                    <a16:rowId xmlns:a16="http://schemas.microsoft.com/office/drawing/2014/main" val="1456054741"/>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805 (3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405437354"/>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Durvalumab</a:t>
                      </a:r>
                      <a:r>
                        <a:rPr lang="it-IT" sz="1400" b="0">
                          <a:solidFill>
                            <a:schemeClr val="tx1"/>
                          </a:solidFill>
                          <a:latin typeface="Arial" panose="020B0604020202020204" pitchFamily="34" charset="0"/>
                          <a:cs typeface="Arial" panose="020B0604020202020204" pitchFamily="34" charset="0"/>
                        </a:rPr>
                        <a:t> </a:t>
                      </a:r>
                    </a:p>
                    <a:p>
                      <a:pPr algn="ctr"/>
                      <a:r>
                        <a:rPr lang="it-IT" sz="1400" b="0">
                          <a:solidFill>
                            <a:schemeClr val="tx1"/>
                          </a:solidFill>
                          <a:latin typeface="Arial" panose="020B0604020202020204" pitchFamily="34" charset="0"/>
                          <a:cs typeface="Arial" panose="020B0604020202020204" pitchFamily="34" charset="0"/>
                        </a:rPr>
                        <a:t>(anti-PDL1)</a:t>
                      </a:r>
                    </a:p>
                  </a:txBody>
                  <a:tcPr marL="68584" marR="68584" marT="34285" marB="34285" anchor="ctr"/>
                </a:tc>
                <a:extLst>
                  <a:ext uri="{0D108BD9-81ED-4DB2-BD59-A6C34878D82A}">
                    <a16:rowId xmlns:a16="http://schemas.microsoft.com/office/drawing/2014/main" val="2770403430"/>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Carboplatin</a:t>
                      </a:r>
                      <a:r>
                        <a:rPr lang="it-IT" sz="1400" b="0">
                          <a:solidFill>
                            <a:schemeClr val="tx1"/>
                          </a:solidFill>
                          <a:latin typeface="Arial" panose="020B0604020202020204" pitchFamily="34" charset="0"/>
                          <a:cs typeface="Arial" panose="020B0604020202020204" pitchFamily="34" charset="0"/>
                        </a:rPr>
                        <a:t> or </a:t>
                      </a:r>
                      <a:r>
                        <a:rPr lang="it-IT" sz="1400" b="0" err="1">
                          <a:solidFill>
                            <a:schemeClr val="tx1"/>
                          </a:solidFill>
                          <a:latin typeface="Arial" panose="020B0604020202020204" pitchFamily="34" charset="0"/>
                          <a:cs typeface="Arial" panose="020B0604020202020204" pitchFamily="34" charset="0"/>
                        </a:rPr>
                        <a:t>Cisplatin</a:t>
                      </a:r>
                      <a:r>
                        <a:rPr lang="it-IT" sz="1400" b="0">
                          <a:solidFill>
                            <a:schemeClr val="tx1"/>
                          </a:solidFill>
                          <a:latin typeface="Arial" panose="020B0604020202020204" pitchFamily="34" charset="0"/>
                          <a:cs typeface="Arial" panose="020B0604020202020204" pitchFamily="34" charset="0"/>
                        </a:rPr>
                        <a:t> </a:t>
                      </a:r>
                    </a:p>
                  </a:txBody>
                  <a:tcPr marL="68584" marR="68584" marT="34285" marB="34285" anchor="ctr"/>
                </a:tc>
                <a:extLst>
                  <a:ext uri="{0D108BD9-81ED-4DB2-BD59-A6C34878D82A}">
                    <a16:rowId xmlns:a16="http://schemas.microsoft.com/office/drawing/2014/main" val="562503494"/>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4-6 (</a:t>
                      </a:r>
                      <a:r>
                        <a:rPr lang="it-IT" sz="1400" b="0" err="1">
                          <a:solidFill>
                            <a:schemeClr val="tx1"/>
                          </a:solidFill>
                          <a:latin typeface="Arial" panose="020B0604020202020204" pitchFamily="34" charset="0"/>
                          <a:cs typeface="Arial" panose="020B0604020202020204" pitchFamily="34" charset="0"/>
                        </a:rPr>
                        <a:t>ctr</a:t>
                      </a:r>
                      <a:r>
                        <a:rPr lang="it-IT" sz="1400" b="0">
                          <a:solidFill>
                            <a:schemeClr val="tx1"/>
                          </a:solidFill>
                          <a:latin typeface="Arial" panose="020B0604020202020204" pitchFamily="34" charset="0"/>
                          <a:cs typeface="Arial" panose="020B0604020202020204" pitchFamily="34" charset="0"/>
                        </a:rPr>
                        <a:t>) vs 4</a:t>
                      </a:r>
                    </a:p>
                  </a:txBody>
                  <a:tcPr marL="68584" marR="68584" marT="34285" marB="34285" anchor="ctr"/>
                </a:tc>
                <a:extLst>
                  <a:ext uri="{0D108BD9-81ED-4DB2-BD59-A6C34878D82A}">
                    <a16:rowId xmlns:a16="http://schemas.microsoft.com/office/drawing/2014/main" val="2426264243"/>
                  </a:ext>
                </a:extLst>
              </a:tr>
              <a:tr h="495290">
                <a:tc>
                  <a:txBody>
                    <a:bodyPr/>
                    <a:lstStyle>
                      <a:lvl1pPr algn="ctr" defTabSz="457200">
                        <a:spcBef>
                          <a:spcPts val="800"/>
                        </a:spcBef>
                        <a:defRPr sz="2800">
                          <a:solidFill>
                            <a:srgbClr val="878787"/>
                          </a:solidFill>
                          <a:latin typeface="Calibri" panose="020F0502020204030204" pitchFamily="34" charset="0"/>
                          <a:ea typeface="Heiti SC Light"/>
                          <a:cs typeface="Heiti SC Light"/>
                          <a:sym typeface="Calibri" panose="020F0502020204030204" pitchFamily="34" charset="0"/>
                        </a:defRPr>
                      </a:lvl1pPr>
                      <a:lvl2pPr marL="457200" algn="ctr" defTabSz="457200">
                        <a:spcBef>
                          <a:spcPts val="700"/>
                        </a:spcBef>
                        <a:defRPr sz="2400">
                          <a:solidFill>
                            <a:srgbClr val="878787"/>
                          </a:solidFill>
                          <a:latin typeface="Calibri" panose="020F0502020204030204" pitchFamily="34" charset="0"/>
                          <a:ea typeface="Heiti SC Light"/>
                          <a:cs typeface="Heiti SC Light"/>
                          <a:sym typeface="Calibri" panose="020F0502020204030204" pitchFamily="34" charset="0"/>
                        </a:defRPr>
                      </a:lvl2pPr>
                      <a:lvl3pPr marL="914400" algn="ctr" defTabSz="457200">
                        <a:spcBef>
                          <a:spcPts val="600"/>
                        </a:spcBef>
                        <a:defRPr sz="2000">
                          <a:solidFill>
                            <a:srgbClr val="878787"/>
                          </a:solidFill>
                          <a:latin typeface="Calibri" panose="020F0502020204030204" pitchFamily="34" charset="0"/>
                          <a:ea typeface="Heiti SC Light"/>
                          <a:cs typeface="Heiti SC Light"/>
                          <a:sym typeface="Calibri" panose="020F0502020204030204" pitchFamily="34" charset="0"/>
                        </a:defRPr>
                      </a:lvl3pPr>
                      <a:lvl4pPr marL="1371600" algn="ctr" defTabSz="457200">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4pPr>
                      <a:lvl5pPr marL="1828800" algn="ctr" defTabSz="457200">
                        <a:spcBef>
                          <a:spcPts val="500"/>
                        </a:spcBef>
                        <a:defRPr>
                          <a:solidFill>
                            <a:srgbClr val="878787"/>
                          </a:solidFill>
                          <a:latin typeface="Calibri" panose="020F0502020204030204" pitchFamily="34" charset="0"/>
                          <a:ea typeface="Heiti SC Light"/>
                          <a:cs typeface="Heiti SC Light"/>
                          <a:sym typeface="Calibri" panose="020F0502020204030204" pitchFamily="34" charset="0"/>
                        </a:defRPr>
                      </a:lvl5pPr>
                      <a:lvl6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6pPr>
                      <a:lvl7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7pPr>
                      <a:lvl8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8pPr>
                      <a:lvl9pPr indent="-228600" algn="ctr" defTabSz="457200" eaLnBrk="0" fontAlgn="base" hangingPunct="0">
                        <a:spcBef>
                          <a:spcPts val="500"/>
                        </a:spcBef>
                        <a:spcAft>
                          <a:spcPct val="0"/>
                        </a:spcAft>
                        <a:defRPr>
                          <a:solidFill>
                            <a:srgbClr val="878787"/>
                          </a:solidFill>
                          <a:latin typeface="Calibri" panose="020F0502020204030204" pitchFamily="34" charset="0"/>
                          <a:ea typeface="Heiti SC Light"/>
                          <a:cs typeface="Heiti SC Light"/>
                          <a:sym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Yes (</a:t>
                      </a:r>
                      <a:r>
                        <a:rPr kumimoji="0" lang="it-IT" altLang="it-IT" sz="1400" b="0" i="0" u="none" strike="noStrike" cap="none" normalizeH="0" baseline="0" err="1">
                          <a:ln>
                            <a:noFill/>
                          </a:ln>
                          <a:solidFill>
                            <a:schemeClr val="tx1"/>
                          </a:solidFill>
                          <a:effectLst/>
                          <a:latin typeface="Arial" panose="020B0604020202020204" pitchFamily="34" charset="0"/>
                          <a:ea typeface="Heiti SC Light"/>
                          <a:cs typeface="Arial" panose="020B0604020202020204" pitchFamily="34" charset="0"/>
                        </a:rPr>
                        <a:t>ctr</a:t>
                      </a:r>
                      <a:r>
                        <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 arm)/No</a:t>
                      </a:r>
                    </a:p>
                  </a:txBody>
                  <a:tcPr marL="51443" marR="51443" marT="25714" marB="25714" anchor="ctr" horzOverflow="overflow"/>
                </a:tc>
                <a:extLst>
                  <a:ext uri="{0D108BD9-81ED-4DB2-BD59-A6C34878D82A}">
                    <a16:rowId xmlns:a16="http://schemas.microsoft.com/office/drawing/2014/main" val="1250711212"/>
                  </a:ext>
                </a:extLst>
              </a:tr>
              <a:tr h="4952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Heiti SC Light"/>
                          <a:cs typeface="Arial" panose="020B0604020202020204" pitchFamily="34" charset="0"/>
                        </a:rPr>
                        <a:t>15</a:t>
                      </a:r>
                    </a:p>
                  </a:txBody>
                  <a:tcPr marL="51443" marR="51443" marT="25714" marB="25714" anchor="ctr" horzOverflow="overflow"/>
                </a:tc>
                <a:extLst>
                  <a:ext uri="{0D108BD9-81ED-4DB2-BD59-A6C34878D82A}">
                    <a16:rowId xmlns:a16="http://schemas.microsoft.com/office/drawing/2014/main" val="1486298939"/>
                  </a:ext>
                </a:extLst>
              </a:tr>
              <a:tr h="49529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it-IT" sz="1400" b="0">
                          <a:latin typeface="Arial" panose="020B0604020202020204" pitchFamily="34" charset="0"/>
                          <a:cs typeface="Arial" panose="020B0604020202020204" pitchFamily="34" charset="0"/>
                        </a:rPr>
                        <a:t>58 vs 68§</a:t>
                      </a:r>
                    </a:p>
                  </a:txBody>
                  <a:tcPr marL="51443" marR="51443" marT="25714" marB="25714" anchor="ctr" horzOverflow="overflow"/>
                </a:tc>
                <a:extLst>
                  <a:ext uri="{0D108BD9-81ED-4DB2-BD59-A6C34878D82A}">
                    <a16:rowId xmlns:a16="http://schemas.microsoft.com/office/drawing/2014/main" val="3111284312"/>
                  </a:ext>
                </a:extLst>
              </a:tr>
              <a:tr h="49529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it-IT" sz="1400" b="0">
                          <a:latin typeface="Arial" panose="020B0604020202020204" pitchFamily="34" charset="0"/>
                          <a:cs typeface="Arial" panose="020B0604020202020204" pitchFamily="34" charset="0"/>
                        </a:rPr>
                        <a:t>5.4 vs 5.1§</a:t>
                      </a:r>
                    </a:p>
                    <a:p>
                      <a:pPr marL="0" marR="0" lvl="0" indent="0" algn="ctr" defTabSz="457200" rtl="0" eaLnBrk="1" fontAlgn="base" latinLnBrk="0" hangingPunct="1">
                        <a:lnSpc>
                          <a:spcPct val="100000"/>
                        </a:lnSpc>
                        <a:spcBef>
                          <a:spcPct val="0"/>
                        </a:spcBef>
                        <a:spcAft>
                          <a:spcPct val="0"/>
                        </a:spcAft>
                        <a:buClrTx/>
                        <a:buSzTx/>
                        <a:buFontTx/>
                        <a:buNone/>
                        <a:tabLst/>
                        <a:defRPr/>
                      </a:pPr>
                      <a:r>
                        <a:rPr lang="it-IT" sz="1400" b="0">
                          <a:latin typeface="Arial" panose="020B0604020202020204" pitchFamily="34" charset="0"/>
                          <a:cs typeface="Arial" panose="020B0604020202020204" pitchFamily="34" charset="0"/>
                        </a:rPr>
                        <a:t>(</a:t>
                      </a:r>
                      <a:r>
                        <a:rPr lang="it-IT" sz="1400" b="0" err="1">
                          <a:latin typeface="Arial" panose="020B0604020202020204" pitchFamily="34" charset="0"/>
                          <a:cs typeface="Arial" panose="020B0604020202020204" pitchFamily="34" charset="0"/>
                        </a:rPr>
                        <a:t>P</a:t>
                      </a:r>
                      <a:r>
                        <a:rPr lang="it-IT" sz="1400" b="0">
                          <a:latin typeface="Arial" panose="020B0604020202020204" pitchFamily="34" charset="0"/>
                          <a:cs typeface="Arial" panose="020B0604020202020204" pitchFamily="34" charset="0"/>
                        </a:rPr>
                        <a:t> </a:t>
                      </a:r>
                      <a:r>
                        <a:rPr lang="it-IT" sz="1400" b="0" err="1">
                          <a:latin typeface="Arial" panose="020B0604020202020204" pitchFamily="34" charset="0"/>
                          <a:cs typeface="Arial" panose="020B0604020202020204" pitchFamily="34" charset="0"/>
                        </a:rPr>
                        <a:t>not</a:t>
                      </a:r>
                      <a:r>
                        <a:rPr lang="it-IT" sz="1400" b="0">
                          <a:latin typeface="Arial" panose="020B0604020202020204" pitchFamily="34" charset="0"/>
                          <a:cs typeface="Arial" panose="020B0604020202020204" pitchFamily="34" charset="0"/>
                        </a:rPr>
                        <a:t> </a:t>
                      </a:r>
                      <a:r>
                        <a:rPr lang="it-IT" sz="1400" b="0" err="1">
                          <a:latin typeface="Arial" panose="020B0604020202020204" pitchFamily="34" charset="0"/>
                          <a:cs typeface="Arial" panose="020B0604020202020204" pitchFamily="34" charset="0"/>
                        </a:rPr>
                        <a:t>tested</a:t>
                      </a:r>
                      <a:r>
                        <a:rPr lang="it-IT" sz="1400" b="0">
                          <a:latin typeface="Arial" panose="020B0604020202020204" pitchFamily="34" charset="0"/>
                          <a:cs typeface="Arial" panose="020B0604020202020204" pitchFamily="34" charset="0"/>
                        </a:rPr>
                        <a:t>)</a:t>
                      </a:r>
                    </a:p>
                  </a:txBody>
                  <a:tcPr marL="51443" marR="51443" marT="25714" marB="25714" anchor="ctr" horzOverflow="overflow"/>
                </a:tc>
                <a:extLst>
                  <a:ext uri="{0D108BD9-81ED-4DB2-BD59-A6C34878D82A}">
                    <a16:rowId xmlns:a16="http://schemas.microsoft.com/office/drawing/2014/main" val="579252894"/>
                  </a:ext>
                </a:extLst>
              </a:tr>
              <a:tr h="495290">
                <a:tc>
                  <a:txBody>
                    <a:bodyPr/>
                    <a:lstStyle/>
                    <a:p>
                      <a:pPr algn="ctr"/>
                      <a:r>
                        <a:rPr lang="it-IT" sz="1400" b="0">
                          <a:latin typeface="Arial" panose="020B0604020202020204" pitchFamily="34" charset="0"/>
                          <a:cs typeface="Arial" panose="020B0604020202020204" pitchFamily="34" charset="0"/>
                        </a:rPr>
                        <a:t>10.3 vs 13</a:t>
                      </a:r>
                    </a:p>
                    <a:p>
                      <a:pPr algn="ctr"/>
                      <a:r>
                        <a:rPr lang="it-IT" sz="1400" b="0">
                          <a:latin typeface="Arial" panose="020B0604020202020204" pitchFamily="34" charset="0"/>
                          <a:cs typeface="Arial" panose="020B0604020202020204" pitchFamily="34" charset="0"/>
                        </a:rPr>
                        <a:t>(P=0.004)</a:t>
                      </a:r>
                      <a:r>
                        <a:rPr lang="it-IT" sz="1400" b="0" strike="noStrike">
                          <a:solidFill>
                            <a:schemeClr val="tx1"/>
                          </a:solidFill>
                          <a:latin typeface="Arial" panose="020B0604020202020204" pitchFamily="34" charset="0"/>
                          <a:cs typeface="Arial" panose="020B0604020202020204" pitchFamily="34" charset="0"/>
                        </a:rPr>
                        <a:t>#</a:t>
                      </a:r>
                      <a:endParaRPr lang="it-IT" sz="1400" b="0">
                        <a:latin typeface="Arial" panose="020B0604020202020204" pitchFamily="34" charset="0"/>
                        <a:cs typeface="Arial" panose="020B0604020202020204" pitchFamily="34" charset="0"/>
                      </a:endParaRPr>
                    </a:p>
                  </a:txBody>
                  <a:tcPr marL="51443" marR="51443" marT="25714" marB="25714" anchor="ctr" horzOverflow="overflow"/>
                </a:tc>
                <a:extLst>
                  <a:ext uri="{0D108BD9-81ED-4DB2-BD59-A6C34878D82A}">
                    <a16:rowId xmlns:a16="http://schemas.microsoft.com/office/drawing/2014/main" val="270164027"/>
                  </a:ext>
                </a:extLst>
              </a:tr>
            </a:tbl>
          </a:graphicData>
        </a:graphic>
      </p:graphicFrame>
      <p:graphicFrame>
        <p:nvGraphicFramePr>
          <p:cNvPr id="24" name="Table 23">
            <a:extLst>
              <a:ext uri="{FF2B5EF4-FFF2-40B4-BE49-F238E27FC236}">
                <a16:creationId xmlns:a16="http://schemas.microsoft.com/office/drawing/2014/main" id="{23717091-BD84-2944-9B63-F33CD84CF56C}"/>
              </a:ext>
            </a:extLst>
          </p:cNvPr>
          <p:cNvGraphicFramePr>
            <a:graphicFrameLocks noGrp="1"/>
          </p:cNvGraphicFramePr>
          <p:nvPr/>
        </p:nvGraphicFramePr>
        <p:xfrm>
          <a:off x="4618564" y="1013440"/>
          <a:ext cx="1420286" cy="4831713"/>
        </p:xfrm>
        <a:graphic>
          <a:graphicData uri="http://schemas.openxmlformats.org/drawingml/2006/table">
            <a:tbl>
              <a:tblPr firstRow="1" bandRow="1">
                <a:tableStyleId>{93296810-A885-4BE3-A3E7-6D5BEEA58F35}</a:tableStyleId>
              </a:tblPr>
              <a:tblGrid>
                <a:gridCol w="1420286">
                  <a:extLst>
                    <a:ext uri="{9D8B030D-6E8A-4147-A177-3AD203B41FA5}">
                      <a16:colId xmlns:a16="http://schemas.microsoft.com/office/drawing/2014/main" val="4181231251"/>
                    </a:ext>
                  </a:extLst>
                </a:gridCol>
              </a:tblGrid>
              <a:tr h="374103">
                <a:tc>
                  <a:txBody>
                    <a:bodyPr/>
                    <a:lstStyle/>
                    <a:p>
                      <a:pPr algn="ctr"/>
                      <a:r>
                        <a:rPr lang="it-IT" sz="1400" b="1" i="0">
                          <a:solidFill>
                            <a:schemeClr val="accent4">
                              <a:lumMod val="20000"/>
                              <a:lumOff val="80000"/>
                            </a:schemeClr>
                          </a:solidFill>
                          <a:latin typeface="Arial" panose="020B0604020202020204" pitchFamily="34" charset="0"/>
                          <a:cs typeface="Arial" panose="020B0604020202020204" pitchFamily="34" charset="0"/>
                        </a:rPr>
                        <a:t>KEYNOTE-604</a:t>
                      </a:r>
                      <a:r>
                        <a:rPr lang="it-IT" sz="1400" b="1" i="0" baseline="30000">
                          <a:solidFill>
                            <a:schemeClr val="accent4">
                              <a:lumMod val="20000"/>
                              <a:lumOff val="80000"/>
                            </a:schemeClr>
                          </a:solidFill>
                          <a:latin typeface="Arial" panose="020B0604020202020204" pitchFamily="34" charset="0"/>
                          <a:cs typeface="Arial" panose="020B0604020202020204" pitchFamily="34" charset="0"/>
                        </a:rPr>
                        <a:t>3</a:t>
                      </a:r>
                    </a:p>
                  </a:txBody>
                  <a:tcPr marL="68584" marR="68584" marT="34285" marB="34285" anchor="ctr"/>
                </a:tc>
                <a:extLst>
                  <a:ext uri="{0D108BD9-81ED-4DB2-BD59-A6C34878D82A}">
                    <a16:rowId xmlns:a16="http://schemas.microsoft.com/office/drawing/2014/main" val="1605869455"/>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453 (2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3475049167"/>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Pembrolizumab</a:t>
                      </a:r>
                      <a:endParaRPr lang="it-IT" sz="1400" b="0">
                        <a:solidFill>
                          <a:schemeClr val="tx1"/>
                        </a:solidFill>
                        <a:latin typeface="Arial" panose="020B0604020202020204" pitchFamily="34" charset="0"/>
                        <a:cs typeface="Arial" panose="020B0604020202020204" pitchFamily="34" charset="0"/>
                      </a:endParaRPr>
                    </a:p>
                    <a:p>
                      <a:pPr algn="ctr"/>
                      <a:r>
                        <a:rPr lang="it-IT" sz="1400" b="0">
                          <a:solidFill>
                            <a:schemeClr val="tx1"/>
                          </a:solidFill>
                          <a:latin typeface="Arial" panose="020B0604020202020204" pitchFamily="34" charset="0"/>
                          <a:cs typeface="Arial" panose="020B0604020202020204" pitchFamily="34" charset="0"/>
                        </a:rPr>
                        <a:t>(anti-PD1)</a:t>
                      </a:r>
                    </a:p>
                  </a:txBody>
                  <a:tcPr marL="68584" marR="68584" marT="34285" marB="34285" anchor="ctr"/>
                </a:tc>
                <a:extLst>
                  <a:ext uri="{0D108BD9-81ED-4DB2-BD59-A6C34878D82A}">
                    <a16:rowId xmlns:a16="http://schemas.microsoft.com/office/drawing/2014/main" val="3430821223"/>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err="1">
                          <a:solidFill>
                            <a:schemeClr val="tx1"/>
                          </a:solidFill>
                          <a:latin typeface="Arial" panose="020B0604020202020204" pitchFamily="34" charset="0"/>
                          <a:cs typeface="Arial" panose="020B0604020202020204" pitchFamily="34" charset="0"/>
                        </a:rPr>
                        <a:t>Carboplatin</a:t>
                      </a:r>
                      <a:r>
                        <a:rPr lang="it-IT" sz="1400" b="0">
                          <a:solidFill>
                            <a:schemeClr val="tx1"/>
                          </a:solidFill>
                          <a:latin typeface="Arial" panose="020B0604020202020204" pitchFamily="34" charset="0"/>
                          <a:cs typeface="Arial" panose="020B0604020202020204" pitchFamily="34" charset="0"/>
                        </a:rPr>
                        <a:t> or </a:t>
                      </a:r>
                      <a:r>
                        <a:rPr lang="it-IT" sz="1400" b="0" err="1">
                          <a:solidFill>
                            <a:schemeClr val="tx1"/>
                          </a:solidFill>
                          <a:latin typeface="Arial" panose="020B0604020202020204" pitchFamily="34" charset="0"/>
                          <a:cs typeface="Arial" panose="020B0604020202020204" pitchFamily="34" charset="0"/>
                        </a:rPr>
                        <a:t>Cisplatin</a:t>
                      </a:r>
                      <a:r>
                        <a:rPr lang="it-IT" sz="1400" b="0">
                          <a:solidFill>
                            <a:schemeClr val="tx1"/>
                          </a:solidFill>
                          <a:latin typeface="Arial" panose="020B0604020202020204" pitchFamily="34" charset="0"/>
                          <a:cs typeface="Arial" panose="020B0604020202020204" pitchFamily="34" charset="0"/>
                        </a:rPr>
                        <a:t> </a:t>
                      </a:r>
                    </a:p>
                  </a:txBody>
                  <a:tcPr marL="68584" marR="68584" marT="34285" marB="34285" anchor="ctr"/>
                </a:tc>
                <a:extLst>
                  <a:ext uri="{0D108BD9-81ED-4DB2-BD59-A6C34878D82A}">
                    <a16:rowId xmlns:a16="http://schemas.microsoft.com/office/drawing/2014/main" val="4095001393"/>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 vs 4</a:t>
                      </a:r>
                    </a:p>
                  </a:txBody>
                  <a:tcPr marL="68584" marR="68584" marT="34285" marB="34285" anchor="ctr"/>
                </a:tc>
                <a:extLst>
                  <a:ext uri="{0D108BD9-81ED-4DB2-BD59-A6C34878D82A}">
                    <a16:rowId xmlns:a16="http://schemas.microsoft.com/office/drawing/2014/main" val="4142724646"/>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Yes/No</a:t>
                      </a:r>
                    </a:p>
                  </a:txBody>
                  <a:tcPr marL="68584" marR="68584" marT="34285" marB="34285" anchor="ctr"/>
                </a:tc>
                <a:extLst>
                  <a:ext uri="{0D108BD9-81ED-4DB2-BD59-A6C34878D82A}">
                    <a16:rowId xmlns:a16="http://schemas.microsoft.com/office/drawing/2014/main" val="3137245234"/>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19</a:t>
                      </a:r>
                    </a:p>
                  </a:txBody>
                  <a:tcPr marL="68584" marR="68584" marT="34285" marB="34285" anchor="ctr"/>
                </a:tc>
                <a:extLst>
                  <a:ext uri="{0D108BD9-81ED-4DB2-BD59-A6C34878D82A}">
                    <a16:rowId xmlns:a16="http://schemas.microsoft.com/office/drawing/2014/main" val="2066835099"/>
                  </a:ext>
                </a:extLst>
              </a:tr>
              <a:tr h="495290">
                <a:tc>
                  <a:txBody>
                    <a:bodyPr/>
                    <a:lstStyle/>
                    <a:p>
                      <a:pPr algn="ctr"/>
                      <a:r>
                        <a:rPr lang="it-IT" sz="1400" b="0">
                          <a:latin typeface="Arial" panose="020B0604020202020204" pitchFamily="34" charset="0"/>
                          <a:cs typeface="Arial" panose="020B0604020202020204" pitchFamily="34" charset="0"/>
                        </a:rPr>
                        <a:t>61.8 vs 70.6</a:t>
                      </a:r>
                    </a:p>
                  </a:txBody>
                  <a:tcPr marL="68584" marR="68584" marT="34285" marB="34285" anchor="ctr"/>
                </a:tc>
                <a:extLst>
                  <a:ext uri="{0D108BD9-81ED-4DB2-BD59-A6C34878D82A}">
                    <a16:rowId xmlns:a16="http://schemas.microsoft.com/office/drawing/2014/main" val="380835283"/>
                  </a:ext>
                </a:extLst>
              </a:tr>
              <a:tr h="495290">
                <a:tc>
                  <a:txBody>
                    <a:bodyPr/>
                    <a:lstStyle/>
                    <a:p>
                      <a:pPr algn="ctr"/>
                      <a:r>
                        <a:rPr lang="it-IT" sz="1400" b="0">
                          <a:latin typeface="Arial" panose="020B0604020202020204" pitchFamily="34" charset="0"/>
                          <a:cs typeface="Arial" panose="020B0604020202020204" pitchFamily="34" charset="0"/>
                        </a:rPr>
                        <a:t>4.3 vs 4.5</a:t>
                      </a:r>
                    </a:p>
                    <a:p>
                      <a:pPr algn="ctr"/>
                      <a:r>
                        <a:rPr lang="it-IT" sz="1400" b="0">
                          <a:latin typeface="Arial" panose="020B0604020202020204" pitchFamily="34" charset="0"/>
                          <a:cs typeface="Arial" panose="020B0604020202020204" pitchFamily="34" charset="0"/>
                        </a:rPr>
                        <a:t>(P=0.002)</a:t>
                      </a:r>
                    </a:p>
                  </a:txBody>
                  <a:tcPr marL="68584" marR="68584" marT="34285" marB="34285" anchor="ctr"/>
                </a:tc>
                <a:extLst>
                  <a:ext uri="{0D108BD9-81ED-4DB2-BD59-A6C34878D82A}">
                    <a16:rowId xmlns:a16="http://schemas.microsoft.com/office/drawing/2014/main" val="2766203055"/>
                  </a:ext>
                </a:extLst>
              </a:tr>
              <a:tr h="495290">
                <a:tc>
                  <a:txBody>
                    <a:bodyPr/>
                    <a:lstStyle/>
                    <a:p>
                      <a:pPr algn="ctr"/>
                      <a:r>
                        <a:rPr lang="it-IT" sz="1400" b="0">
                          <a:latin typeface="Arial" panose="020B0604020202020204" pitchFamily="34" charset="0"/>
                          <a:cs typeface="Arial" panose="020B0604020202020204" pitchFamily="34" charset="0"/>
                        </a:rPr>
                        <a:t>9.7 vs 10.8</a:t>
                      </a:r>
                    </a:p>
                    <a:p>
                      <a:pPr algn="ctr"/>
                      <a:r>
                        <a:rPr lang="it-IT" sz="1400" b="0">
                          <a:latin typeface="Arial" panose="020B0604020202020204" pitchFamily="34" charset="0"/>
                          <a:cs typeface="Arial" panose="020B0604020202020204" pitchFamily="34" charset="0"/>
                        </a:rPr>
                        <a:t>(P=0.016)</a:t>
                      </a:r>
                    </a:p>
                  </a:txBody>
                  <a:tcPr marL="68584" marR="68584" marT="34285" marB="34285" anchor="ctr"/>
                </a:tc>
                <a:extLst>
                  <a:ext uri="{0D108BD9-81ED-4DB2-BD59-A6C34878D82A}">
                    <a16:rowId xmlns:a16="http://schemas.microsoft.com/office/drawing/2014/main" val="4059432516"/>
                  </a:ext>
                </a:extLst>
              </a:tr>
            </a:tbl>
          </a:graphicData>
        </a:graphic>
      </p:graphicFrame>
      <p:graphicFrame>
        <p:nvGraphicFramePr>
          <p:cNvPr id="43" name="Table 42">
            <a:extLst>
              <a:ext uri="{FF2B5EF4-FFF2-40B4-BE49-F238E27FC236}">
                <a16:creationId xmlns:a16="http://schemas.microsoft.com/office/drawing/2014/main" id="{8055B49C-91FF-3EAE-D4F4-6423A718DF25}"/>
              </a:ext>
            </a:extLst>
          </p:cNvPr>
          <p:cNvGraphicFramePr>
            <a:graphicFrameLocks noGrp="1"/>
          </p:cNvGraphicFramePr>
          <p:nvPr/>
        </p:nvGraphicFramePr>
        <p:xfrm>
          <a:off x="6042029" y="1013440"/>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1761833538"/>
                    </a:ext>
                  </a:extLst>
                </a:gridCol>
              </a:tblGrid>
              <a:tr h="374103">
                <a:tc>
                  <a:txBody>
                    <a:bodyPr/>
                    <a:lstStyle/>
                    <a:p>
                      <a:pPr algn="ctr"/>
                      <a:r>
                        <a:rPr lang="it-IT" sz="1400" b="1" i="0">
                          <a:solidFill>
                            <a:schemeClr val="accent4">
                              <a:lumMod val="20000"/>
                              <a:lumOff val="80000"/>
                            </a:schemeClr>
                          </a:solidFill>
                          <a:latin typeface="Arial" panose="020B0604020202020204" pitchFamily="34" charset="0"/>
                          <a:cs typeface="Arial" panose="020B0604020202020204" pitchFamily="34" charset="0"/>
                        </a:rPr>
                        <a:t>EA 5161</a:t>
                      </a:r>
                      <a:r>
                        <a:rPr lang="it-IT" sz="1400" b="1" i="0" baseline="30000">
                          <a:solidFill>
                            <a:schemeClr val="accent4">
                              <a:lumMod val="20000"/>
                              <a:lumOff val="80000"/>
                            </a:schemeClr>
                          </a:solidFill>
                          <a:latin typeface="Arial" panose="020B0604020202020204" pitchFamily="34" charset="0"/>
                          <a:cs typeface="Arial" panose="020B0604020202020204" pitchFamily="34" charset="0"/>
                        </a:rPr>
                        <a:t>4</a:t>
                      </a:r>
                    </a:p>
                  </a:txBody>
                  <a:tcPr marL="68584" marR="68584" marT="34285" marB="34285" anchor="ctr"/>
                </a:tc>
                <a:extLst>
                  <a:ext uri="{0D108BD9-81ED-4DB2-BD59-A6C34878D82A}">
                    <a16:rowId xmlns:a16="http://schemas.microsoft.com/office/drawing/2014/main" val="396609923"/>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160 (2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4049126084"/>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Nivolumab</a:t>
                      </a:r>
                      <a:endParaRPr lang="it-IT" sz="1400" b="0">
                        <a:solidFill>
                          <a:schemeClr val="tx1"/>
                        </a:solidFill>
                        <a:latin typeface="Arial" panose="020B0604020202020204" pitchFamily="34" charset="0"/>
                        <a:cs typeface="Arial" panose="020B0604020202020204" pitchFamily="34" charset="0"/>
                      </a:endParaRPr>
                    </a:p>
                    <a:p>
                      <a:pPr algn="ctr"/>
                      <a:r>
                        <a:rPr lang="it-IT" sz="1400" b="0">
                          <a:solidFill>
                            <a:schemeClr val="tx1"/>
                          </a:solidFill>
                          <a:latin typeface="Arial" panose="020B0604020202020204" pitchFamily="34" charset="0"/>
                          <a:cs typeface="Arial" panose="020B0604020202020204" pitchFamily="34" charset="0"/>
                        </a:rPr>
                        <a:t>(anti-PD1)</a:t>
                      </a:r>
                    </a:p>
                  </a:txBody>
                  <a:tcPr marL="68584" marR="68584" marT="34285" marB="34285" anchor="ctr"/>
                </a:tc>
                <a:extLst>
                  <a:ext uri="{0D108BD9-81ED-4DB2-BD59-A6C34878D82A}">
                    <a16:rowId xmlns:a16="http://schemas.microsoft.com/office/drawing/2014/main" val="495553135"/>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err="1">
                          <a:solidFill>
                            <a:schemeClr val="tx1"/>
                          </a:solidFill>
                          <a:latin typeface="Arial" panose="020B0604020202020204" pitchFamily="34" charset="0"/>
                          <a:cs typeface="Arial" panose="020B0604020202020204" pitchFamily="34" charset="0"/>
                        </a:rPr>
                        <a:t>Carboplatin</a:t>
                      </a:r>
                      <a:r>
                        <a:rPr lang="it-IT" sz="1400" b="0">
                          <a:solidFill>
                            <a:schemeClr val="tx1"/>
                          </a:solidFill>
                          <a:latin typeface="Arial" panose="020B0604020202020204" pitchFamily="34" charset="0"/>
                          <a:cs typeface="Arial" panose="020B0604020202020204" pitchFamily="34" charset="0"/>
                        </a:rPr>
                        <a:t> or </a:t>
                      </a:r>
                      <a:r>
                        <a:rPr lang="it-IT" sz="1400" b="0" err="1">
                          <a:solidFill>
                            <a:schemeClr val="tx1"/>
                          </a:solidFill>
                          <a:latin typeface="Arial" panose="020B0604020202020204" pitchFamily="34" charset="0"/>
                          <a:cs typeface="Arial" panose="020B0604020202020204" pitchFamily="34" charset="0"/>
                        </a:rPr>
                        <a:t>Cisplatin</a:t>
                      </a:r>
                      <a:r>
                        <a:rPr lang="it-IT" sz="1400" b="0">
                          <a:solidFill>
                            <a:schemeClr val="tx1"/>
                          </a:solidFill>
                          <a:latin typeface="Arial" panose="020B0604020202020204" pitchFamily="34" charset="0"/>
                          <a:cs typeface="Arial" panose="020B0604020202020204" pitchFamily="34" charset="0"/>
                        </a:rPr>
                        <a:t> </a:t>
                      </a:r>
                    </a:p>
                  </a:txBody>
                  <a:tcPr marL="68584" marR="68584" marT="34285" marB="34285" anchor="ctr"/>
                </a:tc>
                <a:extLst>
                  <a:ext uri="{0D108BD9-81ED-4DB2-BD59-A6C34878D82A}">
                    <a16:rowId xmlns:a16="http://schemas.microsoft.com/office/drawing/2014/main" val="455578015"/>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 vs 4</a:t>
                      </a:r>
                    </a:p>
                  </a:txBody>
                  <a:tcPr marL="68584" marR="68584" marT="34285" marB="34285" anchor="ctr"/>
                </a:tc>
                <a:extLst>
                  <a:ext uri="{0D108BD9-81ED-4DB2-BD59-A6C34878D82A}">
                    <a16:rowId xmlns:a16="http://schemas.microsoft.com/office/drawing/2014/main" val="3701558770"/>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Yes/No</a:t>
                      </a:r>
                    </a:p>
                  </a:txBody>
                  <a:tcPr marL="68584" marR="68584" marT="34285" marB="34285" anchor="ctr"/>
                </a:tc>
                <a:extLst>
                  <a:ext uri="{0D108BD9-81ED-4DB2-BD59-A6C34878D82A}">
                    <a16:rowId xmlns:a16="http://schemas.microsoft.com/office/drawing/2014/main" val="2911841386"/>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nr</a:t>
                      </a:r>
                    </a:p>
                  </a:txBody>
                  <a:tcPr marL="68584" marR="68584" marT="34285" marB="34285" anchor="ctr"/>
                </a:tc>
                <a:extLst>
                  <a:ext uri="{0D108BD9-81ED-4DB2-BD59-A6C34878D82A}">
                    <a16:rowId xmlns:a16="http://schemas.microsoft.com/office/drawing/2014/main" val="3476751140"/>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latin typeface="Arial" panose="020B0604020202020204" pitchFamily="34" charset="0"/>
                          <a:cs typeface="Arial" panose="020B0604020202020204" pitchFamily="34" charset="0"/>
                        </a:rPr>
                        <a:t>47.51 vs 52.29</a:t>
                      </a:r>
                    </a:p>
                  </a:txBody>
                  <a:tcPr marL="68584" marR="68584" marT="34285" marB="34285" anchor="ctr"/>
                </a:tc>
                <a:extLst>
                  <a:ext uri="{0D108BD9-81ED-4DB2-BD59-A6C34878D82A}">
                    <a16:rowId xmlns:a16="http://schemas.microsoft.com/office/drawing/2014/main" val="2973935415"/>
                  </a:ext>
                </a:extLst>
              </a:tr>
              <a:tr h="495290">
                <a:tc>
                  <a:txBody>
                    <a:bodyPr/>
                    <a:lstStyle/>
                    <a:p>
                      <a:pPr algn="ctr"/>
                      <a:r>
                        <a:rPr lang="it-IT" sz="1400" b="0">
                          <a:latin typeface="Arial" panose="020B0604020202020204" pitchFamily="34" charset="0"/>
                          <a:cs typeface="Arial" panose="020B0604020202020204" pitchFamily="34" charset="0"/>
                        </a:rPr>
                        <a:t>4.7 vs 5.5</a:t>
                      </a:r>
                    </a:p>
                    <a:p>
                      <a:pPr algn="ctr"/>
                      <a:r>
                        <a:rPr lang="it-IT" sz="1400" b="0">
                          <a:latin typeface="Arial" panose="020B0604020202020204" pitchFamily="34" charset="0"/>
                          <a:cs typeface="Arial" panose="020B0604020202020204" pitchFamily="34" charset="0"/>
                        </a:rPr>
                        <a:t>(P=0.047)</a:t>
                      </a:r>
                    </a:p>
                  </a:txBody>
                  <a:tcPr marL="68584" marR="68584" marT="34285" marB="34285" anchor="ctr"/>
                </a:tc>
                <a:extLst>
                  <a:ext uri="{0D108BD9-81ED-4DB2-BD59-A6C34878D82A}">
                    <a16:rowId xmlns:a16="http://schemas.microsoft.com/office/drawing/2014/main" val="2749388626"/>
                  </a:ext>
                </a:extLst>
              </a:tr>
              <a:tr h="495290">
                <a:tc>
                  <a:txBody>
                    <a:bodyPr/>
                    <a:lstStyle/>
                    <a:p>
                      <a:pPr algn="ctr"/>
                      <a:r>
                        <a:rPr lang="it-IT" sz="1400" b="0">
                          <a:latin typeface="Arial" panose="020B0604020202020204" pitchFamily="34" charset="0"/>
                          <a:cs typeface="Arial" panose="020B0604020202020204" pitchFamily="34" charset="0"/>
                        </a:rPr>
                        <a:t>9.3 vs 11.3</a:t>
                      </a:r>
                    </a:p>
                    <a:p>
                      <a:pPr algn="ctr"/>
                      <a:r>
                        <a:rPr lang="it-IT" sz="1400" b="0">
                          <a:latin typeface="Arial" panose="020B0604020202020204" pitchFamily="34" charset="0"/>
                          <a:cs typeface="Arial" panose="020B0604020202020204" pitchFamily="34" charset="0"/>
                        </a:rPr>
                        <a:t>(P=0.14)</a:t>
                      </a:r>
                    </a:p>
                  </a:txBody>
                  <a:tcPr marL="68584" marR="68584" marT="34285" marB="34285" anchor="ctr"/>
                </a:tc>
                <a:extLst>
                  <a:ext uri="{0D108BD9-81ED-4DB2-BD59-A6C34878D82A}">
                    <a16:rowId xmlns:a16="http://schemas.microsoft.com/office/drawing/2014/main" val="2574148716"/>
                  </a:ext>
                </a:extLst>
              </a:tr>
            </a:tbl>
          </a:graphicData>
        </a:graphic>
      </p:graphicFrame>
      <p:graphicFrame>
        <p:nvGraphicFramePr>
          <p:cNvPr id="45" name="Table 44">
            <a:extLst>
              <a:ext uri="{FF2B5EF4-FFF2-40B4-BE49-F238E27FC236}">
                <a16:creationId xmlns:a16="http://schemas.microsoft.com/office/drawing/2014/main" id="{13C7B4A8-E6DB-E412-90A5-B3CAFD39C5D3}"/>
              </a:ext>
            </a:extLst>
          </p:cNvPr>
          <p:cNvGraphicFramePr>
            <a:graphicFrameLocks noGrp="1"/>
          </p:cNvGraphicFramePr>
          <p:nvPr/>
        </p:nvGraphicFramePr>
        <p:xfrm>
          <a:off x="7422515" y="1013440"/>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2329834430"/>
                    </a:ext>
                  </a:extLst>
                </a:gridCol>
              </a:tblGrid>
              <a:tr h="374103">
                <a:tc>
                  <a:txBody>
                    <a:bodyPr/>
                    <a:lstStyle/>
                    <a:p>
                      <a:pPr algn="ctr"/>
                      <a:r>
                        <a:rPr lang="it-IT" sz="1400" b="1" i="0">
                          <a:solidFill>
                            <a:schemeClr val="accent4">
                              <a:lumMod val="20000"/>
                              <a:lumOff val="80000"/>
                            </a:schemeClr>
                          </a:solidFill>
                          <a:latin typeface="Arial" panose="020B0604020202020204" pitchFamily="34" charset="0"/>
                          <a:cs typeface="Arial" panose="020B0604020202020204" pitchFamily="34" charset="0"/>
                        </a:rPr>
                        <a:t>ASTRUM</a:t>
                      </a:r>
                      <a:r>
                        <a:rPr lang="it-IT" sz="1400" b="1" i="0" baseline="30000">
                          <a:solidFill>
                            <a:schemeClr val="accent4">
                              <a:lumMod val="20000"/>
                              <a:lumOff val="80000"/>
                            </a:schemeClr>
                          </a:solidFill>
                          <a:latin typeface="Arial" panose="020B0604020202020204" pitchFamily="34" charset="0"/>
                          <a:cs typeface="Arial" panose="020B0604020202020204" pitchFamily="34" charset="0"/>
                        </a:rPr>
                        <a:t>5</a:t>
                      </a:r>
                    </a:p>
                  </a:txBody>
                  <a:tcPr marL="68584" marR="68584" marT="34285" marB="34285" anchor="ctr"/>
                </a:tc>
                <a:extLst>
                  <a:ext uri="{0D108BD9-81ED-4DB2-BD59-A6C34878D82A}">
                    <a16:rowId xmlns:a16="http://schemas.microsoft.com/office/drawing/2014/main" val="760916522"/>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585 (2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4007715566"/>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Serplulimab</a:t>
                      </a:r>
                      <a:endParaRPr lang="it-IT" sz="1400" b="0">
                        <a:solidFill>
                          <a:schemeClr val="tx1"/>
                        </a:solidFill>
                        <a:latin typeface="Arial" panose="020B0604020202020204" pitchFamily="34" charset="0"/>
                        <a:cs typeface="Arial" panose="020B0604020202020204" pitchFamily="34" charset="0"/>
                      </a:endParaRPr>
                    </a:p>
                    <a:p>
                      <a:pPr algn="ctr"/>
                      <a:r>
                        <a:rPr lang="it-IT" sz="1400" b="0">
                          <a:solidFill>
                            <a:schemeClr val="tx1"/>
                          </a:solidFill>
                          <a:latin typeface="Arial" panose="020B0604020202020204" pitchFamily="34" charset="0"/>
                          <a:cs typeface="Arial" panose="020B0604020202020204" pitchFamily="34" charset="0"/>
                        </a:rPr>
                        <a:t>(anti-PD1)</a:t>
                      </a:r>
                    </a:p>
                  </a:txBody>
                  <a:tcPr marL="68584" marR="68584" marT="34285" marB="34285" anchor="ctr"/>
                </a:tc>
                <a:extLst>
                  <a:ext uri="{0D108BD9-81ED-4DB2-BD59-A6C34878D82A}">
                    <a16:rowId xmlns:a16="http://schemas.microsoft.com/office/drawing/2014/main" val="3711381714"/>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Carboplatin</a:t>
                      </a:r>
                      <a:endParaRPr lang="it-IT" sz="1400" b="0">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1306417766"/>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 vs 4</a:t>
                      </a:r>
                    </a:p>
                  </a:txBody>
                  <a:tcPr marL="68584" marR="68584" marT="34285" marB="34285" anchor="ctr"/>
                </a:tc>
                <a:extLst>
                  <a:ext uri="{0D108BD9-81ED-4DB2-BD59-A6C34878D82A}">
                    <a16:rowId xmlns:a16="http://schemas.microsoft.com/office/drawing/2014/main" val="2067278150"/>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No/No</a:t>
                      </a:r>
                    </a:p>
                  </a:txBody>
                  <a:tcPr marL="68584" marR="68584" marT="34285" marB="34285" anchor="ctr"/>
                </a:tc>
                <a:extLst>
                  <a:ext uri="{0D108BD9-81ED-4DB2-BD59-A6C34878D82A}">
                    <a16:rowId xmlns:a16="http://schemas.microsoft.com/office/drawing/2014/main" val="4215784095"/>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68</a:t>
                      </a:r>
                    </a:p>
                  </a:txBody>
                  <a:tcPr marL="68584" marR="68584" marT="34285" marB="34285" anchor="ctr"/>
                </a:tc>
                <a:extLst>
                  <a:ext uri="{0D108BD9-81ED-4DB2-BD59-A6C34878D82A}">
                    <a16:rowId xmlns:a16="http://schemas.microsoft.com/office/drawing/2014/main" val="2146298723"/>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latin typeface="Arial" panose="020B0604020202020204" pitchFamily="34" charset="0"/>
                          <a:cs typeface="Arial" panose="020B0604020202020204" pitchFamily="34" charset="0"/>
                        </a:rPr>
                        <a:t>70.4 vs 80.2</a:t>
                      </a:r>
                    </a:p>
                  </a:txBody>
                  <a:tcPr marL="68584" marR="68584" marT="34285" marB="34285" anchor="ctr"/>
                </a:tc>
                <a:extLst>
                  <a:ext uri="{0D108BD9-81ED-4DB2-BD59-A6C34878D82A}">
                    <a16:rowId xmlns:a16="http://schemas.microsoft.com/office/drawing/2014/main" val="3070836036"/>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latin typeface="Arial" panose="020B0604020202020204" pitchFamily="34" charset="0"/>
                          <a:cs typeface="Arial" panose="020B0604020202020204" pitchFamily="34" charset="0"/>
                        </a:rPr>
                        <a:t>4.3 vs 5.7</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latin typeface="Arial" panose="020B0604020202020204" pitchFamily="34" charset="0"/>
                          <a:cs typeface="Arial" panose="020B0604020202020204" pitchFamily="34" charset="0"/>
                        </a:rPr>
                        <a:t>(P </a:t>
                      </a:r>
                      <a:r>
                        <a:rPr lang="it-IT" sz="1400" b="0" err="1">
                          <a:latin typeface="Arial" panose="020B0604020202020204" pitchFamily="34" charset="0"/>
                          <a:cs typeface="Arial" panose="020B0604020202020204" pitchFamily="34" charset="0"/>
                        </a:rPr>
                        <a:t>not</a:t>
                      </a:r>
                      <a:r>
                        <a:rPr lang="it-IT" sz="1400" b="0">
                          <a:latin typeface="Arial" panose="020B0604020202020204" pitchFamily="34" charset="0"/>
                          <a:cs typeface="Arial" panose="020B0604020202020204" pitchFamily="34" charset="0"/>
                        </a:rPr>
                        <a:t> </a:t>
                      </a:r>
                      <a:r>
                        <a:rPr lang="it-IT" sz="1400" b="0" err="1">
                          <a:latin typeface="Arial" panose="020B0604020202020204" pitchFamily="34" charset="0"/>
                          <a:cs typeface="Arial" panose="020B0604020202020204" pitchFamily="34" charset="0"/>
                        </a:rPr>
                        <a:t>tested</a:t>
                      </a:r>
                      <a:r>
                        <a:rPr lang="it-IT" sz="1400" b="0">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769023780"/>
                  </a:ext>
                </a:extLst>
              </a:tr>
              <a:tr h="495290">
                <a:tc>
                  <a:txBody>
                    <a:bodyPr/>
                    <a:lstStyle/>
                    <a:p>
                      <a:pPr algn="ctr"/>
                      <a:r>
                        <a:rPr lang="it-IT" sz="1400" b="0">
                          <a:latin typeface="Arial" panose="020B0604020202020204" pitchFamily="34" charset="0"/>
                          <a:cs typeface="Arial" panose="020B0604020202020204" pitchFamily="34" charset="0"/>
                        </a:rPr>
                        <a:t>10.9 vs 15.4</a:t>
                      </a:r>
                    </a:p>
                    <a:p>
                      <a:pPr algn="ctr"/>
                      <a:r>
                        <a:rPr lang="it-IT" sz="1400" b="0">
                          <a:latin typeface="Arial" panose="020B0604020202020204" pitchFamily="34" charset="0"/>
                          <a:cs typeface="Arial" panose="020B0604020202020204" pitchFamily="34" charset="0"/>
                        </a:rPr>
                        <a:t>(P=0.001)#</a:t>
                      </a:r>
                    </a:p>
                  </a:txBody>
                  <a:tcPr marL="68584" marR="68584" marT="34285" marB="34285" anchor="ctr"/>
                </a:tc>
                <a:extLst>
                  <a:ext uri="{0D108BD9-81ED-4DB2-BD59-A6C34878D82A}">
                    <a16:rowId xmlns:a16="http://schemas.microsoft.com/office/drawing/2014/main" val="1772607426"/>
                  </a:ext>
                </a:extLst>
              </a:tr>
            </a:tbl>
          </a:graphicData>
        </a:graphic>
      </p:graphicFrame>
      <p:graphicFrame>
        <p:nvGraphicFramePr>
          <p:cNvPr id="47" name="Table 46">
            <a:extLst>
              <a:ext uri="{FF2B5EF4-FFF2-40B4-BE49-F238E27FC236}">
                <a16:creationId xmlns:a16="http://schemas.microsoft.com/office/drawing/2014/main" id="{0C23652F-BF08-878F-9372-3CB7ECEC35D0}"/>
              </a:ext>
            </a:extLst>
          </p:cNvPr>
          <p:cNvGraphicFramePr>
            <a:graphicFrameLocks noGrp="1"/>
          </p:cNvGraphicFramePr>
          <p:nvPr/>
        </p:nvGraphicFramePr>
        <p:xfrm>
          <a:off x="8805662" y="1013440"/>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2811274724"/>
                    </a:ext>
                  </a:extLst>
                </a:gridCol>
              </a:tblGrid>
              <a:tr h="374103">
                <a:tc>
                  <a:txBody>
                    <a:bodyPr/>
                    <a:lstStyle/>
                    <a:p>
                      <a:pPr algn="ctr"/>
                      <a:r>
                        <a:rPr lang="it-IT" sz="1400" b="1" i="0">
                          <a:solidFill>
                            <a:schemeClr val="accent4">
                              <a:lumMod val="20000"/>
                              <a:lumOff val="80000"/>
                            </a:schemeClr>
                          </a:solidFill>
                          <a:latin typeface="Arial" panose="020B0604020202020204" pitchFamily="34" charset="0"/>
                          <a:cs typeface="Arial" panose="020B0604020202020204" pitchFamily="34" charset="0"/>
                        </a:rPr>
                        <a:t>CAPSTONE</a:t>
                      </a:r>
                      <a:r>
                        <a:rPr lang="it-IT" sz="1400" b="1" i="0" baseline="30000">
                          <a:solidFill>
                            <a:schemeClr val="accent4">
                              <a:lumMod val="20000"/>
                              <a:lumOff val="80000"/>
                            </a:schemeClr>
                          </a:solidFill>
                          <a:latin typeface="Arial" panose="020B0604020202020204" pitchFamily="34" charset="0"/>
                          <a:cs typeface="Arial" panose="020B0604020202020204" pitchFamily="34" charset="0"/>
                        </a:rPr>
                        <a:t>6</a:t>
                      </a:r>
                    </a:p>
                  </a:txBody>
                  <a:tcPr marL="68584" marR="68584" marT="34285" marB="34285" anchor="ctr"/>
                </a:tc>
                <a:extLst>
                  <a:ext uri="{0D108BD9-81ED-4DB2-BD59-A6C34878D82A}">
                    <a16:rowId xmlns:a16="http://schemas.microsoft.com/office/drawing/2014/main" val="2450971345"/>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462 (2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1378077161"/>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Adebrelimab</a:t>
                      </a:r>
                      <a:endParaRPr lang="it-IT" sz="1400" b="0">
                        <a:solidFill>
                          <a:schemeClr val="tx1"/>
                        </a:solidFill>
                        <a:latin typeface="Arial" panose="020B0604020202020204" pitchFamily="34" charset="0"/>
                        <a:cs typeface="Arial" panose="020B0604020202020204" pitchFamily="34" charset="0"/>
                      </a:endParaRPr>
                    </a:p>
                    <a:p>
                      <a:pPr algn="ctr"/>
                      <a:r>
                        <a:rPr lang="it-IT" sz="1400" b="0">
                          <a:solidFill>
                            <a:schemeClr val="tx1"/>
                          </a:solidFill>
                          <a:latin typeface="Arial" panose="020B0604020202020204" pitchFamily="34" charset="0"/>
                          <a:cs typeface="Arial" panose="020B0604020202020204" pitchFamily="34" charset="0"/>
                        </a:rPr>
                        <a:t>(anti-PDL1)</a:t>
                      </a:r>
                    </a:p>
                  </a:txBody>
                  <a:tcPr marL="68584" marR="68584" marT="34285" marB="34285" anchor="ctr"/>
                </a:tc>
                <a:extLst>
                  <a:ext uri="{0D108BD9-81ED-4DB2-BD59-A6C34878D82A}">
                    <a16:rowId xmlns:a16="http://schemas.microsoft.com/office/drawing/2014/main" val="3334012974"/>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Carboplatin</a:t>
                      </a:r>
                      <a:endParaRPr lang="it-IT" sz="1400" b="0">
                        <a:solidFill>
                          <a:schemeClr val="tx1"/>
                        </a:solidFill>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302193495"/>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4-6 vs 4-6</a:t>
                      </a:r>
                    </a:p>
                  </a:txBody>
                  <a:tcPr marL="68584" marR="68584" marT="34285" marB="34285" anchor="ctr"/>
                </a:tc>
                <a:extLst>
                  <a:ext uri="{0D108BD9-81ED-4DB2-BD59-A6C34878D82A}">
                    <a16:rowId xmlns:a16="http://schemas.microsoft.com/office/drawing/2014/main" val="706218772"/>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Yes/No</a:t>
                      </a:r>
                    </a:p>
                  </a:txBody>
                  <a:tcPr marL="68584" marR="68584" marT="34285" marB="34285" anchor="ctr"/>
                </a:tc>
                <a:extLst>
                  <a:ext uri="{0D108BD9-81ED-4DB2-BD59-A6C34878D82A}">
                    <a16:rowId xmlns:a16="http://schemas.microsoft.com/office/drawing/2014/main" val="3588694932"/>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100</a:t>
                      </a:r>
                    </a:p>
                  </a:txBody>
                  <a:tcPr marL="68584" marR="68584" marT="34285" marB="34285" anchor="ctr"/>
                </a:tc>
                <a:extLst>
                  <a:ext uri="{0D108BD9-81ED-4DB2-BD59-A6C34878D82A}">
                    <a16:rowId xmlns:a16="http://schemas.microsoft.com/office/drawing/2014/main" val="3315149704"/>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latin typeface="Arial" panose="020B0604020202020204" pitchFamily="34" charset="0"/>
                          <a:cs typeface="Arial" panose="020B0604020202020204" pitchFamily="34" charset="0"/>
                        </a:rPr>
                        <a:t>65.0 vs 70.4</a:t>
                      </a:r>
                    </a:p>
                  </a:txBody>
                  <a:tcPr marL="68584" marR="68584" marT="34285" marB="34285" anchor="ctr"/>
                </a:tc>
                <a:extLst>
                  <a:ext uri="{0D108BD9-81ED-4DB2-BD59-A6C34878D82A}">
                    <a16:rowId xmlns:a16="http://schemas.microsoft.com/office/drawing/2014/main" val="3116743085"/>
                  </a:ext>
                </a:extLst>
              </a:tr>
              <a:tr h="495290">
                <a:tc>
                  <a:txBody>
                    <a:bodyPr/>
                    <a:lstStyle/>
                    <a:p>
                      <a:pPr algn="ctr"/>
                      <a:r>
                        <a:rPr lang="it-IT" sz="1400" b="0">
                          <a:latin typeface="Arial" panose="020B0604020202020204" pitchFamily="34" charset="0"/>
                          <a:cs typeface="Arial" panose="020B0604020202020204" pitchFamily="34" charset="0"/>
                        </a:rPr>
                        <a:t>5.6 vs 5.8</a:t>
                      </a:r>
                    </a:p>
                    <a:p>
                      <a:pPr algn="ctr"/>
                      <a:r>
                        <a:rPr lang="it-IT" sz="1400" b="0">
                          <a:latin typeface="Arial" panose="020B0604020202020204" pitchFamily="34" charset="0"/>
                          <a:cs typeface="Arial" panose="020B0604020202020204" pitchFamily="34" charset="0"/>
                        </a:rPr>
                        <a:t>(P=0.0001)</a:t>
                      </a:r>
                    </a:p>
                  </a:txBody>
                  <a:tcPr marL="68584" marR="68584" marT="34285" marB="34285" anchor="ctr"/>
                </a:tc>
                <a:extLst>
                  <a:ext uri="{0D108BD9-81ED-4DB2-BD59-A6C34878D82A}">
                    <a16:rowId xmlns:a16="http://schemas.microsoft.com/office/drawing/2014/main" val="3759866188"/>
                  </a:ext>
                </a:extLst>
              </a:tr>
              <a:tr h="495290">
                <a:tc>
                  <a:txBody>
                    <a:bodyPr/>
                    <a:lstStyle/>
                    <a:p>
                      <a:pPr algn="ctr"/>
                      <a:r>
                        <a:rPr lang="it-IT" sz="1400" b="0">
                          <a:latin typeface="Arial" panose="020B0604020202020204" pitchFamily="34" charset="0"/>
                          <a:cs typeface="Arial" panose="020B0604020202020204" pitchFamily="34" charset="0"/>
                        </a:rPr>
                        <a:t>12.8 vs 15.3</a:t>
                      </a:r>
                    </a:p>
                    <a:p>
                      <a:pPr algn="ctr"/>
                      <a:r>
                        <a:rPr lang="it-IT" sz="1400" b="0">
                          <a:latin typeface="Arial" panose="020B0604020202020204" pitchFamily="34" charset="0"/>
                          <a:cs typeface="Arial" panose="020B0604020202020204" pitchFamily="34" charset="0"/>
                        </a:rPr>
                        <a:t>(P=0.0017)#</a:t>
                      </a:r>
                    </a:p>
                  </a:txBody>
                  <a:tcPr marL="68584" marR="68584" marT="34285" marB="34285" anchor="ctr"/>
                </a:tc>
                <a:extLst>
                  <a:ext uri="{0D108BD9-81ED-4DB2-BD59-A6C34878D82A}">
                    <a16:rowId xmlns:a16="http://schemas.microsoft.com/office/drawing/2014/main" val="1144782509"/>
                  </a:ext>
                </a:extLst>
              </a:tr>
            </a:tbl>
          </a:graphicData>
        </a:graphic>
      </p:graphicFrame>
      <p:graphicFrame>
        <p:nvGraphicFramePr>
          <p:cNvPr id="49" name="Table 48">
            <a:extLst>
              <a:ext uri="{FF2B5EF4-FFF2-40B4-BE49-F238E27FC236}">
                <a16:creationId xmlns:a16="http://schemas.microsoft.com/office/drawing/2014/main" id="{CB93F691-5DE9-93F5-F585-B57C8B1FA2D9}"/>
              </a:ext>
            </a:extLst>
          </p:cNvPr>
          <p:cNvGraphicFramePr>
            <a:graphicFrameLocks noGrp="1"/>
          </p:cNvGraphicFramePr>
          <p:nvPr/>
        </p:nvGraphicFramePr>
        <p:xfrm>
          <a:off x="10076297" y="1013440"/>
          <a:ext cx="1387475" cy="4831713"/>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3242231814"/>
                    </a:ext>
                  </a:extLst>
                </a:gridCol>
              </a:tblGrid>
              <a:tr h="374103">
                <a:tc>
                  <a:txBody>
                    <a:bodyPr/>
                    <a:lstStyle/>
                    <a:p>
                      <a:pPr algn="ctr"/>
                      <a:r>
                        <a:rPr lang="it-IT" sz="1400" b="1" i="0">
                          <a:solidFill>
                            <a:schemeClr val="accent4">
                              <a:lumMod val="20000"/>
                              <a:lumOff val="80000"/>
                            </a:schemeClr>
                          </a:solidFill>
                          <a:latin typeface="Arial" panose="020B0604020202020204" pitchFamily="34" charset="0"/>
                          <a:cs typeface="Arial" panose="020B0604020202020204" pitchFamily="34" charset="0"/>
                        </a:rPr>
                        <a:t>RATIONALE</a:t>
                      </a:r>
                      <a:r>
                        <a:rPr lang="it-IT" sz="1400" b="1" i="0" baseline="30000">
                          <a:solidFill>
                            <a:schemeClr val="accent4">
                              <a:lumMod val="20000"/>
                              <a:lumOff val="80000"/>
                            </a:schemeClr>
                          </a:solidFill>
                          <a:latin typeface="Arial" panose="020B0604020202020204" pitchFamily="34" charset="0"/>
                          <a:cs typeface="Arial" panose="020B0604020202020204" pitchFamily="34" charset="0"/>
                        </a:rPr>
                        <a:t>7</a:t>
                      </a:r>
                    </a:p>
                  </a:txBody>
                  <a:tcPr marL="68584" marR="68584" marT="34285" marB="34285" anchor="ctr">
                    <a:solidFill>
                      <a:schemeClr val="accent2"/>
                    </a:solidFill>
                  </a:tcPr>
                </a:tc>
                <a:extLst>
                  <a:ext uri="{0D108BD9-81ED-4DB2-BD59-A6C34878D82A}">
                    <a16:rowId xmlns:a16="http://schemas.microsoft.com/office/drawing/2014/main" val="3072976581"/>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456 (2 </a:t>
                      </a:r>
                      <a:r>
                        <a:rPr lang="it-IT" sz="1400" b="0" err="1">
                          <a:solidFill>
                            <a:schemeClr val="tx1"/>
                          </a:solidFill>
                          <a:latin typeface="Arial" panose="020B0604020202020204" pitchFamily="34" charset="0"/>
                          <a:cs typeface="Arial" panose="020B0604020202020204" pitchFamily="34" charset="0"/>
                        </a:rPr>
                        <a:t>arms</a:t>
                      </a: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2461234837"/>
                  </a:ext>
                </a:extLst>
              </a:tr>
              <a:tr h="495290">
                <a:tc>
                  <a:txBody>
                    <a:bodyPr/>
                    <a:lstStyle/>
                    <a:p>
                      <a:pPr algn="ctr"/>
                      <a:r>
                        <a:rPr lang="it-IT" sz="1400" b="0" err="1">
                          <a:solidFill>
                            <a:schemeClr val="tx1"/>
                          </a:solidFill>
                          <a:latin typeface="Arial" panose="020B0604020202020204" pitchFamily="34" charset="0"/>
                          <a:cs typeface="Arial" panose="020B0604020202020204" pitchFamily="34" charset="0"/>
                        </a:rPr>
                        <a:t>Tislelizumab</a:t>
                      </a:r>
                      <a:endParaRPr lang="it-IT" sz="1400" b="0">
                        <a:solidFill>
                          <a:schemeClr val="tx1"/>
                        </a:solidFill>
                        <a:latin typeface="Arial" panose="020B0604020202020204" pitchFamily="34" charset="0"/>
                        <a:cs typeface="Arial" panose="020B0604020202020204" pitchFamily="34" charset="0"/>
                      </a:endParaRPr>
                    </a:p>
                    <a:p>
                      <a:pPr algn="ctr"/>
                      <a:r>
                        <a:rPr lang="it-IT" sz="1400" b="0">
                          <a:solidFill>
                            <a:schemeClr val="tx1"/>
                          </a:solidFill>
                          <a:latin typeface="Arial" panose="020B0604020202020204" pitchFamily="34" charset="0"/>
                          <a:cs typeface="Arial" panose="020B0604020202020204" pitchFamily="34" charset="0"/>
                        </a:rPr>
                        <a:t>(anti-PD1)</a:t>
                      </a:r>
                    </a:p>
                  </a:txBody>
                  <a:tcPr marL="68584" marR="68584" marT="34285" marB="34285" anchor="ctr"/>
                </a:tc>
                <a:extLst>
                  <a:ext uri="{0D108BD9-81ED-4DB2-BD59-A6C34878D82A}">
                    <a16:rowId xmlns:a16="http://schemas.microsoft.com/office/drawing/2014/main" val="1542189060"/>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err="1">
                          <a:solidFill>
                            <a:schemeClr val="tx1"/>
                          </a:solidFill>
                          <a:latin typeface="Arial" panose="020B0604020202020204" pitchFamily="34" charset="0"/>
                          <a:cs typeface="Arial" panose="020B0604020202020204" pitchFamily="34" charset="0"/>
                        </a:rPr>
                        <a:t>Carboplatin</a:t>
                      </a:r>
                      <a:r>
                        <a:rPr lang="it-IT" sz="1400" b="0">
                          <a:solidFill>
                            <a:schemeClr val="tx1"/>
                          </a:solidFill>
                          <a:latin typeface="Arial" panose="020B0604020202020204" pitchFamily="34" charset="0"/>
                          <a:cs typeface="Arial" panose="020B0604020202020204" pitchFamily="34" charset="0"/>
                        </a:rPr>
                        <a:t> or </a:t>
                      </a:r>
                      <a:r>
                        <a:rPr lang="it-IT" sz="1400" b="0" err="1">
                          <a:solidFill>
                            <a:schemeClr val="tx1"/>
                          </a:solidFill>
                          <a:latin typeface="Arial" panose="020B0604020202020204" pitchFamily="34" charset="0"/>
                          <a:cs typeface="Arial" panose="020B0604020202020204" pitchFamily="34" charset="0"/>
                        </a:rPr>
                        <a:t>Cisplatin</a:t>
                      </a:r>
                      <a:r>
                        <a:rPr lang="it-IT" sz="1400" b="0">
                          <a:solidFill>
                            <a:schemeClr val="tx1"/>
                          </a:solidFill>
                          <a:latin typeface="Arial" panose="020B0604020202020204" pitchFamily="34" charset="0"/>
                          <a:cs typeface="Arial" panose="020B0604020202020204" pitchFamily="34" charset="0"/>
                        </a:rPr>
                        <a:t> </a:t>
                      </a:r>
                    </a:p>
                  </a:txBody>
                  <a:tcPr marL="68584" marR="68584" marT="34285" marB="34285" anchor="ctr"/>
                </a:tc>
                <a:extLst>
                  <a:ext uri="{0D108BD9-81ED-4DB2-BD59-A6C34878D82A}">
                    <a16:rowId xmlns:a16="http://schemas.microsoft.com/office/drawing/2014/main" val="2859432595"/>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solidFill>
                            <a:schemeClr val="tx1"/>
                          </a:solidFill>
                          <a:latin typeface="Arial" panose="020B0604020202020204" pitchFamily="34" charset="0"/>
                          <a:cs typeface="Arial" panose="020B0604020202020204" pitchFamily="34" charset="0"/>
                        </a:rPr>
                        <a:t>4 vs 4</a:t>
                      </a:r>
                    </a:p>
                  </a:txBody>
                  <a:tcPr marL="68584" marR="68584" marT="34285" marB="34285" anchor="ctr"/>
                </a:tc>
                <a:extLst>
                  <a:ext uri="{0D108BD9-81ED-4DB2-BD59-A6C34878D82A}">
                    <a16:rowId xmlns:a16="http://schemas.microsoft.com/office/drawing/2014/main" val="3302022101"/>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a:t>
                      </a:r>
                    </a:p>
                  </a:txBody>
                  <a:tcPr marL="68584" marR="68584" marT="34285" marB="34285" anchor="ctr"/>
                </a:tc>
                <a:extLst>
                  <a:ext uri="{0D108BD9-81ED-4DB2-BD59-A6C34878D82A}">
                    <a16:rowId xmlns:a16="http://schemas.microsoft.com/office/drawing/2014/main" val="3472121490"/>
                  </a:ext>
                </a:extLst>
              </a:tr>
              <a:tr h="495290">
                <a:tc>
                  <a:txBody>
                    <a:bodyPr/>
                    <a:lstStyle/>
                    <a:p>
                      <a:pPr algn="ctr"/>
                      <a:r>
                        <a:rPr lang="it-IT" sz="1400" b="0">
                          <a:solidFill>
                            <a:schemeClr val="tx1"/>
                          </a:solidFill>
                          <a:latin typeface="Arial" panose="020B0604020202020204" pitchFamily="34" charset="0"/>
                          <a:cs typeface="Arial" panose="020B0604020202020204" pitchFamily="34" charset="0"/>
                        </a:rPr>
                        <a:t>100</a:t>
                      </a:r>
                    </a:p>
                  </a:txBody>
                  <a:tcPr marL="68584" marR="68584" marT="34285" marB="34285" anchor="ctr"/>
                </a:tc>
                <a:extLst>
                  <a:ext uri="{0D108BD9-81ED-4DB2-BD59-A6C34878D82A}">
                    <a16:rowId xmlns:a16="http://schemas.microsoft.com/office/drawing/2014/main" val="1886233564"/>
                  </a:ext>
                </a:extLst>
              </a:tr>
              <a:tr h="495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0">
                          <a:latin typeface="Arial" panose="020B0604020202020204" pitchFamily="34" charset="0"/>
                          <a:cs typeface="Arial" panose="020B0604020202020204" pitchFamily="34" charset="0"/>
                        </a:rPr>
                        <a:t>62 vs 68</a:t>
                      </a:r>
                    </a:p>
                  </a:txBody>
                  <a:tcPr marL="68584" marR="68584" marT="34285" marB="34285" anchor="ctr"/>
                </a:tc>
                <a:extLst>
                  <a:ext uri="{0D108BD9-81ED-4DB2-BD59-A6C34878D82A}">
                    <a16:rowId xmlns:a16="http://schemas.microsoft.com/office/drawing/2014/main" val="287521083"/>
                  </a:ext>
                </a:extLst>
              </a:tr>
              <a:tr h="495290">
                <a:tc>
                  <a:txBody>
                    <a:bodyPr/>
                    <a:lstStyle/>
                    <a:p>
                      <a:pPr algn="ctr"/>
                      <a:r>
                        <a:rPr lang="it-IT" sz="1400" b="0">
                          <a:latin typeface="Arial" panose="020B0604020202020204" pitchFamily="34" charset="0"/>
                          <a:cs typeface="Arial" panose="020B0604020202020204" pitchFamily="34" charset="0"/>
                        </a:rPr>
                        <a:t>4.3 vs 4.7</a:t>
                      </a:r>
                    </a:p>
                    <a:p>
                      <a:pPr algn="ctr"/>
                      <a:r>
                        <a:rPr lang="it-IT" sz="1400" b="0">
                          <a:latin typeface="Arial" panose="020B0604020202020204" pitchFamily="34" charset="0"/>
                          <a:cs typeface="Arial" panose="020B0604020202020204" pitchFamily="34" charset="0"/>
                        </a:rPr>
                        <a:t>(P&lt;0.0001)</a:t>
                      </a:r>
                    </a:p>
                  </a:txBody>
                  <a:tcPr marL="68584" marR="68584" marT="34285" marB="34285" anchor="ctr"/>
                </a:tc>
                <a:extLst>
                  <a:ext uri="{0D108BD9-81ED-4DB2-BD59-A6C34878D82A}">
                    <a16:rowId xmlns:a16="http://schemas.microsoft.com/office/drawing/2014/main" val="2429111856"/>
                  </a:ext>
                </a:extLst>
              </a:tr>
              <a:tr h="495290">
                <a:tc>
                  <a:txBody>
                    <a:bodyPr/>
                    <a:lstStyle/>
                    <a:p>
                      <a:pPr algn="ctr"/>
                      <a:r>
                        <a:rPr lang="it-IT" sz="1400" b="0">
                          <a:latin typeface="Arial" panose="020B0604020202020204" pitchFamily="34" charset="0"/>
                          <a:cs typeface="Arial" panose="020B0604020202020204" pitchFamily="34" charset="0"/>
                        </a:rPr>
                        <a:t>13.5 vs 15.5</a:t>
                      </a:r>
                    </a:p>
                    <a:p>
                      <a:pPr algn="ctr"/>
                      <a:r>
                        <a:rPr lang="it-IT" sz="1400" b="0">
                          <a:latin typeface="Arial" panose="020B0604020202020204" pitchFamily="34" charset="0"/>
                          <a:cs typeface="Arial" panose="020B0604020202020204" pitchFamily="34" charset="0"/>
                        </a:rPr>
                        <a:t>(P=0.0040)</a:t>
                      </a:r>
                      <a:r>
                        <a:rPr lang="it-IT" sz="1400" b="0" strike="noStrike">
                          <a:solidFill>
                            <a:schemeClr val="tx1"/>
                          </a:solidFill>
                          <a:latin typeface="Arial" panose="020B0604020202020204" pitchFamily="34" charset="0"/>
                          <a:cs typeface="Arial" panose="020B0604020202020204" pitchFamily="34" charset="0"/>
                        </a:rPr>
                        <a:t>#</a:t>
                      </a:r>
                      <a:endParaRPr lang="it-IT" sz="1400" b="0">
                        <a:latin typeface="Arial" panose="020B0604020202020204" pitchFamily="34" charset="0"/>
                        <a:cs typeface="Arial" panose="020B0604020202020204" pitchFamily="34" charset="0"/>
                      </a:endParaRPr>
                    </a:p>
                  </a:txBody>
                  <a:tcPr marL="68584" marR="68584" marT="34285" marB="34285" anchor="ctr"/>
                </a:tc>
                <a:extLst>
                  <a:ext uri="{0D108BD9-81ED-4DB2-BD59-A6C34878D82A}">
                    <a16:rowId xmlns:a16="http://schemas.microsoft.com/office/drawing/2014/main" val="2007242363"/>
                  </a:ext>
                </a:extLst>
              </a:tr>
            </a:tbl>
          </a:graphicData>
        </a:graphic>
      </p:graphicFrame>
      <p:sp>
        <p:nvSpPr>
          <p:cNvPr id="3" name="Slide Number Placeholder 2">
            <a:extLst>
              <a:ext uri="{FF2B5EF4-FFF2-40B4-BE49-F238E27FC236}">
                <a16:creationId xmlns:a16="http://schemas.microsoft.com/office/drawing/2014/main" id="{A51B2EA7-DB3A-3DF0-615B-CDD2D38E8B4A}"/>
              </a:ext>
            </a:extLst>
          </p:cNvPr>
          <p:cNvSpPr>
            <a:spLocks noGrp="1"/>
          </p:cNvSpPr>
          <p:nvPr>
            <p:ph type="sldNum" sz="quarter" idx="12"/>
          </p:nvPr>
        </p:nvSpPr>
        <p:spPr>
          <a:xfrm>
            <a:off x="11478226" y="6339057"/>
            <a:ext cx="609600" cy="365125"/>
          </a:xfr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4892431-18E9-C777-F7AB-52AF1ED84D52}"/>
              </a:ext>
            </a:extLst>
          </p:cNvPr>
          <p:cNvSpPr/>
          <p:nvPr/>
        </p:nvSpPr>
        <p:spPr>
          <a:xfrm>
            <a:off x="3207004" y="1014508"/>
            <a:ext cx="1423811"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12E51E8-1302-B18E-357D-A601FB4538AB}"/>
              </a:ext>
            </a:extLst>
          </p:cNvPr>
          <p:cNvSpPr/>
          <p:nvPr/>
        </p:nvSpPr>
        <p:spPr>
          <a:xfrm>
            <a:off x="4628910" y="1014508"/>
            <a:ext cx="1407523"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BB592AA-0206-7847-63FB-29376BCAC7FB}"/>
              </a:ext>
            </a:extLst>
          </p:cNvPr>
          <p:cNvSpPr/>
          <p:nvPr/>
        </p:nvSpPr>
        <p:spPr>
          <a:xfrm>
            <a:off x="6014435" y="1014508"/>
            <a:ext cx="1407523"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E831CB-3B63-C36C-37E5-C9B6B5131B9F}"/>
              </a:ext>
            </a:extLst>
          </p:cNvPr>
          <p:cNvSpPr/>
          <p:nvPr/>
        </p:nvSpPr>
        <p:spPr>
          <a:xfrm>
            <a:off x="7421745" y="1014508"/>
            <a:ext cx="1354206"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E432B7B-AE5E-9181-65E8-45B84D64B74B}"/>
              </a:ext>
            </a:extLst>
          </p:cNvPr>
          <p:cNvSpPr/>
          <p:nvPr/>
        </p:nvSpPr>
        <p:spPr>
          <a:xfrm>
            <a:off x="8775950" y="1014508"/>
            <a:ext cx="1297672"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E83C48-FB9B-68E8-D7F4-D70E0E04FF88}"/>
              </a:ext>
            </a:extLst>
          </p:cNvPr>
          <p:cNvSpPr/>
          <p:nvPr/>
        </p:nvSpPr>
        <p:spPr>
          <a:xfrm>
            <a:off x="10073620" y="1014508"/>
            <a:ext cx="1383148"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C4083AB-2DE5-AFD7-6603-AA8979169986}"/>
              </a:ext>
            </a:extLst>
          </p:cNvPr>
          <p:cNvSpPr/>
          <p:nvPr/>
        </p:nvSpPr>
        <p:spPr>
          <a:xfrm>
            <a:off x="1782316" y="1014507"/>
            <a:ext cx="1463187"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FA55A37-36C2-06F9-1C79-5F7078E33032}"/>
              </a:ext>
            </a:extLst>
          </p:cNvPr>
          <p:cNvSpPr/>
          <p:nvPr/>
        </p:nvSpPr>
        <p:spPr>
          <a:xfrm>
            <a:off x="3215101" y="1018001"/>
            <a:ext cx="8241667" cy="486258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615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xit" presetSubtype="0" fill="hold" grpId="0" nodeType="with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ntr" presetSubtype="0" fill="hold" grpId="2"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ntr" presetSubtype="0" fill="hold" grpId="2"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10" presetClass="entr" presetSubtype="0" fill="hold" grpId="2"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ntr" presetSubtype="0" fill="hold" grpId="2"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6" grpId="0" animBg="1"/>
      <p:bldP spid="26" grpId="1" animBg="1"/>
      <p:bldP spid="27" grpId="0" animBg="1"/>
      <p:bldP spid="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05661-526E-ECD6-CF44-1F8E6A1C297B}"/>
              </a:ext>
            </a:extLst>
          </p:cNvPr>
          <p:cNvGraphicFramePr>
            <a:graphicFrameLocks noGrp="1"/>
          </p:cNvGraphicFramePr>
          <p:nvPr/>
        </p:nvGraphicFramePr>
        <p:xfrm>
          <a:off x="484266" y="1270000"/>
          <a:ext cx="11394918" cy="404876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448102474"/>
                    </a:ext>
                  </a:extLst>
                </a:gridCol>
                <a:gridCol w="9302239">
                  <a:extLst>
                    <a:ext uri="{9D8B030D-6E8A-4147-A177-3AD203B41FA5}">
                      <a16:colId xmlns:a16="http://schemas.microsoft.com/office/drawing/2014/main" val="1797478454"/>
                    </a:ext>
                  </a:extLst>
                </a:gridCol>
              </a:tblGrid>
              <a:tr h="370840">
                <a:tc>
                  <a:txBody>
                    <a:bodyPr/>
                    <a:lstStyle/>
                    <a:p>
                      <a:endParaRPr lang="en-GB" sz="1800">
                        <a:latin typeface="Arial" panose="020B0604020202020204" pitchFamily="34" charset="0"/>
                        <a:cs typeface="Arial" panose="020B0604020202020204" pitchFamily="34" charset="0"/>
                      </a:endParaRPr>
                    </a:p>
                  </a:txBody>
                  <a:tcPr/>
                </a:tc>
                <a:tc>
                  <a:txBody>
                    <a:bodyPr/>
                    <a:lstStyle/>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92182569"/>
                  </a:ext>
                </a:extLst>
              </a:tr>
              <a:tr h="370840">
                <a:tc>
                  <a:txBody>
                    <a:bodyPr/>
                    <a:lstStyle/>
                    <a:p>
                      <a:endParaRPr lang="en-GB" sz="1800" baseline="30000">
                        <a:latin typeface="Arial" panose="020B0604020202020204" pitchFamily="34" charset="0"/>
                        <a:cs typeface="Arial" panose="020B0604020202020204" pitchFamily="34" charset="0"/>
                      </a:endParaRPr>
                    </a:p>
                  </a:txBody>
                  <a:tcPr/>
                </a:tc>
                <a:tc>
                  <a:txBody>
                    <a:bodyPr/>
                    <a:lstStyle/>
                    <a:p>
                      <a:endParaRPr lang="en-US" sz="1800">
                        <a:latin typeface="Arial" panose="020B0604020202020204" pitchFamily="34" charset="0"/>
                        <a:cs typeface="Arial" panose="020B0604020202020204" pitchFamily="34" charset="0"/>
                      </a:endParaRPr>
                    </a:p>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0650584"/>
                  </a:ext>
                </a:extLst>
              </a:tr>
              <a:tr h="370840">
                <a:tc>
                  <a:txBody>
                    <a:bodyPr/>
                    <a:lstStyle/>
                    <a:p>
                      <a:endParaRPr lang="en-GB" sz="1800" baseline="30000">
                        <a:latin typeface="Arial" panose="020B0604020202020204" pitchFamily="34" charset="0"/>
                        <a:cs typeface="Arial" panose="020B0604020202020204" pitchFamily="34" charset="0"/>
                      </a:endParaRPr>
                    </a:p>
                  </a:txBody>
                  <a:tcPr/>
                </a:tc>
                <a:tc>
                  <a:txBody>
                    <a:bodyPr/>
                    <a:lstStyle/>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8988135"/>
                  </a:ext>
                </a:extLst>
              </a:tr>
              <a:tr h="370840">
                <a:tc>
                  <a:txBody>
                    <a:bodyPr/>
                    <a:lstStyle/>
                    <a:p>
                      <a:endParaRPr lang="en-GB" sz="1800" baseline="30000">
                        <a:latin typeface="Arial" panose="020B0604020202020204" pitchFamily="34" charset="0"/>
                        <a:cs typeface="Arial" panose="020B0604020202020204" pitchFamily="34" charset="0"/>
                      </a:endParaRPr>
                    </a:p>
                  </a:txBody>
                  <a:tcPr/>
                </a:tc>
                <a:tc>
                  <a:txBody>
                    <a:bodyPr/>
                    <a:lstStyle/>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1613587"/>
                  </a:ext>
                </a:extLst>
              </a:tr>
              <a:tr h="370840">
                <a:tc>
                  <a:txBody>
                    <a:bodyPr/>
                    <a:lstStyle/>
                    <a:p>
                      <a:endParaRPr lang="en-GB" sz="1800" kern="1200" baseline="3000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34610285"/>
                  </a:ext>
                </a:extLst>
              </a:tr>
              <a:tr h="370840">
                <a:tc>
                  <a:txBody>
                    <a:bodyPr/>
                    <a:lstStyle/>
                    <a:p>
                      <a:endParaRPr lang="en-GB" sz="1800" kern="1200" baseline="3000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8214415"/>
                  </a:ext>
                </a:extLst>
              </a:tr>
              <a:tr h="370840">
                <a:tc>
                  <a:txBody>
                    <a:bodyPr/>
                    <a:lstStyle/>
                    <a:p>
                      <a:endParaRPr lang="en-GB" sz="1800" kern="1200" baseline="3000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US" sz="1800">
                        <a:latin typeface="Arial" panose="020B0604020202020204" pitchFamily="34" charset="0"/>
                        <a:cs typeface="Arial" panose="020B0604020202020204" pitchFamily="34" charset="0"/>
                      </a:endParaRPr>
                    </a:p>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8087030"/>
                  </a:ext>
                </a:extLst>
              </a:tr>
              <a:tr h="370840">
                <a:tc>
                  <a:txBody>
                    <a:bodyPr/>
                    <a:lstStyle/>
                    <a:p>
                      <a:endParaRPr lang="en-GB" sz="1800" baseline="300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9112716"/>
                  </a:ext>
                </a:extLst>
              </a:tr>
            </a:tbl>
          </a:graphicData>
        </a:graphic>
      </p:graphicFrame>
      <p:sp>
        <p:nvSpPr>
          <p:cNvPr id="4" name="Slide Number Placeholder 2">
            <a:extLst>
              <a:ext uri="{FF2B5EF4-FFF2-40B4-BE49-F238E27FC236}">
                <a16:creationId xmlns:a16="http://schemas.microsoft.com/office/drawing/2014/main" id="{834FFB6A-8FC4-43DC-C0C9-35006101BBDC}"/>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itolo 1">
            <a:extLst>
              <a:ext uri="{FF2B5EF4-FFF2-40B4-BE49-F238E27FC236}">
                <a16:creationId xmlns:a16="http://schemas.microsoft.com/office/drawing/2014/main" id="{0446C1F5-55AB-A745-578B-9D45E5D3C08A}"/>
              </a:ext>
            </a:extLst>
          </p:cNvPr>
          <p:cNvSpPr>
            <a:spLocks noGrp="1" noChangeArrowheads="1"/>
          </p:cNvSpPr>
          <p:nvPr>
            <p:ph type="title"/>
          </p:nvPr>
        </p:nvSpPr>
        <p:spPr>
          <a:xfrm>
            <a:off x="93614" y="400686"/>
            <a:ext cx="11896824" cy="395154"/>
          </a:xfrm>
        </p:spPr>
        <p:txBody>
          <a:bodyPr>
            <a:noAutofit/>
          </a:bodyPr>
          <a:lstStyle/>
          <a:p>
            <a:r>
              <a:rPr lang="en-US" altLang="it-IT" sz="2700">
                <a:solidFill>
                  <a:srgbClr val="283349"/>
                </a:solidFill>
                <a:latin typeface="Arial" panose="020B0604020202020204" pitchFamily="34" charset="0"/>
                <a:cs typeface="Arial" panose="020B0604020202020204" pitchFamily="34" charset="0"/>
              </a:rPr>
              <a:t>Randomized studies of PE + ICPIs in first-line treatment of ED-SCLC: Safety</a:t>
            </a:r>
          </a:p>
        </p:txBody>
      </p:sp>
      <p:sp>
        <p:nvSpPr>
          <p:cNvPr id="3" name="CasellaDiTesto 1">
            <a:extLst>
              <a:ext uri="{FF2B5EF4-FFF2-40B4-BE49-F238E27FC236}">
                <a16:creationId xmlns:a16="http://schemas.microsoft.com/office/drawing/2014/main" id="{E01972E8-4AAF-F4FD-72EA-1497CA8C046F}"/>
              </a:ext>
            </a:extLst>
          </p:cNvPr>
          <p:cNvSpPr txBox="1">
            <a:spLocks noChangeArrowheads="1"/>
          </p:cNvSpPr>
          <p:nvPr/>
        </p:nvSpPr>
        <p:spPr bwMode="auto">
          <a:xfrm>
            <a:off x="384005" y="6216910"/>
            <a:ext cx="1147082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ES-SCLC, </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extensive stage-small cell lung cancer;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ICPI, immune checkpoint inhibitor; PE, platinum and etoposide.</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1) Horn L et al. N Engl J Med. 2018;379(23):2220-2229</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2)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Paz Ares L et al. Lancet. 2019;394(10212):1929-1939; 3) Rudin CM et al. J Clin Oncol. 2020;38(21):2369-2379; 4) Leal TA et al. J Clin Oncol. 2020;38(15 suppl):9000; 5) Cheng Y et al. JAMA. 2022;328(12):1223–1232; 6) Wang J et al. Lancet Oncol. 2022 Jun;23(6):739-747; 7) </a:t>
            </a:r>
            <a:r>
              <a:rPr kumimoji="0" lang="es-E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Cheng Y et al. J Thorac Oncol. 2024;19(7):1073-1085.</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a:t>
            </a:r>
          </a:p>
        </p:txBody>
      </p:sp>
      <p:graphicFrame>
        <p:nvGraphicFramePr>
          <p:cNvPr id="7" name="Table 6">
            <a:extLst>
              <a:ext uri="{FF2B5EF4-FFF2-40B4-BE49-F238E27FC236}">
                <a16:creationId xmlns:a16="http://schemas.microsoft.com/office/drawing/2014/main" id="{CE74F167-3A9F-E2D8-45F0-3BE252B44EE1}"/>
              </a:ext>
            </a:extLst>
          </p:cNvPr>
          <p:cNvGraphicFramePr>
            <a:graphicFrameLocks noGrp="1"/>
          </p:cNvGraphicFramePr>
          <p:nvPr/>
        </p:nvGraphicFramePr>
        <p:xfrm>
          <a:off x="484266" y="1270000"/>
          <a:ext cx="11394918" cy="37084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3791760898"/>
                    </a:ext>
                  </a:extLst>
                </a:gridCol>
                <a:gridCol w="9302239">
                  <a:extLst>
                    <a:ext uri="{9D8B030D-6E8A-4147-A177-3AD203B41FA5}">
                      <a16:colId xmlns:a16="http://schemas.microsoft.com/office/drawing/2014/main" val="1591811221"/>
                    </a:ext>
                  </a:extLst>
                </a:gridCol>
              </a:tblGrid>
              <a:tr h="370840">
                <a:tc>
                  <a:txBody>
                    <a:bodyPr/>
                    <a:lstStyle/>
                    <a:p>
                      <a:r>
                        <a:rPr lang="en-US" sz="1800">
                          <a:latin typeface="Arial" panose="020B0604020202020204" pitchFamily="34" charset="0"/>
                          <a:cs typeface="Arial" panose="020B0604020202020204" pitchFamily="34" charset="0"/>
                        </a:rPr>
                        <a:t>Study</a:t>
                      </a:r>
                      <a:endParaRPr lang="en-GB" sz="1800">
                        <a:latin typeface="Arial" panose="020B0604020202020204" pitchFamily="34" charset="0"/>
                        <a:cs typeface="Arial" panose="020B0604020202020204" pitchFamily="34" charset="0"/>
                      </a:endParaRPr>
                    </a:p>
                  </a:txBody>
                  <a:tcPr/>
                </a:tc>
                <a:tc>
                  <a:txBody>
                    <a:bodyPr/>
                    <a:lstStyle/>
                    <a:p>
                      <a:r>
                        <a:rPr lang="en-US" sz="1800">
                          <a:latin typeface="Arial" panose="020B0604020202020204" pitchFamily="34" charset="0"/>
                          <a:cs typeface="Arial" panose="020B0604020202020204" pitchFamily="34" charset="0"/>
                        </a:rPr>
                        <a:t>Safety conclusion</a:t>
                      </a:r>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803797"/>
                  </a:ext>
                </a:extLst>
              </a:tr>
            </a:tbl>
          </a:graphicData>
        </a:graphic>
      </p:graphicFrame>
      <p:graphicFrame>
        <p:nvGraphicFramePr>
          <p:cNvPr id="9" name="Table 8">
            <a:extLst>
              <a:ext uri="{FF2B5EF4-FFF2-40B4-BE49-F238E27FC236}">
                <a16:creationId xmlns:a16="http://schemas.microsoft.com/office/drawing/2014/main" id="{AE2BB22D-563D-6A84-E7DD-DF42A326835E}"/>
              </a:ext>
            </a:extLst>
          </p:cNvPr>
          <p:cNvGraphicFramePr>
            <a:graphicFrameLocks noGrp="1"/>
          </p:cNvGraphicFramePr>
          <p:nvPr/>
        </p:nvGraphicFramePr>
        <p:xfrm>
          <a:off x="484266" y="2291806"/>
          <a:ext cx="11394918" cy="37084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3908338801"/>
                    </a:ext>
                  </a:extLst>
                </a:gridCol>
                <a:gridCol w="9302239">
                  <a:extLst>
                    <a:ext uri="{9D8B030D-6E8A-4147-A177-3AD203B41FA5}">
                      <a16:colId xmlns:a16="http://schemas.microsoft.com/office/drawing/2014/main" val="3292609093"/>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CASPIAN</a:t>
                      </a:r>
                      <a:r>
                        <a:rPr lang="en-US" sz="1800" b="0" baseline="30000">
                          <a:solidFill>
                            <a:schemeClr val="tx1"/>
                          </a:solidFill>
                          <a:latin typeface="Arial" panose="020B0604020202020204" pitchFamily="34" charset="0"/>
                          <a:cs typeface="Arial" panose="020B0604020202020204" pitchFamily="34" charset="0"/>
                        </a:rPr>
                        <a:t>2</a:t>
                      </a:r>
                      <a:endParaRPr lang="en-GB" sz="1800" b="0" baseline="30000">
                        <a:solidFill>
                          <a:schemeClr val="tx1"/>
                        </a:solidFill>
                        <a:latin typeface="Arial" panose="020B0604020202020204" pitchFamily="34" charset="0"/>
                        <a:cs typeface="Arial" panose="020B0604020202020204" pitchFamily="34" charset="0"/>
                      </a:endParaRPr>
                    </a:p>
                  </a:txBody>
                  <a:tcPr>
                    <a:solidFill>
                      <a:srgbClr val="EBF1E9"/>
                    </a:solidFill>
                  </a:tcPr>
                </a:tc>
                <a:tc>
                  <a:txBody>
                    <a:bodyPr/>
                    <a:lstStyle/>
                    <a:p>
                      <a:r>
                        <a:rPr lang="en-US" sz="1800" b="0">
                          <a:solidFill>
                            <a:schemeClr val="tx1"/>
                          </a:solidFill>
                          <a:latin typeface="Arial" panose="020B0604020202020204" pitchFamily="34" charset="0"/>
                          <a:cs typeface="Arial" panose="020B0604020202020204" pitchFamily="34" charset="0"/>
                        </a:rPr>
                        <a:t>Safety findings were consistent with the known safety profiles of all drugs received</a:t>
                      </a:r>
                      <a:endParaRPr lang="en-GB" sz="1800" b="0">
                        <a:solidFill>
                          <a:schemeClr val="tx1"/>
                        </a:solidFill>
                        <a:latin typeface="Arial" panose="020B0604020202020204" pitchFamily="34" charset="0"/>
                        <a:cs typeface="Arial" panose="020B0604020202020204" pitchFamily="34" charset="0"/>
                      </a:endParaRPr>
                    </a:p>
                  </a:txBody>
                  <a:tcPr>
                    <a:solidFill>
                      <a:srgbClr val="EBF1E9"/>
                    </a:solidFill>
                  </a:tcPr>
                </a:tc>
                <a:extLst>
                  <a:ext uri="{0D108BD9-81ED-4DB2-BD59-A6C34878D82A}">
                    <a16:rowId xmlns:a16="http://schemas.microsoft.com/office/drawing/2014/main" val="1827741644"/>
                  </a:ext>
                </a:extLst>
              </a:tr>
            </a:tbl>
          </a:graphicData>
        </a:graphic>
      </p:graphicFrame>
      <p:graphicFrame>
        <p:nvGraphicFramePr>
          <p:cNvPr id="10" name="Table 9">
            <a:extLst>
              <a:ext uri="{FF2B5EF4-FFF2-40B4-BE49-F238E27FC236}">
                <a16:creationId xmlns:a16="http://schemas.microsoft.com/office/drawing/2014/main" id="{D5CD22A1-BCFF-431F-B0A8-6CF9D20B1848}"/>
              </a:ext>
            </a:extLst>
          </p:cNvPr>
          <p:cNvGraphicFramePr>
            <a:graphicFrameLocks noGrp="1"/>
          </p:cNvGraphicFramePr>
          <p:nvPr/>
        </p:nvGraphicFramePr>
        <p:xfrm>
          <a:off x="484266" y="2660636"/>
          <a:ext cx="11394918" cy="37084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2934673493"/>
                    </a:ext>
                  </a:extLst>
                </a:gridCol>
                <a:gridCol w="9302239">
                  <a:extLst>
                    <a:ext uri="{9D8B030D-6E8A-4147-A177-3AD203B41FA5}">
                      <a16:colId xmlns:a16="http://schemas.microsoft.com/office/drawing/2014/main" val="605322947"/>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KEYNOTE-604</a:t>
                      </a:r>
                      <a:r>
                        <a:rPr lang="en-US" sz="1800" b="0" baseline="30000">
                          <a:solidFill>
                            <a:schemeClr val="tx1"/>
                          </a:solidFill>
                          <a:latin typeface="Arial" panose="020B0604020202020204" pitchFamily="34" charset="0"/>
                          <a:cs typeface="Arial" panose="020B0604020202020204" pitchFamily="34" charset="0"/>
                        </a:rPr>
                        <a:t>3</a:t>
                      </a:r>
                      <a:endParaRPr lang="en-GB" sz="1800" b="0" baseline="30000">
                        <a:solidFill>
                          <a:schemeClr val="tx1"/>
                        </a:solidFill>
                        <a:latin typeface="Arial" panose="020B0604020202020204" pitchFamily="34" charset="0"/>
                        <a:cs typeface="Arial" panose="020B0604020202020204" pitchFamily="34" charset="0"/>
                      </a:endParaRPr>
                    </a:p>
                  </a:txBody>
                  <a:tcPr>
                    <a:solidFill>
                      <a:srgbClr val="D5E3CF"/>
                    </a:solidFill>
                  </a:tcPr>
                </a:tc>
                <a:tc>
                  <a:txBody>
                    <a:bodyPr/>
                    <a:lstStyle/>
                    <a:p>
                      <a:r>
                        <a:rPr lang="en-US" sz="1800" b="0">
                          <a:solidFill>
                            <a:schemeClr val="tx1"/>
                          </a:solidFill>
                          <a:latin typeface="Arial" panose="020B0604020202020204" pitchFamily="34" charset="0"/>
                          <a:cs typeface="Arial" panose="020B0604020202020204" pitchFamily="34" charset="0"/>
                        </a:rPr>
                        <a:t>No unexpected toxicities were seen with pembrolizumab plus PE</a:t>
                      </a:r>
                      <a:endParaRPr lang="en-GB" sz="1800" b="0">
                        <a:solidFill>
                          <a:schemeClr val="tx1"/>
                        </a:solidFill>
                        <a:latin typeface="Arial" panose="020B0604020202020204" pitchFamily="34" charset="0"/>
                        <a:cs typeface="Arial" panose="020B0604020202020204" pitchFamily="34" charset="0"/>
                      </a:endParaRPr>
                    </a:p>
                  </a:txBody>
                  <a:tcPr>
                    <a:solidFill>
                      <a:srgbClr val="D5E3CF"/>
                    </a:solidFill>
                  </a:tcPr>
                </a:tc>
                <a:extLst>
                  <a:ext uri="{0D108BD9-81ED-4DB2-BD59-A6C34878D82A}">
                    <a16:rowId xmlns:a16="http://schemas.microsoft.com/office/drawing/2014/main" val="2558264285"/>
                  </a:ext>
                </a:extLst>
              </a:tr>
            </a:tbl>
          </a:graphicData>
        </a:graphic>
      </p:graphicFrame>
      <p:graphicFrame>
        <p:nvGraphicFramePr>
          <p:cNvPr id="11" name="Table 10">
            <a:extLst>
              <a:ext uri="{FF2B5EF4-FFF2-40B4-BE49-F238E27FC236}">
                <a16:creationId xmlns:a16="http://schemas.microsoft.com/office/drawing/2014/main" id="{B4351C33-C0A8-40C9-DBB3-24EB7B5E1009}"/>
              </a:ext>
            </a:extLst>
          </p:cNvPr>
          <p:cNvGraphicFramePr>
            <a:graphicFrameLocks noGrp="1"/>
          </p:cNvGraphicFramePr>
          <p:nvPr/>
        </p:nvGraphicFramePr>
        <p:xfrm>
          <a:off x="484266" y="3030783"/>
          <a:ext cx="11394918" cy="37084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2231957478"/>
                    </a:ext>
                  </a:extLst>
                </a:gridCol>
                <a:gridCol w="9302239">
                  <a:extLst>
                    <a:ext uri="{9D8B030D-6E8A-4147-A177-3AD203B41FA5}">
                      <a16:colId xmlns:a16="http://schemas.microsoft.com/office/drawing/2014/main" val="2274938281"/>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EA 5161</a:t>
                      </a:r>
                      <a:r>
                        <a:rPr lang="en-US" sz="1800" b="0" kern="1200" baseline="30000">
                          <a:solidFill>
                            <a:schemeClr val="tx1"/>
                          </a:solidFill>
                          <a:latin typeface="Arial" panose="020B0604020202020204" pitchFamily="34" charset="0"/>
                          <a:ea typeface="+mn-ea"/>
                          <a:cs typeface="Arial" panose="020B0604020202020204" pitchFamily="34" charset="0"/>
                        </a:rPr>
                        <a:t>4</a:t>
                      </a:r>
                      <a:endParaRPr lang="en-GB" sz="1800" b="0" kern="1200" baseline="30000">
                        <a:solidFill>
                          <a:schemeClr val="tx1"/>
                        </a:solidFill>
                        <a:latin typeface="Arial" panose="020B0604020202020204" pitchFamily="34" charset="0"/>
                        <a:ea typeface="+mn-ea"/>
                        <a:cs typeface="Arial" panose="020B0604020202020204" pitchFamily="34" charset="0"/>
                      </a:endParaRPr>
                    </a:p>
                  </a:txBody>
                  <a:tcPr>
                    <a:solidFill>
                      <a:srgbClr val="EBF1E9"/>
                    </a:solidFill>
                  </a:tcPr>
                </a:tc>
                <a:tc>
                  <a:txBody>
                    <a:bodyPr/>
                    <a:lstStyle/>
                    <a:p>
                      <a:r>
                        <a:rPr lang="en-US" sz="1800" b="0">
                          <a:solidFill>
                            <a:schemeClr val="tx1"/>
                          </a:solidFill>
                          <a:latin typeface="Arial" panose="020B0604020202020204" pitchFamily="34" charset="0"/>
                          <a:cs typeface="Arial" panose="020B0604020202020204" pitchFamily="34" charset="0"/>
                        </a:rPr>
                        <a:t>No new safety signals were observed</a:t>
                      </a:r>
                      <a:endParaRPr lang="en-GB" sz="1800" b="0">
                        <a:solidFill>
                          <a:schemeClr val="tx1"/>
                        </a:solidFill>
                        <a:latin typeface="Arial" panose="020B0604020202020204" pitchFamily="34" charset="0"/>
                        <a:cs typeface="Arial" panose="020B0604020202020204" pitchFamily="34" charset="0"/>
                      </a:endParaRPr>
                    </a:p>
                  </a:txBody>
                  <a:tcPr>
                    <a:solidFill>
                      <a:srgbClr val="EBF1E9"/>
                    </a:solidFill>
                  </a:tcPr>
                </a:tc>
                <a:extLst>
                  <a:ext uri="{0D108BD9-81ED-4DB2-BD59-A6C34878D82A}">
                    <a16:rowId xmlns:a16="http://schemas.microsoft.com/office/drawing/2014/main" val="2014622416"/>
                  </a:ext>
                </a:extLst>
              </a:tr>
            </a:tbl>
          </a:graphicData>
        </a:graphic>
      </p:graphicFrame>
      <p:graphicFrame>
        <p:nvGraphicFramePr>
          <p:cNvPr id="12" name="Table 11">
            <a:extLst>
              <a:ext uri="{FF2B5EF4-FFF2-40B4-BE49-F238E27FC236}">
                <a16:creationId xmlns:a16="http://schemas.microsoft.com/office/drawing/2014/main" id="{4FD2883B-294B-D499-B726-9180EDA14678}"/>
              </a:ext>
            </a:extLst>
          </p:cNvPr>
          <p:cNvGraphicFramePr>
            <a:graphicFrameLocks noGrp="1"/>
          </p:cNvGraphicFramePr>
          <p:nvPr/>
        </p:nvGraphicFramePr>
        <p:xfrm>
          <a:off x="484266" y="3404729"/>
          <a:ext cx="11394918" cy="91440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3202749955"/>
                    </a:ext>
                  </a:extLst>
                </a:gridCol>
                <a:gridCol w="9302239">
                  <a:extLst>
                    <a:ext uri="{9D8B030D-6E8A-4147-A177-3AD203B41FA5}">
                      <a16:colId xmlns:a16="http://schemas.microsoft.com/office/drawing/2014/main" val="3467334497"/>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ASTRUM</a:t>
                      </a:r>
                      <a:r>
                        <a:rPr lang="en-US" sz="1800" b="0" kern="1200" baseline="30000">
                          <a:solidFill>
                            <a:schemeClr val="tx1"/>
                          </a:solidFill>
                          <a:latin typeface="Arial" panose="020B0604020202020204" pitchFamily="34" charset="0"/>
                          <a:ea typeface="+mn-ea"/>
                          <a:cs typeface="Arial" panose="020B0604020202020204" pitchFamily="34" charset="0"/>
                        </a:rPr>
                        <a:t>5</a:t>
                      </a:r>
                      <a:endParaRPr lang="en-GB" sz="1800" b="0" kern="1200" baseline="30000">
                        <a:solidFill>
                          <a:schemeClr val="tx1"/>
                        </a:solidFill>
                        <a:latin typeface="Arial" panose="020B0604020202020204" pitchFamily="34" charset="0"/>
                        <a:ea typeface="+mn-ea"/>
                        <a:cs typeface="Arial" panose="020B0604020202020204" pitchFamily="34" charset="0"/>
                      </a:endParaRPr>
                    </a:p>
                  </a:txBody>
                  <a:tcPr>
                    <a:solidFill>
                      <a:srgbClr val="D5E3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panose="020B0604020202020204" pitchFamily="34" charset="0"/>
                          <a:cs typeface="Arial" panose="020B0604020202020204" pitchFamily="34" charset="0"/>
                        </a:rPr>
                        <a:t>The incidence and severity of treatment-emergent adverse events were similar between the 2 groups. Adverse events attributed to serplulimab reflect the toxic effects frequently observed with immunotherapy in patients with SCLC</a:t>
                      </a:r>
                    </a:p>
                  </a:txBody>
                  <a:tcPr>
                    <a:solidFill>
                      <a:srgbClr val="D5E3CF"/>
                    </a:solidFill>
                  </a:tcPr>
                </a:tc>
                <a:extLst>
                  <a:ext uri="{0D108BD9-81ED-4DB2-BD59-A6C34878D82A}">
                    <a16:rowId xmlns:a16="http://schemas.microsoft.com/office/drawing/2014/main" val="3974050018"/>
                  </a:ext>
                </a:extLst>
              </a:tr>
            </a:tbl>
          </a:graphicData>
        </a:graphic>
      </p:graphicFrame>
      <p:graphicFrame>
        <p:nvGraphicFramePr>
          <p:cNvPr id="13" name="Table 12">
            <a:extLst>
              <a:ext uri="{FF2B5EF4-FFF2-40B4-BE49-F238E27FC236}">
                <a16:creationId xmlns:a16="http://schemas.microsoft.com/office/drawing/2014/main" id="{569F529A-4502-97EA-FD52-49DED5F99D1C}"/>
              </a:ext>
            </a:extLst>
          </p:cNvPr>
          <p:cNvGraphicFramePr>
            <a:graphicFrameLocks noGrp="1"/>
          </p:cNvGraphicFramePr>
          <p:nvPr/>
        </p:nvGraphicFramePr>
        <p:xfrm>
          <a:off x="484266" y="4319129"/>
          <a:ext cx="11394918" cy="64008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718211802"/>
                    </a:ext>
                  </a:extLst>
                </a:gridCol>
                <a:gridCol w="9302239">
                  <a:extLst>
                    <a:ext uri="{9D8B030D-6E8A-4147-A177-3AD203B41FA5}">
                      <a16:colId xmlns:a16="http://schemas.microsoft.com/office/drawing/2014/main" val="1208340774"/>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CAPSTONE</a:t>
                      </a:r>
                      <a:r>
                        <a:rPr lang="en-US" sz="1800" b="0" kern="1200" baseline="30000">
                          <a:solidFill>
                            <a:schemeClr val="tx1"/>
                          </a:solidFill>
                          <a:latin typeface="Arial" panose="020B0604020202020204" pitchFamily="34" charset="0"/>
                          <a:ea typeface="+mn-ea"/>
                          <a:cs typeface="Arial" panose="020B0604020202020204" pitchFamily="34" charset="0"/>
                        </a:rPr>
                        <a:t>6</a:t>
                      </a:r>
                      <a:endParaRPr lang="en-GB" sz="1800" b="0" kern="1200" baseline="30000">
                        <a:solidFill>
                          <a:schemeClr val="tx1"/>
                        </a:solidFill>
                        <a:latin typeface="Arial" panose="020B0604020202020204" pitchFamily="34" charset="0"/>
                        <a:ea typeface="+mn-ea"/>
                        <a:cs typeface="Arial" panose="020B0604020202020204" pitchFamily="34" charset="0"/>
                      </a:endParaRPr>
                    </a:p>
                  </a:txBody>
                  <a:tcPr>
                    <a:solidFill>
                      <a:srgbClr val="EBF1E9"/>
                    </a:solidFill>
                  </a:tcPr>
                </a:tc>
                <a:tc>
                  <a:txBody>
                    <a:bodyPr/>
                    <a:lstStyle/>
                    <a:p>
                      <a:r>
                        <a:rPr lang="en-US" sz="1800" b="0">
                          <a:solidFill>
                            <a:schemeClr val="tx1"/>
                          </a:solidFill>
                          <a:latin typeface="Arial" panose="020B0604020202020204" pitchFamily="34" charset="0"/>
                          <a:cs typeface="Arial" panose="020B0604020202020204" pitchFamily="34" charset="0"/>
                        </a:rPr>
                        <a:t>Adding adebrelimab to chemotherapy showed an acceptable safety profile in patients with ES-SCLC</a:t>
                      </a:r>
                      <a:endParaRPr lang="en-GB" sz="1800" b="0">
                        <a:solidFill>
                          <a:schemeClr val="tx1"/>
                        </a:solidFill>
                        <a:latin typeface="Arial" panose="020B0604020202020204" pitchFamily="34" charset="0"/>
                        <a:cs typeface="Arial" panose="020B0604020202020204" pitchFamily="34" charset="0"/>
                      </a:endParaRPr>
                    </a:p>
                  </a:txBody>
                  <a:tcPr>
                    <a:solidFill>
                      <a:srgbClr val="EBF1E9"/>
                    </a:solidFill>
                  </a:tcPr>
                </a:tc>
                <a:extLst>
                  <a:ext uri="{0D108BD9-81ED-4DB2-BD59-A6C34878D82A}">
                    <a16:rowId xmlns:a16="http://schemas.microsoft.com/office/drawing/2014/main" val="1444300694"/>
                  </a:ext>
                </a:extLst>
              </a:tr>
            </a:tbl>
          </a:graphicData>
        </a:graphic>
      </p:graphicFrame>
      <p:graphicFrame>
        <p:nvGraphicFramePr>
          <p:cNvPr id="14" name="Table 13">
            <a:extLst>
              <a:ext uri="{FF2B5EF4-FFF2-40B4-BE49-F238E27FC236}">
                <a16:creationId xmlns:a16="http://schemas.microsoft.com/office/drawing/2014/main" id="{349A7703-EAA1-7040-568E-2F961C836CC5}"/>
              </a:ext>
            </a:extLst>
          </p:cNvPr>
          <p:cNvGraphicFramePr>
            <a:graphicFrameLocks noGrp="1"/>
          </p:cNvGraphicFramePr>
          <p:nvPr/>
        </p:nvGraphicFramePr>
        <p:xfrm>
          <a:off x="484266" y="4953346"/>
          <a:ext cx="11394918" cy="37084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592210709"/>
                    </a:ext>
                  </a:extLst>
                </a:gridCol>
                <a:gridCol w="9302239">
                  <a:extLst>
                    <a:ext uri="{9D8B030D-6E8A-4147-A177-3AD203B41FA5}">
                      <a16:colId xmlns:a16="http://schemas.microsoft.com/office/drawing/2014/main" val="4253775515"/>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RATIONALE-312</a:t>
                      </a:r>
                      <a:r>
                        <a:rPr lang="en-US" sz="1800" b="0" baseline="30000">
                          <a:solidFill>
                            <a:schemeClr val="tx1"/>
                          </a:solidFill>
                          <a:latin typeface="Arial" panose="020B0604020202020204" pitchFamily="34" charset="0"/>
                          <a:cs typeface="Arial" panose="020B0604020202020204" pitchFamily="34" charset="0"/>
                        </a:rPr>
                        <a:t>7</a:t>
                      </a:r>
                      <a:endParaRPr lang="en-GB" sz="1800" b="0" baseline="30000">
                        <a:solidFill>
                          <a:schemeClr val="tx1"/>
                        </a:solidFill>
                        <a:latin typeface="Arial" panose="020B0604020202020204" pitchFamily="34" charset="0"/>
                        <a:cs typeface="Arial" panose="020B0604020202020204" pitchFamily="34" charset="0"/>
                      </a:endParaRPr>
                    </a:p>
                  </a:txBody>
                  <a:tcPr>
                    <a:solidFill>
                      <a:srgbClr val="D5E3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panose="020B0604020202020204" pitchFamily="34" charset="0"/>
                          <a:cs typeface="Arial" panose="020B0604020202020204" pitchFamily="34" charset="0"/>
                        </a:rPr>
                        <a:t>Tislelizumab plus chemotherapy showed a manageable safety profile </a:t>
                      </a:r>
                    </a:p>
                  </a:txBody>
                  <a:tcPr>
                    <a:solidFill>
                      <a:srgbClr val="D5E3CF"/>
                    </a:solidFill>
                  </a:tcPr>
                </a:tc>
                <a:extLst>
                  <a:ext uri="{0D108BD9-81ED-4DB2-BD59-A6C34878D82A}">
                    <a16:rowId xmlns:a16="http://schemas.microsoft.com/office/drawing/2014/main" val="1403686064"/>
                  </a:ext>
                </a:extLst>
              </a:tr>
            </a:tbl>
          </a:graphicData>
        </a:graphic>
      </p:graphicFrame>
      <p:graphicFrame>
        <p:nvGraphicFramePr>
          <p:cNvPr id="15" name="Table 14">
            <a:extLst>
              <a:ext uri="{FF2B5EF4-FFF2-40B4-BE49-F238E27FC236}">
                <a16:creationId xmlns:a16="http://schemas.microsoft.com/office/drawing/2014/main" id="{5014AE7F-4F1A-B626-BADD-E35B5BBF6E9E}"/>
              </a:ext>
            </a:extLst>
          </p:cNvPr>
          <p:cNvGraphicFramePr>
            <a:graphicFrameLocks noGrp="1"/>
          </p:cNvGraphicFramePr>
          <p:nvPr/>
        </p:nvGraphicFramePr>
        <p:xfrm>
          <a:off x="484266" y="1654324"/>
          <a:ext cx="11394918" cy="640080"/>
        </p:xfrm>
        <a:graphic>
          <a:graphicData uri="http://schemas.openxmlformats.org/drawingml/2006/table">
            <a:tbl>
              <a:tblPr firstRow="1" bandRow="1">
                <a:tableStyleId>{93296810-A885-4BE3-A3E7-6D5BEEA58F35}</a:tableStyleId>
              </a:tblPr>
              <a:tblGrid>
                <a:gridCol w="2092679">
                  <a:extLst>
                    <a:ext uri="{9D8B030D-6E8A-4147-A177-3AD203B41FA5}">
                      <a16:colId xmlns:a16="http://schemas.microsoft.com/office/drawing/2014/main" val="3333342270"/>
                    </a:ext>
                  </a:extLst>
                </a:gridCol>
                <a:gridCol w="9302239">
                  <a:extLst>
                    <a:ext uri="{9D8B030D-6E8A-4147-A177-3AD203B41FA5}">
                      <a16:colId xmlns:a16="http://schemas.microsoft.com/office/drawing/2014/main" val="2188388436"/>
                    </a:ext>
                  </a:extLst>
                </a:gridCol>
              </a:tblGrid>
              <a:tr h="370840">
                <a:tc>
                  <a:txBody>
                    <a:bodyPr/>
                    <a:lstStyle/>
                    <a:p>
                      <a:r>
                        <a:rPr lang="en-US" sz="1800" b="0">
                          <a:solidFill>
                            <a:schemeClr val="tx1"/>
                          </a:solidFill>
                          <a:latin typeface="Arial" panose="020B0604020202020204" pitchFamily="34" charset="0"/>
                          <a:cs typeface="Arial" panose="020B0604020202020204" pitchFamily="34" charset="0"/>
                        </a:rPr>
                        <a:t>IMPOWER-133</a:t>
                      </a:r>
                      <a:r>
                        <a:rPr lang="en-US" sz="1800" b="0" baseline="30000">
                          <a:solidFill>
                            <a:schemeClr val="tx1"/>
                          </a:solidFill>
                          <a:latin typeface="Arial" panose="020B0604020202020204" pitchFamily="34" charset="0"/>
                          <a:cs typeface="Arial" panose="020B0604020202020204" pitchFamily="34" charset="0"/>
                        </a:rPr>
                        <a:t>1</a:t>
                      </a:r>
                      <a:endParaRPr lang="en-GB" sz="1800" b="0" baseline="30000">
                        <a:solidFill>
                          <a:schemeClr val="tx1"/>
                        </a:solidFill>
                        <a:latin typeface="Arial" panose="020B0604020202020204" pitchFamily="34" charset="0"/>
                        <a:cs typeface="Arial" panose="020B0604020202020204" pitchFamily="34" charset="0"/>
                      </a:endParaRPr>
                    </a:p>
                  </a:txBody>
                  <a:tcPr>
                    <a:solidFill>
                      <a:srgbClr val="D5E3CF"/>
                    </a:solidFill>
                  </a:tcPr>
                </a:tc>
                <a:tc>
                  <a:txBody>
                    <a:bodyPr/>
                    <a:lstStyle/>
                    <a:p>
                      <a:r>
                        <a:rPr lang="en-US" sz="1800" b="0">
                          <a:solidFill>
                            <a:schemeClr val="tx1"/>
                          </a:solidFill>
                          <a:latin typeface="Arial" panose="020B0604020202020204" pitchFamily="34" charset="0"/>
                          <a:cs typeface="Arial" panose="020B0604020202020204" pitchFamily="34" charset="0"/>
                        </a:rPr>
                        <a:t>The safety profile of atezolizumab plus carboplatin and etoposide was consistent with the previously reported safety profile of the individual agents, with no new findings observed</a:t>
                      </a:r>
                      <a:endParaRPr lang="en-GB" sz="1800" b="0">
                        <a:solidFill>
                          <a:schemeClr val="tx1"/>
                        </a:solidFill>
                        <a:latin typeface="Arial" panose="020B0604020202020204" pitchFamily="34" charset="0"/>
                        <a:cs typeface="Arial" panose="020B0604020202020204" pitchFamily="34" charset="0"/>
                      </a:endParaRPr>
                    </a:p>
                  </a:txBody>
                  <a:tcPr>
                    <a:solidFill>
                      <a:srgbClr val="D5E3CF"/>
                    </a:solidFill>
                  </a:tcPr>
                </a:tc>
                <a:extLst>
                  <a:ext uri="{0D108BD9-81ED-4DB2-BD59-A6C34878D82A}">
                    <a16:rowId xmlns:a16="http://schemas.microsoft.com/office/drawing/2014/main" val="4161086659"/>
                  </a:ext>
                </a:extLst>
              </a:tr>
            </a:tbl>
          </a:graphicData>
        </a:graphic>
      </p:graphicFrame>
      <p:sp>
        <p:nvSpPr>
          <p:cNvPr id="5" name="Rectangle 4">
            <a:extLst>
              <a:ext uri="{FF2B5EF4-FFF2-40B4-BE49-F238E27FC236}">
                <a16:creationId xmlns:a16="http://schemas.microsoft.com/office/drawing/2014/main" id="{2B0D454C-F75D-1031-85F5-A1DE301051E7}"/>
              </a:ext>
            </a:extLst>
          </p:cNvPr>
          <p:cNvSpPr/>
          <p:nvPr/>
        </p:nvSpPr>
        <p:spPr>
          <a:xfrm>
            <a:off x="498936" y="2247279"/>
            <a:ext cx="11392428" cy="368137"/>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8798A22-04C1-5B30-C4EC-0794C6CD8E04}"/>
              </a:ext>
            </a:extLst>
          </p:cNvPr>
          <p:cNvSpPr/>
          <p:nvPr/>
        </p:nvSpPr>
        <p:spPr>
          <a:xfrm>
            <a:off x="486756" y="1664260"/>
            <a:ext cx="11392428" cy="596101"/>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560BEFF-705C-9759-9B7E-CE6E2F1ECA0F}"/>
              </a:ext>
            </a:extLst>
          </p:cNvPr>
          <p:cNvSpPr/>
          <p:nvPr/>
        </p:nvSpPr>
        <p:spPr>
          <a:xfrm>
            <a:off x="486756" y="2636278"/>
            <a:ext cx="11392428" cy="395296"/>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16A550B-88C4-3AB3-6FA3-123822A5774F}"/>
              </a:ext>
            </a:extLst>
          </p:cNvPr>
          <p:cNvSpPr/>
          <p:nvPr/>
        </p:nvSpPr>
        <p:spPr>
          <a:xfrm>
            <a:off x="486756" y="3044100"/>
            <a:ext cx="11392428" cy="336963"/>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8E66A6-390E-3D81-2361-85C7F7CF1D27}"/>
              </a:ext>
            </a:extLst>
          </p:cNvPr>
          <p:cNvSpPr/>
          <p:nvPr/>
        </p:nvSpPr>
        <p:spPr>
          <a:xfrm>
            <a:off x="486756" y="3373448"/>
            <a:ext cx="11392428" cy="976655"/>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4BB5F8C-1DC4-DFDE-536D-3D484B0D0AF4}"/>
              </a:ext>
            </a:extLst>
          </p:cNvPr>
          <p:cNvSpPr/>
          <p:nvPr/>
        </p:nvSpPr>
        <p:spPr>
          <a:xfrm>
            <a:off x="486756" y="4280290"/>
            <a:ext cx="11392428" cy="642634"/>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D31B958-3494-90A8-1B7C-0EAC48727BD5}"/>
              </a:ext>
            </a:extLst>
          </p:cNvPr>
          <p:cNvSpPr/>
          <p:nvPr/>
        </p:nvSpPr>
        <p:spPr>
          <a:xfrm>
            <a:off x="484266" y="4898283"/>
            <a:ext cx="11370559" cy="451922"/>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089F15C-9AEA-D658-5484-71E9FA0211DE}"/>
              </a:ext>
            </a:extLst>
          </p:cNvPr>
          <p:cNvSpPr/>
          <p:nvPr/>
        </p:nvSpPr>
        <p:spPr>
          <a:xfrm>
            <a:off x="511116" y="2264088"/>
            <a:ext cx="11392428" cy="3040425"/>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74872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ntr" presetSubtype="0" fill="hold" grpId="2"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2"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ntr" presetSubtype="0" fill="hold" grpId="2"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grpId="2"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ntr" presetSubtype="0" fill="hold" grpId="2"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EF4BD805-B017-39E6-F76A-58B03202A49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6" name="Imagen 23">
            <a:extLst>
              <a:ext uri="{FF2B5EF4-FFF2-40B4-BE49-F238E27FC236}">
                <a16:creationId xmlns:a16="http://schemas.microsoft.com/office/drawing/2014/main" id="{F5B44402-A0B4-2EDD-720E-E33B10006A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6154" y="5706477"/>
            <a:ext cx="1047751"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7">
            <a:extLst>
              <a:ext uri="{FF2B5EF4-FFF2-40B4-BE49-F238E27FC236}">
                <a16:creationId xmlns:a16="http://schemas.microsoft.com/office/drawing/2014/main" id="{59059619-56A8-BE1E-F8F7-7E07E1892513}"/>
              </a:ext>
            </a:extLst>
          </p:cNvPr>
          <p:cNvSpPr>
            <a:spLocks noGrp="1"/>
          </p:cNvSpPr>
          <p:nvPr>
            <p:ph sz="quarter" idx="13"/>
          </p:nvPr>
        </p:nvSpPr>
        <p:spPr>
          <a:xfrm>
            <a:off x="2322559" y="2556644"/>
            <a:ext cx="7967296" cy="1542391"/>
          </a:xfrm>
        </p:spPr>
        <p:txBody>
          <a:bodyPr/>
          <a:lstStyle/>
          <a:p>
            <a:pPr marL="0" indent="0">
              <a:buNone/>
            </a:pPr>
            <a:r>
              <a:rPr lang="en-US" sz="4000"/>
              <a:t>New data?</a:t>
            </a:r>
          </a:p>
          <a:p>
            <a:pPr marL="0" indent="0">
              <a:buNone/>
            </a:pPr>
            <a:r>
              <a:rPr lang="en-US" sz="4000"/>
              <a:t>Where do the data come from?</a:t>
            </a:r>
          </a:p>
        </p:txBody>
      </p:sp>
    </p:spTree>
    <p:extLst>
      <p:ext uri="{BB962C8B-B14F-4D97-AF65-F5344CB8AC3E}">
        <p14:creationId xmlns:p14="http://schemas.microsoft.com/office/powerpoint/2010/main" val="3437681181"/>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numero, documento&#10;&#10;Descrizione generata automaticamente">
            <a:extLst>
              <a:ext uri="{FF2B5EF4-FFF2-40B4-BE49-F238E27FC236}">
                <a16:creationId xmlns:a16="http://schemas.microsoft.com/office/drawing/2014/main" id="{8BB30DA7-7FC9-2740-5D37-E110BD0DA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74" y="1182763"/>
            <a:ext cx="6813133" cy="5236689"/>
          </a:xfrm>
          <a:prstGeom prst="rect">
            <a:avLst/>
          </a:prstGeom>
        </p:spPr>
      </p:pic>
      <p:pic>
        <p:nvPicPr>
          <p:cNvPr id="5" name="Immagine 4" descr="Immagine che contiene testo, ricevuta, Carattere, schermata&#10;&#10;Descrizione generata automaticamente">
            <a:extLst>
              <a:ext uri="{FF2B5EF4-FFF2-40B4-BE49-F238E27FC236}">
                <a16:creationId xmlns:a16="http://schemas.microsoft.com/office/drawing/2014/main" id="{016157DF-391B-EB22-0DEB-B7D967528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499" y="2513816"/>
            <a:ext cx="5522127" cy="1830368"/>
          </a:xfrm>
          <a:prstGeom prst="rect">
            <a:avLst/>
          </a:prstGeom>
        </p:spPr>
      </p:pic>
      <p:sp>
        <p:nvSpPr>
          <p:cNvPr id="12" name="Title 11">
            <a:extLst>
              <a:ext uri="{FF2B5EF4-FFF2-40B4-BE49-F238E27FC236}">
                <a16:creationId xmlns:a16="http://schemas.microsoft.com/office/drawing/2014/main" id="{DEB6BD33-0804-1022-A2F8-538686358B8B}"/>
              </a:ext>
            </a:extLst>
          </p:cNvPr>
          <p:cNvSpPr>
            <a:spLocks noGrp="1"/>
          </p:cNvSpPr>
          <p:nvPr>
            <p:ph type="title"/>
          </p:nvPr>
        </p:nvSpPr>
        <p:spPr/>
        <p:txBody>
          <a:bodyPr>
            <a:normAutofit/>
          </a:bodyPr>
          <a:lstStyle/>
          <a:p>
            <a:r>
              <a:rPr lang="en-US"/>
              <a:t>Is there room for consolidative thoracic radiotherapy for ES-SCLC in the era of immunotherapy?</a:t>
            </a:r>
            <a:endParaRPr lang="en-GB"/>
          </a:p>
        </p:txBody>
      </p:sp>
      <p:sp>
        <p:nvSpPr>
          <p:cNvPr id="9" name="TextBox 8">
            <a:extLst>
              <a:ext uri="{FF2B5EF4-FFF2-40B4-BE49-F238E27FC236}">
                <a16:creationId xmlns:a16="http://schemas.microsoft.com/office/drawing/2014/main" id="{E3573B3B-D658-2AD2-FDFD-BA88FC4F8231}"/>
              </a:ext>
            </a:extLst>
          </p:cNvPr>
          <p:cNvSpPr txBox="1"/>
          <p:nvPr/>
        </p:nvSpPr>
        <p:spPr>
          <a:xfrm>
            <a:off x="800451" y="6419452"/>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Chemo, chemotherapy; ICI, immune checkpoint inhibitor; cTRT, consolidative thoracic radiation therapy; ES-SCLC, </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extensive stage-small cell lung cancer; </a:t>
            </a: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PD-L1, programmed cell death ligand 1.</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Extracted from Feng B et al. Radiother Oncol. 2024:190:110014</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3C28EB8F-80A8-AE93-9EF9-56D3DD201BCB}"/>
              </a:ext>
            </a:extLst>
          </p:cNvPr>
          <p:cNvSpPr txBox="1">
            <a:spLocks/>
          </p:cNvSpPr>
          <p:nvPr/>
        </p:nvSpPr>
        <p:spPr>
          <a:xfrm>
            <a:off x="11478226" y="6339057"/>
            <a:ext cx="609600" cy="365125"/>
          </a:xfrm>
          <a:prstGeom prst="rect">
            <a:avLst/>
          </a:prstGeom>
        </p:spPr>
        <p:txBody>
          <a:bodyPr anchor="ctr" anchorCtr="0"/>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9335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5552CCE4-DADC-91F2-6A3F-0F45A0C08909}"/>
              </a:ext>
            </a:extLst>
          </p:cNvPr>
          <p:cNvSpPr txBox="1">
            <a:spLocks/>
          </p:cNvSpPr>
          <p:nvPr/>
        </p:nvSpPr>
        <p:spPr>
          <a:xfrm>
            <a:off x="649108" y="172541"/>
            <a:ext cx="10544033" cy="5288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ES-SCLC: second-line options</a:t>
            </a:r>
          </a:p>
        </p:txBody>
      </p:sp>
      <p:sp>
        <p:nvSpPr>
          <p:cNvPr id="2" name="Slide Number Placeholder 2">
            <a:extLst>
              <a:ext uri="{FF2B5EF4-FFF2-40B4-BE49-F238E27FC236}">
                <a16:creationId xmlns:a16="http://schemas.microsoft.com/office/drawing/2014/main" id="{932DD458-AC4B-1F5D-C946-57760A889E7A}"/>
              </a:ext>
            </a:extLst>
          </p:cNvPr>
          <p:cNvSpPr txBox="1">
            <a:spLocks/>
          </p:cNvSpPr>
          <p:nvPr/>
        </p:nvSpPr>
        <p:spPr>
          <a:xfrm>
            <a:off x="11478226" y="6339057"/>
            <a:ext cx="609600" cy="365125"/>
          </a:xfrm>
          <a:prstGeom prst="rect">
            <a:avLst/>
          </a:prstGeom>
        </p:spPr>
        <p:txBody>
          <a:bodyPr anchor="ctr" anchorCtr="0"/>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2B1B269D-4E2B-8417-60AD-5E25D817FB13}"/>
              </a:ext>
            </a:extLst>
          </p:cNvPr>
          <p:cNvGrpSpPr/>
          <p:nvPr/>
        </p:nvGrpSpPr>
        <p:grpSpPr>
          <a:xfrm>
            <a:off x="55133" y="1085808"/>
            <a:ext cx="6049281" cy="3127471"/>
            <a:chOff x="55133" y="1085808"/>
            <a:chExt cx="6049281" cy="3127471"/>
          </a:xfrm>
        </p:grpSpPr>
        <p:grpSp>
          <p:nvGrpSpPr>
            <p:cNvPr id="4" name="Group 3">
              <a:extLst>
                <a:ext uri="{FF2B5EF4-FFF2-40B4-BE49-F238E27FC236}">
                  <a16:creationId xmlns:a16="http://schemas.microsoft.com/office/drawing/2014/main" id="{F1705C42-C459-646C-60D8-8D5F509748EB}"/>
                </a:ext>
              </a:extLst>
            </p:cNvPr>
            <p:cNvGrpSpPr/>
            <p:nvPr/>
          </p:nvGrpSpPr>
          <p:grpSpPr>
            <a:xfrm>
              <a:off x="55133" y="2013358"/>
              <a:ext cx="5662048" cy="2199921"/>
              <a:chOff x="12357" y="2087037"/>
              <a:chExt cx="5662048" cy="2199921"/>
            </a:xfrm>
          </p:grpSpPr>
          <p:sp>
            <p:nvSpPr>
              <p:cNvPr id="15" name="Rettangolo con angoli arrotondati 14">
                <a:extLst>
                  <a:ext uri="{FF2B5EF4-FFF2-40B4-BE49-F238E27FC236}">
                    <a16:creationId xmlns:a16="http://schemas.microsoft.com/office/drawing/2014/main" id="{4A6C4056-3940-EE61-895F-8DEA5B9AB62F}"/>
                  </a:ext>
                </a:extLst>
              </p:cNvPr>
              <p:cNvSpPr/>
              <p:nvPr/>
            </p:nvSpPr>
            <p:spPr>
              <a:xfrm>
                <a:off x="12357" y="2087037"/>
                <a:ext cx="5662048" cy="219992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AF3445B3-88FE-4038-75B7-71FD1B5AF09E}"/>
                  </a:ext>
                </a:extLst>
              </p:cNvPr>
              <p:cNvSpPr txBox="1"/>
              <p:nvPr/>
            </p:nvSpPr>
            <p:spPr>
              <a:xfrm>
                <a:off x="119718" y="2155947"/>
                <a:ext cx="5434166"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philosophy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suits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me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Stoicism</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cancer</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will</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come back or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won’t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come back and,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other</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than</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healthy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lifestyle,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there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not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whole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lot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 can do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about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Other</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people are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scared</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about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scans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 for me,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before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scan</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imagine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what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would</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be like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if</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showed</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progression</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 and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what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I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would</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do. </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have</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a:t>
                </a:r>
                <a:r>
                  <a:rPr kumimoji="0" lang="it-IT" sz="1600" b="1"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have</a:t>
                </a:r>
                <a:r>
                  <a:rPr kumimoji="0" lang="it-IT" sz="16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that Plan B</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But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this</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way,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I’m</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still</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able</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live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my</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life and be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peace with </a:t>
                </a:r>
                <a:r>
                  <a:rPr kumimoji="0" lang="it-IT" sz="1600" b="0" i="1"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it</a:t>
                </a:r>
                <a:r>
                  <a:rPr kumimoji="0" lang="it-IT"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grpSp>
        <p:sp>
          <p:nvSpPr>
            <p:cNvPr id="7" name="Titolo 1">
              <a:extLst>
                <a:ext uri="{FF2B5EF4-FFF2-40B4-BE49-F238E27FC236}">
                  <a16:creationId xmlns:a16="http://schemas.microsoft.com/office/drawing/2014/main" id="{ED14E21D-177D-D4D4-E00C-38EE2008B14C}"/>
                </a:ext>
              </a:extLst>
            </p:cNvPr>
            <p:cNvSpPr txBox="1">
              <a:spLocks/>
            </p:cNvSpPr>
            <p:nvPr/>
          </p:nvSpPr>
          <p:spPr>
            <a:xfrm>
              <a:off x="649108" y="1085808"/>
              <a:ext cx="5455306" cy="8188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ASCO Educational Book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0"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(2024)</a:t>
              </a:r>
              <a:r>
                <a:rPr kumimoji="0" lang="it-IT" sz="2400" b="0" i="0" u="none" strike="noStrike" kern="1200" cap="none" spc="0" normalizeH="0" baseline="30000" noProof="0">
                  <a:ln>
                    <a:noFill/>
                  </a:ln>
                  <a:solidFill>
                    <a:srgbClr val="283349"/>
                  </a:solidFill>
                  <a:effectLst/>
                  <a:uLnTx/>
                  <a:uFillTx/>
                  <a:latin typeface="Arial" panose="020B0604020202020204" pitchFamily="34" charset="0"/>
                  <a:ea typeface="+mj-ea"/>
                  <a:cs typeface="Arial" panose="020B0604020202020204" pitchFamily="34" charset="0"/>
                </a:rPr>
                <a:t>1</a:t>
              </a:r>
            </a:p>
          </p:txBody>
        </p:sp>
      </p:grpSp>
      <p:grpSp>
        <p:nvGrpSpPr>
          <p:cNvPr id="5" name="Group 4">
            <a:extLst>
              <a:ext uri="{FF2B5EF4-FFF2-40B4-BE49-F238E27FC236}">
                <a16:creationId xmlns:a16="http://schemas.microsoft.com/office/drawing/2014/main" id="{B99771F9-6E2F-9C8D-092C-903A1E0A3F03}"/>
              </a:ext>
            </a:extLst>
          </p:cNvPr>
          <p:cNvGrpSpPr/>
          <p:nvPr/>
        </p:nvGrpSpPr>
        <p:grpSpPr>
          <a:xfrm>
            <a:off x="5921124" y="1060971"/>
            <a:ext cx="6215743" cy="4400311"/>
            <a:chOff x="5921124" y="1060971"/>
            <a:chExt cx="6215743" cy="4400311"/>
          </a:xfrm>
        </p:grpSpPr>
        <p:pic>
          <p:nvPicPr>
            <p:cNvPr id="21" name="Immagine 20">
              <a:extLst>
                <a:ext uri="{FF2B5EF4-FFF2-40B4-BE49-F238E27FC236}">
                  <a16:creationId xmlns:a16="http://schemas.microsoft.com/office/drawing/2014/main" id="{391ECE9F-C449-88F0-5982-E91B4426CB84}"/>
                </a:ext>
              </a:extLst>
            </p:cNvPr>
            <p:cNvPicPr>
              <a:picLocks noChangeAspect="1"/>
            </p:cNvPicPr>
            <p:nvPr/>
          </p:nvPicPr>
          <p:blipFill>
            <a:blip r:embed="rId3"/>
            <a:stretch>
              <a:fillRect/>
            </a:stretch>
          </p:blipFill>
          <p:spPr>
            <a:xfrm>
              <a:off x="5921124" y="2013358"/>
              <a:ext cx="6215743" cy="3447924"/>
            </a:xfrm>
            <a:prstGeom prst="rect">
              <a:avLst/>
            </a:prstGeom>
          </p:spPr>
        </p:pic>
        <p:sp>
          <p:nvSpPr>
            <p:cNvPr id="8" name="Titolo 1">
              <a:extLst>
                <a:ext uri="{FF2B5EF4-FFF2-40B4-BE49-F238E27FC236}">
                  <a16:creationId xmlns:a16="http://schemas.microsoft.com/office/drawing/2014/main" id="{E07903AE-ED1D-EDC4-027C-8AB136348B54}"/>
                </a:ext>
              </a:extLst>
            </p:cNvPr>
            <p:cNvSpPr txBox="1">
              <a:spLocks/>
            </p:cNvSpPr>
            <p:nvPr/>
          </p:nvSpPr>
          <p:spPr>
            <a:xfrm>
              <a:off x="6104414" y="1060971"/>
              <a:ext cx="5455306" cy="81887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ESMO Guidelines</a:t>
              </a:r>
              <a:r>
                <a:rPr kumimoji="0" lang="it-IT" sz="2800" b="1" i="0" u="none" strike="noStrike" kern="1200" cap="none" spc="0" normalizeH="0" baseline="30000" noProof="0">
                  <a:ln>
                    <a:noFill/>
                  </a:ln>
                  <a:solidFill>
                    <a:srgbClr val="283349"/>
                  </a:solidFill>
                  <a:effectLst/>
                  <a:uLnTx/>
                  <a:uFillTx/>
                  <a:latin typeface="Arial" panose="020B0604020202020204" pitchFamily="34" charset="0"/>
                  <a:ea typeface="+mj-ea"/>
                  <a:cs typeface="Arial" panose="020B0604020202020204" pitchFamily="34" charset="0"/>
                </a:rPr>
                <a:t>2</a:t>
              </a:r>
              <a:endParaRPr kumimoji="0" lang="it-IT" sz="2400" b="0" i="0" u="none" strike="noStrike" kern="1200" cap="none" spc="0" normalizeH="0" baseline="30000" noProof="0">
                <a:ln>
                  <a:noFill/>
                </a:ln>
                <a:solidFill>
                  <a:srgbClr val="283349"/>
                </a:solidFill>
                <a:effectLst/>
                <a:uLnTx/>
                <a:uFillTx/>
                <a:latin typeface="Arial" panose="020B0604020202020204" pitchFamily="34" charset="0"/>
                <a:ea typeface="+mj-ea"/>
                <a:cs typeface="Arial" panose="020B0604020202020204" pitchFamily="34" charset="0"/>
              </a:endParaRPr>
            </a:p>
          </p:txBody>
        </p:sp>
      </p:grpSp>
      <p:sp>
        <p:nvSpPr>
          <p:cNvPr id="11" name="TextBox 10">
            <a:extLst>
              <a:ext uri="{FF2B5EF4-FFF2-40B4-BE49-F238E27FC236}">
                <a16:creationId xmlns:a16="http://schemas.microsoft.com/office/drawing/2014/main" id="{ED08B64F-1A66-1ED2-7E0C-8ABB63E35549}"/>
              </a:ext>
            </a:extLst>
          </p:cNvPr>
          <p:cNvSpPr txBox="1"/>
          <p:nvPr/>
        </p:nvSpPr>
        <p:spPr>
          <a:xfrm>
            <a:off x="883579" y="624280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ES-SCLC, </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extensive stage-small cell lung cancer.</a:t>
            </a:r>
            <a:endParaRPr kumimoji="0" lang="it-IT"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a:t>
            </a:r>
            <a:r>
              <a:rPr kumimoji="0" lang="it-IT"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1) Wang X and Chiang AC. </a:t>
            </a:r>
            <a:r>
              <a:rPr kumimoji="0" lang="en-US"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Am Soc Clin Oncol Educ Book. 2024 ;44(3):e432520; 2) Dingemans A et al. Ann Oncol. 2021;32:839–853</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8194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CE7667E4-DD98-241A-0126-E4A2F3F42B8D}"/>
              </a:ext>
            </a:extLst>
          </p:cNvPr>
          <p:cNvSpPr txBox="1">
            <a:spLocks/>
          </p:cNvSpPr>
          <p:nvPr/>
        </p:nvSpPr>
        <p:spPr>
          <a:xfrm>
            <a:off x="649108" y="172541"/>
            <a:ext cx="10544033" cy="5288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1" i="0" u="none" strike="noStrike" kern="1200" cap="none" spc="0" normalizeH="0" baseline="0" noProof="0">
                <a:ln>
                  <a:noFill/>
                </a:ln>
                <a:solidFill>
                  <a:srgbClr val="44546A">
                    <a:lumMod val="75000"/>
                  </a:srgbClr>
                </a:solidFill>
                <a:effectLst/>
                <a:uLnTx/>
                <a:uFillTx/>
                <a:latin typeface="Century Gothic" panose="020B0502020202020204" pitchFamily="34" charset="0"/>
                <a:ea typeface="+mj-ea"/>
                <a:cs typeface="+mj-cs"/>
              </a:rPr>
              <a:t>ES-SCLC: second line options</a:t>
            </a:r>
          </a:p>
        </p:txBody>
      </p:sp>
      <p:sp>
        <p:nvSpPr>
          <p:cNvPr id="4" name="Titolo 1">
            <a:extLst>
              <a:ext uri="{FF2B5EF4-FFF2-40B4-BE49-F238E27FC236}">
                <a16:creationId xmlns:a16="http://schemas.microsoft.com/office/drawing/2014/main" id="{A6D9CD6E-7EB1-A37A-D09B-B9F56ABE70CB}"/>
              </a:ext>
            </a:extLst>
          </p:cNvPr>
          <p:cNvSpPr txBox="1">
            <a:spLocks/>
          </p:cNvSpPr>
          <p:nvPr/>
        </p:nvSpPr>
        <p:spPr>
          <a:xfrm>
            <a:off x="649108" y="701343"/>
            <a:ext cx="10544033" cy="5288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kern="1200">
                <a:solidFill>
                  <a:srgbClr val="0A41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1" u="none" strike="noStrike" kern="1200" cap="none" spc="0" normalizeH="0" baseline="0" noProof="0">
                <a:ln>
                  <a:noFill/>
                </a:ln>
                <a:solidFill>
                  <a:srgbClr val="44546A">
                    <a:lumMod val="75000"/>
                  </a:srgbClr>
                </a:solidFill>
                <a:effectLst/>
                <a:uLnTx/>
                <a:uFillTx/>
                <a:latin typeface="Century Gothic" panose="020B0502020202020204" pitchFamily="34" charset="0"/>
                <a:ea typeface="+mj-ea"/>
                <a:cs typeface="+mj-cs"/>
              </a:rPr>
              <a:t>«</a:t>
            </a:r>
            <a:r>
              <a:rPr kumimoji="0" lang="it-IT" sz="3200" b="0" i="1" u="none" strike="noStrike" kern="1200" cap="none" spc="0" normalizeH="0" baseline="0" noProof="0" err="1">
                <a:ln>
                  <a:noFill/>
                </a:ln>
                <a:solidFill>
                  <a:srgbClr val="44546A">
                    <a:lumMod val="75000"/>
                  </a:srgbClr>
                </a:solidFill>
                <a:effectLst/>
                <a:uLnTx/>
                <a:uFillTx/>
                <a:latin typeface="Century Gothic" panose="020B0502020202020204" pitchFamily="34" charset="0"/>
                <a:ea typeface="+mj-ea"/>
                <a:cs typeface="+mj-cs"/>
              </a:rPr>
              <a:t>that</a:t>
            </a:r>
            <a:r>
              <a:rPr kumimoji="0" lang="it-IT" sz="3200" b="0" i="1" u="none" strike="noStrike" kern="1200" cap="none" spc="0" normalizeH="0" baseline="0" noProof="0">
                <a:ln>
                  <a:noFill/>
                </a:ln>
                <a:solidFill>
                  <a:srgbClr val="44546A">
                    <a:lumMod val="75000"/>
                  </a:srgbClr>
                </a:solidFill>
                <a:effectLst/>
                <a:uLnTx/>
                <a:uFillTx/>
                <a:latin typeface="Century Gothic" panose="020B0502020202020204" pitchFamily="34" charset="0"/>
                <a:ea typeface="+mj-ea"/>
                <a:cs typeface="+mj-cs"/>
              </a:rPr>
              <a:t> plan B» some </a:t>
            </a:r>
            <a:r>
              <a:rPr kumimoji="0" lang="it-IT" sz="3200" b="0" i="1" u="none" strike="noStrike" kern="1200" cap="none" spc="0" normalizeH="0" baseline="0" noProof="0" err="1">
                <a:ln>
                  <a:noFill/>
                </a:ln>
                <a:solidFill>
                  <a:srgbClr val="44546A">
                    <a:lumMod val="75000"/>
                  </a:srgbClr>
                </a:solidFill>
                <a:effectLst/>
                <a:uLnTx/>
                <a:uFillTx/>
                <a:latin typeface="Century Gothic" panose="020B0502020202020204" pitchFamily="34" charset="0"/>
                <a:ea typeface="+mj-ea"/>
                <a:cs typeface="+mj-cs"/>
              </a:rPr>
              <a:t>examples</a:t>
            </a:r>
            <a:endParaRPr kumimoji="0" lang="it-IT" sz="3200" b="0" i="1" u="none" strike="noStrike" kern="1200" cap="none" spc="0" normalizeH="0" baseline="0" noProof="0">
              <a:ln>
                <a:noFill/>
              </a:ln>
              <a:solidFill>
                <a:srgbClr val="44546A">
                  <a:lumMod val="75000"/>
                </a:srgbClr>
              </a:solidFill>
              <a:effectLst/>
              <a:uLnTx/>
              <a:uFillTx/>
              <a:latin typeface="Century Gothic" panose="020B0502020202020204" pitchFamily="34" charset="0"/>
              <a:ea typeface="+mj-ea"/>
              <a:cs typeface="+mj-cs"/>
            </a:endParaRPr>
          </a:p>
        </p:txBody>
      </p:sp>
      <p:pic>
        <p:nvPicPr>
          <p:cNvPr id="5" name="Immagine 4" descr="Immagine che contiene schermata, diagramma, testo&#10;&#10;Descrizione generata automaticamente">
            <a:extLst>
              <a:ext uri="{FF2B5EF4-FFF2-40B4-BE49-F238E27FC236}">
                <a16:creationId xmlns:a16="http://schemas.microsoft.com/office/drawing/2014/main" id="{CD5CF6B6-AF82-CBDA-1F98-0D0F93E3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3" y="2574586"/>
            <a:ext cx="5862828" cy="2884883"/>
          </a:xfrm>
          <a:prstGeom prst="rect">
            <a:avLst/>
          </a:prstGeom>
        </p:spPr>
      </p:pic>
      <p:sp>
        <p:nvSpPr>
          <p:cNvPr id="6" name="CasellaDiTesto 5">
            <a:extLst>
              <a:ext uri="{FF2B5EF4-FFF2-40B4-BE49-F238E27FC236}">
                <a16:creationId xmlns:a16="http://schemas.microsoft.com/office/drawing/2014/main" id="{0382EA33-F76E-E56F-F7EC-77D0760A5C14}"/>
              </a:ext>
            </a:extLst>
          </p:cNvPr>
          <p:cNvSpPr txBox="1"/>
          <p:nvPr/>
        </p:nvSpPr>
        <p:spPr>
          <a:xfrm>
            <a:off x="2274850" y="1574281"/>
            <a:ext cx="27543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lumMod val="75000"/>
                  </a:srgbClr>
                </a:solidFill>
                <a:effectLst/>
                <a:uLnTx/>
                <a:uFillTx/>
                <a:latin typeface="Century Gothic" panose="020B0502020202020204" pitchFamily="34" charset="0"/>
                <a:ea typeface="+mn-ea"/>
                <a:cs typeface="+mn-cs"/>
              </a:rPr>
              <a:t>DLL3 </a:t>
            </a:r>
            <a:r>
              <a:rPr kumimoji="0" lang="it-IT" sz="1800" b="1" i="0" u="none" strike="noStrike" kern="1200" cap="none" spc="0" normalizeH="0" baseline="0" noProof="0" err="1">
                <a:ln>
                  <a:noFill/>
                </a:ln>
                <a:solidFill>
                  <a:srgbClr val="44546A">
                    <a:lumMod val="75000"/>
                  </a:srgbClr>
                </a:solidFill>
                <a:effectLst/>
                <a:uLnTx/>
                <a:uFillTx/>
                <a:latin typeface="Century Gothic" panose="020B0502020202020204" pitchFamily="34" charset="0"/>
                <a:ea typeface="+mn-ea"/>
                <a:cs typeface="+mn-cs"/>
              </a:rPr>
              <a:t>as</a:t>
            </a:r>
            <a:r>
              <a:rPr kumimoji="0" lang="it-IT" sz="1800" b="1" i="0" u="none" strike="noStrike" kern="1200" cap="none" spc="0" normalizeH="0" baseline="0" noProof="0">
                <a:ln>
                  <a:noFill/>
                </a:ln>
                <a:solidFill>
                  <a:srgbClr val="44546A">
                    <a:lumMod val="75000"/>
                  </a:srgbClr>
                </a:solidFill>
                <a:effectLst/>
                <a:uLnTx/>
                <a:uFillTx/>
                <a:latin typeface="Century Gothic" panose="020B0502020202020204" pitchFamily="34" charset="0"/>
                <a:ea typeface="+mn-ea"/>
                <a:cs typeface="+mn-cs"/>
              </a:rPr>
              <a:t> a target</a:t>
            </a:r>
          </a:p>
        </p:txBody>
      </p:sp>
      <p:sp>
        <p:nvSpPr>
          <p:cNvPr id="8" name="Rettangolo 7">
            <a:extLst>
              <a:ext uri="{FF2B5EF4-FFF2-40B4-BE49-F238E27FC236}">
                <a16:creationId xmlns:a16="http://schemas.microsoft.com/office/drawing/2014/main" id="{0938EAC6-5D5C-4F3D-5B0D-E6DC5266D262}"/>
              </a:ext>
            </a:extLst>
          </p:cNvPr>
          <p:cNvSpPr/>
          <p:nvPr/>
        </p:nvSpPr>
        <p:spPr>
          <a:xfrm>
            <a:off x="4091499" y="4957608"/>
            <a:ext cx="2520176" cy="7359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D0CC5E0C-4D68-C4DA-7AF2-82BE41D9B6E2}"/>
              </a:ext>
            </a:extLst>
          </p:cNvPr>
          <p:cNvGrpSpPr/>
          <p:nvPr/>
        </p:nvGrpSpPr>
        <p:grpSpPr>
          <a:xfrm>
            <a:off x="6125789" y="774430"/>
            <a:ext cx="6066211" cy="3036868"/>
            <a:chOff x="6125789" y="774430"/>
            <a:chExt cx="6066211" cy="3036868"/>
          </a:xfrm>
        </p:grpSpPr>
        <p:pic>
          <p:nvPicPr>
            <p:cNvPr id="9" name="Immagine 8" descr="Immagine che contiene testo, schermata, linea, Diagramma&#10;&#10;Descrizione generata automaticamente">
              <a:extLst>
                <a:ext uri="{FF2B5EF4-FFF2-40B4-BE49-F238E27FC236}">
                  <a16:creationId xmlns:a16="http://schemas.microsoft.com/office/drawing/2014/main" id="{1AECC9F2-C2AD-F32B-C6B3-AB57A7BDD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789" y="1164412"/>
              <a:ext cx="6066211" cy="2646886"/>
            </a:xfrm>
            <a:prstGeom prst="rect">
              <a:avLst/>
            </a:prstGeom>
          </p:spPr>
        </p:pic>
        <p:sp>
          <p:nvSpPr>
            <p:cNvPr id="14" name="CasellaDiTesto 13">
              <a:extLst>
                <a:ext uri="{FF2B5EF4-FFF2-40B4-BE49-F238E27FC236}">
                  <a16:creationId xmlns:a16="http://schemas.microsoft.com/office/drawing/2014/main" id="{78A07FD0-AC53-2308-7E24-E6E1549147E4}"/>
                </a:ext>
              </a:extLst>
            </p:cNvPr>
            <p:cNvSpPr txBox="1"/>
            <p:nvPr/>
          </p:nvSpPr>
          <p:spPr>
            <a:xfrm>
              <a:off x="7251343" y="774430"/>
              <a:ext cx="44412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err="1">
                  <a:ln>
                    <a:noFill/>
                  </a:ln>
                  <a:solidFill>
                    <a:srgbClr val="44546A"/>
                  </a:solidFill>
                  <a:effectLst/>
                  <a:uLnTx/>
                  <a:uFillTx/>
                  <a:latin typeface="Century Gothic" panose="020B0502020202020204" pitchFamily="34" charset="0"/>
                  <a:ea typeface="+mn-ea"/>
                  <a:cs typeface="+mn-cs"/>
                </a:rPr>
                <a:t>Tarlatamab</a:t>
              </a:r>
              <a:r>
                <a:rPr kumimoji="0" lang="it-IT" sz="1600" b="1" i="0" u="none" strike="noStrike" kern="1200" cap="none" spc="0" normalizeH="0" baseline="0" noProof="0">
                  <a:ln>
                    <a:noFill/>
                  </a:ln>
                  <a:solidFill>
                    <a:srgbClr val="44546A"/>
                  </a:solidFill>
                  <a:effectLst/>
                  <a:uLnTx/>
                  <a:uFillTx/>
                  <a:latin typeface="Century Gothic" panose="020B0502020202020204" pitchFamily="34" charset="0"/>
                  <a:ea typeface="+mn-ea"/>
                  <a:cs typeface="+mn-cs"/>
                </a:rPr>
                <a:t>: DeLLphi-301 </a:t>
              </a:r>
              <a:r>
                <a:rPr kumimoji="0" lang="it-IT" sz="1600" b="1" i="0" u="none" strike="noStrike" kern="1200" cap="none" spc="0" normalizeH="0" baseline="0" noProof="0" err="1">
                  <a:ln>
                    <a:noFill/>
                  </a:ln>
                  <a:solidFill>
                    <a:srgbClr val="44546A"/>
                  </a:solidFill>
                  <a:effectLst/>
                  <a:uLnTx/>
                  <a:uFillTx/>
                  <a:latin typeface="Century Gothic" panose="020B0502020202020204" pitchFamily="34" charset="0"/>
                  <a:ea typeface="+mn-ea"/>
                  <a:cs typeface="+mn-cs"/>
                </a:rPr>
                <a:t>phase</a:t>
              </a:r>
              <a:r>
                <a:rPr kumimoji="0" lang="it-IT" sz="1600" b="1" i="0" u="none" strike="noStrike" kern="1200" cap="none" spc="0" normalizeH="0" baseline="0" noProof="0">
                  <a:ln>
                    <a:noFill/>
                  </a:ln>
                  <a:solidFill>
                    <a:srgbClr val="44546A"/>
                  </a:solidFill>
                  <a:effectLst/>
                  <a:uLnTx/>
                  <a:uFillTx/>
                  <a:latin typeface="Century Gothic" panose="020B0502020202020204" pitchFamily="34" charset="0"/>
                  <a:ea typeface="+mn-ea"/>
                  <a:cs typeface="+mn-cs"/>
                </a:rPr>
                <a:t> II trial</a:t>
              </a:r>
              <a:r>
                <a:rPr kumimoji="0" lang="it-IT" sz="1600" b="1" i="0" u="none" strike="noStrike" kern="1200" cap="none" spc="0" normalizeH="0" baseline="30000" noProof="0">
                  <a:ln>
                    <a:noFill/>
                  </a:ln>
                  <a:solidFill>
                    <a:srgbClr val="44546A"/>
                  </a:solidFill>
                  <a:effectLst/>
                  <a:uLnTx/>
                  <a:uFillTx/>
                  <a:latin typeface="Century Gothic" panose="020B0502020202020204" pitchFamily="34" charset="0"/>
                  <a:ea typeface="+mn-ea"/>
                  <a:cs typeface="+mn-cs"/>
                </a:rPr>
                <a:t>2</a:t>
              </a:r>
            </a:p>
          </p:txBody>
        </p:sp>
      </p:grpSp>
      <p:pic>
        <p:nvPicPr>
          <p:cNvPr id="16" name="Immagine 15">
            <a:extLst>
              <a:ext uri="{FF2B5EF4-FFF2-40B4-BE49-F238E27FC236}">
                <a16:creationId xmlns:a16="http://schemas.microsoft.com/office/drawing/2014/main" id="{E0B57C96-5AC3-EFC8-DC72-83DC9EB9B66D}"/>
              </a:ext>
            </a:extLst>
          </p:cNvPr>
          <p:cNvPicPr>
            <a:picLocks noChangeAspect="1"/>
          </p:cNvPicPr>
          <p:nvPr/>
        </p:nvPicPr>
        <p:blipFill>
          <a:blip r:embed="rId4"/>
          <a:stretch>
            <a:fillRect/>
          </a:stretch>
        </p:blipFill>
        <p:spPr>
          <a:xfrm>
            <a:off x="0" y="1375354"/>
            <a:ext cx="5926015" cy="2080114"/>
          </a:xfrm>
          <a:prstGeom prst="rect">
            <a:avLst/>
          </a:prstGeom>
        </p:spPr>
      </p:pic>
      <p:sp>
        <p:nvSpPr>
          <p:cNvPr id="21" name="CasellaDiTesto 6">
            <a:extLst>
              <a:ext uri="{FF2B5EF4-FFF2-40B4-BE49-F238E27FC236}">
                <a16:creationId xmlns:a16="http://schemas.microsoft.com/office/drawing/2014/main" id="{8CB02BB7-2A29-1DA1-202D-85C1B85A3699}"/>
              </a:ext>
            </a:extLst>
          </p:cNvPr>
          <p:cNvSpPr txBox="1"/>
          <p:nvPr/>
        </p:nvSpPr>
        <p:spPr>
          <a:xfrm>
            <a:off x="216267" y="6301298"/>
            <a:ext cx="1144298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CI, confidence interval; DLL3, delta-like ligand 3; ES-SCLC, </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extensive stage-small cell lung cancer</a:t>
            </a:r>
            <a:r>
              <a:rPr kumimoji="0" lang="fr-FR"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 LCNEC, large cell neuroendocrine lung carcinoma; </a:t>
            </a:r>
            <a:r>
              <a:rPr kumimoji="0" lang="en-US" altLang="it-IT" sz="900" b="0" i="0" u="none" strike="noStrike" kern="1200" cap="none" spc="0" normalizeH="0" baseline="0" noProof="0">
                <a:ln>
                  <a:noFill/>
                </a:ln>
                <a:solidFill>
                  <a:srgbClr val="283349"/>
                </a:solidFill>
                <a:effectLst/>
                <a:uLnTx/>
                <a:uFillTx/>
                <a:latin typeface="Arial" panose="020B0604020202020204" pitchFamily="34" charset="0"/>
                <a:ea typeface="Microsoft YaHei" panose="020B0503020204020204" pitchFamily="34" charset="-122"/>
                <a:cs typeface="Arial" panose="020B0604020202020204" pitchFamily="34" charset="0"/>
              </a:rPr>
              <a:t>NE, not estimable; OS, overall survival.</a:t>
            </a:r>
            <a:endParaRPr kumimoji="0" lang="it-IT"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it-IT"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1</a:t>
            </a:r>
            <a:r>
              <a:rPr kumimoji="0" lang="en-GB"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 Tanizaki J et al. Presented at ELCC 2024; March 20-23 March 2024; Prague, Czech Republic; 2) Paz-Ares L at al. Presented at ESMO 2023; October 20-24 October 2023; Madrid, Spain; </a:t>
            </a:r>
            <a:br>
              <a:rPr kumimoji="0" lang="en-GB"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3) Wermke M et al. Presented at the WCLC 2023; September 9-12, 2023; Singapore.</a:t>
            </a:r>
          </a:p>
        </p:txBody>
      </p:sp>
      <p:sp>
        <p:nvSpPr>
          <p:cNvPr id="22" name="TextBox 21">
            <a:extLst>
              <a:ext uri="{FF2B5EF4-FFF2-40B4-BE49-F238E27FC236}">
                <a16:creationId xmlns:a16="http://schemas.microsoft.com/office/drawing/2014/main" id="{9DC0BE22-E011-BC83-8A7E-0C5C8277238B}"/>
              </a:ext>
            </a:extLst>
          </p:cNvPr>
          <p:cNvSpPr txBox="1"/>
          <p:nvPr/>
        </p:nvSpPr>
        <p:spPr>
          <a:xfrm>
            <a:off x="4517665" y="1330187"/>
            <a:ext cx="3022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2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E32F5A7C-88BF-E025-795D-BFF16EE641C1}"/>
              </a:ext>
            </a:extLst>
          </p:cNvPr>
          <p:cNvSpPr/>
          <p:nvPr/>
        </p:nvSpPr>
        <p:spPr>
          <a:xfrm>
            <a:off x="4081346" y="4161913"/>
            <a:ext cx="2014654" cy="2853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2">
            <a:extLst>
              <a:ext uri="{FF2B5EF4-FFF2-40B4-BE49-F238E27FC236}">
                <a16:creationId xmlns:a16="http://schemas.microsoft.com/office/drawing/2014/main" id="{93C38BA5-986C-2890-D9C7-D2DC2934D7F2}"/>
              </a:ext>
            </a:extLst>
          </p:cNvPr>
          <p:cNvSpPr txBox="1">
            <a:spLocks/>
          </p:cNvSpPr>
          <p:nvPr/>
        </p:nvSpPr>
        <p:spPr>
          <a:xfrm>
            <a:off x="11478226" y="6339057"/>
            <a:ext cx="609600" cy="365125"/>
          </a:xfrm>
          <a:prstGeom prst="rect">
            <a:avLst/>
          </a:prstGeom>
        </p:spPr>
        <p:txBody>
          <a:bodyPr anchor="ctr" anchorCtr="0"/>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12" name="Immagine 11">
            <a:extLst>
              <a:ext uri="{FF2B5EF4-FFF2-40B4-BE49-F238E27FC236}">
                <a16:creationId xmlns:a16="http://schemas.microsoft.com/office/drawing/2014/main" id="{20A1ADE1-7E18-4ADA-16E8-F898952656B2}"/>
              </a:ext>
            </a:extLst>
          </p:cNvPr>
          <p:cNvPicPr>
            <a:picLocks noChangeAspect="1"/>
          </p:cNvPicPr>
          <p:nvPr/>
        </p:nvPicPr>
        <p:blipFill>
          <a:blip r:embed="rId5"/>
          <a:stretch>
            <a:fillRect/>
          </a:stretch>
        </p:blipFill>
        <p:spPr>
          <a:xfrm>
            <a:off x="6868741" y="4197799"/>
            <a:ext cx="4386823" cy="2103499"/>
          </a:xfrm>
          <a:prstGeom prst="rect">
            <a:avLst/>
          </a:prstGeom>
        </p:spPr>
      </p:pic>
      <p:sp>
        <p:nvSpPr>
          <p:cNvPr id="13" name="Rettangolo 12">
            <a:extLst>
              <a:ext uri="{FF2B5EF4-FFF2-40B4-BE49-F238E27FC236}">
                <a16:creationId xmlns:a16="http://schemas.microsoft.com/office/drawing/2014/main" id="{4F7D1FD7-4901-2575-672A-AD082B429988}"/>
              </a:ext>
            </a:extLst>
          </p:cNvPr>
          <p:cNvSpPr/>
          <p:nvPr/>
        </p:nvSpPr>
        <p:spPr>
          <a:xfrm rot="5400000">
            <a:off x="10390205" y="4840718"/>
            <a:ext cx="1423310" cy="7359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sellaDiTesto 14">
            <a:extLst>
              <a:ext uri="{FF2B5EF4-FFF2-40B4-BE49-F238E27FC236}">
                <a16:creationId xmlns:a16="http://schemas.microsoft.com/office/drawing/2014/main" id="{31843EDA-6AB3-307F-AA9E-02E2252A743A}"/>
              </a:ext>
            </a:extLst>
          </p:cNvPr>
          <p:cNvSpPr txBox="1"/>
          <p:nvPr/>
        </p:nvSpPr>
        <p:spPr>
          <a:xfrm>
            <a:off x="7218027" y="3845024"/>
            <a:ext cx="44412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44546A"/>
                </a:solidFill>
                <a:effectLst/>
                <a:uLnTx/>
                <a:uFillTx/>
                <a:latin typeface="Century Gothic" panose="020B0502020202020204" pitchFamily="34" charset="0"/>
                <a:ea typeface="+mn-ea"/>
                <a:cs typeface="+mn-cs"/>
              </a:rPr>
              <a:t>BI 764532 a DLL3-targeting T </a:t>
            </a:r>
            <a:r>
              <a:rPr kumimoji="0" lang="it-IT" sz="1600" b="1" i="0" u="none" strike="noStrike" kern="1200" cap="none" spc="0" normalizeH="0" baseline="0" noProof="0" err="1">
                <a:ln>
                  <a:noFill/>
                </a:ln>
                <a:solidFill>
                  <a:srgbClr val="44546A"/>
                </a:solidFill>
                <a:effectLst/>
                <a:uLnTx/>
                <a:uFillTx/>
                <a:latin typeface="Century Gothic" panose="020B0502020202020204" pitchFamily="34" charset="0"/>
                <a:ea typeface="+mn-ea"/>
                <a:cs typeface="+mn-cs"/>
              </a:rPr>
              <a:t>cell</a:t>
            </a:r>
            <a:r>
              <a:rPr kumimoji="0" lang="it-IT" sz="1600" b="1" i="0" u="none" strike="noStrike" kern="1200" cap="none" spc="0" normalizeH="0" baseline="0" noProof="0">
                <a:ln>
                  <a:noFill/>
                </a:ln>
                <a:solidFill>
                  <a:srgbClr val="44546A"/>
                </a:solidFill>
                <a:effectLst/>
                <a:uLnTx/>
                <a:uFillTx/>
                <a:latin typeface="Century Gothic" panose="020B0502020202020204" pitchFamily="34" charset="0"/>
                <a:ea typeface="+mn-ea"/>
                <a:cs typeface="+mn-cs"/>
              </a:rPr>
              <a:t> engager</a:t>
            </a:r>
            <a:r>
              <a:rPr kumimoji="0" lang="it-IT" sz="1600" b="1" i="0" u="none" strike="noStrike" kern="1200" cap="none" spc="0" normalizeH="0" baseline="30000" noProof="0">
                <a:ln>
                  <a:noFill/>
                </a:ln>
                <a:solidFill>
                  <a:srgbClr val="44546A"/>
                </a:solidFill>
                <a:effectLst/>
                <a:uLnTx/>
                <a:uFillTx/>
                <a:latin typeface="Century Gothic" panose="020B0502020202020204" pitchFamily="34" charset="0"/>
                <a:ea typeface="+mn-ea"/>
                <a:cs typeface="+mn-cs"/>
              </a:rPr>
              <a:t>3</a:t>
            </a:r>
            <a:r>
              <a:rPr kumimoji="0" lang="it-IT" sz="1600" b="1" i="0" u="none" strike="noStrike" kern="1200" cap="none" spc="0" normalizeH="0" baseline="0" noProof="0">
                <a:ln>
                  <a:noFill/>
                </a:ln>
                <a:solidFill>
                  <a:srgbClr val="44546A"/>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983540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2572340-F45B-C98D-3B83-551EB44235A6}"/>
              </a:ext>
            </a:extLst>
          </p:cNvPr>
          <p:cNvSpPr>
            <a:spLocks noGrp="1"/>
          </p:cNvSpPr>
          <p:nvPr>
            <p:ph sz="quarter" idx="13"/>
          </p:nvPr>
        </p:nvSpPr>
        <p:spPr>
          <a:xfrm>
            <a:off x="739448" y="1400506"/>
            <a:ext cx="10637379" cy="3392211"/>
          </a:xfrm>
        </p:spPr>
        <p:txBody>
          <a:bodyPr/>
          <a:lstStyle/>
          <a:p>
            <a:pPr>
              <a:spcBef>
                <a:spcPts val="1200"/>
              </a:spcBef>
              <a:spcAft>
                <a:spcPts val="1200"/>
              </a:spcAft>
            </a:pPr>
            <a:r>
              <a:rPr lang="en-US" sz="2000"/>
              <a:t>Chemo-immunotherapy is SOC for 1st line treatment of ED-SCLC</a:t>
            </a:r>
          </a:p>
          <a:p>
            <a:pPr>
              <a:spcBef>
                <a:spcPts val="1200"/>
              </a:spcBef>
              <a:spcAft>
                <a:spcPts val="1200"/>
              </a:spcAft>
            </a:pPr>
            <a:r>
              <a:rPr lang="en-US" sz="2000"/>
              <a:t>Second-line treatments are still a huge unmet need: nothing really tailored, but (more or less) novel agents are being tested!</a:t>
            </a:r>
          </a:p>
          <a:p>
            <a:pPr>
              <a:spcBef>
                <a:spcPts val="1200"/>
              </a:spcBef>
              <a:spcAft>
                <a:spcPts val="1200"/>
              </a:spcAft>
            </a:pPr>
            <a:r>
              <a:rPr lang="en-US" sz="2000"/>
              <a:t>Not managing SCLC as a unique entity may lead to better results in the next future BUT we still need reliable and reproducible ways to define them</a:t>
            </a:r>
          </a:p>
          <a:p>
            <a:pPr>
              <a:spcBef>
                <a:spcPts val="1200"/>
              </a:spcBef>
              <a:spcAft>
                <a:spcPts val="1200"/>
              </a:spcAft>
            </a:pPr>
            <a:r>
              <a:rPr lang="en-US" sz="2000"/>
              <a:t>Behind the disease there are patients and caregivers demanding and aware of an unfavorable situation</a:t>
            </a:r>
          </a:p>
        </p:txBody>
      </p:sp>
      <p:sp>
        <p:nvSpPr>
          <p:cNvPr id="4" name="Title 3">
            <a:extLst>
              <a:ext uri="{FF2B5EF4-FFF2-40B4-BE49-F238E27FC236}">
                <a16:creationId xmlns:a16="http://schemas.microsoft.com/office/drawing/2014/main" id="{D3D82D34-27BF-C788-B982-046A9AF4F7AB}"/>
              </a:ext>
            </a:extLst>
          </p:cNvPr>
          <p:cNvSpPr>
            <a:spLocks noGrp="1"/>
          </p:cNvSpPr>
          <p:nvPr>
            <p:ph type="ctrTitle"/>
          </p:nvPr>
        </p:nvSpPr>
        <p:spPr/>
        <p:txBody>
          <a:bodyPr/>
          <a:lstStyle/>
          <a:p>
            <a:r>
              <a:rPr lang="en-US"/>
              <a:t>Conclusions (Speaker’s own)</a:t>
            </a:r>
            <a:endParaRPr lang="en-GB"/>
          </a:p>
        </p:txBody>
      </p:sp>
      <p:sp>
        <p:nvSpPr>
          <p:cNvPr id="2" name="Slide Number Placeholder 2">
            <a:extLst>
              <a:ext uri="{FF2B5EF4-FFF2-40B4-BE49-F238E27FC236}">
                <a16:creationId xmlns:a16="http://schemas.microsoft.com/office/drawing/2014/main" id="{22448E6E-3C48-A01E-0239-5EA572356CCF}"/>
              </a:ext>
            </a:extLst>
          </p:cNvPr>
          <p:cNvSpPr>
            <a:spLocks noGrp="1"/>
          </p:cNvSpPr>
          <p:nvPr>
            <p:ph type="sldNum" sz="quarter" idx="12"/>
          </p:nvPr>
        </p:nvSpPr>
        <p:spPr>
          <a:xfrm>
            <a:off x="11478226" y="6339057"/>
            <a:ext cx="609600" cy="365125"/>
          </a:xfr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5503367"/>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1A4A3F-B089-6ED5-AA05-BE15ACE653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4FFDD83-7785-F548-AB0E-94872367744A}"/>
              </a:ext>
            </a:extLst>
          </p:cNvPr>
          <p:cNvSpPr>
            <a:spLocks noGrp="1"/>
          </p:cNvSpPr>
          <p:nvPr>
            <p:ph type="ctrTitle"/>
          </p:nvPr>
        </p:nvSpPr>
        <p:spPr/>
        <p:txBody>
          <a:bodyPr/>
          <a:lstStyle/>
          <a:p>
            <a:r>
              <a:rPr lang="en-US"/>
              <a:t>Panel discussion and Audience Q&amp;A</a:t>
            </a:r>
            <a:endParaRPr lang="en-GB"/>
          </a:p>
        </p:txBody>
      </p:sp>
      <p:pic>
        <p:nvPicPr>
          <p:cNvPr id="5" name="Picture 4" descr="A person with dark hair wearing a black jacket&#10;&#10;Description automatically generated">
            <a:extLst>
              <a:ext uri="{FF2B5EF4-FFF2-40B4-BE49-F238E27FC236}">
                <a16:creationId xmlns:a16="http://schemas.microsoft.com/office/drawing/2014/main" id="{FDF45503-37CF-4BB0-412F-7A2AAC1E6C21}"/>
              </a:ext>
            </a:extLst>
          </p:cNvPr>
          <p:cNvPicPr>
            <a:picLocks noChangeAspect="1"/>
          </p:cNvPicPr>
          <p:nvPr/>
        </p:nvPicPr>
        <p:blipFill rotWithShape="1">
          <a:blip r:embed="rId2"/>
          <a:srcRect b="15528"/>
          <a:stretch/>
        </p:blipFill>
        <p:spPr>
          <a:xfrm>
            <a:off x="1402041" y="1305571"/>
            <a:ext cx="1158564" cy="1470934"/>
          </a:xfrm>
          <a:prstGeom prst="rect">
            <a:avLst/>
          </a:prstGeom>
        </p:spPr>
      </p:pic>
      <p:pic>
        <p:nvPicPr>
          <p:cNvPr id="6" name="Picture 5" descr="A person in a suit with his arms crossed&#10;&#10;Description automatically generated">
            <a:extLst>
              <a:ext uri="{FF2B5EF4-FFF2-40B4-BE49-F238E27FC236}">
                <a16:creationId xmlns:a16="http://schemas.microsoft.com/office/drawing/2014/main" id="{7996D816-17E9-53DF-EBB9-D015FC7B21A9}"/>
              </a:ext>
            </a:extLst>
          </p:cNvPr>
          <p:cNvPicPr>
            <a:picLocks noChangeAspect="1"/>
          </p:cNvPicPr>
          <p:nvPr/>
        </p:nvPicPr>
        <p:blipFill rotWithShape="1">
          <a:blip r:embed="rId3"/>
          <a:srcRect b="1890"/>
          <a:stretch/>
        </p:blipFill>
        <p:spPr>
          <a:xfrm>
            <a:off x="7155033" y="1305570"/>
            <a:ext cx="1158564" cy="1470935"/>
          </a:xfrm>
          <a:prstGeom prst="rect">
            <a:avLst/>
          </a:prstGeom>
        </p:spPr>
      </p:pic>
      <p:pic>
        <p:nvPicPr>
          <p:cNvPr id="7" name="Imagen 3">
            <a:extLst>
              <a:ext uri="{FF2B5EF4-FFF2-40B4-BE49-F238E27FC236}">
                <a16:creationId xmlns:a16="http://schemas.microsoft.com/office/drawing/2014/main" id="{970A2A90-ABC2-4E5A-B965-D6DB9400E89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704" t="15370" r="9136" b="13872"/>
          <a:stretch/>
        </p:blipFill>
        <p:spPr>
          <a:xfrm>
            <a:off x="1402042" y="3001010"/>
            <a:ext cx="1158564" cy="1470935"/>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D10AFF9-AD8B-AC69-638E-DCC17A2ED3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6322"/>
          <a:stretch/>
        </p:blipFill>
        <p:spPr>
          <a:xfrm>
            <a:off x="1402041" y="4691280"/>
            <a:ext cx="1171903" cy="1470934"/>
          </a:xfrm>
          <a:prstGeom prst="rect">
            <a:avLst/>
          </a:prstGeom>
        </p:spPr>
      </p:pic>
      <p:pic>
        <p:nvPicPr>
          <p:cNvPr id="9" name="Picture 8" descr="A person wearing glasses and a tie&#10;&#10;Description automatically generated">
            <a:extLst>
              <a:ext uri="{FF2B5EF4-FFF2-40B4-BE49-F238E27FC236}">
                <a16:creationId xmlns:a16="http://schemas.microsoft.com/office/drawing/2014/main" id="{B083C4BC-58E4-1A68-61B7-477CB8500059}"/>
              </a:ext>
            </a:extLst>
          </p:cNvPr>
          <p:cNvPicPr>
            <a:picLocks noChangeAspect="1"/>
          </p:cNvPicPr>
          <p:nvPr/>
        </p:nvPicPr>
        <p:blipFill rotWithShape="1">
          <a:blip r:embed="rId6">
            <a:extLst>
              <a:ext uri="{28A0092B-C50C-407E-A947-70E740481C1C}">
                <a14:useLocalDpi xmlns:a14="http://schemas.microsoft.com/office/drawing/2010/main" val="0"/>
              </a:ext>
            </a:extLst>
          </a:blip>
          <a:srcRect l="29943" t="16667" r="27121" b="9152"/>
          <a:stretch/>
        </p:blipFill>
        <p:spPr>
          <a:xfrm>
            <a:off x="7141694" y="3002646"/>
            <a:ext cx="1171903" cy="1487871"/>
          </a:xfrm>
          <a:prstGeom prst="rect">
            <a:avLst/>
          </a:prstGeom>
        </p:spPr>
      </p:pic>
      <p:sp>
        <p:nvSpPr>
          <p:cNvPr id="10" name="TextBox 9">
            <a:extLst>
              <a:ext uri="{FF2B5EF4-FFF2-40B4-BE49-F238E27FC236}">
                <a16:creationId xmlns:a16="http://schemas.microsoft.com/office/drawing/2014/main" id="{85CC37DA-FD31-2903-CD55-107E8F4B05C9}"/>
              </a:ext>
            </a:extLst>
          </p:cNvPr>
          <p:cNvSpPr txBox="1"/>
          <p:nvPr/>
        </p:nvSpPr>
        <p:spPr>
          <a:xfrm>
            <a:off x="2560858" y="1576986"/>
            <a:ext cx="32892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Prof. Silvia Novello (Co-chair)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San Luigi Hospital (part of University of Turin), Orbassano, Italy</a:t>
            </a:r>
          </a:p>
        </p:txBody>
      </p:sp>
      <p:sp>
        <p:nvSpPr>
          <p:cNvPr id="11" name="TextBox 10">
            <a:extLst>
              <a:ext uri="{FF2B5EF4-FFF2-40B4-BE49-F238E27FC236}">
                <a16:creationId xmlns:a16="http://schemas.microsoft.com/office/drawing/2014/main" id="{3CF7FD04-EB37-8C51-61CF-5130050E5AE6}"/>
              </a:ext>
            </a:extLst>
          </p:cNvPr>
          <p:cNvSpPr txBox="1"/>
          <p:nvPr/>
        </p:nvSpPr>
        <p:spPr>
          <a:xfrm>
            <a:off x="2573944" y="5069540"/>
            <a:ext cx="21558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Prof. Martin Reck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Lung Clinic Grosshansdorf,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Grosshansdorf, Germany</a:t>
            </a:r>
          </a:p>
        </p:txBody>
      </p:sp>
      <p:sp>
        <p:nvSpPr>
          <p:cNvPr id="12" name="TextBox 11">
            <a:extLst>
              <a:ext uri="{FF2B5EF4-FFF2-40B4-BE49-F238E27FC236}">
                <a16:creationId xmlns:a16="http://schemas.microsoft.com/office/drawing/2014/main" id="{CAA396F5-2D6C-450D-FDA8-4E691755F085}"/>
              </a:ext>
            </a:extLst>
          </p:cNvPr>
          <p:cNvSpPr txBox="1"/>
          <p:nvPr/>
        </p:nvSpPr>
        <p:spPr>
          <a:xfrm>
            <a:off x="8313597" y="1576986"/>
            <a:ext cx="284086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Prof. Tony Mok (Co-chair)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Li Shu Fan Medical Foundation</a:t>
            </a:r>
            <a:b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Professor of Clinical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The Chinese University of Hong Kong</a:t>
            </a:r>
          </a:p>
        </p:txBody>
      </p:sp>
      <p:sp>
        <p:nvSpPr>
          <p:cNvPr id="13" name="TextBox 12">
            <a:extLst>
              <a:ext uri="{FF2B5EF4-FFF2-40B4-BE49-F238E27FC236}">
                <a16:creationId xmlns:a16="http://schemas.microsoft.com/office/drawing/2014/main" id="{6CC95572-2E7E-0D7B-D1FF-83E279CF3FF5}"/>
              </a:ext>
            </a:extLst>
          </p:cNvPr>
          <p:cNvSpPr txBox="1"/>
          <p:nvPr/>
        </p:nvSpPr>
        <p:spPr>
          <a:xfrm>
            <a:off x="2560604" y="3155481"/>
            <a:ext cx="40653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Dr. Mariano Provencio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83349"/>
                </a:solidFill>
                <a:effectLst/>
                <a:uLnTx/>
                <a:uFillTx/>
                <a:latin typeface="Arial" panose="020B0604020202020204"/>
                <a:ea typeface="+mn-ea"/>
                <a:cs typeface="+mn-cs"/>
              </a:rPr>
              <a:t>Hospital Universitario Puerta de Hierro Majadahonda,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83349"/>
                </a:solidFill>
                <a:effectLst/>
                <a:uLnTx/>
                <a:uFillTx/>
                <a:latin typeface="Arial" panose="020B0604020202020204"/>
                <a:ea typeface="+mn-ea"/>
                <a:cs typeface="+mn-cs"/>
              </a:rPr>
              <a:t>Autonomous University Madrid, Spain</a:t>
            </a:r>
          </a:p>
        </p:txBody>
      </p:sp>
      <p:sp>
        <p:nvSpPr>
          <p:cNvPr id="15" name="TextBox 14">
            <a:extLst>
              <a:ext uri="{FF2B5EF4-FFF2-40B4-BE49-F238E27FC236}">
                <a16:creationId xmlns:a16="http://schemas.microsoft.com/office/drawing/2014/main" id="{05E88075-D1B4-7267-3688-8B5232251B98}"/>
              </a:ext>
            </a:extLst>
          </p:cNvPr>
          <p:cNvSpPr txBox="1"/>
          <p:nvPr/>
        </p:nvSpPr>
        <p:spPr>
          <a:xfrm>
            <a:off x="8313596" y="3330908"/>
            <a:ext cx="289342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Dr. Luis Paz-Ares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Hospital Universitario “12 de Octubre”</a:t>
            </a:r>
            <a:b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Universidad Complutense de Madrid</a:t>
            </a:r>
            <a:b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Lung Cancer Unit at National Oncology Research Center</a:t>
            </a:r>
          </a:p>
        </p:txBody>
      </p:sp>
    </p:spTree>
    <p:extLst>
      <p:ext uri="{BB962C8B-B14F-4D97-AF65-F5344CB8AC3E}">
        <p14:creationId xmlns:p14="http://schemas.microsoft.com/office/powerpoint/2010/main" val="3391285043"/>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1749973" y="2228592"/>
            <a:ext cx="8692055"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Take-home messages</a:t>
            </a:r>
            <a:endParaRPr kumimoji="0" lang="en-US" sz="3600" b="1" i="1" u="none" strike="noStrike" kern="1200" cap="none" spc="0" normalizeH="0" baseline="0" noProof="0" dirty="0">
              <a:ln>
                <a:noFill/>
              </a:ln>
              <a:solidFill>
                <a:srgbClr val="D9D8D6">
                  <a:lumMod val="50000"/>
                </a:srgbClr>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de-DE" sz="2800" b="0" i="0" u="none" strike="noStrike" kern="1200" cap="none" spc="0" normalizeH="0" baseline="0" noProof="0" dirty="0">
                <a:ln>
                  <a:noFill/>
                </a:ln>
                <a:solidFill>
                  <a:srgbClr val="283349"/>
                </a:solidFill>
                <a:effectLst/>
                <a:uLnTx/>
                <a:uFillTx/>
                <a:latin typeface="Arial" panose="020B0604020202020204"/>
                <a:ea typeface="+mn-ea"/>
                <a:cs typeface="+mn-cs"/>
              </a:rPr>
              <a:t>Professor Tony Mok</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Li Shu Fan Medical Foundation</a:t>
            </a:r>
            <a:b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Professor of Clinical Oncology</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The Chinese University of Hong Kong</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8" name="Picture 7" descr="A person in a suit with his arms crossed&#10;&#10;Description automatically generated">
            <a:extLst>
              <a:ext uri="{FF2B5EF4-FFF2-40B4-BE49-F238E27FC236}">
                <a16:creationId xmlns:a16="http://schemas.microsoft.com/office/drawing/2014/main" id="{83DD58E5-E690-6C6F-2657-A1F9FD12CCB7}"/>
              </a:ext>
            </a:extLst>
          </p:cNvPr>
          <p:cNvPicPr>
            <a:picLocks noChangeAspect="1"/>
          </p:cNvPicPr>
          <p:nvPr/>
        </p:nvPicPr>
        <p:blipFill>
          <a:blip r:embed="rId2"/>
          <a:stretch>
            <a:fillRect/>
          </a:stretch>
        </p:blipFill>
        <p:spPr>
          <a:xfrm>
            <a:off x="9355137" y="4174736"/>
            <a:ext cx="1541136" cy="1994338"/>
          </a:xfrm>
          <a:prstGeom prst="rect">
            <a:avLst/>
          </a:prstGeom>
        </p:spPr>
      </p:pic>
      <p:pic>
        <p:nvPicPr>
          <p:cNvPr id="2" name="Picture 1" descr="http://www.mect.cuhk.edu.hk/cfd2014/images/cuhk_logo.png">
            <a:extLst>
              <a:ext uri="{FF2B5EF4-FFF2-40B4-BE49-F238E27FC236}">
                <a16:creationId xmlns:a16="http://schemas.microsoft.com/office/drawing/2014/main" id="{E55F0129-F065-51AB-09C3-003C321D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760" y="188779"/>
            <a:ext cx="1906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1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ENGAGE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723900"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Raleway-Medium"/>
                <a:ea typeface="+mn-ea"/>
                <a:cs typeface="+mn-cs"/>
              </a:rPr>
              <a:t>This symposium</a:t>
            </a:r>
            <a:endParaRPr kumimoji="0" lang="de-CH" sz="1800" b="1" i="0" u="none" strike="noStrike" kern="1200" cap="none" spc="0" normalizeH="0" baseline="0" noProof="0">
              <a:ln>
                <a:noFill/>
              </a:ln>
              <a:solidFill>
                <a:srgbClr val="283349"/>
              </a:solidFill>
              <a:effectLst/>
              <a:uLnTx/>
              <a:uFillTx/>
              <a:latin typeface="Raleway-Medium"/>
              <a:ea typeface="+mn-ea"/>
              <a:cs typeface="+mn-cs"/>
            </a:endParaRP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rPr>
              <a:t>Provide </a:t>
            </a:r>
            <a:r>
              <a:rPr kumimoji="0" lang="de-CH" sz="1400" b="0" i="0" u="none" strike="noStrike" kern="1200" cap="none" spc="0" normalizeH="0" baseline="0" noProof="0" err="1">
                <a:ln>
                  <a:noFill/>
                </a:ln>
                <a:solidFill>
                  <a:srgbClr val="00001F"/>
                </a:solidFill>
                <a:effectLst/>
                <a:uLnTx/>
                <a:uFillTx/>
                <a:latin typeface="Raleway-Medium"/>
                <a:ea typeface="+mn-ea"/>
                <a:cs typeface="+mn-cs"/>
              </a:rPr>
              <a:t>your</a:t>
            </a:r>
            <a:r>
              <a:rPr kumimoji="0" lang="de-CH" sz="1400" b="0" i="0" u="none" strike="noStrike" kern="1200" cap="none" spc="0" normalizeH="0" baseline="0" noProof="0">
                <a:ln>
                  <a:noFill/>
                </a:ln>
                <a:solidFill>
                  <a:srgbClr val="00001F"/>
                </a:solidFill>
                <a:effectLst/>
                <a:uLnTx/>
                <a:uFillTx/>
                <a:latin typeface="Raleway-Medium"/>
                <a:ea typeface="+mn-ea"/>
                <a:cs typeface="+mn-cs"/>
              </a:rPr>
              <a:t> </a:t>
            </a:r>
            <a:r>
              <a:rPr kumimoji="0" lang="de-CH" sz="1400" b="1" i="0" u="none" strike="noStrike" kern="1200" cap="none" spc="0" normalizeH="0" baseline="0" noProof="0" err="1">
                <a:ln>
                  <a:noFill/>
                </a:ln>
                <a:solidFill>
                  <a:srgbClr val="C00000"/>
                </a:solidFill>
                <a:effectLst/>
                <a:uLnTx/>
                <a:uFillTx/>
                <a:latin typeface="Raleway-Medium"/>
                <a:ea typeface="+mn-ea"/>
                <a:cs typeface="+mn-cs"/>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rPr>
              <a:t> </a:t>
            </a:r>
            <a:r>
              <a:rPr kumimoji="0" lang="en-US" sz="1400" b="0" i="0" u="none" strike="noStrike" kern="1200" cap="none" spc="0" normalizeH="0" baseline="0" noProof="0">
                <a:ln>
                  <a:noFill/>
                </a:ln>
                <a:solidFill>
                  <a:srgbClr val="00001F"/>
                </a:solidFill>
                <a:effectLst/>
                <a:uLnTx/>
                <a:uFillTx/>
                <a:latin typeface="Raleway-Medium"/>
                <a:ea typeface="+mn-ea"/>
                <a:cs typeface="+mn-cs"/>
              </a:rPr>
              <a:t>and help BeiGene to better meet your educational needs in the future.</a:t>
            </a:r>
          </a:p>
        </p:txBody>
      </p:sp>
      <p:sp>
        <p:nvSpPr>
          <p:cNvPr id="12" name="Rectangle: Rounded Corners 11">
            <a:extLst>
              <a:ext uri="{FF2B5EF4-FFF2-40B4-BE49-F238E27FC236}">
                <a16:creationId xmlns:a16="http://schemas.microsoft.com/office/drawing/2014/main" id="{6CD65C5D-4D58-7B35-9484-CC22F1B275BA}"/>
              </a:ext>
            </a:extLst>
          </p:cNvPr>
          <p:cNvSpPr/>
          <p:nvPr/>
        </p:nvSpPr>
        <p:spPr>
          <a:xfrm>
            <a:off x="6378525"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srgbClr val="283349"/>
                </a:solidFill>
                <a:effectLst/>
                <a:uLnTx/>
                <a:uFillTx/>
                <a:latin typeface="Raleway-Medium"/>
                <a:ea typeface="+mn-ea"/>
                <a:cs typeface="+mn-cs"/>
              </a:rPr>
              <a:t>Explore BeiMedPlus!</a:t>
            </a:r>
            <a:endParaRPr kumimoji="0" lang="de-CH" sz="1800" b="1" i="0" u="none" strike="noStrike" kern="1200" cap="none" spc="0" normalizeH="0" baseline="0" noProof="0">
              <a:ln>
                <a:noFill/>
              </a:ln>
              <a:solidFill>
                <a:srgbClr val="283349"/>
              </a:solidFill>
              <a:effectLst/>
              <a:uLnTx/>
              <a:uFillTx/>
              <a:latin typeface="Raleway-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1F"/>
                </a:solidFill>
                <a:effectLst/>
                <a:uLnTx/>
                <a:uFillTx/>
                <a:latin typeface="Raleway-Medium"/>
                <a:ea typeface="+mn-ea"/>
                <a:cs typeface="+mn-cs"/>
              </a:rPr>
              <a:t>BeiGene’s new medical education platform provides:</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Information on BeiGene’s investigational compounds and clinical development program.</a:t>
            </a:r>
            <a:r>
              <a:rPr kumimoji="0" lang="en-GB"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Slide kits and recordings from recent </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congresses and BeiGene’s symposia</a:t>
            </a:r>
            <a:r>
              <a:rPr kumimoji="0" lang="en-GB"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BeiGeneius Academy – an expert-led</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initiative with educational content in</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multiple formats.</a:t>
            </a:r>
          </a:p>
        </p:txBody>
      </p:sp>
      <p:pic>
        <p:nvPicPr>
          <p:cNvPr id="8" name="Picture 7" descr="A qr code with a red and black design&#10;&#10;Description automatically generated">
            <a:extLst>
              <a:ext uri="{FF2B5EF4-FFF2-40B4-BE49-F238E27FC236}">
                <a16:creationId xmlns:a16="http://schemas.microsoft.com/office/drawing/2014/main" id="{15608171-EAA8-107F-C7FE-57DB933C2545}"/>
              </a:ext>
            </a:extLst>
          </p:cNvPr>
          <p:cNvPicPr>
            <a:picLocks noChangeAspect="1"/>
          </p:cNvPicPr>
          <p:nvPr/>
        </p:nvPicPr>
        <p:blipFill>
          <a:blip r:embed="rId2"/>
          <a:stretch>
            <a:fillRect/>
          </a:stretch>
        </p:blipFill>
        <p:spPr>
          <a:xfrm>
            <a:off x="9930245" y="3103785"/>
            <a:ext cx="1721713" cy="1721713"/>
          </a:xfrm>
          <a:prstGeom prst="rect">
            <a:avLst/>
          </a:prstGeom>
        </p:spPr>
      </p:pic>
      <p:pic>
        <p:nvPicPr>
          <p:cNvPr id="5" name="Picture 4" descr="A qr code with a red square and black squares&#10;&#10;Description automatically generated">
            <a:extLst>
              <a:ext uri="{FF2B5EF4-FFF2-40B4-BE49-F238E27FC236}">
                <a16:creationId xmlns:a16="http://schemas.microsoft.com/office/drawing/2014/main" id="{AAA02FA8-64B7-6894-AD70-6F9A5839A107}"/>
              </a:ext>
            </a:extLst>
          </p:cNvPr>
          <p:cNvPicPr>
            <a:picLocks noChangeAspect="1"/>
          </p:cNvPicPr>
          <p:nvPr/>
        </p:nvPicPr>
        <p:blipFill>
          <a:blip r:embed="rId3"/>
          <a:stretch>
            <a:fillRect/>
          </a:stretch>
        </p:blipFill>
        <p:spPr>
          <a:xfrm>
            <a:off x="4296722" y="3072400"/>
            <a:ext cx="1753098" cy="1753098"/>
          </a:xfrm>
          <a:prstGeom prst="rect">
            <a:avLst/>
          </a:prstGeom>
        </p:spPr>
      </p:pic>
    </p:spTree>
    <p:extLst>
      <p:ext uri="{BB962C8B-B14F-4D97-AF65-F5344CB8AC3E}">
        <p14:creationId xmlns:p14="http://schemas.microsoft.com/office/powerpoint/2010/main" val="4215545"/>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291242"/>
          </a:xfrm>
        </p:spPr>
        <p:txBody>
          <a:bodyPr/>
          <a:lstStyle/>
          <a:p>
            <a:r>
              <a:rPr lang="en-GB" sz="900"/>
              <a:t>Andre F, Grunenwald D, Pignon JP, Dujon A, Pujol JL, Brichon PY, et al. Survival of patients with resected N2 non-small-cell lung cancer: evidence for a subclassification and implications. J Clin Oncol. 2000;18(16):2981-9.</a:t>
            </a:r>
          </a:p>
          <a:p>
            <a:r>
              <a:rPr lang="en-GB" sz="900"/>
              <a:t>Bischoff P, Reck M, Overbeck T, Christopoulos P, Rittmeyer A, Lüders H, et al. Outcome of First-Line Treatment With Pembrolizumab According to KRAS/TP53 Mutational Status for Nonsquamous Programmed Death-Ligand 1-High (≥50%) NSCLC in the German National Network Genomic Medicine Lung Cancer. J Thorac Oncol. 2024;19(5):803-17.</a:t>
            </a:r>
          </a:p>
          <a:p>
            <a:r>
              <a:rPr lang="en-GB" sz="900"/>
              <a:t>Brahmer JR, Rodriguez-Abreu D, Robinson AG, Hui R, Csőszi T, Fülöp A, Gottfried M et al. LBA51 - KEYNOTE-024 5-year OS update: First-line (1L) pembrolizumab (pembro) vs platinum-based chemotherapy (chemo) in patients (pts) with metastatic NSCLC and PD-L1 tumour proportion score (TPS) ≥50%. Presented at ESMO Virtual Congress; September 19-21, 2020. Available at: </a:t>
            </a:r>
            <a:r>
              <a:rPr lang="en-GB" sz="900">
                <a:hlinkClick r:id="rId2"/>
              </a:rPr>
              <a:t>https://oncologypro.esmo.org/meeting-resources/esmo-virtual-congress-2020/keynote-024-5-year-os-update-first-line-1l-pembrolizumab-pembro-vs-platinum-based-chemotherapy-chemo-in-patients-pts-with-metastatic-nsclc</a:t>
            </a:r>
            <a:r>
              <a:rPr lang="en-GB" sz="900"/>
              <a:t>.</a:t>
            </a:r>
          </a:p>
          <a:p>
            <a:r>
              <a:rPr lang="en-GB" sz="900"/>
              <a:t>Cappuzzo F, Wang C, Wang W, Liu H, Chen Q, Yue D, Wang S et al. Neoadjuvant Tislelizumab (TIS) Plus Chemotherapy (CT) with Adjuvant TIS vs. Neoadjuvant Placebo (PBO) Plus CT with Adjuvant PBO in Resectable Non-Small Cell Lung Cancer (NSCLC): Patient-Reported Outcomes (PRO) in the RATIONALE-315 Trial (Abstract 1213P). ESMO; September 13-17, 2024; Barcelona Spain. </a:t>
            </a:r>
          </a:p>
          <a:p>
            <a:r>
              <a:rPr lang="en-GB" sz="900"/>
              <a:t>Cascone T, Awad MM, Spicer JD, He J, Lu S, Sepesi B, et al. Perioperative Nivolumab in Resectable Lung Cancer. New England Journal of Medicine. 2024;390(19):1756-69.</a:t>
            </a:r>
          </a:p>
          <a:p>
            <a:r>
              <a:rPr lang="en-GB" sz="900"/>
              <a:t>Chauvin J-M, Zarour HM. TIGIT in cancer immunotherapy. Journal for ImmunoTherapy of Cancer. 2020;8(2):e000957.</a:t>
            </a:r>
          </a:p>
          <a:p>
            <a:r>
              <a:rPr lang="en-GB" sz="900"/>
              <a:t>Cheng, Y., Y. Fan, Y. Zhao, D. Huang, X. Li, P. Zhang, M. Kang, N. Yang, D. Zhong, Z. Wang, Y. Yu, Y. Zhang, J. Zhao, T. Qin, C. Chen, S. Leaw, W. Zheng and Y. Song (2024). "Tislelizumab Plus Platinum and Etoposide Versus Placebo Plus Platinum and Etoposide as First-Line Treatment for Extensive-Stage SCLC (RATIONALE-312): A Multicenter, Double-Blind, Placebo-Controlled, Randomized, Phase 3 Clinical Trial." Journal of Thoracic Oncology 19(7): 1073-1085.</a:t>
            </a:r>
          </a:p>
          <a:p>
            <a:r>
              <a:rPr lang="en-GB" sz="900"/>
              <a:t>Cheng, Y., L. Han, L. Wu, J. Chen, H. Sun, G. Wen, Y. Ji, M. Dvorkin, J. Shi, Z. Pan, J. Shi, X. Wang, Y. Bai, T. Melkadze, Y. Pan, X. Min, M. Viguro, X. Li, Y. Zhao, J. Yang, T. Makharadze, E. Arkania, W. Kang, Q. Wang, J. Zhu and A.-S. Group (2022). "Effect of First-Line Serplulimab vs Placebo Added to Chemotherapy on Survival in Patients With Extensive-Stage Small Cell Lung Cancer: The ASTRUM-005 Randomized Clinical Trial." JAMA 328(12): 1223-1232.</a:t>
            </a:r>
          </a:p>
          <a:p>
            <a:r>
              <a:rPr lang="en-GB" sz="900"/>
              <a:t>Cho BC, Wu YL, Lopes G, Kudaba I, Kowalski DM, Turna HZ, de Castro, Jr G, Caglevic C et al. KEYNOTE-042 3-Year Survival Update: 1L Pembrolizumab vs Platinum-Based Chemotherapy for PD-L1+ Locally Advanced/Metastatic NSCLC. Presented virtually at the 2020 WCLC; January 28-31, 2021; Singapore. Abstract FP13.04. Available at: </a:t>
            </a:r>
            <a:r>
              <a:rPr lang="en-GB" sz="900">
                <a:hlinkClick r:id="rId3"/>
              </a:rPr>
              <a:t>https://wclc2020.iaslc.org/</a:t>
            </a:r>
            <a:r>
              <a:rPr lang="nl-NL" sz="900">
                <a:solidFill>
                  <a:srgbClr val="283349"/>
                </a:solidFill>
                <a:latin typeface="Arial" panose="020B0604020202020204"/>
              </a:rPr>
              <a:t>.</a:t>
            </a:r>
            <a:endParaRPr lang="en-GB" sz="900"/>
          </a:p>
          <a:p>
            <a:r>
              <a:rPr lang="en-GB" sz="900"/>
              <a:t>Cittolin-Santos, G. F., B. Knapp, B. Ganesh, F. Gao, S. Waqar, T. E. Stinchcombe, R. Govindan and D. Morgensztern (2024). "The changing landscape of small cell lung cancer." Cancer 130(14): 2453-2461.</a:t>
            </a:r>
          </a:p>
          <a:p>
            <a:r>
              <a:rPr lang="en-GB" sz="900"/>
              <a:t>Deutsch JS, Cimino-Mathews A, Thompson E, Provencio M, Forde PM, Spicer J, et al. Association between pathologic response and survival after neoadjuvant therapy in lung cancer. Nature Medicine. 2024;30(1):218-28.</a:t>
            </a:r>
          </a:p>
          <a:p>
            <a:r>
              <a:rPr lang="en-GB" sz="900"/>
              <a:t>Dingemans, A. C., M. Früh, A. Ardizzoni, B. Besse, C. Faivre-Finn, L. E. Hendriks, S. Lantuejoul, S. Peters, N. Reguart, C. M. Rudin, D. De Ruysscher, P. E. Van Schil, J. Vansteenkiste and M. Reck (2021). "Small-cell lung cancer: ESMO Clinical Practice Guidelines for diagnosis, treatment and follow-up(☆)." Ann Oncol 32(7): 839-853.</a:t>
            </a:r>
          </a:p>
          <a:p>
            <a:r>
              <a:rPr lang="en-US" sz="900"/>
              <a:t>Donington JS, Pass HI. Surgical resection of non-small cell lung cancer with N2 disease. Thorac Surg Clin. 2014;24(4):449-56</a:t>
            </a:r>
            <a:r>
              <a:rPr lang="en-GB" sz="900"/>
              <a:t>.</a:t>
            </a:r>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2480662"/>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84759"/>
          </a:xfrm>
        </p:spPr>
        <p:txBody>
          <a:bodyPr/>
          <a:lstStyle/>
          <a:p>
            <a:r>
              <a:rPr lang="en-GB" sz="900"/>
              <a:t>Feng, B., Y. Zheng, J. Zhang, M. Tang and F. Na (2024). "Chemoimmunotherapy combined with consolidative thoracic radiotherapy for extensive-stage small cell lung cancer: A systematic review and meta-analysis." Radiother Oncol 190: 110014.</a:t>
            </a:r>
          </a:p>
          <a:p>
            <a:r>
              <a:rPr lang="en-GB" sz="900"/>
              <a:t>Ferrara R, Imbimbo M, Malouf R, Paget-Bailly S, Calais F, Marchal C, Westeel V. Single or combined immune checkpoint inhibitors compared to first-line platinum-based chemotherapy with or without bevacizumab for people with advanced non-small cell lung cancer. Cochrane Database Syst Rev. 2021;4(4):Cd013257.</a:t>
            </a:r>
          </a:p>
          <a:p>
            <a:r>
              <a:rPr lang="en-GB" sz="900"/>
              <a:t>Ferrara R, Imbimbo M, Malouf R, Paget-Bailly S, Calais F, Marchal C, Westeel V. Single or combined immune checkpoint inhibitors compared to first-line platinum-based chemotherapy with or without bevacizumab for people with advanced non-small cell lung cancer. Cochrane Database Syst Rev. 2020;12(12):Cd013257.</a:t>
            </a:r>
          </a:p>
          <a:p>
            <a:r>
              <a:rPr lang="en-GB" sz="900"/>
              <a:t>Forde PM, Spicer J, Lu S, Provencio M, Mitsudomi T, Awad MM, et al. Neoadjuvant Nivolumab plus Chemotherapy in Resectable Lung Cancer. N Engl J Med. 2022;386(21):1973-85.</a:t>
            </a:r>
          </a:p>
          <a:p>
            <a:r>
              <a:rPr lang="en-GB" sz="900"/>
              <a:t>Frost N, Reck M. Non-Small Cell Lung Cancer Metastatic Without Oncogenic Alterations. Am Soc Clin Oncol Educ Book. 2024;44(3):e432524.</a:t>
            </a:r>
          </a:p>
          <a:p>
            <a:r>
              <a:rPr lang="en-GB" sz="900"/>
              <a:t>Gadgeel S, Rodríguez-Abreu D, Halmos B, Garassino MC, Kurata T, Cheng Y, Jensen E et al. OA14. 05 5-year survival of pembrolizumab plus chemotherapy for metastatic NSCLC with PD-L1 tumor proportion score&lt; 1%. Presented at: WCLC; September 9-12, 2023; Singapore.  Available at: </a:t>
            </a:r>
            <a:r>
              <a:rPr lang="en-GB" sz="900">
                <a:hlinkClick r:id="rId2"/>
              </a:rPr>
              <a:t>https://wclc2023.iaslc.org/</a:t>
            </a:r>
            <a:r>
              <a:rPr lang="en-GB" sz="900"/>
              <a:t>.</a:t>
            </a:r>
          </a:p>
          <a:p>
            <a:r>
              <a:rPr lang="en-GB" sz="900"/>
              <a:t>Gandhi L, Rodríguez-Abreu D, Gadgeel S, Esteban E, Felip E, De Angelis F, et al. Pembrolizumab plus Chemotherapy in Metastatic Non-Small-Cell Lung Cancer. N Engl J Med. 2018;378(22):2078-92.</a:t>
            </a:r>
          </a:p>
          <a:p>
            <a:r>
              <a:rPr lang="en-GB" sz="900"/>
              <a:t>Garassino MC, Gadgeel S, Speranza G, Felip E, Esteban E, Domine M, Hochmair MJ et al. 973MO - KEYNOTE-189 5-year update: First-line pembrolizumab (pembro) + pemetrexed (pem) and platinum vs placebo (pbo) + pem and platinum for metastatic nonsquamous NSCLC. Presented at ESMO Congress; September, 09-13; 2022; Paris France. Abstract 973MO. Available at: </a:t>
            </a:r>
            <a:r>
              <a:rPr lang="en-GB" sz="900">
                <a:hlinkClick r:id="rId3"/>
              </a:rPr>
              <a:t>https://oncologypro.esmo.org/meeting-resources/esmo-congress-2022/keynote-189-5-year-update-first-line-pembrolizumab-pembro-pemetrexed-pem-and-platinum-vs-placebo-pbo-pem-and-platinum-for-metastatic-non</a:t>
            </a:r>
            <a:r>
              <a:rPr lang="en-GB" sz="900"/>
              <a:t>.</a:t>
            </a:r>
          </a:p>
          <a:p>
            <a:r>
              <a:rPr lang="en-GB" sz="900"/>
              <a:t>Garrido P, González-Larriba JL, Insa A, Provencio M, Torres A, Isla D, et al. Long-term survival associated with complete resection after induction chemotherapy in stage IIIA (N2) and IIIB (T4N0-1) non small-cell lung cancer patients: the Spanish Lung Cancer Group Trial 9901. J Clin Oncol. 2007;25(30):4736-42.</a:t>
            </a:r>
          </a:p>
          <a:p>
            <a:r>
              <a:rPr lang="en-GB" sz="900"/>
              <a:t>Garon EB, Hellmann MD, Rizvi NA, Carcereny E, Leighl NB, Ahn MJ, et al. Five-Year Overall Survival for Patients With Advanced Non‒Small-Cell Lung Cancer Treated With Pembrolizumab: Results From the Phase I KEYNOTE-001 Study. J Clin Oncol. 2019;37(28):2518-27.</a:t>
            </a:r>
          </a:p>
          <a:p>
            <a:r>
              <a:rPr lang="en-GB" sz="900"/>
              <a:t>Garon EB, Rizvi NA, Hui R, Leighl N, Balmanoukian AS, Eder JP, et al. Pembrolizumab for the treatment of non-small-cell lung cancer. N Engl J Med. 2015;372(21):2018-28.</a:t>
            </a:r>
          </a:p>
          <a:p>
            <a:r>
              <a:rPr lang="en-GB" sz="900"/>
              <a:t>Gay, C. M., C. A. Stewart, E. M. Park, L. Diao, S. M. Groves, S. Heeke, B. Y. Nabet, J. Fujimoto, L. M. Solis, W. Lu, Y. Xi, R. J. Cardnell, Q. Wang, G. Fabbri, K. R. Cargill, N. I. Vokes, K. Ramkumar, B. Zhang, C. M. Della Corte, P. Robson, S. G. Swisher, J. A. Roth, B. S. Glisson, D. S. Shames, Wistuba, II, J. Wang, V. Quaranta, J. Minna, J. V. Heymach and L. A. Byers (2021). "Patterns of transcription factor programs and immune pathway activation define four major subtypes of SCLC with distinct therapeutic vulnerabilities." Cancer Cell 39(3): 346-360.e347.</a:t>
            </a:r>
          </a:p>
          <a:p>
            <a:r>
              <a:rPr lang="en-GB" sz="900"/>
              <a:t>Goldstraw P, Chansky K, Crowley J, Rami-Porta R, Asamura H, Eberhardt WE, et al. The IASLC Lung Cancer Staging Project: Proposals for Revision of the TNM Stage Groupings in the Forthcoming (Eighth) Edition of the TNM Classification for Lung Cancer. J Thorac Oncol. 2016;11(1):39-51.</a:t>
            </a:r>
          </a:p>
          <a:p>
            <a:r>
              <a:rPr lang="en-GB" sz="900"/>
              <a:t>Gourcerol D, Scherpereel A, Debeugny S, Porte H, Cortot AB, Lafitte JJ. Relevance of an extensive follow-up after surgery for nonsmall cell lung cancer. Eur Respir J. 2013;42(5):1357-64.</a:t>
            </a:r>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4800728"/>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84760"/>
          </a:xfrm>
        </p:spPr>
        <p:txBody>
          <a:bodyPr/>
          <a:lstStyle/>
          <a:p>
            <a:r>
              <a:rPr lang="en-GB" sz="900"/>
              <a:t>Gray J, Rodríguez-Abreu D, Powell SF, Hochmair MJ, Gadgeel S, Esteban E et al. Pembrolizumab + pemetrexed-platinum for metastatic NSCLC: 4-year follow-up from KEYNOTE-189. Presented at: 2020 WCLC Singapore. January 27-31, 2021. Abstract FP13.02. Available at: </a:t>
            </a:r>
            <a:r>
              <a:rPr lang="en-GB" sz="900">
                <a:hlinkClick r:id="rId2"/>
              </a:rPr>
              <a:t>https://wclc2020.iaslc.org/</a:t>
            </a:r>
            <a:r>
              <a:rPr lang="en-GB" sz="900"/>
              <a:t>.</a:t>
            </a:r>
          </a:p>
          <a:p>
            <a:r>
              <a:rPr lang="en-GB" sz="900"/>
              <a:t>Hellmann MD, Chaft JE, William WN, Jr., Rusch V, Pisters KM, Kalhor N, et al. Pathological response after neoadjuvant chemotherapy in resectable non-small-cell lung cancers: proposal for the use of major pathological response as a surrogate endpoint. Lancet Oncol. 2014;15(1):e42-50.</a:t>
            </a:r>
          </a:p>
          <a:p>
            <a:r>
              <a:rPr lang="en-GB" sz="900"/>
              <a:t>Hendriks LE, Kerr KM, Menis J, Mok TS, Nestle U, Passaro A, et al. Non-oncogene-addicted metastatic non-small-cell lung cancer: ESMO Clinical Practice Guideline for diagnosis, treatment and follow-up. Ann Oncol. 2023;34(4):358-76</a:t>
            </a:r>
          </a:p>
          <a:p>
            <a:r>
              <a:rPr lang="en-GB" sz="900"/>
              <a:t>Herbst RS, Giaccone G, de Marinis F, Reinmuth N, Vergnenegre A, Barrios CH, et al. Atezolizumab for First-Line Treatment of PD-L1-Selected Patients with NSCLC. N Engl J Med. 2020;383(14):1328-39.</a:t>
            </a:r>
          </a:p>
          <a:p>
            <a:r>
              <a:rPr lang="en-GB" sz="900"/>
              <a:t>Herbst RS, de Marinis F, Giaccone G, Vergnenegre A, Barrios CH, Morise M, Felip E et al. IMpower110: updated OS analysis of atezolizumab vs platinum-based hemotherapy as first-line treatment in PD-L1–selected NSCLC. Presented at: 2020 World Conference on Lung Cancer Singapore. January 28-31, 2021. Abstract FP13.03. Available at: </a:t>
            </a:r>
            <a:r>
              <a:rPr lang="en-GB" sz="900">
                <a:hlinkClick r:id="rId3"/>
              </a:rPr>
              <a:t>https://wclc2021.iaslc.org/</a:t>
            </a:r>
            <a:r>
              <a:rPr lang="en-GB" sz="900"/>
              <a:t>.</a:t>
            </a:r>
          </a:p>
          <a:p>
            <a:r>
              <a:rPr lang="en-GB" sz="900"/>
              <a:t>Herbst RS, de Marinis F, Giaccone G, Reinmuth N, Vergnenegre A, Barrios CH, Morise M et al. Clinical efficacy of atezolizumab (atezo) in biomarker subgroups by SP142, SP263 and 22C3 PD-L1 immunohistochemistry (IHC) assays and by blood tumour mutational burden (bTMB): Results from the IMpower110 study. Abstract LBA1. Presented at the ESMO IO Congress; December 11-14, 2019; Geneva, Switzerland. Available at: </a:t>
            </a:r>
            <a:r>
              <a:rPr lang="en-GB" sz="900">
                <a:hlinkClick r:id="rId4"/>
              </a:rPr>
              <a:t>https://medically.gene.com/content/dam/pdmahub/restricted/oncology/esmo-io-2019/ESMO-IO-2019-presentation-herbst-clinical-efficacy-of-atezolizumab-in-biomarker-subgroups.pdf</a:t>
            </a:r>
            <a:r>
              <a:rPr lang="en-GB" sz="900"/>
              <a:t>.</a:t>
            </a:r>
          </a:p>
          <a:p>
            <a:r>
              <a:rPr lang="en-GB" sz="900"/>
              <a:t>Herzog, B. H., S. Devarakonda and R. Govindan (2021). "Overcoming Chemotherapy Resistance in SCLC." J Thorac Oncol 16(12): 2002-2015.</a:t>
            </a:r>
          </a:p>
          <a:p>
            <a:r>
              <a:rPr lang="en-GB" sz="900"/>
              <a:t>Heymach JV, Harpole D, Mitsudomi T, Taube JM, Galffy G, Hochmair M, et al. Perioperative Durvalumab for Resectable Non-Small-Cell Lung Cancer. N Engl J Med. 2023;389(18):1672-84.</a:t>
            </a:r>
          </a:p>
          <a:p>
            <a:r>
              <a:rPr lang="en-GB" sz="900"/>
              <a:t>Hirsch FR, McElhinny A, Stanforth D, Ranger-Moore J, Jansson M, Kulangara K, et al. PD-L1 Immunohistochemistry Assays for Lung Cancer: Results from Phase 1 of the Blueprint PD-L1 IHC Assay Comparison Project. J Thorac Oncol. 2017;12(2):208-22.</a:t>
            </a:r>
          </a:p>
          <a:p>
            <a:r>
              <a:rPr lang="en-GB" sz="900"/>
              <a:t>Horn, L., A. S. Mansfield, A. Szczęsna, L. Havel, M. Krzakowski, M. J. Hochmair, F. Huemer, G. Losonczy, M. L. Johnson, M. Nishio, M. Reck, T. Mok, S. Lam, D. S. Shames, J. Liu, B. Ding, A. Lopez-Chavez, F. Kabbinavar, W. Lin, A. Sandler and S. V. Liu (2018). "First-Line Atezolizumab plus Chemotherapy in Extensive-Stage Small-Cell Lung Cancer." N Engl J Med 379(23): 2220-2229.</a:t>
            </a:r>
          </a:p>
          <a:p>
            <a:r>
              <a:rPr lang="en-GB" sz="900"/>
              <a:t>Johnson ML, Cho BC, Luft A, Alatorre-Alexander J, Geater SL, Laktionov K, Kim S-W et al. Durvalumab ± Tremelimumab + Chemotherapy in 1L Metastatic NSCLC: Overall Survival Update from POSEIDON After Median Follow-Up of Approximately 4 Years. Abstract LBA59. Presented at the ESMO Congress; September, 09-13; 2022; Paris, France. Available at: </a:t>
            </a:r>
            <a:r>
              <a:rPr lang="en-GB" sz="900">
                <a:hlinkClick r:id="rId5"/>
              </a:rPr>
              <a:t>https://oncologypro.esmo.org/meeting-resources/esmo-congress-2022/durvalumab-d-tremelimumab-t-chemotherapy-ct-in-1l-metastatic-m-nsclc-overall-survival-os-update-from-poseidon-after-median-follow-up</a:t>
            </a:r>
            <a:r>
              <a:rPr lang="en-GB" sz="900"/>
              <a:t>.</a:t>
            </a:r>
          </a:p>
          <a:p>
            <a:r>
              <a:rPr lang="en-GB" sz="900"/>
              <a:t>Jotte R, Cappuzzo F, Vynnychenko I, Stroyakovskiy D, Rodríguez-Abreu D, Hussein M, et al. Atezolizumab in Combination With Carboplatin and Nab-Paclitaxel in Advanced Squamous NSCLC (IMpower131): Results From a Randomized Phase III Trial. J Thorac Oncol. 2020;15(8):1351-60.</a:t>
            </a:r>
          </a:p>
          <a:p>
            <a:r>
              <a:rPr lang="en-GB" sz="900"/>
              <a:t>Katopodi T, Petanidis S, Grigoriadou E, Anestakis D, Charalampidis C, Chatziprodromidou I, et al. Immune Specific and Tumor-Dependent mRNA Vaccines for Cancer Immunotherapy: Reprogramming Clinical Translation into Tumor Editing Therapy. Pharmaceutics. 2024;16(4).</a:t>
            </a:r>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12461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3884DB-D929-1AD5-8E64-9B45C14367BA}"/>
              </a:ext>
            </a:extLst>
          </p:cNvPr>
          <p:cNvGrpSpPr/>
          <p:nvPr/>
        </p:nvGrpSpPr>
        <p:grpSpPr>
          <a:xfrm>
            <a:off x="1333282" y="70875"/>
            <a:ext cx="9268881" cy="6388302"/>
            <a:chOff x="1018973" y="70875"/>
            <a:chExt cx="9268881" cy="6388302"/>
          </a:xfrm>
        </p:grpSpPr>
        <p:pic>
          <p:nvPicPr>
            <p:cNvPr id="15" name="Picture 14" descr="A goldfish jumping out of a fish bowl&#10;&#10;Description automatically generated">
              <a:extLst>
                <a:ext uri="{FF2B5EF4-FFF2-40B4-BE49-F238E27FC236}">
                  <a16:creationId xmlns:a16="http://schemas.microsoft.com/office/drawing/2014/main" id="{E0B58DAC-876E-DFE0-295B-CC7E67291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694" y="611638"/>
              <a:ext cx="7443383" cy="5171469"/>
            </a:xfrm>
            <a:prstGeom prst="rect">
              <a:avLst/>
            </a:prstGeom>
          </p:spPr>
        </p:pic>
        <p:sp>
          <p:nvSpPr>
            <p:cNvPr id="6" name="CuadroTexto 5">
              <a:extLst>
                <a:ext uri="{FF2B5EF4-FFF2-40B4-BE49-F238E27FC236}">
                  <a16:creationId xmlns:a16="http://schemas.microsoft.com/office/drawing/2014/main" id="{A075DB14-6B17-1F93-517C-9ED7EC153405}"/>
                </a:ext>
              </a:extLst>
            </p:cNvPr>
            <p:cNvSpPr txBox="1"/>
            <p:nvPr/>
          </p:nvSpPr>
          <p:spPr>
            <a:xfrm>
              <a:off x="3569842" y="76973"/>
              <a:ext cx="941283" cy="523220"/>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Calibri"/>
                  <a:ea typeface="+mn-ea"/>
                  <a:cs typeface="+mn-cs"/>
                  <a:sym typeface="Helvetica"/>
                </a:rPr>
                <a:t>PAST</a:t>
              </a:r>
            </a:p>
          </p:txBody>
        </p:sp>
        <p:sp>
          <p:nvSpPr>
            <p:cNvPr id="14" name="CuadroTexto 13">
              <a:extLst>
                <a:ext uri="{FF2B5EF4-FFF2-40B4-BE49-F238E27FC236}">
                  <a16:creationId xmlns:a16="http://schemas.microsoft.com/office/drawing/2014/main" id="{BA2434CB-F4B2-E8E1-E416-F1C4C9F49AB0}"/>
                </a:ext>
              </a:extLst>
            </p:cNvPr>
            <p:cNvSpPr txBox="1"/>
            <p:nvPr/>
          </p:nvSpPr>
          <p:spPr>
            <a:xfrm>
              <a:off x="7091061" y="70875"/>
              <a:ext cx="1511952" cy="523220"/>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Calibri"/>
                  <a:ea typeface="+mn-ea"/>
                  <a:cs typeface="+mn-cs"/>
                  <a:sym typeface="Helvetica"/>
                </a:rPr>
                <a:t>PRESENT</a:t>
              </a:r>
            </a:p>
          </p:txBody>
        </p:sp>
        <p:grpSp>
          <p:nvGrpSpPr>
            <p:cNvPr id="16" name="Group 15">
              <a:extLst>
                <a:ext uri="{FF2B5EF4-FFF2-40B4-BE49-F238E27FC236}">
                  <a16:creationId xmlns:a16="http://schemas.microsoft.com/office/drawing/2014/main" id="{EB41D066-C2E2-89D9-F2C5-7852963B5891}"/>
                </a:ext>
              </a:extLst>
            </p:cNvPr>
            <p:cNvGrpSpPr/>
            <p:nvPr/>
          </p:nvGrpSpPr>
          <p:grpSpPr>
            <a:xfrm>
              <a:off x="1018973" y="728093"/>
              <a:ext cx="9268881" cy="5731084"/>
              <a:chOff x="680516" y="1001361"/>
              <a:chExt cx="9268881" cy="5731084"/>
            </a:xfrm>
          </p:grpSpPr>
          <p:sp>
            <p:nvSpPr>
              <p:cNvPr id="13" name="CuadroTexto 12">
                <a:extLst>
                  <a:ext uri="{FF2B5EF4-FFF2-40B4-BE49-F238E27FC236}">
                    <a16:creationId xmlns:a16="http://schemas.microsoft.com/office/drawing/2014/main" id="{0C8F0790-8FC3-27EB-1100-C4DD56858535}"/>
                  </a:ext>
                </a:extLst>
              </p:cNvPr>
              <p:cNvSpPr txBox="1"/>
              <p:nvPr/>
            </p:nvSpPr>
            <p:spPr>
              <a:xfrm>
                <a:off x="6286215" y="1348161"/>
                <a:ext cx="3663182" cy="1015663"/>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NADIM I-II</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9,10</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CheckMate 816</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11</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err="1">
                    <a:ln>
                      <a:noFill/>
                    </a:ln>
                    <a:solidFill>
                      <a:prstClr val="white"/>
                    </a:solidFill>
                    <a:effectLst/>
                    <a:uLnTx/>
                    <a:uFillTx/>
                    <a:latin typeface="Calibri"/>
                    <a:ea typeface="+mn-ea"/>
                    <a:cs typeface="+mn-cs"/>
                    <a:sym typeface="Helvetica"/>
                  </a:rPr>
                  <a:t>KeyNote</a:t>
                </a: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 671</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12</a:t>
                </a: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 CheckMate 77T</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13</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AEGEAN</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14</a:t>
                </a: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 NEOTORCH</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15</a:t>
                </a: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 RATIONALE-315</a:t>
                </a:r>
                <a:r>
                  <a:rPr kumimoji="0" lang="en-US" sz="1500" b="1" i="0" u="none" strike="noStrike" kern="0" cap="none" spc="0" normalizeH="0" baseline="30000" noProof="0" dirty="0">
                    <a:ln>
                      <a:noFill/>
                    </a:ln>
                    <a:solidFill>
                      <a:prstClr val="white"/>
                    </a:solidFill>
                    <a:effectLst/>
                    <a:uLnTx/>
                    <a:uFillTx/>
                    <a:latin typeface="Calibri"/>
                    <a:ea typeface="+mn-ea"/>
                    <a:cs typeface="+mn-cs"/>
                    <a:sym typeface="Helvetica"/>
                  </a:rPr>
                  <a:t>16</a:t>
                </a:r>
                <a:r>
                  <a:rPr kumimoji="0" lang="en-US" sz="1500" b="1" i="0" u="none" strike="noStrike" kern="0" cap="none" spc="0" normalizeH="0" baseline="0" noProof="0" dirty="0">
                    <a:ln>
                      <a:noFill/>
                    </a:ln>
                    <a:solidFill>
                      <a:prstClr val="white"/>
                    </a:solidFill>
                    <a:effectLst/>
                    <a:uLnTx/>
                    <a:uFillTx/>
                    <a:latin typeface="Calibri"/>
                    <a:ea typeface="+mn-ea"/>
                    <a:cs typeface="+mn-cs"/>
                    <a:sym typeface="Helvetica"/>
                  </a:rPr>
                  <a:t> </a:t>
                </a:r>
              </a:p>
            </p:txBody>
          </p:sp>
          <p:sp>
            <p:nvSpPr>
              <p:cNvPr id="2" name="CuadroTexto 1">
                <a:extLst>
                  <a:ext uri="{FF2B5EF4-FFF2-40B4-BE49-F238E27FC236}">
                    <a16:creationId xmlns:a16="http://schemas.microsoft.com/office/drawing/2014/main" id="{EB1279D6-CD43-ACE0-F4F5-5E8BDC244D49}"/>
                  </a:ext>
                </a:extLst>
              </p:cNvPr>
              <p:cNvSpPr txBox="1"/>
              <p:nvPr/>
            </p:nvSpPr>
            <p:spPr>
              <a:xfrm>
                <a:off x="1571846" y="2157548"/>
                <a:ext cx="1606530" cy="338554"/>
              </a:xfrm>
              <a:prstGeom prst="rect">
                <a:avLst/>
              </a:prstGeom>
              <a:solidFill>
                <a:srgbClr val="FFC000"/>
              </a:solidFill>
            </p:spPr>
            <p:txBody>
              <a:bodyPr wrap="squar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3-year OS: 34%</a:t>
                </a:r>
                <a:r>
                  <a:rPr kumimoji="0" lang="en-US" sz="1600" b="0" i="0" u="none" strike="noStrike" kern="0" cap="none" spc="0" normalizeH="0" baseline="30000" noProof="0" dirty="0">
                    <a:ln>
                      <a:noFill/>
                    </a:ln>
                    <a:solidFill>
                      <a:srgbClr val="000000"/>
                    </a:solidFill>
                    <a:effectLst/>
                    <a:uLnTx/>
                    <a:uFillTx/>
                    <a:latin typeface="Calibri"/>
                    <a:ea typeface="+mn-ea"/>
                    <a:cs typeface="+mn-cs"/>
                    <a:sym typeface="Helvetica"/>
                  </a:rPr>
                  <a:t>3</a:t>
                </a:r>
              </a:p>
            </p:txBody>
          </p:sp>
          <p:sp>
            <p:nvSpPr>
              <p:cNvPr id="3" name="CuadroTexto 2">
                <a:extLst>
                  <a:ext uri="{FF2B5EF4-FFF2-40B4-BE49-F238E27FC236}">
                    <a16:creationId xmlns:a16="http://schemas.microsoft.com/office/drawing/2014/main" id="{652EAF32-082C-E213-DCBD-8E1D0F924A30}"/>
                  </a:ext>
                </a:extLst>
              </p:cNvPr>
              <p:cNvSpPr txBox="1"/>
              <p:nvPr/>
            </p:nvSpPr>
            <p:spPr>
              <a:xfrm>
                <a:off x="1234173" y="4912320"/>
                <a:ext cx="1710725" cy="584775"/>
              </a:xfrm>
              <a:prstGeom prst="rect">
                <a:avLst/>
              </a:prstGeom>
              <a:solidFill>
                <a:srgbClr val="FFC000"/>
              </a:solidFill>
            </p:spPr>
            <p:txBody>
              <a:bodyPr wrap="squar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a:ea typeface="+mn-ea"/>
                    <a:cs typeface="+mn-cs"/>
                    <a:sym typeface="Helvetica"/>
                  </a:rPr>
                  <a:t>EFS: 12.4 m</a:t>
                </a:r>
                <a:r>
                  <a:rPr kumimoji="0" lang="en-US" sz="1600" b="0" i="0" u="none" strike="noStrike" kern="0" cap="none" spc="0" normalizeH="0" baseline="30000" noProof="0">
                    <a:ln>
                      <a:noFill/>
                    </a:ln>
                    <a:solidFill>
                      <a:srgbClr val="000000"/>
                    </a:solidFill>
                    <a:effectLst/>
                    <a:uLnTx/>
                    <a:uFillTx/>
                    <a:latin typeface="Calibri"/>
                    <a:ea typeface="+mn-ea"/>
                    <a:cs typeface="+mn-cs"/>
                    <a:sym typeface="Helvetica"/>
                  </a:rPr>
                  <a:t>6</a:t>
                </a:r>
                <a:endParaRPr kumimoji="0" lang="en-US" sz="1600" b="0" i="0" u="none" strike="noStrike" kern="0" cap="none" spc="0" normalizeH="0" baseline="0" noProof="0">
                  <a:ln>
                    <a:noFill/>
                  </a:ln>
                  <a:solidFill>
                    <a:srgbClr val="000000"/>
                  </a:solidFill>
                  <a:effectLst/>
                  <a:uLnTx/>
                  <a:uFillTx/>
                  <a:latin typeface="Calibri"/>
                  <a:ea typeface="+mn-ea"/>
                  <a:cs typeface="+mn-cs"/>
                  <a:sym typeface="Helvetica"/>
                </a:endParaRP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a:ea typeface="+mn-ea"/>
                    <a:cs typeface="+mn-cs"/>
                    <a:sym typeface="Helvetica"/>
                  </a:rPr>
                  <a:t>5-year OS: 36.8%</a:t>
                </a:r>
                <a:r>
                  <a:rPr kumimoji="0" lang="en-US" sz="1600" b="0" i="0" u="none" strike="noStrike" kern="0" cap="none" spc="0" normalizeH="0" baseline="30000" noProof="0">
                    <a:ln>
                      <a:noFill/>
                    </a:ln>
                    <a:solidFill>
                      <a:prstClr val="black"/>
                    </a:solidFill>
                    <a:effectLst/>
                    <a:uLnTx/>
                    <a:uFillTx/>
                    <a:latin typeface="Calibri"/>
                    <a:ea typeface="+mn-ea"/>
                    <a:cs typeface="+mn-cs"/>
                    <a:sym typeface="Helvetica"/>
                  </a:rPr>
                  <a:t>6</a:t>
                </a:r>
              </a:p>
            </p:txBody>
          </p:sp>
          <p:sp>
            <p:nvSpPr>
              <p:cNvPr id="5" name="CuadroTexto 4">
                <a:extLst>
                  <a:ext uri="{FF2B5EF4-FFF2-40B4-BE49-F238E27FC236}">
                    <a16:creationId xmlns:a16="http://schemas.microsoft.com/office/drawing/2014/main" id="{22AC465B-8368-D256-A867-9D604472C3C2}"/>
                  </a:ext>
                </a:extLst>
              </p:cNvPr>
              <p:cNvSpPr txBox="1"/>
              <p:nvPr/>
            </p:nvSpPr>
            <p:spPr>
              <a:xfrm>
                <a:off x="2667955" y="6147670"/>
                <a:ext cx="1253869" cy="584775"/>
              </a:xfrm>
              <a:prstGeom prst="rect">
                <a:avLst/>
              </a:prstGeom>
              <a:solidFill>
                <a:srgbClr val="FFC000"/>
              </a:solid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30% treated </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With Ch-RT</a:t>
                </a:r>
                <a:r>
                  <a:rPr kumimoji="0" lang="en-US" sz="1600" b="0" i="0" u="none" strike="noStrike" kern="0" cap="none" spc="0" normalizeH="0" baseline="30000" noProof="0" dirty="0">
                    <a:ln>
                      <a:noFill/>
                    </a:ln>
                    <a:solidFill>
                      <a:srgbClr val="000000"/>
                    </a:solidFill>
                    <a:effectLst/>
                    <a:uLnTx/>
                    <a:uFillTx/>
                    <a:latin typeface="Calibri"/>
                    <a:ea typeface="+mn-ea"/>
                    <a:cs typeface="+mn-cs"/>
                    <a:sym typeface="Helvetica"/>
                  </a:rPr>
                  <a:t>8</a:t>
                </a:r>
              </a:p>
            </p:txBody>
          </p:sp>
          <p:sp>
            <p:nvSpPr>
              <p:cNvPr id="8" name="CuadroTexto 7">
                <a:extLst>
                  <a:ext uri="{FF2B5EF4-FFF2-40B4-BE49-F238E27FC236}">
                    <a16:creationId xmlns:a16="http://schemas.microsoft.com/office/drawing/2014/main" id="{2F4FECAF-80C9-331F-29F2-33AF4B98CF3C}"/>
                  </a:ext>
                </a:extLst>
              </p:cNvPr>
              <p:cNvSpPr txBox="1"/>
              <p:nvPr/>
            </p:nvSpPr>
            <p:spPr>
              <a:xfrm>
                <a:off x="2219288" y="1600487"/>
                <a:ext cx="1082348" cy="338554"/>
              </a:xfrm>
              <a:prstGeom prst="rect">
                <a:avLst/>
              </a:prstGeom>
              <a:solidFill>
                <a:srgbClr val="FFC000"/>
              </a:solid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a:ea typeface="+mn-ea"/>
                    <a:cs typeface="+mn-cs"/>
                    <a:sym typeface="Helvetica"/>
                  </a:rPr>
                  <a:t>4-8% pCR</a:t>
                </a:r>
                <a:r>
                  <a:rPr kumimoji="0" lang="en-US" sz="1600" b="0" i="0" u="none" strike="noStrike" kern="0" cap="none" spc="0" normalizeH="0" baseline="30000" noProof="0">
                    <a:ln>
                      <a:noFill/>
                    </a:ln>
                    <a:solidFill>
                      <a:srgbClr val="000000"/>
                    </a:solidFill>
                    <a:effectLst/>
                    <a:uLnTx/>
                    <a:uFillTx/>
                    <a:latin typeface="Calibri"/>
                    <a:ea typeface="+mn-ea"/>
                    <a:cs typeface="+mn-cs"/>
                    <a:sym typeface="Helvetica"/>
                  </a:rPr>
                  <a:t>2</a:t>
                </a:r>
              </a:p>
            </p:txBody>
          </p:sp>
          <p:sp>
            <p:nvSpPr>
              <p:cNvPr id="9" name="CuadroTexto 8">
                <a:extLst>
                  <a:ext uri="{FF2B5EF4-FFF2-40B4-BE49-F238E27FC236}">
                    <a16:creationId xmlns:a16="http://schemas.microsoft.com/office/drawing/2014/main" id="{233FBCA6-C68F-7F2E-2E8E-137ED79652DB}"/>
                  </a:ext>
                </a:extLst>
              </p:cNvPr>
              <p:cNvSpPr txBox="1"/>
              <p:nvPr/>
            </p:nvSpPr>
            <p:spPr>
              <a:xfrm>
                <a:off x="1234175" y="2975404"/>
                <a:ext cx="1441420" cy="584775"/>
              </a:xfrm>
              <a:prstGeom prst="rect">
                <a:avLst/>
              </a:prstGeom>
              <a:solidFill>
                <a:srgbClr val="FFC000"/>
              </a:solid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RT did not add </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any benefit</a:t>
                </a:r>
                <a:r>
                  <a:rPr kumimoji="0" lang="en-US" sz="1600" b="0" i="0" u="none" strike="noStrike" kern="0" cap="none" spc="0" normalizeH="0" baseline="30000" noProof="0" dirty="0">
                    <a:ln>
                      <a:noFill/>
                    </a:ln>
                    <a:solidFill>
                      <a:srgbClr val="000000"/>
                    </a:solidFill>
                    <a:effectLst/>
                    <a:uLnTx/>
                    <a:uFillTx/>
                    <a:latin typeface="Calibri"/>
                    <a:ea typeface="+mn-ea"/>
                    <a:cs typeface="+mn-cs"/>
                    <a:sym typeface="Helvetica"/>
                  </a:rPr>
                  <a:t>4</a:t>
                </a:r>
              </a:p>
            </p:txBody>
          </p:sp>
          <p:sp>
            <p:nvSpPr>
              <p:cNvPr id="10" name="CuadroTexto 9">
                <a:extLst>
                  <a:ext uri="{FF2B5EF4-FFF2-40B4-BE49-F238E27FC236}">
                    <a16:creationId xmlns:a16="http://schemas.microsoft.com/office/drawing/2014/main" id="{57DCA27D-DD5D-F34D-3BD8-6DD858C1BBD1}"/>
                  </a:ext>
                </a:extLst>
              </p:cNvPr>
              <p:cNvSpPr txBox="1"/>
              <p:nvPr/>
            </p:nvSpPr>
            <p:spPr>
              <a:xfrm>
                <a:off x="680516" y="6134996"/>
                <a:ext cx="1736721" cy="338554"/>
              </a:xfrm>
              <a:prstGeom prst="rect">
                <a:avLst/>
              </a:prstGeom>
              <a:solidFill>
                <a:srgbClr val="FFC000"/>
              </a:solidFill>
            </p:spPr>
            <p:txBody>
              <a:bodyPr wrap="squar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Calibri"/>
                    <a:ea typeface="+mn-ea"/>
                    <a:cs typeface="+mn-cs"/>
                    <a:sym typeface="Helvetica"/>
                  </a:rPr>
                  <a:t>Beva</a:t>
                </a: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a:t>
                </a:r>
                <a:r>
                  <a:rPr kumimoji="0" lang="en-US" sz="1600" b="0" i="0" u="none" strike="noStrike" kern="0" cap="none" spc="0" normalizeH="0" baseline="0" noProof="0" dirty="0" err="1">
                    <a:ln>
                      <a:noFill/>
                    </a:ln>
                    <a:solidFill>
                      <a:srgbClr val="000000"/>
                    </a:solidFill>
                    <a:effectLst/>
                    <a:uLnTx/>
                    <a:uFillTx/>
                    <a:latin typeface="Calibri"/>
                    <a:ea typeface="+mn-ea"/>
                    <a:cs typeface="+mn-cs"/>
                    <a:sym typeface="Helvetica"/>
                  </a:rPr>
                  <a:t>erlonitib</a:t>
                </a: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 No</a:t>
                </a:r>
                <a:r>
                  <a:rPr kumimoji="0" lang="en-US" sz="1600" b="0" i="0" u="none" strike="noStrike" kern="0" cap="none" spc="0" normalizeH="0" baseline="30000" noProof="0" dirty="0">
                    <a:ln>
                      <a:noFill/>
                    </a:ln>
                    <a:solidFill>
                      <a:srgbClr val="000000"/>
                    </a:solidFill>
                    <a:effectLst/>
                    <a:uLnTx/>
                    <a:uFillTx/>
                    <a:latin typeface="Calibri"/>
                    <a:ea typeface="+mn-ea"/>
                    <a:cs typeface="+mn-cs"/>
                    <a:sym typeface="Helvetica"/>
                  </a:rPr>
                  <a:t>7</a:t>
                </a:r>
              </a:p>
            </p:txBody>
          </p:sp>
          <p:sp>
            <p:nvSpPr>
              <p:cNvPr id="11" name="CuadroTexto 10">
                <a:extLst>
                  <a:ext uri="{FF2B5EF4-FFF2-40B4-BE49-F238E27FC236}">
                    <a16:creationId xmlns:a16="http://schemas.microsoft.com/office/drawing/2014/main" id="{A9361797-F1F6-A327-145C-D80DF599E960}"/>
                  </a:ext>
                </a:extLst>
              </p:cNvPr>
              <p:cNvSpPr txBox="1"/>
              <p:nvPr/>
            </p:nvSpPr>
            <p:spPr>
              <a:xfrm>
                <a:off x="1234174" y="3820751"/>
                <a:ext cx="1675459" cy="830997"/>
              </a:xfrm>
              <a:prstGeom prst="rect">
                <a:avLst/>
              </a:prstGeom>
              <a:solidFill>
                <a:srgbClr val="FFC000"/>
              </a:solid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a:ea typeface="+mn-ea"/>
                    <a:cs typeface="+mn-cs"/>
                    <a:sym typeface="Helvetica"/>
                  </a:rPr>
                  <a:t>GECP</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a:ea typeface="+mn-ea"/>
                    <a:cs typeface="+mn-cs"/>
                    <a:sym typeface="Helvetica"/>
                  </a:rPr>
                  <a:t>EFS: 9.9 m</a:t>
                </a:r>
                <a:r>
                  <a:rPr kumimoji="0" lang="en-US" sz="1600" b="0" i="0" u="none" strike="noStrike" kern="0" cap="none" spc="0" normalizeH="0" baseline="30000" noProof="0">
                    <a:ln>
                      <a:noFill/>
                    </a:ln>
                    <a:solidFill>
                      <a:srgbClr val="000000"/>
                    </a:solidFill>
                    <a:effectLst/>
                    <a:uLnTx/>
                    <a:uFillTx/>
                    <a:latin typeface="Calibri"/>
                    <a:ea typeface="+mn-ea"/>
                    <a:cs typeface="+mn-cs"/>
                    <a:sym typeface="Helvetica"/>
                  </a:rPr>
                  <a:t>5</a:t>
                </a:r>
                <a:endParaRPr kumimoji="0" lang="en-US" sz="1600" b="0" i="0" u="none" strike="noStrike" kern="0" cap="none" spc="0" normalizeH="0" baseline="0" noProof="0">
                  <a:ln>
                    <a:noFill/>
                  </a:ln>
                  <a:solidFill>
                    <a:srgbClr val="000000"/>
                  </a:solidFill>
                  <a:effectLst/>
                  <a:uLnTx/>
                  <a:uFillTx/>
                  <a:latin typeface="Calibri"/>
                  <a:ea typeface="+mn-ea"/>
                  <a:cs typeface="+mn-cs"/>
                  <a:sym typeface="Helvetica"/>
                </a:endParaRP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a:ea typeface="+mn-ea"/>
                    <a:cs typeface="+mn-cs"/>
                    <a:sym typeface="Helvetica"/>
                  </a:rPr>
                  <a:t>3-year OS: 36.8%</a:t>
                </a:r>
                <a:r>
                  <a:rPr kumimoji="0" lang="en-US" sz="1600" b="0" i="0" u="none" strike="noStrike" kern="0" cap="none" spc="0" normalizeH="0" baseline="30000" noProof="0">
                    <a:ln>
                      <a:noFill/>
                    </a:ln>
                    <a:solidFill>
                      <a:srgbClr val="000000"/>
                    </a:solidFill>
                    <a:effectLst/>
                    <a:uLnTx/>
                    <a:uFillTx/>
                    <a:latin typeface="Calibri"/>
                    <a:ea typeface="+mn-ea"/>
                    <a:cs typeface="+mn-cs"/>
                    <a:sym typeface="Helvetica"/>
                  </a:rPr>
                  <a:t>5</a:t>
                </a:r>
              </a:p>
            </p:txBody>
          </p:sp>
          <p:sp>
            <p:nvSpPr>
              <p:cNvPr id="4" name="CuadroTexto 3">
                <a:extLst>
                  <a:ext uri="{FF2B5EF4-FFF2-40B4-BE49-F238E27FC236}">
                    <a16:creationId xmlns:a16="http://schemas.microsoft.com/office/drawing/2014/main" id="{ED453181-9C69-1618-8D7A-613BD9CF5751}"/>
                  </a:ext>
                </a:extLst>
              </p:cNvPr>
              <p:cNvSpPr txBox="1"/>
              <p:nvPr/>
            </p:nvSpPr>
            <p:spPr>
              <a:xfrm>
                <a:off x="1509835" y="1001361"/>
                <a:ext cx="2137124" cy="338554"/>
              </a:xfrm>
              <a:prstGeom prst="rect">
                <a:avLst/>
              </a:prstGeom>
              <a:solidFill>
                <a:srgbClr val="FFC000"/>
              </a:solid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sym typeface="Helvetica"/>
                  </a:rPr>
                  <a:t>5.4% Adjuvant benefit</a:t>
                </a:r>
                <a:r>
                  <a:rPr kumimoji="0" lang="en-US" sz="1600" b="0" i="0" u="none" strike="noStrike" kern="0" cap="none" spc="0" normalizeH="0" baseline="30000" noProof="0" dirty="0">
                    <a:ln>
                      <a:noFill/>
                    </a:ln>
                    <a:solidFill>
                      <a:srgbClr val="000000"/>
                    </a:solidFill>
                    <a:effectLst/>
                    <a:uLnTx/>
                    <a:uFillTx/>
                    <a:latin typeface="Calibri"/>
                    <a:ea typeface="+mn-ea"/>
                    <a:cs typeface="+mn-cs"/>
                    <a:sym typeface="Helvetica"/>
                  </a:rPr>
                  <a:t>1</a:t>
                </a:r>
              </a:p>
            </p:txBody>
          </p:sp>
        </p:grpSp>
      </p:grpSp>
      <p:sp>
        <p:nvSpPr>
          <p:cNvPr id="12" name="Slide Number Placeholder 2">
            <a:extLst>
              <a:ext uri="{FF2B5EF4-FFF2-40B4-BE49-F238E27FC236}">
                <a16:creationId xmlns:a16="http://schemas.microsoft.com/office/drawing/2014/main" id="{A504C801-9AA1-5902-D4F6-781C5317BA53}"/>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7A5B17F1-E18D-47B2-59E4-AABDCEB5550A}"/>
              </a:ext>
            </a:extLst>
          </p:cNvPr>
          <p:cNvSpPr txBox="1"/>
          <p:nvPr/>
        </p:nvSpPr>
        <p:spPr>
          <a:xfrm>
            <a:off x="5138455" y="5919858"/>
            <a:ext cx="6559256" cy="95410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a:ea typeface="+mn-ea"/>
                <a:cs typeface="+mn-cs"/>
              </a:rPr>
              <a:t>Extracted from 1) Pignon J et al. J Clin Oncol. 2008;26(21):3552-9; 2) Hellmann MD et al. Lancet Oncol. 2014;15(1):e42-50; </a:t>
            </a:r>
            <a:br>
              <a:rPr kumimoji="0" lang="en-US" sz="7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700" b="0" i="0" u="none" strike="noStrike" kern="1200" cap="none" spc="0" normalizeH="0" baseline="0" noProof="0">
                <a:ln>
                  <a:noFill/>
                </a:ln>
                <a:solidFill>
                  <a:prstClr val="black"/>
                </a:solidFill>
                <a:effectLst/>
                <a:uLnTx/>
                <a:uFillTx/>
                <a:latin typeface="Arial" panose="020B0604020202020204"/>
                <a:ea typeface="+mn-ea"/>
                <a:cs typeface="+mn-cs"/>
              </a:rPr>
              <a:t>3) Martini N et al. Ann Thorac Surg. 1988;45(4):370-9; 4) Xu Y-P et al. Medicine (Baltimore) 2015;94(23):e879; </a:t>
            </a:r>
            <a:br>
              <a:rPr kumimoji="0" lang="en-US" sz="7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700" b="0" i="0" u="none" strike="noStrike" kern="1200" cap="none" spc="0" normalizeH="0" baseline="0" noProof="0">
                <a:ln>
                  <a:noFill/>
                </a:ln>
                <a:solidFill>
                  <a:prstClr val="black"/>
                </a:solidFill>
                <a:effectLst/>
                <a:uLnTx/>
                <a:uFillTx/>
                <a:latin typeface="Arial" panose="020B0604020202020204"/>
                <a:ea typeface="+mn-ea"/>
                <a:cs typeface="+mn-cs"/>
              </a:rPr>
              <a:t>5) Garrido P et al. J Clin Oncol. 2007;25(30):4736-42; 6) König D et al. ESMO Open. 2022;7(2):100455; 7) Socinski MA et al. J Clin Oncol. 2012;30(32):3953-9; 8) Provencio M et al. Transl Lung Cancer Res. 2023;12(10):2113-2128; 9) Provencio M et al. </a:t>
            </a:r>
            <a:r>
              <a:rPr kumimoji="0" lang="it-IT" sz="700" b="0" i="0" u="none" strike="noStrike" kern="1200" cap="none" spc="0" normalizeH="0" baseline="0" noProof="0">
                <a:ln>
                  <a:noFill/>
                </a:ln>
                <a:solidFill>
                  <a:prstClr val="black"/>
                </a:solidFill>
                <a:effectLst/>
                <a:uLnTx/>
                <a:uFillTx/>
                <a:latin typeface="Arial" panose="020B0604020202020204"/>
                <a:ea typeface="+mn-ea"/>
                <a:cs typeface="+mn-cs"/>
              </a:rPr>
              <a:t>Lancet Oncol. 2020;21(11):1413-1422; 10) </a:t>
            </a:r>
            <a:r>
              <a:rPr kumimoji="0" lang="en-US" sz="700" b="0" i="0" u="none" strike="noStrike" kern="1200" cap="none" spc="0" normalizeH="0" baseline="0" noProof="0">
                <a:ln>
                  <a:noFill/>
                </a:ln>
                <a:solidFill>
                  <a:prstClr val="black"/>
                </a:solidFill>
                <a:effectLst/>
                <a:uLnTx/>
                <a:uFillTx/>
                <a:latin typeface="Arial" panose="020B0604020202020204"/>
                <a:ea typeface="+mn-ea"/>
                <a:cs typeface="+mn-cs"/>
              </a:rPr>
              <a:t>Provencio M et al. N Engl J Med. 2023;389(6):504-513; 11) Forde PM et al. N Engl J Med. 2022;386(21):1973-1985; 12) Wakelee H et al. N Engl J Med. 2023;389(6):491-503; 13) </a:t>
            </a:r>
            <a:r>
              <a:rPr kumimoji="0" lang="nl-NL" sz="700" b="0" i="0" u="none" strike="noStrike" kern="1200" cap="none" spc="0" normalizeH="0" baseline="0" noProof="0">
                <a:ln>
                  <a:noFill/>
                </a:ln>
                <a:solidFill>
                  <a:prstClr val="black"/>
                </a:solidFill>
                <a:effectLst/>
                <a:uLnTx/>
                <a:uFillTx/>
                <a:latin typeface="Arial" panose="020B0604020202020204"/>
                <a:ea typeface="+mn-ea"/>
                <a:cs typeface="+mn-cs"/>
              </a:rPr>
              <a:t>Cascone T et al. N Engl J Med. 2024;390:1756-1769; 14) Heymach JV et al. N Engl J Med 2023;389:1672-1684; 15) Lu S et al. JAMA. 2024;331(3):201-211; 16) Yue D et al. Presented at the ESMO Virtual Plenary with AACR Expert Commentary; February 15&amp;16, 2024 (Accessed 17 July 2024). </a:t>
            </a: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Yue_BGB-A317-315_ESMO-VP_Presentation_2024.pdf</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rPr>
              <a:t>.</a:t>
            </a:r>
            <a:endParaRPr kumimoji="0" lang="en-US" sz="7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0D0356-628A-D697-2009-C24860E2C187}"/>
              </a:ext>
            </a:extLst>
          </p:cNvPr>
          <p:cNvSpPr txBox="1"/>
          <p:nvPr/>
        </p:nvSpPr>
        <p:spPr>
          <a:xfrm>
            <a:off x="104173" y="6431390"/>
            <a:ext cx="4012905"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Ch-RT, chemoradiotherapy; EFS, event-free survival; OS, overall survival; pCR, pathologic complete response; RT, radiotherapy.</a:t>
            </a:r>
          </a:p>
        </p:txBody>
      </p:sp>
    </p:spTree>
    <p:extLst>
      <p:ext uri="{BB962C8B-B14F-4D97-AF65-F5344CB8AC3E}">
        <p14:creationId xmlns:p14="http://schemas.microsoft.com/office/powerpoint/2010/main" val="891041520"/>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84760"/>
          </a:xfrm>
        </p:spPr>
        <p:txBody>
          <a:bodyPr/>
          <a:lstStyle/>
          <a:p>
            <a:r>
              <a:rPr lang="en-GB" sz="900" dirty="0"/>
              <a:t>Kelsey CR, Marks LB, Hollis D, Hubbs </a:t>
            </a:r>
            <a:r>
              <a:rPr lang="en-GB" sz="900" dirty="0" err="1"/>
              <a:t>JL</a:t>
            </a:r>
            <a:r>
              <a:rPr lang="en-GB" sz="900" dirty="0"/>
              <a:t>, Ready NE, D'Amico TA, Boyd JA. Local recurrence after surgery for early stage lung cancer: an 11-year experience with 975 patients. Cancer. 2009;115(22):5218-27.</a:t>
            </a:r>
          </a:p>
          <a:p>
            <a:r>
              <a:rPr lang="en-GB" sz="900" dirty="0"/>
              <a:t>König D, </a:t>
            </a:r>
            <a:r>
              <a:rPr lang="en-GB" sz="900" dirty="0" err="1"/>
              <a:t>Schär</a:t>
            </a:r>
            <a:r>
              <a:rPr lang="en-GB" sz="900" dirty="0"/>
              <a:t> S, Vuong D, </a:t>
            </a:r>
            <a:r>
              <a:rPr lang="en-GB" sz="900" dirty="0" err="1"/>
              <a:t>Guckenberger</a:t>
            </a:r>
            <a:r>
              <a:rPr lang="en-GB" sz="900" dirty="0"/>
              <a:t> M, </a:t>
            </a:r>
            <a:r>
              <a:rPr lang="en-GB" sz="900" dirty="0" err="1"/>
              <a:t>Furrer</a:t>
            </a:r>
            <a:r>
              <a:rPr lang="en-GB" sz="900" dirty="0"/>
              <a:t> K, Opitz I, et al. Long-term outcomes of operable stage III NSCLC in the pre-immunotherapy era: results from a pooled analysis of the </a:t>
            </a:r>
            <a:r>
              <a:rPr lang="en-GB" sz="900" dirty="0" err="1"/>
              <a:t>SAKK</a:t>
            </a:r>
            <a:r>
              <a:rPr lang="en-GB" sz="900" dirty="0"/>
              <a:t> 16/96, </a:t>
            </a:r>
            <a:r>
              <a:rPr lang="en-GB" sz="900" dirty="0" err="1"/>
              <a:t>SAKK</a:t>
            </a:r>
            <a:r>
              <a:rPr lang="en-GB" sz="900" dirty="0"/>
              <a:t> 16/00, </a:t>
            </a:r>
            <a:r>
              <a:rPr lang="en-GB" sz="900" dirty="0" err="1"/>
              <a:t>SAKK</a:t>
            </a:r>
            <a:r>
              <a:rPr lang="en-GB" sz="900" dirty="0"/>
              <a:t> 16/01, and </a:t>
            </a:r>
            <a:r>
              <a:rPr lang="en-GB" sz="900" dirty="0" err="1"/>
              <a:t>SAKK</a:t>
            </a:r>
            <a:r>
              <a:rPr lang="en-GB" sz="900" dirty="0"/>
              <a:t> 16/08 trials. ESMO Open. 2022;7(2).</a:t>
            </a:r>
          </a:p>
          <a:p>
            <a:r>
              <a:rPr lang="en-GB" sz="900" dirty="0"/>
              <a:t>Leal, T., Y. Wang, A. </a:t>
            </a:r>
            <a:r>
              <a:rPr lang="en-GB" sz="900" dirty="0" err="1"/>
              <a:t>Dowlati</a:t>
            </a:r>
            <a:r>
              <a:rPr lang="en-GB" sz="900" dirty="0"/>
              <a:t>, D. A. Lewis, Y. Chen, A. R. </a:t>
            </a:r>
            <a:r>
              <a:rPr lang="en-GB" sz="900" dirty="0" err="1"/>
              <a:t>Mohindra</a:t>
            </a:r>
            <a:r>
              <a:rPr lang="en-GB" sz="900" dirty="0"/>
              <a:t>, M. </a:t>
            </a:r>
            <a:r>
              <a:rPr lang="en-GB" sz="900" dirty="0" err="1"/>
              <a:t>Razaq</a:t>
            </a:r>
            <a:r>
              <a:rPr lang="en-GB" sz="900" dirty="0"/>
              <a:t>, H. G. Ahuja, J. Liu, D. M. King, C. J. </a:t>
            </a:r>
            <a:r>
              <a:rPr lang="en-GB" sz="900" dirty="0" err="1"/>
              <a:t>Sumey</a:t>
            </a:r>
            <a:r>
              <a:rPr lang="en-GB" sz="900" dirty="0"/>
              <a:t> and S. S. Ramalingam (2020). "Randomized phase II clinical trial of cisplatin/carboplatin and etoposide (CE) alone or in combination with nivolumab as frontline therapy for extensive-stage small cell lung cancer (ES-SCLC): </a:t>
            </a:r>
            <a:r>
              <a:rPr lang="en-GB" sz="900" dirty="0" err="1"/>
              <a:t>ECOG-ACRIN</a:t>
            </a:r>
            <a:r>
              <a:rPr lang="en-GB" sz="900" dirty="0"/>
              <a:t> EA5161." Journal of Clinical Oncology 38(15_suppl): 9000-9000.</a:t>
            </a:r>
          </a:p>
          <a:p>
            <a:r>
              <a:rPr lang="en-GB" sz="900" dirty="0"/>
              <a:t>Lee SM, Schulz C, </a:t>
            </a:r>
            <a:r>
              <a:rPr lang="en-GB" sz="900" dirty="0" err="1"/>
              <a:t>Prabhash</a:t>
            </a:r>
            <a:r>
              <a:rPr lang="en-GB" sz="900" dirty="0"/>
              <a:t> K, Han B, </a:t>
            </a:r>
            <a:r>
              <a:rPr lang="en-GB" sz="900" dirty="0" err="1"/>
              <a:t>Szczesna</a:t>
            </a:r>
            <a:r>
              <a:rPr lang="en-GB" sz="900" dirty="0"/>
              <a:t> A, </a:t>
            </a:r>
            <a:r>
              <a:rPr lang="en-GB" sz="900" dirty="0" err="1"/>
              <a:t>Cortinovis</a:t>
            </a:r>
            <a:r>
              <a:rPr lang="en-GB" sz="900" dirty="0"/>
              <a:t> D, </a:t>
            </a:r>
            <a:r>
              <a:rPr lang="en-GB" sz="900" dirty="0" err="1"/>
              <a:t>Rittmeyer</a:t>
            </a:r>
            <a:r>
              <a:rPr lang="en-GB" sz="900" dirty="0"/>
              <a:t> A et al.  IPSOS: Results from a Phase 3 study of first-line (1L) atezolizumab (</a:t>
            </a:r>
            <a:r>
              <a:rPr lang="en-GB" sz="900" dirty="0" err="1"/>
              <a:t>atezo</a:t>
            </a:r>
            <a:r>
              <a:rPr lang="en-GB" sz="900" dirty="0"/>
              <a:t>) vs single-agent chemotherapy (chemo) in patients (pts) with NSCLC not eligible for a platinum-containing regimen. Presented at the ESMO Congress; September, 09-13; 2022; Paris France. Abstract LBA11. Available at: </a:t>
            </a:r>
            <a:r>
              <a:rPr lang="en-GB" sz="900" dirty="0">
                <a:hlinkClick r:id="rId2"/>
              </a:rPr>
              <a:t>https://medically.gene.com/content/dam/pdmahub/restricted/oncology/esmo-2022/ESMO-2022-presentation-lee-IPSOS-results-from-a-phase-3-study-of-first-line-1L-atezolizumab-atezo.pdf</a:t>
            </a:r>
            <a:r>
              <a:rPr lang="en-GB" sz="900" dirty="0"/>
              <a:t>.</a:t>
            </a:r>
          </a:p>
          <a:p>
            <a:r>
              <a:rPr lang="en-GB" sz="900" dirty="0"/>
              <a:t>Liu, S. V., T. S. K. Mok, B. Y. </a:t>
            </a:r>
            <a:r>
              <a:rPr lang="en-GB" sz="900" dirty="0" err="1"/>
              <a:t>Nabet</a:t>
            </a:r>
            <a:r>
              <a:rPr lang="en-GB" sz="900" dirty="0"/>
              <a:t>, A. S. Mansfield, R. De Boer, G. </a:t>
            </a:r>
            <a:r>
              <a:rPr lang="en-GB" sz="900" dirty="0" err="1"/>
              <a:t>Losonczy</a:t>
            </a:r>
            <a:r>
              <a:rPr lang="en-GB" sz="900" dirty="0"/>
              <a:t>, S. Sugawara, R. </a:t>
            </a:r>
            <a:r>
              <a:rPr lang="en-GB" sz="900" dirty="0" err="1"/>
              <a:t>Dziadziuszko</a:t>
            </a:r>
            <a:r>
              <a:rPr lang="en-GB" sz="900" dirty="0"/>
              <a:t>, M. </a:t>
            </a:r>
            <a:r>
              <a:rPr lang="en-GB" sz="900" dirty="0" err="1"/>
              <a:t>Krzakowski</a:t>
            </a:r>
            <a:r>
              <a:rPr lang="en-GB" sz="900" dirty="0"/>
              <a:t>, A. Smolin, M. J. </a:t>
            </a:r>
            <a:r>
              <a:rPr lang="en-GB" sz="900" dirty="0" err="1"/>
              <a:t>Hochmair</a:t>
            </a:r>
            <a:r>
              <a:rPr lang="en-GB" sz="900" dirty="0"/>
              <a:t>, M. C. </a:t>
            </a:r>
            <a:r>
              <a:rPr lang="en-GB" sz="900" dirty="0" err="1"/>
              <a:t>Garassino</a:t>
            </a:r>
            <a:r>
              <a:rPr lang="en-GB" sz="900" dirty="0"/>
              <a:t>, C. M. Gay, J. V. </a:t>
            </a:r>
            <a:r>
              <a:rPr lang="en-GB" sz="900" dirty="0" err="1"/>
              <a:t>Heymach</a:t>
            </a:r>
            <a:r>
              <a:rPr lang="en-GB" sz="900" dirty="0"/>
              <a:t>, L. A. Byers, S. Lam, A. Cardona, S. Morris, L. Adler, D. S. Shames and M. Reck (2023). "Clinical and molecular characterization of long-term survivors with extensive-stage small cell lung cancer treated with first-line atezolizumab plus carboplatin and etoposide." Lung Cancer 186: 107418.</a:t>
            </a:r>
          </a:p>
          <a:p>
            <a:r>
              <a:rPr lang="en-US" sz="900" dirty="0"/>
              <a:t>Lopes G et al. Presented at ASCO Annual Meeting; June 1-5, 2018. Abstract LBA4 (Accessed 05 August 2024). Available at: </a:t>
            </a:r>
            <a:r>
              <a:rPr lang="en-US" sz="900" dirty="0">
                <a:hlinkClick r:id="rId3"/>
              </a:rPr>
              <a:t>https://psmo.org.ph/wp-content/uploads/2019/04/Non-Small-Cell-Lung-Carcinoma-Abstract-Presentation-C.pdf</a:t>
            </a:r>
            <a:r>
              <a:rPr lang="en-US" sz="900" dirty="0"/>
              <a:t>.</a:t>
            </a:r>
          </a:p>
          <a:p>
            <a:r>
              <a:rPr lang="en-GB" sz="900" dirty="0"/>
              <a:t>Lu S, Zhang W, Wu L, Wang W, Zhang P, Investigators N. Perioperative </a:t>
            </a:r>
            <a:r>
              <a:rPr lang="en-GB" sz="900" dirty="0" err="1"/>
              <a:t>Toripalimab</a:t>
            </a:r>
            <a:r>
              <a:rPr lang="en-GB" sz="900" dirty="0"/>
              <a:t> Plus Chemotherapy for Patients With Resectable Non–Small Cell Lung Cancer: The </a:t>
            </a:r>
            <a:r>
              <a:rPr lang="en-GB" sz="900" dirty="0" err="1"/>
              <a:t>Neotorch</a:t>
            </a:r>
            <a:r>
              <a:rPr lang="en-GB" sz="900" dirty="0"/>
              <a:t> Randomized Clinical Trial. JAMA. 2024;331(3):201-11.</a:t>
            </a:r>
          </a:p>
          <a:p>
            <a:r>
              <a:rPr lang="en-GB" sz="900" dirty="0"/>
              <a:t>Lu S, Wang J, Yu Y, Yu X, Hu Y, Ma Z, Li X et al. Randomized Phase 3 Study of Tislelizumab Plus Chemotherapy Versus Chemotherapy Alone as First-Line Treatment for Advanced </a:t>
            </a:r>
            <a:r>
              <a:rPr lang="en-GB" sz="900" dirty="0" err="1"/>
              <a:t>Nonsquamous</a:t>
            </a:r>
            <a:r>
              <a:rPr lang="en-GB" sz="900" dirty="0"/>
              <a:t> Non-Small Cell Lung Cancer: RATIONALE-304 Updated Analysis. Presented at ESMO IO; December 2022; Geneva, Switzerland. Available at: </a:t>
            </a:r>
            <a:r>
              <a:rPr lang="it-IT" sz="900" u="sng" dirty="0">
                <a:solidFill>
                  <a:srgbClr val="0563C1"/>
                </a:solidFill>
                <a:effectLst/>
                <a:ea typeface="Calibri" panose="020F0502020204030204" pitchFamily="34" charset="0"/>
                <a:cs typeface="Calibri" panose="020F0502020204030204" pitchFamily="34" charset="0"/>
                <a:hlinkClick r:id="rId4"/>
              </a:rPr>
              <a:t>Lu_BGB-A317-304_ESMO_IO_Poster_2022.pdf</a:t>
            </a:r>
            <a:r>
              <a:rPr lang="it-IT" sz="900" u="sng" dirty="0">
                <a:solidFill>
                  <a:srgbClr val="0563C1"/>
                </a:solidFill>
                <a:effectLst/>
                <a:ea typeface="Calibri" panose="020F0502020204030204" pitchFamily="34" charset="0"/>
                <a:cs typeface="Calibri" panose="020F0502020204030204" pitchFamily="34" charset="0"/>
              </a:rPr>
              <a:t>.</a:t>
            </a:r>
            <a:endParaRPr lang="en-GB" sz="900" dirty="0"/>
          </a:p>
          <a:p>
            <a:r>
              <a:rPr lang="en-GB" sz="900" dirty="0" err="1"/>
              <a:t>Madala</a:t>
            </a:r>
            <a:r>
              <a:rPr lang="en-GB" sz="900" dirty="0"/>
              <a:t> S, Rasul R, Singla K, Sison CP, </a:t>
            </a:r>
            <a:r>
              <a:rPr lang="en-GB" sz="900" dirty="0" err="1"/>
              <a:t>Seetharamu</a:t>
            </a:r>
            <a:r>
              <a:rPr lang="en-GB" sz="900" dirty="0"/>
              <a:t> N, Castellanos MR. Gender Differences and Their Effects on Survival Outcomes in Lung Cancer Patients Treated With PD-1/PD-L1 Checkpoint Inhibitors: A Systematic Review and Meta-Analysis. Clinical Oncology. 2022;34(12):799-809.</a:t>
            </a:r>
          </a:p>
          <a:p>
            <a:r>
              <a:rPr lang="en-GB" sz="900" dirty="0" err="1"/>
              <a:t>Makharadze</a:t>
            </a:r>
            <a:r>
              <a:rPr lang="en-GB" sz="900" dirty="0"/>
              <a:t> T, </a:t>
            </a:r>
            <a:r>
              <a:rPr lang="en-GB" sz="900" dirty="0" err="1"/>
              <a:t>Gogishvili</a:t>
            </a:r>
            <a:r>
              <a:rPr lang="en-GB" sz="900" dirty="0"/>
              <a:t> M, </a:t>
            </a:r>
            <a:r>
              <a:rPr lang="en-GB" sz="900" dirty="0" err="1"/>
              <a:t>Melkadze</a:t>
            </a:r>
            <a:r>
              <a:rPr lang="en-GB" sz="900" dirty="0"/>
              <a:t> T, </a:t>
            </a:r>
            <a:r>
              <a:rPr lang="en-GB" sz="900" dirty="0" err="1"/>
              <a:t>Baramidze</a:t>
            </a:r>
            <a:r>
              <a:rPr lang="en-GB" sz="900" dirty="0"/>
              <a:t> A, Giorgadze D, </a:t>
            </a:r>
            <a:r>
              <a:rPr lang="en-GB" sz="900" dirty="0" err="1"/>
              <a:t>Penkov</a:t>
            </a:r>
            <a:r>
              <a:rPr lang="en-GB" sz="900" dirty="0"/>
              <a:t> K, </a:t>
            </a:r>
            <a:r>
              <a:rPr lang="en-GB" sz="900" dirty="0" err="1"/>
              <a:t>Laktionov</a:t>
            </a:r>
            <a:r>
              <a:rPr lang="en-GB" sz="900" dirty="0"/>
              <a:t> K et al. Cemiplimab plus chemotherapy versus chemotherapy alone in advanced non small cell lung cancer: 2 year follow up results from the Phase 3 EMPOWER Lung 3 Part 2 trial. Presented at ELCC; October 20-24, 2023; Madrid, Spain. Available at: </a:t>
            </a:r>
            <a:r>
              <a:rPr lang="en-GB" sz="900" dirty="0">
                <a:hlinkClick r:id="rId5"/>
              </a:rPr>
              <a:t>https://oncologypro.esmo.org/meeting-resources/european-lung-cancer-congress-2023/cemiplimab-plus-chemotherapy-versus-chemotherapy-alone-in-non-small-cell-lung-cancer-longer-follow-up-results-from-the-phase-iii-empower-lung-3-trial</a:t>
            </a:r>
            <a:r>
              <a:rPr lang="en-GB" sz="900" dirty="0"/>
              <a:t>.</a:t>
            </a:r>
          </a:p>
          <a:p>
            <a:r>
              <a:rPr lang="en-GB" sz="900" dirty="0"/>
              <a:t>Martini N, Kris MG, </a:t>
            </a:r>
            <a:r>
              <a:rPr lang="en-GB" sz="900" dirty="0" err="1"/>
              <a:t>Gralla</a:t>
            </a:r>
            <a:r>
              <a:rPr lang="en-GB" sz="900" dirty="0"/>
              <a:t> RJ, Bains MS, McCormack PM, Kaiser LR, et al. The effects of preoperative chemotherapy on the </a:t>
            </a:r>
            <a:r>
              <a:rPr lang="en-GB" sz="900" dirty="0" err="1"/>
              <a:t>resectability</a:t>
            </a:r>
            <a:r>
              <a:rPr lang="en-GB" sz="900" dirty="0"/>
              <a:t> of non-small cell lung carcinoma with mediastinal lymph node metastases (N2 M0). Ann </a:t>
            </a:r>
            <a:r>
              <a:rPr lang="en-GB" sz="900" dirty="0" err="1"/>
              <a:t>Thorac</a:t>
            </a:r>
            <a:r>
              <a:rPr lang="en-GB" sz="900" dirty="0"/>
              <a:t> Surg. 1988;45(4):370-9.</a:t>
            </a:r>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4877110"/>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12024"/>
          </a:xfrm>
        </p:spPr>
        <p:txBody>
          <a:bodyPr/>
          <a:lstStyle/>
          <a:p>
            <a:r>
              <a:rPr lang="en-GB" sz="900"/>
              <a:t>Meijer, J. J., A. Leonetti, G. Airò, M. Tiseo, C. Rolfo, E. Giovannetti and M. Vahabi (2022). "Small cell lung cancer: Novel treatments beyond immunotherapy." Semin Cancer Biol 86(Pt 2): 376-385.</a:t>
            </a:r>
          </a:p>
          <a:p>
            <a:r>
              <a:rPr lang="en-GB" sz="900"/>
              <a:t>Mellman I, Chen DS, Powles T, Turley SJ. The cancer-immunity cycle: Indication, genotype, and immunotype. Immunity. 2023;56(10):2188-205.</a:t>
            </a:r>
          </a:p>
          <a:p>
            <a:r>
              <a:rPr lang="en-GB" sz="900"/>
              <a:t>Mok TSK, Wu YL, Kudaba I, Kowalski DM, Cho BC, Turna HZ, et al. Pembrolizumab versus chemotherapy for previously untreated, PD-L1-expressing, locally advanced or metastatic non-small-cell lung cancer (KEYNOTE-042): a randomised, open-label, controlled, phase 3 trial. Lancet. 2019;393(10183):1819-30.</a:t>
            </a:r>
          </a:p>
          <a:p>
            <a:r>
              <a:rPr lang="en-GB" sz="900"/>
              <a:t>NCCN Clinical Practice Guidelines in Oncology (NCCN Guidelines®) Non-Small Cell Lung Cancer: Version 5 2023.nscl.pdf (nccn.org).</a:t>
            </a:r>
          </a:p>
          <a:p>
            <a:r>
              <a:rPr lang="en-GB" sz="900"/>
              <a:t>Novello S, Kowalski DM, Luft A, Gümüş M, Vicente D, Mazières J, Rodríguez-Cid J et al. 5-Year Update From KEYNOTE 407: Pembrolizumab Plus Chemotherapy in Squamous Non‒Small Cell Lung Cancer. Presented at ESMO Congress; September, 09-13; 2022; Paris, France. Abstract 974MO. Available at: </a:t>
            </a:r>
            <a:r>
              <a:rPr lang="en-GB" sz="900">
                <a:hlinkClick r:id="rId2"/>
              </a:rPr>
              <a:t>https://oncologypro.esmo.org/meeting-resources/esmo-congress-2022/5-year-update-from-keynote-407-pembrolizumab-plus-chemotherapy-in-squamous-non-small-cell-lung-cancer-nsclc</a:t>
            </a:r>
            <a:r>
              <a:rPr lang="en-GB" sz="900"/>
              <a:t>.</a:t>
            </a:r>
          </a:p>
          <a:p>
            <a:r>
              <a:rPr lang="en-GB" sz="900"/>
              <a:t>Qiu Z, Chen Z, Zhang C, Zhong W. Achievements and futures of immune checkpoint inhibitors in non-small cell lung cancer. Experimental Hematology &amp; Oncology. 2019;8(1):19.</a:t>
            </a:r>
          </a:p>
          <a:p>
            <a:r>
              <a:rPr lang="en-GB" sz="900"/>
              <a:t>Pallis, A. G., F. A. Shepherd, D. Lacombe and C. Gridelli (2010). "Treatment of small-cell lung cancer in elderly patients." Cancer 116(5): 1192-1200.</a:t>
            </a:r>
          </a:p>
          <a:p>
            <a:r>
              <a:rPr lang="en-GB" sz="900"/>
              <a:t>Paz-Ares LG, Ciuleanu T-E, Cobo M, Bennouna J, Schenker M, Cheng Y, et al. First-Line Nivolumab Plus Ipilimumab With Chemotherapy Versus Chemotherapy Alone for Metastatic NSCLC in CheckMate 9LA: 3-Year Clinical Update and Outcomes in Patients With Brain Metastases or Select Somatic Mutations. Journal of Thoracic Oncology. 2023;18(2):204-22.</a:t>
            </a:r>
          </a:p>
          <a:p>
            <a:r>
              <a:rPr lang="en-GB" sz="900"/>
              <a:t>Paz-Ares, L., M. Dvorkin, Y. Chen, N. Reinmuth, K. Hotta, D. Trukhin, G. Statsenko, M. J. Hochmair, M. Özgüroğlu, J. H. Ji, O. Voitko, A. Poltoratskiy, S. Ponce, F. Verderame, L. Havel, I. Bondarenko, A. Kazarnowicz, G. Losonczy, N. V. Conev, J. Armstrong, N. Byrne, N. Shire, H. Jiang and J. W. Goldman (2019). "Durvalumab plus platinum-etoposide versus platinum-etoposide in first-line treatment of extensive-stage small-cell lung cancer (CASPIAN): a randomised, controlled, open-label, phase 3 trial." Lancet 394(10212): 1929-1939.</a:t>
            </a:r>
          </a:p>
          <a:p>
            <a:r>
              <a:rPr lang="en-GB" sz="900"/>
              <a:t>Peters S, Cho BC, Luft A, Alatorre-Alexander J, Geater SL, Laktionov K, Trukhin D et al. LBA3 - Durvalumab (D) ± tremelimumab (T) + chemotherapy (CT) in first-line metastatic (m) NSCLC: 5-year overall survival (OS) update from the POSEIDON study. Presented at ESMO Immuno-Oncology Congress; December 06-08, 2023; Geneva, Switzerland. Available at: </a:t>
            </a:r>
            <a:r>
              <a:rPr lang="en-GB" sz="900">
                <a:hlinkClick r:id="rId3"/>
              </a:rPr>
              <a:t>https://oncologypro.esmo.org/meeting-resources/esmo-immuno-oncology-congress-2023/durvalumab-d-tremelimumab-t-chemotherapy-ct-in-first-line-metastatic-m-nsclc-5-year-overall-survival-os-update-from-the-poseidon-study</a:t>
            </a:r>
            <a:r>
              <a:rPr lang="en-GB" sz="900"/>
              <a:t>.</a:t>
            </a:r>
          </a:p>
          <a:p>
            <a:r>
              <a:rPr lang="en-GB" sz="900"/>
              <a:t>Peters S, Cho BC, Luft A, Alatorre-Alexander J, Geater SL, Kim S-W, Ursol G et al. Association Between KRAS STK11 KEAP1 Mutations and Outcomes in POSEIDON: Durvalumab Tremelimumab + Chemotherapy in mNSCLC. Abstract OA15.05. Presented at the WCLC; August 06-09, 2022; Vienna, Austria. Available at: </a:t>
            </a:r>
            <a:r>
              <a:rPr lang="en-GB" sz="900">
                <a:hlinkClick r:id="rId4"/>
              </a:rPr>
              <a:t>https://wclc2022.iaslc.org/</a:t>
            </a:r>
            <a:r>
              <a:rPr lang="en-GB" sz="900"/>
              <a:t>.</a:t>
            </a:r>
          </a:p>
          <a:p>
            <a:r>
              <a:rPr lang="en-GB" sz="900"/>
              <a:t>Pignon JP, Tribodet H, Scagliotti GV, Douillard JY, Shepherd FA, Stephens RJ, et al. Lung adjuvant cisplatin evaluation: a pooled analysis by the LACE Collaborative Group. J Clin Oncol. 2008;26(21):3552-9.</a:t>
            </a:r>
          </a:p>
          <a:p>
            <a:r>
              <a:rPr lang="en-GB" sz="900"/>
              <a:t>Pless M, Stupp R, Ris HB, Stahel RA, Weder W, Thierstein S, et al. Induction chemoradiation in stage IIIA/N2 non-small-cell lung cancer: a phase 3 randomised trial. Lancet. 2015;386(9998):1049-56.</a:t>
            </a:r>
          </a:p>
          <a:p>
            <a:r>
              <a:rPr lang="en-GB" sz="900"/>
              <a:t>Provencio M, Carcereny E, López Castro R, Calvo V, Rodríguez Abreu D, Cobo M, et al. Real-world treatment patterns and survival outcomes for patients with stage III non-small cell lung cancer in Spain: a nationwide cohort study. Transl Lung Cancer Res. 2023;12(10):2113-28.</a:t>
            </a:r>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1836827"/>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12024"/>
          </a:xfrm>
        </p:spPr>
        <p:txBody>
          <a:bodyPr/>
          <a:lstStyle/>
          <a:p>
            <a:r>
              <a:rPr lang="en-GB" sz="900"/>
              <a:t>Provencio M, Nadal E, González-Larriba JL, Martínez-Martí A, Bernabé R, Bosch-Barrera J, et al. Perioperative Nivolumab and Chemotherapy in Stage III Non-Small-Cell Lung Cancer. N Engl J Med. 2023;389(6):504-13.</a:t>
            </a:r>
          </a:p>
          <a:p>
            <a:r>
              <a:rPr lang="en-GB" sz="900"/>
              <a:t>Provencio M, Nadal E, Insa A, García-Campelo MR, Casal-Rubio J, Dómine M, et al. Neoadjuvant chemotherapy and nivolumab in resectable non-small-cell lung cancer (NADIM): an open-label, multicentre, single-arm, phase 2 trial. The Lancet Oncology. 2020;21(11):1413-22.</a:t>
            </a:r>
          </a:p>
          <a:p>
            <a:r>
              <a:rPr lang="en-GB" sz="900"/>
              <a:t>Ramalingam SS, Ciuleanu T-E, Caro RB, Nishio M, Mizutani H, Lee J-S, Audigier-Valette C et al. Six-year survival and HRQoL outcomes with 1L Nivolumab+ Ipilimumab in patients with metastatic NSCLC from CheckMate227. Presented at the WCLC; September 9-12, 2023; Singapore. OA14.03 (Accessed 23 August 2024). Available at: </a:t>
            </a:r>
            <a:r>
              <a:rPr lang="en-GB" sz="900">
                <a:hlinkClick r:id="rId2"/>
              </a:rPr>
              <a:t>https://wclc2023.iaslc.org/</a:t>
            </a:r>
            <a:r>
              <a:rPr lang="en-GB" sz="900"/>
              <a:t>.</a:t>
            </a:r>
          </a:p>
          <a:p>
            <a:r>
              <a:rPr lang="en-GB" sz="900"/>
              <a:t>Ramalingam SS, Balli D, Ciuleanu TE, Pluzanski A, Lee JS, Schenker M, Bernabe Caro R et al. Nivolumab (NIVO) + ipilimumab (IPI) versus chemotherapy (chemo) as first-line (1L) treatment for advanced NSCLC (aNSCLC) in CheckMate 227 part 1: Efficacy by KRAS, STK11, and KEAP1 mutation status. Annals of Oncology. 2021;32:S1375-S6.</a:t>
            </a:r>
          </a:p>
          <a:p>
            <a:r>
              <a:rPr lang="en-GB" sz="900"/>
              <a:t>Raso, M. G., N. Bota-Rabassedas and Wistuba, II (2021). "Pathology and Classification of SCLC." Cancers (Basel) 13(4).</a:t>
            </a:r>
          </a:p>
          <a:p>
            <a:r>
              <a:rPr lang="en-GB" sz="900"/>
              <a:t>Reck M, Ciuleanu T-E, Schenker M, Bordenave S, Cobo M, Juan-Vidal O, Reinmuth N et al. Five-year outcomes with first-line nivolumab plus ipilimumab with chemotherapy vs chemotherapy in patients with metastatic NSCLC in CheckMate 9LA. Poster 8560. Presented at the ASCO Annual Meeting; May 31-June 04, 2024; Chicago, IL.</a:t>
            </a:r>
          </a:p>
          <a:p>
            <a:r>
              <a:rPr lang="en-US" sz="900"/>
              <a:t>Reck M. Metastatic Non-Small-Cell Lung Cancer. Presented at the ASCO 2024 Annual Meeting; May 31-June 04, 2024; Chicago, IL (Accessed 31 July 2024). Available at: </a:t>
            </a:r>
            <a:r>
              <a:rPr lang="en-US" sz="900">
                <a:hlinkClick r:id="rId3"/>
              </a:rPr>
              <a:t>https://meetings.asco.org/2024-asco-annual-meeting/15686?presentation=228375#228375</a:t>
            </a:r>
            <a:r>
              <a:rPr lang="en-US" sz="900"/>
              <a:t>.</a:t>
            </a:r>
          </a:p>
          <a:p>
            <a:r>
              <a:rPr lang="en-GB" sz="900"/>
              <a:t>Reck M, Remon J, Hellmann MD. First-Line Immunotherapy for Non-Small-Cell Lung Cancer. J Clin Oncol. 2022;40(6):586-97.</a:t>
            </a:r>
          </a:p>
          <a:p>
            <a:r>
              <a:rPr lang="en-GB" sz="900"/>
              <a:t>Reck M, Rodríguez-Abreu D, Robinson AG, Hui R, Csőszi T, Fülöp A, et al. Five-Year Outcomes With Pembrolizumab Versus Chemotherapy for Metastatic Non-Small-Cell Lung Cancer With PD-L1 Tumor Proportion Score ≥ 50. J Clin Oncol. 2021;39(21):2339-49.</a:t>
            </a:r>
          </a:p>
          <a:p>
            <a:r>
              <a:rPr lang="en-GB" sz="900"/>
              <a:t>Reck M, Rodríguez-Abreu D, Robinson AG, Hui R, Csőszi T, Fülöp A, et al. Updated Analysis of KEYNOTE-024: Pembrolizumab Versus Platinum-Based Chemotherapy for Advanced Non-Small-Cell Lung Cancer With PD-L1 Tumor Proportion Score of 50% or Greater. J Clin Oncol. 2019;37(7):537-46.</a:t>
            </a:r>
          </a:p>
          <a:p>
            <a:r>
              <a:rPr lang="en-GB" sz="900"/>
              <a:t>Reck M, Rodríguez-Abreu D, Robinson AG, Hui R, Csőszi T, Fülöp A, et al. Pembrolizumab versus Chemotherapy for PD-L1–Positive Non–Small-Cell Lung Cancer. New England Journal of Medicine. 2016;375(19):1823-33.</a:t>
            </a:r>
          </a:p>
          <a:p>
            <a:r>
              <a:rPr lang="en-GB" sz="900"/>
              <a:t>Redman M. Optimizing effective and safe deployment of immune checkpoint inhibitors for patients with NSCLC. Presented at the ASCO Annual Meeting (virtual); June 04-08, 2021. Available at: </a:t>
            </a:r>
            <a:r>
              <a:rPr lang="en-GB" sz="900">
                <a:hlinkClick r:id="rId4"/>
              </a:rPr>
              <a:t>https://meetings.asco.org/abstracts-presentations/200362/slides</a:t>
            </a:r>
            <a:r>
              <a:rPr lang="en-GB" sz="900"/>
              <a:t>.</a:t>
            </a:r>
          </a:p>
          <a:p>
            <a:r>
              <a:rPr lang="en-GB" sz="900"/>
              <a:t>Ricciuti B, Elkrief A, Lin J, Zhang J, Alessi JV, Lamberti G, et al. </a:t>
            </a:r>
            <a:r>
              <a:rPr lang="en-US" sz="900"/>
              <a:t>Three-year overall survival outcomes and correlative analyses in patients with non-small-cell lung cancer and high (50-89%) versus very high (≥90%) PD-L1 expression treated with first-line pembrolizumab or cemiplimab. JTO Clinical and Research Reports</a:t>
            </a:r>
            <a:r>
              <a:rPr lang="en-GB" sz="900"/>
              <a:t>.</a:t>
            </a:r>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784883"/>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12024"/>
          </a:xfrm>
        </p:spPr>
        <p:txBody>
          <a:bodyPr/>
          <a:lstStyle/>
          <a:p>
            <a:r>
              <a:rPr lang="en-GB" sz="900"/>
              <a:t>Rodriguez-Abreu D, Johnson ML, Hussein M, Cobo M, Patel AJ, Secen N, Lee KH et al. CITYSCAPE: Primary Analysis of a Randomized, Double-Blind, Phase II Study of the Anti-TIGIT Antibody Tiragolumab plus Atezolizumab versus Placebo plus Atezolizumab as 1L Treatment in Patients with PD-L1-Selected NSCLC. Presented at the ASCO Annual Meeting; May 29-June 02, 2020; Chicago, IL. Available at: </a:t>
            </a:r>
            <a:r>
              <a:rPr lang="en-GB" sz="900" u="sng">
                <a:solidFill>
                  <a:srgbClr val="0563C1"/>
                </a:solidFill>
                <a:effectLst/>
                <a:ea typeface="Calibri" panose="020F0502020204030204" pitchFamily="34" charset="0"/>
                <a:cs typeface="Times New Roman" panose="02020603050405020304" pitchFamily="18" charset="0"/>
                <a:hlinkClick r:id="rId2"/>
              </a:rPr>
              <a:t>https://medically.roche.com/content/dam/pdmahub/non-restricted/oncology/asco-2020/ASCO-2020-presentation-rodriguez-abreu-primary-analysis-of-a-randomized-double-blind-phase-II-study-of-the-anti-TIGIT-antibody-tiragolumab-tira-plus-atezolizumab-atezo.pdf</a:t>
            </a:r>
            <a:r>
              <a:rPr lang="en-GB" sz="900"/>
              <a:t>.</a:t>
            </a:r>
          </a:p>
          <a:p>
            <a:r>
              <a:rPr lang="en-GB" sz="900"/>
              <a:t>Rudin, C. M., M. M. Awad, A. Navarro, M. Gottfried, S. Peters, T. Csőszi, P. K. Cheema, D. Rodriguez-Abreu, M. Wollner, J. C. Yang, J. Mazieres, F. J. Orlandi, A. Luft, M. Gümüş, T. Kato, G. P. Kalemkerian, Y. Luo, V. Ebiana, M. C. Pietanza and H. R. Kim (2020). "Pembrolizumab or Placebo Plus Etoposide and Platinum as First-Line Therapy for Extensive-Stage Small-Cell Lung Cancer: Randomized, Double-Blind, Phase III KEYNOTE-604 Study." J Clin Oncol 38(21): 2369-2379.</a:t>
            </a:r>
          </a:p>
          <a:p>
            <a:r>
              <a:rPr lang="en-GB" sz="900"/>
              <a:t>Schiller JH, Harrington D, Belani CP, Langer C, Sandler A, Krook J, et al. Comparison of four chemotherapy regimens for advanced non-small-cell lung cancer. N Engl J Med. 2002;346(2):92-8.</a:t>
            </a:r>
          </a:p>
          <a:p>
            <a:r>
              <a:rPr lang="en-GB" sz="900"/>
              <a:t>Sezer A, Kilickap S, Gümüş M, Bondarenko I, Özgüroğlu M, Gogishvili M, Turk HM et al. LBA52 - EMPOWER-Lung 1: Phase III first-line (1L) cemiplimab monotherapy vs platinum-doublet chemotherapy (chemo) in advanced non-small cell lung cancer (NSCLC) with programmed cell death-ligand 1 (PD-L1) ≥50%. Presented at ESMO Virtual Congress; September 19-21, 2020. Available at: </a:t>
            </a:r>
            <a:r>
              <a:rPr lang="en-GB" sz="900">
                <a:hlinkClick r:id="rId3"/>
              </a:rPr>
              <a:t>https://oncologypro.esmo.org/meeting-resources/esmo-virtual-congress-2020/empower-lung-1-phase-iii-first-line-1l-cemiplimab-monotherapy-vs-platinum-doublet-chemotherapy-chemo-in-advanced-non-small-cell-lung-cancer-n</a:t>
            </a:r>
            <a:r>
              <a:rPr lang="en-GB" sz="900"/>
              <a:t>.</a:t>
            </a:r>
          </a:p>
          <a:p>
            <a:r>
              <a:rPr lang="en-GB" sz="900"/>
              <a:t>Socinski MA, Jotte RM, Cappuzzo F, Orlandi F, Stroyakovskiy D, Nogami N, et al. Atezolizumab for First-Line Treatment of Metastatic Nonsquamous NSCLC. N Engl J Med. 2018;378(24):2288-301.</a:t>
            </a:r>
          </a:p>
          <a:p>
            <a:r>
              <a:rPr lang="en-GB" sz="900"/>
              <a:t>Socinski MA, Stinchcombe TE, Moore DT, Gettinger SN, Decker RH, Petty WJ, et al. Incorporating bevacizumab and erlotinib in the combined-modality treatment of stage III non-small-cell lung cancer: results of a phase I/II trial. J Clin Oncol. 2012;30(32):3953-9.</a:t>
            </a:r>
          </a:p>
          <a:p>
            <a:r>
              <a:rPr lang="en-GB" sz="900"/>
              <a:t>Uramoto H, Tanaka F. Recurrence after surgery in patients with NSCLC. Transl Lung Cancer Res. 2014;3(4):242-9.</a:t>
            </a:r>
          </a:p>
          <a:p>
            <a:r>
              <a:rPr lang="en-GB" sz="900"/>
              <a:t>Vokes NI, Pan K, Le X. Efficacy of immunotherapy in oncogene-driven non-small-cell lung cancer. Ther Adv Med Oncol. 2023;15:17588359231161409.</a:t>
            </a:r>
          </a:p>
          <a:p>
            <a:r>
              <a:rPr lang="en-GB" sz="900"/>
              <a:t>Wakelee H, Liberman M, Kato T, Tsuboi M, Lee SH, Gao S, et al. Perioperative Pembrolizumab for Early-Stage Non-Small-Cell Lung Cancer. N Engl J Med. 2023;389(6):491-503.</a:t>
            </a:r>
          </a:p>
          <a:p>
            <a:r>
              <a:rPr lang="en-GB" sz="900"/>
              <a:t>Wang, J., C. Zhou, W. Yao, Q. Wang, X. Min, G. Chen, X. Xu, X. Li, F. Xu, Y. Fang, R. Yang, G. Yu, Y. Gong, J. Zhao, Y. Fan, Q. Liu, L. Cao, Y. Yao, Y. Liu, X. Li, J. Wu, Z. He, K. Lu, L. Jiang, C. Hu, W. Zhao, B. Zhang, W. Shi, X. Zhang and Y. Cheng (2022). "Adebrelimab or placebo plus carboplatin and etoposide as first-line treatment for extensive-stage small-cell lung cancer (CAPSTONE-1): a multicentre, randomised, double-blind, placebo-controlled, phase 3 trial." Lancet Oncol 23(6): 739-747.</a:t>
            </a:r>
          </a:p>
          <a:p>
            <a:r>
              <a:rPr lang="en-GB" sz="900"/>
              <a:t>Wang, X. and A. C. Chiang (2024). "Big Decisions on Small Cell Lung Cancer: A Focus on Clinical Care Updates and Patient Perspectives." Am Soc Clin Oncol Educ Book 44(3): e432520.</a:t>
            </a:r>
          </a:p>
          <a:p>
            <a:r>
              <a:rPr lang="en-GB" sz="900"/>
              <a:t>Wang Z, Yu X, Zhao J, Yu Y, Wu J, Ma R, Cui J et al. RATIONALE-307 Long-term Outcomes : First-line Tislelizumab (TIS) Plus Chemotherapy (chemo) vs Chemo Alone for Advanced Squamous (sq) NSCLC. Abstract 2876. ESMO 2024; September 13-17, 2024; Barcelona, Spain.</a:t>
            </a:r>
          </a:p>
          <a:p>
            <a:pPr marL="0" indent="0">
              <a:buNone/>
            </a:pPr>
            <a:endParaRPr lang="en-GB" sz="900"/>
          </a:p>
          <a:p>
            <a:endParaRPr lang="en-GB" sz="900"/>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1327861"/>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7D0E34-AE75-0F01-A810-EDA82FE69EA9}"/>
              </a:ext>
            </a:extLst>
          </p:cNvPr>
          <p:cNvSpPr>
            <a:spLocks noGrp="1"/>
          </p:cNvSpPr>
          <p:nvPr>
            <p:ph sz="quarter" idx="13"/>
          </p:nvPr>
        </p:nvSpPr>
        <p:spPr>
          <a:xfrm>
            <a:off x="739448" y="1192685"/>
            <a:ext cx="10637379" cy="5312024"/>
          </a:xfrm>
        </p:spPr>
        <p:txBody>
          <a:bodyPr/>
          <a:lstStyle/>
          <a:p>
            <a:r>
              <a:rPr lang="en-GB" sz="900"/>
              <a:t>West H, Hu X, Zhang S, Song Y, Chirovsky D, Gao C, et al. Treatment Patterns and Outcomes in Resected Early-stage Non-small Cell Lung Cancer: An Analysis of the SEER-Medicare Data. Clin Lung Cancer. 2023;24(3):260-8.</a:t>
            </a:r>
          </a:p>
          <a:p>
            <a:r>
              <a:rPr lang="en-GB" sz="900"/>
              <a:t>Xu YP, Li B, Xu XL, Mao WM. Is There a Survival Benefit in Patients With Stage IIIA (N2) Non-small Cell Lung Cancer Receiving Neoadjuvant Chemotherapy and/or Radiotherapy Prior to Surgical Resection: A Systematic Review and Meta-analysis. Medicine (Baltimore). 2015;94(23):e879.</a:t>
            </a:r>
          </a:p>
          <a:p>
            <a:r>
              <a:rPr kumimoji="0" lang="nl-NL" sz="900" b="0" i="0" u="none" strike="noStrike" kern="1200" cap="none" spc="0" normalizeH="0" baseline="0" noProof="0">
                <a:ln>
                  <a:noFill/>
                </a:ln>
                <a:solidFill>
                  <a:schemeClr val="bg1"/>
                </a:solidFill>
                <a:effectLst/>
                <a:uLnTx/>
                <a:uFillTx/>
                <a:latin typeface="Arial" panose="020B0604020202020204"/>
                <a:ea typeface="+mn-ea"/>
                <a:cs typeface="+mn-cs"/>
              </a:rPr>
              <a:t>Yue D, Wang W, Liu H, Chen Q, Chen C, Liu L, Zhang P et al. Presented at the ESMO Virtual Plenary with AACR Expert Commentary; February 15&amp;16, 2024 (Accessed 17 July 2024). </a:t>
            </a:r>
            <a:r>
              <a:rPr kumimoji="0" lang="da-DK" sz="900" b="0" i="0" u="none" strike="noStrike" kern="1200" cap="none" spc="0" normalizeH="0" baseline="0" noProof="0">
                <a:ln>
                  <a:noFill/>
                </a:ln>
                <a:solidFill>
                  <a:schemeClr val="bg1"/>
                </a:solidFill>
                <a:effectLst/>
                <a:uLnTx/>
                <a:uFillTx/>
                <a:latin typeface="Arial" panose="020B0604020202020204"/>
                <a:ea typeface="+mn-ea"/>
                <a:cs typeface="+mn-cs"/>
              </a:rPr>
              <a:t>Available at: </a:t>
            </a:r>
            <a:r>
              <a:rPr kumimoji="0" lang="da-DK" sz="900" b="0" i="0" u="none" strike="noStrike" kern="1200" cap="none" spc="0" normalizeH="0" baseline="0" noProof="0">
                <a:ln>
                  <a:noFill/>
                </a:ln>
                <a:solidFill>
                  <a:schemeClr val="bg1"/>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r>
              <a:rPr kumimoji="0" lang="da-DK" sz="900" b="0" i="0" u="none" strike="noStrike" kern="1200" cap="none" spc="0" normalizeH="0" baseline="0" noProof="0">
                <a:ln>
                  <a:noFill/>
                </a:ln>
                <a:solidFill>
                  <a:schemeClr val="bg1"/>
                </a:solidFill>
                <a:effectLst/>
                <a:uLnTx/>
                <a:uFillTx/>
                <a:latin typeface="Arial" panose="020B0604020202020204"/>
                <a:ea typeface="+mn-ea"/>
                <a:cs typeface="+mn-cs"/>
              </a:rPr>
              <a:t>.</a:t>
            </a:r>
          </a:p>
          <a:p>
            <a:r>
              <a:rPr lang="en-GB" sz="900"/>
              <a:t>Zhang L, Fang W, Zhao Y, Luo Y, Yang R, Huang Y, He Z et al. Ivonescimab combined with chemotherapy in patients with EGFR-mutant non-squamous non-small cell lung cancer who progressed on EGFR-TKIs treatment: a randomized, double-blind, multi-center, phase 3 trial (HARMONi-A study). Presented at the ASCO Annual Meeting; May 31-June 04, 2024; Chicago, IL. Available at: </a:t>
            </a:r>
            <a:r>
              <a:rPr lang="en-GB" sz="900">
                <a:hlinkClick r:id="rId3"/>
              </a:rPr>
              <a:t>https://www.akesobio.com/media/2203/ak112-301_2024-asco_oral-final-0530.pdf</a:t>
            </a:r>
            <a:r>
              <a:rPr lang="en-GB" sz="900"/>
              <a:t>.</a:t>
            </a:r>
          </a:p>
          <a:p>
            <a:r>
              <a:rPr lang="en-GB" sz="900"/>
              <a:t>Zhong T, Huang Z, Pang X, Jin C, He X, Piewngam P, Huda N et al. Mechanism of Action of Ivonescimab (AK112/SMT112): A First-in-Class Tetravalent Bispecific Antibody with Dual Blockade of PD-1 and VEGF that Promotes Cooperative Biological Effects. Abstract 35333. Presented at AACR-NCI-EORTC; October 11-15, 2023; Boston, MA. Available at: </a:t>
            </a:r>
            <a:r>
              <a:rPr lang="en-GB" sz="900">
                <a:hlinkClick r:id="rId4"/>
              </a:rPr>
              <a:t>https://www.smmttx.com/publications/</a:t>
            </a:r>
            <a:r>
              <a:rPr lang="en-GB" sz="900"/>
              <a:t>.</a:t>
            </a:r>
          </a:p>
          <a:p>
            <a:r>
              <a:rPr lang="en-GB" sz="900"/>
              <a:t>Zhou C, Dong X, Chen G, Wang Z, Wu X, Yao Y, Zhang Y et al. IMpower151: Phase III study of atezolizumab + bevacizumab + chemotherapy in first-line metastatic nonsquamous NSCLC. Presented at the WCLC; September 09-12 2023; Singapore. Available at: </a:t>
            </a:r>
            <a:r>
              <a:rPr lang="en-GB" sz="900">
                <a:hlinkClick r:id="rId5"/>
              </a:rPr>
              <a:t>https://medically.roche.com/global/en/oncology/wclc-2023/medical-material/WCLC-2023-presentation-zhou-IMpower151-phase-study-of-atezolizumab-pdf.html</a:t>
            </a:r>
            <a:r>
              <a:rPr lang="en-GB" sz="900"/>
              <a:t>.</a:t>
            </a:r>
          </a:p>
          <a:p>
            <a:endParaRPr lang="en-GB" sz="900"/>
          </a:p>
        </p:txBody>
      </p:sp>
      <p:sp>
        <p:nvSpPr>
          <p:cNvPr id="3" name="Title 2">
            <a:extLst>
              <a:ext uri="{FF2B5EF4-FFF2-40B4-BE49-F238E27FC236}">
                <a16:creationId xmlns:a16="http://schemas.microsoft.com/office/drawing/2014/main" id="{C074C5CA-0D58-3788-7296-4D96B9E99CAF}"/>
              </a:ext>
            </a:extLst>
          </p:cNvPr>
          <p:cNvSpPr>
            <a:spLocks noGrp="1"/>
          </p:cNvSpPr>
          <p:nvPr>
            <p:ph type="ctrTitle"/>
          </p:nvPr>
        </p:nvSpPr>
        <p:spPr/>
        <p:txBody>
          <a:bodyPr/>
          <a:lstStyle/>
          <a:p>
            <a:r>
              <a:rPr lang="en-US"/>
              <a:t>Bibliography listed for your reference</a:t>
            </a:r>
            <a:endParaRPr lang="en-GB"/>
          </a:p>
        </p:txBody>
      </p:sp>
      <p:sp>
        <p:nvSpPr>
          <p:cNvPr id="2" name="Slide Number Placeholder 2">
            <a:extLst>
              <a:ext uri="{FF2B5EF4-FFF2-40B4-BE49-F238E27FC236}">
                <a16:creationId xmlns:a16="http://schemas.microsoft.com/office/drawing/2014/main" id="{19340808-434E-95CD-D5D9-0C515F0BD11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14818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D59A1D-92CC-BF05-A391-3046A586EAB8}"/>
              </a:ext>
            </a:extLst>
          </p:cNvPr>
          <p:cNvSpPr>
            <a:spLocks noGrp="1"/>
          </p:cNvSpPr>
          <p:nvPr>
            <p:ph sz="quarter" idx="13"/>
          </p:nvPr>
        </p:nvSpPr>
        <p:spPr>
          <a:xfrm>
            <a:off x="739449" y="1400505"/>
            <a:ext cx="10637379" cy="2677509"/>
          </a:xfrm>
        </p:spPr>
        <p:txBody>
          <a:bodyPr>
            <a:normAutofit/>
          </a:bodyPr>
          <a:lstStyle/>
          <a:p>
            <a:r>
              <a:rPr lang="en-US" sz="2800"/>
              <a:t>New key aspects</a:t>
            </a:r>
          </a:p>
          <a:p>
            <a:pPr lvl="1"/>
            <a:r>
              <a:rPr lang="en-US" sz="2400"/>
              <a:t>Pathologic response</a:t>
            </a:r>
          </a:p>
          <a:p>
            <a:pPr lvl="1"/>
            <a:r>
              <a:rPr lang="en-US" sz="2400"/>
              <a:t>Surgical aspects</a:t>
            </a:r>
          </a:p>
          <a:p>
            <a:pPr lvl="1"/>
            <a:r>
              <a:rPr lang="en-US" sz="2400"/>
              <a:t>Survival</a:t>
            </a:r>
          </a:p>
        </p:txBody>
      </p:sp>
      <p:sp>
        <p:nvSpPr>
          <p:cNvPr id="4" name="TextBox 3">
            <a:extLst>
              <a:ext uri="{FF2B5EF4-FFF2-40B4-BE49-F238E27FC236}">
                <a16:creationId xmlns:a16="http://schemas.microsoft.com/office/drawing/2014/main" id="{A3AD525E-CD81-EEA3-4D18-BE495B8C530B}"/>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
        <p:nvSpPr>
          <p:cNvPr id="5" name="Title 5">
            <a:extLst>
              <a:ext uri="{FF2B5EF4-FFF2-40B4-BE49-F238E27FC236}">
                <a16:creationId xmlns:a16="http://schemas.microsoft.com/office/drawing/2014/main" id="{21027BA0-D144-9357-47BB-AC9FE922A3F4}"/>
              </a:ext>
            </a:extLst>
          </p:cNvPr>
          <p:cNvSpPr txBox="1">
            <a:spLocks/>
          </p:cNvSpPr>
          <p:nvPr/>
        </p:nvSpPr>
        <p:spPr>
          <a:xfrm>
            <a:off x="739449" y="116960"/>
            <a:ext cx="10637384" cy="905449"/>
          </a:xfrm>
          <a:prstGeom prst="rect">
            <a:avLst/>
          </a:prstGeom>
        </p:spPr>
        <p:txBody>
          <a:bodyPr vert="horz" lIns="91440" tIns="45720" rIns="0" bIns="45720" rtlCol="0" anchor="ctr">
            <a:noAutofit/>
          </a:bodyPr>
          <a:lstStyle>
            <a:lvl1pPr algn="l" defTabSz="914377"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83349"/>
                </a:solidFill>
                <a:effectLst/>
                <a:uLnTx/>
                <a:uFillTx/>
                <a:latin typeface="Arial" panose="020B0604020202020204" pitchFamily="34" charset="0"/>
                <a:ea typeface="+mj-ea"/>
                <a:cs typeface="Arial" panose="020B0604020202020204" pitchFamily="34" charset="0"/>
              </a:rPr>
              <a:t>Neoadjuvant/perioperative chemo-IO treatment</a:t>
            </a:r>
            <a:endParaRPr kumimoji="0" lang="en-GB" sz="2800" b="1" i="0" u="none" strike="noStrike" kern="1200" cap="none" spc="0" normalizeH="0" baseline="0" noProof="0" dirty="0">
              <a:ln>
                <a:noFill/>
              </a:ln>
              <a:solidFill>
                <a:srgbClr val="28334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125578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AD525E-CD81-EEA3-4D18-BE495B8C530B}"/>
              </a:ext>
            </a:extLst>
          </p:cNvPr>
          <p:cNvSpPr txBox="1"/>
          <p:nvPr/>
        </p:nvSpPr>
        <p:spPr>
          <a:xfrm>
            <a:off x="897787" y="6322275"/>
            <a:ext cx="112942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CI, confidence interval</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EFS</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event-free survival; LN, lymph node; NR, not reached; </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pCR</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pathologic complete response; PD-L1, programmed death ligand 1; PT, primary tumor; </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RVT</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residual viable tumor.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err="1">
                <a:ln>
                  <a:noFill/>
                </a:ln>
                <a:solidFill>
                  <a:srgbClr val="283349"/>
                </a:solidFill>
                <a:effectLst/>
                <a:uLnTx/>
                <a:uFillTx/>
                <a:latin typeface="Arial" panose="020B0604020202020204"/>
                <a:ea typeface="+mn-ea"/>
                <a:cs typeface="+mn-cs"/>
              </a:rPr>
              <a:t>Extracted</a:t>
            </a:r>
            <a:r>
              <a:rPr kumimoji="0" lang="it-IT" sz="800" b="0" i="0" u="none" strike="noStrike" kern="1200" cap="none" spc="0" normalizeH="0" baseline="0" noProof="0" dirty="0">
                <a:ln>
                  <a:noFill/>
                </a:ln>
                <a:solidFill>
                  <a:srgbClr val="283349"/>
                </a:solidFill>
                <a:effectLst/>
                <a:uLnTx/>
                <a:uFillTx/>
                <a:latin typeface="Arial" panose="020B0604020202020204"/>
                <a:ea typeface="+mn-ea"/>
                <a:cs typeface="+mn-cs"/>
              </a:rPr>
              <a:t> from Deutsch </a:t>
            </a:r>
            <a:r>
              <a:rPr kumimoji="0" lang="it-IT" sz="800" b="0" i="0" u="none" strike="noStrike" kern="1200" cap="none" spc="0" normalizeH="0" baseline="0" noProof="0" dirty="0" err="1">
                <a:ln>
                  <a:noFill/>
                </a:ln>
                <a:solidFill>
                  <a:srgbClr val="283349"/>
                </a:solidFill>
                <a:effectLst/>
                <a:uLnTx/>
                <a:uFillTx/>
                <a:latin typeface="Arial" panose="020B0604020202020204"/>
                <a:ea typeface="+mn-ea"/>
                <a:cs typeface="+mn-cs"/>
              </a:rPr>
              <a:t>JS</a:t>
            </a:r>
            <a:r>
              <a:rPr kumimoji="0" lang="it-IT" sz="800" b="0" i="0" u="none" strike="noStrike" kern="1200" cap="none" spc="0" normalizeH="0" baseline="0" noProof="0" dirty="0">
                <a:ln>
                  <a:noFill/>
                </a:ln>
                <a:solidFill>
                  <a:srgbClr val="283349"/>
                </a:solidFill>
                <a:effectLst/>
                <a:uLnTx/>
                <a:uFillTx/>
                <a:latin typeface="Arial" panose="020B0604020202020204"/>
                <a:ea typeface="+mn-ea"/>
                <a:cs typeface="+mn-cs"/>
              </a:rPr>
              <a:t> et al. Nature Medicine. 2024;30:218–228.</a:t>
            </a:r>
            <a:endPar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5" name="Title 5">
            <a:extLst>
              <a:ext uri="{FF2B5EF4-FFF2-40B4-BE49-F238E27FC236}">
                <a16:creationId xmlns:a16="http://schemas.microsoft.com/office/drawing/2014/main" id="{21027BA0-D144-9357-47BB-AC9FE922A3F4}"/>
              </a:ext>
            </a:extLst>
          </p:cNvPr>
          <p:cNvSpPr txBox="1">
            <a:spLocks/>
          </p:cNvSpPr>
          <p:nvPr/>
        </p:nvSpPr>
        <p:spPr>
          <a:xfrm>
            <a:off x="739449" y="116960"/>
            <a:ext cx="10637384" cy="905449"/>
          </a:xfrm>
          <a:prstGeom prst="rect">
            <a:avLst/>
          </a:prstGeom>
          <a:noFill/>
        </p:spPr>
        <p:txBody>
          <a:bodyPr vert="horz" lIns="91440" tIns="45720" rIns="0" bIns="45720" rtlCol="0" anchor="ctr">
            <a:noAutofit/>
          </a:bodyPr>
          <a:lstStyle>
            <a:lvl1pPr algn="l" defTabSz="914377"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83349"/>
                </a:solidFill>
                <a:effectLst/>
                <a:uLnTx/>
                <a:uFillTx/>
                <a:latin typeface="Arial" panose="020B0604020202020204" pitchFamily="34" charset="0"/>
                <a:ea typeface="+mj-ea"/>
                <a:cs typeface="Arial" panose="020B0604020202020204" pitchFamily="34" charset="0"/>
              </a:rPr>
              <a:t>Pathologic response may be a surrogate for survival after </a:t>
            </a: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neoadjuvant chemoimmunotherapy</a:t>
            </a:r>
            <a:endParaRPr kumimoji="0" lang="en-US" sz="2800" b="1" i="0" u="none" strike="noStrike" kern="1200" cap="none" spc="0" normalizeH="0" baseline="0" noProof="0" dirty="0">
              <a:ln>
                <a:noFill/>
              </a:ln>
              <a:solidFill>
                <a:srgbClr val="283349"/>
              </a:solidFill>
              <a:effectLst/>
              <a:uLnTx/>
              <a:uFillTx/>
              <a:latin typeface="Arial" panose="020B0604020202020204" pitchFamily="34" charset="0"/>
              <a:ea typeface="+mj-ea"/>
              <a:cs typeface="Arial" panose="020B0604020202020204" pitchFamily="34" charset="0"/>
            </a:endParaRPr>
          </a:p>
        </p:txBody>
      </p:sp>
      <p:grpSp>
        <p:nvGrpSpPr>
          <p:cNvPr id="15" name="Group 14">
            <a:extLst>
              <a:ext uri="{FF2B5EF4-FFF2-40B4-BE49-F238E27FC236}">
                <a16:creationId xmlns:a16="http://schemas.microsoft.com/office/drawing/2014/main" id="{0B0023C3-BB0B-3B19-B0CA-299168F0515C}"/>
              </a:ext>
            </a:extLst>
          </p:cNvPr>
          <p:cNvGrpSpPr/>
          <p:nvPr/>
        </p:nvGrpSpPr>
        <p:grpSpPr>
          <a:xfrm>
            <a:off x="897787" y="1134414"/>
            <a:ext cx="4847231" cy="5184636"/>
            <a:chOff x="548752" y="845819"/>
            <a:chExt cx="4942382" cy="5642849"/>
          </a:xfrm>
        </p:grpSpPr>
        <p:pic>
          <p:nvPicPr>
            <p:cNvPr id="16" name="Picture 15">
              <a:extLst>
                <a:ext uri="{FF2B5EF4-FFF2-40B4-BE49-F238E27FC236}">
                  <a16:creationId xmlns:a16="http://schemas.microsoft.com/office/drawing/2014/main" id="{BDFEAE67-EC1C-29E7-A8B3-E7BED9CD3DC2}"/>
                </a:ext>
              </a:extLst>
            </p:cNvPr>
            <p:cNvPicPr>
              <a:picLocks noChangeAspect="1"/>
            </p:cNvPicPr>
            <p:nvPr/>
          </p:nvPicPr>
          <p:blipFill rotWithShape="1">
            <a:blip r:embed="rId3"/>
            <a:srcRect t="1026" b="1"/>
            <a:stretch/>
          </p:blipFill>
          <p:spPr>
            <a:xfrm>
              <a:off x="548752" y="845819"/>
              <a:ext cx="4942382" cy="5642849"/>
            </a:xfrm>
            <a:prstGeom prst="rect">
              <a:avLst/>
            </a:prstGeom>
          </p:spPr>
        </p:pic>
        <p:sp>
          <p:nvSpPr>
            <p:cNvPr id="17" name="Rectangle 16">
              <a:extLst>
                <a:ext uri="{FF2B5EF4-FFF2-40B4-BE49-F238E27FC236}">
                  <a16:creationId xmlns:a16="http://schemas.microsoft.com/office/drawing/2014/main" id="{8D413C71-983B-2DFD-9C01-D56DEB7458F3}"/>
                </a:ext>
              </a:extLst>
            </p:cNvPr>
            <p:cNvSpPr/>
            <p:nvPr/>
          </p:nvSpPr>
          <p:spPr>
            <a:xfrm>
              <a:off x="548752" y="845819"/>
              <a:ext cx="152288" cy="877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3E09D541-4033-D3E8-3281-351D7C2C4C3D}"/>
                </a:ext>
              </a:extLst>
            </p:cNvPr>
            <p:cNvSpPr/>
            <p:nvPr/>
          </p:nvSpPr>
          <p:spPr>
            <a:xfrm>
              <a:off x="563992" y="2727959"/>
              <a:ext cx="152288" cy="877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15219B45-4A4B-F0B2-F120-597E968E4CF9}"/>
                </a:ext>
              </a:extLst>
            </p:cNvPr>
            <p:cNvSpPr/>
            <p:nvPr/>
          </p:nvSpPr>
          <p:spPr>
            <a:xfrm>
              <a:off x="624896" y="4676634"/>
              <a:ext cx="152288" cy="877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pic>
        <p:nvPicPr>
          <p:cNvPr id="20" name="Picture 19">
            <a:extLst>
              <a:ext uri="{FF2B5EF4-FFF2-40B4-BE49-F238E27FC236}">
                <a16:creationId xmlns:a16="http://schemas.microsoft.com/office/drawing/2014/main" id="{71628BB4-E708-B928-9E66-6C7D58D52C51}"/>
              </a:ext>
            </a:extLst>
          </p:cNvPr>
          <p:cNvPicPr>
            <a:picLocks noChangeAspect="1"/>
          </p:cNvPicPr>
          <p:nvPr/>
        </p:nvPicPr>
        <p:blipFill>
          <a:blip r:embed="rId4"/>
          <a:stretch>
            <a:fillRect/>
          </a:stretch>
        </p:blipFill>
        <p:spPr>
          <a:xfrm>
            <a:off x="6339566" y="1853594"/>
            <a:ext cx="5138661" cy="3427748"/>
          </a:xfrm>
          <a:prstGeom prst="rect">
            <a:avLst/>
          </a:prstGeom>
        </p:spPr>
      </p:pic>
    </p:spTree>
    <p:extLst>
      <p:ext uri="{BB962C8B-B14F-4D97-AF65-F5344CB8AC3E}">
        <p14:creationId xmlns:p14="http://schemas.microsoft.com/office/powerpoint/2010/main" val="29634303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50904-5233-EF40-BD18-524477B4A2AA}"/>
              </a:ext>
            </a:extLst>
          </p:cNvPr>
          <p:cNvSpPr>
            <a:spLocks noGrp="1"/>
          </p:cNvSpPr>
          <p:nvPr>
            <p:ph type="ctrTitle"/>
          </p:nvPr>
        </p:nvSpPr>
        <p:spPr>
          <a:xfrm>
            <a:off x="480001" y="1990042"/>
            <a:ext cx="6582823" cy="1200000"/>
          </a:xfrm>
        </p:spPr>
        <p:txBody>
          <a:bodyPr lIns="121920" tIns="60960" rIns="121920" bIns="60960" anchor="t">
            <a:noAutofit/>
          </a:bodyPr>
          <a:lstStyle/>
          <a:p>
            <a:r>
              <a:rPr lang="fr-FR" sz="1933" cap="none"/>
              <a:t>RATIONALE-315: Event-Free Survival (EFS) and </a:t>
            </a:r>
            <a:r>
              <a:rPr lang="fr-FR" sz="1933" cap="none" err="1"/>
              <a:t>Overall</a:t>
            </a:r>
            <a:r>
              <a:rPr lang="fr-FR" sz="1933" cap="none"/>
              <a:t> Survival (OS) of </a:t>
            </a:r>
            <a:r>
              <a:rPr lang="fr-FR" sz="1933" cap="none" err="1"/>
              <a:t>Neoadjuvant</a:t>
            </a:r>
            <a:r>
              <a:rPr lang="fr-FR" sz="1933" cap="none"/>
              <a:t> </a:t>
            </a:r>
            <a:r>
              <a:rPr lang="fr-FR" sz="1933" cap="none" err="1"/>
              <a:t>Tislelizumab</a:t>
            </a:r>
            <a:r>
              <a:rPr lang="fr-FR" sz="1933" cap="none"/>
              <a:t> (TIS) plus </a:t>
            </a:r>
            <a:r>
              <a:rPr lang="fr-FR" sz="1933" cap="none" err="1"/>
              <a:t>Chemotherapy</a:t>
            </a:r>
            <a:r>
              <a:rPr lang="fr-FR" sz="1933" cap="none"/>
              <a:t> (CT) </a:t>
            </a:r>
            <a:r>
              <a:rPr lang="fr-FR" sz="1933" cap="none" err="1"/>
              <a:t>with</a:t>
            </a:r>
            <a:r>
              <a:rPr lang="fr-FR" sz="1933" cap="none"/>
              <a:t> Adjuvant TIS in </a:t>
            </a:r>
            <a:r>
              <a:rPr lang="fr-FR" sz="1933" cap="none" err="1"/>
              <a:t>Resectable</a:t>
            </a:r>
            <a:r>
              <a:rPr lang="fr-FR" sz="1933" cap="none"/>
              <a:t> Non-Small </a:t>
            </a:r>
            <a:r>
              <a:rPr lang="fr-FR" sz="1933" cap="none" err="1"/>
              <a:t>Cell</a:t>
            </a:r>
            <a:r>
              <a:rPr lang="fr-FR" sz="1933" cap="none"/>
              <a:t> Lung Cancer (NSCLC)</a:t>
            </a:r>
            <a:br>
              <a:rPr lang="fr-FR" sz="1933" cap="none"/>
            </a:br>
            <a:endParaRPr lang="fr-FR" sz="1933" cap="none"/>
          </a:p>
        </p:txBody>
      </p:sp>
      <p:sp>
        <p:nvSpPr>
          <p:cNvPr id="3" name="Sous-titre 2">
            <a:extLst>
              <a:ext uri="{FF2B5EF4-FFF2-40B4-BE49-F238E27FC236}">
                <a16:creationId xmlns:a16="http://schemas.microsoft.com/office/drawing/2014/main" id="{CD1A6BC2-00B7-254C-9ED7-850AF3E18472}"/>
              </a:ext>
            </a:extLst>
          </p:cNvPr>
          <p:cNvSpPr>
            <a:spLocks noGrp="1"/>
          </p:cNvSpPr>
          <p:nvPr>
            <p:ph type="subTitle" idx="1"/>
          </p:nvPr>
        </p:nvSpPr>
        <p:spPr>
          <a:xfrm>
            <a:off x="480001" y="3190042"/>
            <a:ext cx="6582823" cy="600000"/>
          </a:xfrm>
        </p:spPr>
        <p:txBody>
          <a:bodyPr/>
          <a:lstStyle/>
          <a:p>
            <a:r>
              <a:rPr lang="en-US" sz="1333" b="1" u="sng">
                <a:ea typeface="MS Mincho" panose="02020609040205080304" pitchFamily="49" charset="-128"/>
              </a:rPr>
              <a:t>Dongsheng Yue</a:t>
            </a:r>
            <a:r>
              <a:rPr lang="en-US" sz="1333">
                <a:ea typeface="MS Mincho" panose="02020609040205080304" pitchFamily="49" charset="-128"/>
              </a:rPr>
              <a:t>,</a:t>
            </a:r>
            <a:r>
              <a:rPr lang="en-US" sz="1333" baseline="30000">
                <a:ea typeface="MS Mincho" panose="02020609040205080304" pitchFamily="49" charset="-128"/>
              </a:rPr>
              <a:t>1</a:t>
            </a:r>
            <a:r>
              <a:rPr lang="en-US" sz="1333">
                <a:ea typeface="MS Mincho" panose="02020609040205080304" pitchFamily="49" charset="-128"/>
              </a:rPr>
              <a:t> </a:t>
            </a:r>
            <a:r>
              <a:rPr lang="en-GB" sz="1333" err="1">
                <a:ea typeface="MS Mincho" panose="02020609040205080304" pitchFamily="49" charset="-128"/>
              </a:rPr>
              <a:t>Wenxiang</a:t>
            </a:r>
            <a:r>
              <a:rPr lang="en-US" sz="1333">
                <a:ea typeface="MS Mincho" panose="02020609040205080304" pitchFamily="49" charset="-128"/>
              </a:rPr>
              <a:t> Wang,</a:t>
            </a:r>
            <a:r>
              <a:rPr lang="en-US" sz="1333" baseline="30000">
                <a:ea typeface="MS Mincho" panose="02020609040205080304" pitchFamily="49" charset="-128"/>
              </a:rPr>
              <a:t>2</a:t>
            </a:r>
            <a:r>
              <a:rPr lang="en-US" sz="1333">
                <a:ea typeface="MS Mincho" panose="02020609040205080304" pitchFamily="49" charset="-128"/>
              </a:rPr>
              <a:t> </a:t>
            </a:r>
            <a:r>
              <a:rPr lang="en-US" sz="1333" err="1">
                <a:ea typeface="MS Mincho" panose="02020609040205080304" pitchFamily="49" charset="-128"/>
              </a:rPr>
              <a:t>Hongxu</a:t>
            </a:r>
            <a:r>
              <a:rPr lang="en-US" sz="1333">
                <a:ea typeface="MS Mincho" panose="02020609040205080304" pitchFamily="49" charset="-128"/>
              </a:rPr>
              <a:t> Liu,</a:t>
            </a:r>
            <a:r>
              <a:rPr lang="en-US" sz="1333" baseline="30000">
                <a:ea typeface="MS Mincho" panose="02020609040205080304" pitchFamily="49" charset="-128"/>
              </a:rPr>
              <a:t>3</a:t>
            </a:r>
            <a:r>
              <a:rPr lang="en-US" sz="1333">
                <a:ea typeface="MS Mincho" panose="02020609040205080304" pitchFamily="49" charset="-128"/>
              </a:rPr>
              <a:t> </a:t>
            </a:r>
            <a:r>
              <a:rPr lang="en-US" sz="1333" err="1">
                <a:ea typeface="MS Mincho" panose="02020609040205080304" pitchFamily="49" charset="-128"/>
              </a:rPr>
              <a:t>Qixun</a:t>
            </a:r>
            <a:r>
              <a:rPr lang="en-US" sz="1333">
                <a:ea typeface="MS Mincho" panose="02020609040205080304" pitchFamily="49" charset="-128"/>
              </a:rPr>
              <a:t> Chen,</a:t>
            </a:r>
            <a:r>
              <a:rPr lang="en-US" sz="1333" baseline="30000">
                <a:ea typeface="MS Mincho" panose="02020609040205080304" pitchFamily="49" charset="-128"/>
              </a:rPr>
              <a:t>4</a:t>
            </a:r>
            <a:r>
              <a:rPr lang="en-US" sz="1333">
                <a:ea typeface="MS Mincho" panose="02020609040205080304" pitchFamily="49" charset="-128"/>
              </a:rPr>
              <a:t> Chun Chen,</a:t>
            </a:r>
            <a:r>
              <a:rPr lang="en-US" sz="1333" baseline="30000">
                <a:ea typeface="MS Mincho" panose="02020609040205080304" pitchFamily="49" charset="-128"/>
              </a:rPr>
              <a:t>5</a:t>
            </a:r>
            <a:r>
              <a:rPr lang="en-US" sz="1333">
                <a:ea typeface="MS Mincho" panose="02020609040205080304" pitchFamily="49" charset="-128"/>
              </a:rPr>
              <a:t> </a:t>
            </a:r>
            <a:r>
              <a:rPr lang="en-GB" sz="1333" err="1">
                <a:ea typeface="MS Mincho" panose="02020609040205080304" pitchFamily="49" charset="-128"/>
              </a:rPr>
              <a:t>Lunxu</a:t>
            </a:r>
            <a:r>
              <a:rPr lang="en-GB" sz="1333">
                <a:ea typeface="MS Mincho" panose="02020609040205080304" pitchFamily="49" charset="-128"/>
              </a:rPr>
              <a:t> Liu,</a:t>
            </a:r>
            <a:r>
              <a:rPr lang="en-GB" sz="1333" baseline="30000">
                <a:ea typeface="MS Mincho" panose="02020609040205080304" pitchFamily="49" charset="-128"/>
              </a:rPr>
              <a:t>6</a:t>
            </a:r>
            <a:r>
              <a:rPr lang="en-GB" sz="1333">
                <a:ea typeface="MS Mincho" panose="02020609040205080304" pitchFamily="49" charset="-128"/>
              </a:rPr>
              <a:t> </a:t>
            </a:r>
            <a:br>
              <a:rPr lang="en-GB" sz="1333">
                <a:ea typeface="MS Mincho" panose="02020609040205080304" pitchFamily="49" charset="-128"/>
              </a:rPr>
            </a:br>
            <a:r>
              <a:rPr lang="en-GB" sz="1333">
                <a:ea typeface="MS Mincho" panose="02020609040205080304" pitchFamily="49" charset="-128"/>
              </a:rPr>
              <a:t>Peng Zhang,</a:t>
            </a:r>
            <a:r>
              <a:rPr lang="en-GB" sz="1333" baseline="30000">
                <a:ea typeface="MS Mincho" panose="02020609040205080304" pitchFamily="49" charset="-128"/>
              </a:rPr>
              <a:t>7</a:t>
            </a:r>
            <a:r>
              <a:rPr lang="en-GB" sz="1333">
                <a:ea typeface="MS Mincho" panose="02020609040205080304" pitchFamily="49" charset="-128"/>
              </a:rPr>
              <a:t> </a:t>
            </a:r>
            <a:r>
              <a:rPr lang="en-GB" sz="1333" err="1">
                <a:ea typeface="MS Mincho" panose="02020609040205080304" pitchFamily="49" charset="-128"/>
              </a:rPr>
              <a:t>Guofang</a:t>
            </a:r>
            <a:r>
              <a:rPr lang="en-GB" sz="1333">
                <a:ea typeface="MS Mincho" panose="02020609040205080304" pitchFamily="49" charset="-128"/>
              </a:rPr>
              <a:t> Zhao,</a:t>
            </a:r>
            <a:r>
              <a:rPr lang="en-GB" sz="1333" baseline="30000">
                <a:ea typeface="MS Mincho" panose="02020609040205080304" pitchFamily="49" charset="-128"/>
              </a:rPr>
              <a:t>8</a:t>
            </a:r>
            <a:r>
              <a:rPr lang="en-GB" sz="1333">
                <a:ea typeface="MS Mincho" panose="02020609040205080304" pitchFamily="49" charset="-128"/>
              </a:rPr>
              <a:t> Fan Yang,</a:t>
            </a:r>
            <a:r>
              <a:rPr lang="en-GB" sz="1333" baseline="30000">
                <a:ea typeface="MS Mincho" panose="02020609040205080304" pitchFamily="49" charset="-128"/>
              </a:rPr>
              <a:t>9</a:t>
            </a:r>
            <a:r>
              <a:rPr lang="en-GB" sz="1333">
                <a:ea typeface="MS Mincho" panose="02020609040205080304" pitchFamily="49" charset="-128"/>
              </a:rPr>
              <a:t> Guang Han,</a:t>
            </a:r>
            <a:r>
              <a:rPr lang="en-GB" sz="1333" baseline="30000">
                <a:ea typeface="MS Mincho" panose="02020609040205080304" pitchFamily="49" charset="-128"/>
              </a:rPr>
              <a:t>10</a:t>
            </a:r>
            <a:r>
              <a:rPr lang="en-GB" sz="1333">
                <a:ea typeface="MS Mincho" panose="02020609040205080304" pitchFamily="49" charset="-128"/>
              </a:rPr>
              <a:t> Ying Cheng,</a:t>
            </a:r>
            <a:r>
              <a:rPr lang="en-GB" sz="1333" baseline="30000">
                <a:ea typeface="MS Mincho" panose="02020609040205080304" pitchFamily="49" charset="-128"/>
              </a:rPr>
              <a:t>11</a:t>
            </a:r>
            <a:r>
              <a:rPr lang="en-GB" sz="1333">
                <a:ea typeface="MS Mincho" panose="02020609040205080304" pitchFamily="49" charset="-128"/>
              </a:rPr>
              <a:t> </a:t>
            </a:r>
            <a:r>
              <a:rPr lang="en-GB" sz="1333" err="1">
                <a:ea typeface="MS Mincho" panose="02020609040205080304" pitchFamily="49" charset="-128"/>
              </a:rPr>
              <a:t>Bentong</a:t>
            </a:r>
            <a:r>
              <a:rPr lang="en-GB" sz="1333">
                <a:ea typeface="MS Mincho" panose="02020609040205080304" pitchFamily="49" charset="-128"/>
              </a:rPr>
              <a:t> Yu,</a:t>
            </a:r>
            <a:r>
              <a:rPr lang="en-GB" sz="1333" baseline="30000">
                <a:ea typeface="MS Mincho" panose="02020609040205080304" pitchFamily="49" charset="-128"/>
              </a:rPr>
              <a:t>12</a:t>
            </a:r>
            <a:r>
              <a:rPr lang="en-GB" sz="1333">
                <a:ea typeface="MS Mincho" panose="02020609040205080304" pitchFamily="49" charset="-128"/>
              </a:rPr>
              <a:t> Yue Yang,</a:t>
            </a:r>
            <a:r>
              <a:rPr lang="en-GB" sz="1333" baseline="30000">
                <a:ea typeface="MS Mincho" panose="02020609040205080304" pitchFamily="49" charset="-128"/>
              </a:rPr>
              <a:t>13</a:t>
            </a:r>
            <a:r>
              <a:rPr lang="en-GB" sz="1333">
                <a:ea typeface="MS Mincho" panose="02020609040205080304" pitchFamily="49" charset="-128"/>
              </a:rPr>
              <a:t> </a:t>
            </a:r>
            <a:r>
              <a:rPr lang="en-GB" sz="1333" err="1">
                <a:ea typeface="MS Mincho" panose="02020609040205080304" pitchFamily="49" charset="-128"/>
              </a:rPr>
              <a:t>Haiquan</a:t>
            </a:r>
            <a:r>
              <a:rPr lang="en-GB" sz="1333">
                <a:ea typeface="MS Mincho" panose="02020609040205080304" pitchFamily="49" charset="-128"/>
              </a:rPr>
              <a:t> Chen,</a:t>
            </a:r>
            <a:r>
              <a:rPr lang="en-GB" sz="1333" baseline="30000">
                <a:ea typeface="MS Mincho" panose="02020609040205080304" pitchFamily="49" charset="-128"/>
              </a:rPr>
              <a:t>14 </a:t>
            </a:r>
            <a:r>
              <a:rPr lang="en-GB" sz="1333">
                <a:ea typeface="MS Mincho" panose="02020609040205080304" pitchFamily="49" charset="-128"/>
              </a:rPr>
              <a:t>Jie Jiang,</a:t>
            </a:r>
            <a:r>
              <a:rPr lang="en-GB" sz="1333" baseline="30000">
                <a:ea typeface="MS Mincho" panose="02020609040205080304" pitchFamily="49" charset="-128"/>
              </a:rPr>
              <a:t>15</a:t>
            </a:r>
            <a:r>
              <a:rPr lang="en-GB" sz="1333">
                <a:ea typeface="MS Mincho" panose="02020609040205080304" pitchFamily="49" charset="-128"/>
              </a:rPr>
              <a:t> Bin Yao,</a:t>
            </a:r>
            <a:r>
              <a:rPr lang="en-GB" sz="1333" baseline="30000">
                <a:ea typeface="MS Mincho" panose="02020609040205080304" pitchFamily="49" charset="-128"/>
              </a:rPr>
              <a:t>16</a:t>
            </a:r>
            <a:r>
              <a:rPr lang="en-GB" sz="1333">
                <a:ea typeface="MS Mincho" panose="02020609040205080304" pitchFamily="49" charset="-128"/>
              </a:rPr>
              <a:t> Shengfei Wang,</a:t>
            </a:r>
            <a:r>
              <a:rPr lang="en-GB" sz="1333" baseline="30000">
                <a:ea typeface="MS Mincho" panose="02020609040205080304" pitchFamily="49" charset="-128"/>
              </a:rPr>
              <a:t>17 </a:t>
            </a:r>
            <a:r>
              <a:rPr lang="en-GB" sz="1333">
                <a:ea typeface="MS Mincho" panose="02020609040205080304" pitchFamily="49" charset="-128"/>
              </a:rPr>
              <a:t>Ruihua Wang,</a:t>
            </a:r>
            <a:r>
              <a:rPr lang="en-GB" sz="1333" baseline="30000">
                <a:ea typeface="MS Mincho" panose="02020609040205080304" pitchFamily="49" charset="-128"/>
              </a:rPr>
              <a:t>17</a:t>
            </a:r>
            <a:r>
              <a:rPr lang="en-GB" sz="1333">
                <a:ea typeface="MS Mincho" panose="02020609040205080304" pitchFamily="49" charset="-128"/>
              </a:rPr>
              <a:t> Wenjuan Zheng,</a:t>
            </a:r>
            <a:r>
              <a:rPr lang="en-GB" sz="1333" baseline="30000">
                <a:ea typeface="MS Mincho" panose="02020609040205080304" pitchFamily="49" charset="-128"/>
              </a:rPr>
              <a:t>16</a:t>
            </a:r>
            <a:r>
              <a:rPr lang="en-GB" sz="1333">
                <a:ea typeface="MS Mincho" panose="02020609040205080304" pitchFamily="49" charset="-128"/>
              </a:rPr>
              <a:t> </a:t>
            </a:r>
            <a:br>
              <a:rPr lang="en-GB" sz="1333">
                <a:ea typeface="MS Mincho" panose="02020609040205080304" pitchFamily="49" charset="-128"/>
              </a:rPr>
            </a:br>
            <a:r>
              <a:rPr lang="en-GB" sz="1333" err="1">
                <a:ea typeface="MS Mincho" panose="02020609040205080304" pitchFamily="49" charset="-128"/>
              </a:rPr>
              <a:t>Changli</a:t>
            </a:r>
            <a:r>
              <a:rPr lang="en-GB" sz="1333">
                <a:ea typeface="MS Mincho" panose="02020609040205080304" pitchFamily="49" charset="-128"/>
              </a:rPr>
              <a:t> </a:t>
            </a:r>
            <a:r>
              <a:rPr lang="en-GB" sz="1333" err="1">
                <a:ea typeface="MS Mincho" panose="02020609040205080304" pitchFamily="49" charset="-128"/>
              </a:rPr>
              <a:t>Wang</a:t>
            </a:r>
            <a:r>
              <a:rPr lang="en-GB" sz="1333" baseline="30000" err="1">
                <a:ea typeface="MS Mincho" panose="02020609040205080304" pitchFamily="49" charset="-128"/>
              </a:rPr>
              <a:t>1</a:t>
            </a:r>
            <a:r>
              <a:rPr lang="en-GB" sz="1333">
                <a:ea typeface="MS Mincho" panose="02020609040205080304" pitchFamily="49" charset="-128"/>
              </a:rPr>
              <a:t> on behalf of the RATIONALE-315 Investigators</a:t>
            </a:r>
          </a:p>
          <a:p>
            <a:endParaRPr lang="fr-FR" sz="1333"/>
          </a:p>
        </p:txBody>
      </p:sp>
      <p:sp>
        <p:nvSpPr>
          <p:cNvPr id="4" name="Espace réservé du texte 3">
            <a:extLst>
              <a:ext uri="{FF2B5EF4-FFF2-40B4-BE49-F238E27FC236}">
                <a16:creationId xmlns:a16="http://schemas.microsoft.com/office/drawing/2014/main" id="{58C30850-49E5-7048-9251-3C495DF54518}"/>
              </a:ext>
            </a:extLst>
          </p:cNvPr>
          <p:cNvSpPr>
            <a:spLocks noGrp="1"/>
          </p:cNvSpPr>
          <p:nvPr>
            <p:ph type="body" sz="quarter" idx="10"/>
          </p:nvPr>
        </p:nvSpPr>
        <p:spPr>
          <a:xfrm>
            <a:off x="480003" y="4066805"/>
            <a:ext cx="6622907" cy="307200"/>
          </a:xfrm>
        </p:spPr>
        <p:txBody>
          <a:bodyPr/>
          <a:lstStyle/>
          <a:p>
            <a:r>
              <a:rPr lang="en-US" sz="1067" b="0" baseline="30000">
                <a:ea typeface="MS Mincho" panose="02020609040205080304" pitchFamily="49" charset="-128"/>
                <a:cs typeface="Calibri" panose="020F0502020204030204" pitchFamily="34" charset="0"/>
              </a:rPr>
              <a:t>1</a:t>
            </a:r>
            <a:r>
              <a:rPr lang="en-US" sz="1067" b="0">
                <a:ea typeface="MS Mincho" panose="02020609040205080304" pitchFamily="49" charset="-128"/>
                <a:cs typeface="Calibri" panose="020F0502020204030204" pitchFamily="34" charset="0"/>
              </a:rPr>
              <a:t>Tianjin Medical University Cancer Institute and Hospital, Tianjin, China; </a:t>
            </a:r>
            <a:r>
              <a:rPr lang="en-US" sz="1067" b="0" baseline="30000">
                <a:ea typeface="MS Mincho" panose="02020609040205080304" pitchFamily="49" charset="-128"/>
                <a:cs typeface="Calibri" panose="020F0502020204030204" pitchFamily="34" charset="0"/>
              </a:rPr>
              <a:t>2</a:t>
            </a:r>
            <a:r>
              <a:rPr lang="en-US" sz="1067" b="0">
                <a:ea typeface="MS Mincho" panose="02020609040205080304" pitchFamily="49" charset="-128"/>
                <a:cs typeface="Calibri" panose="020F0502020204030204" pitchFamily="34" charset="0"/>
              </a:rPr>
              <a:t>Hunan Cancer Hospital, Hunan, China; </a:t>
            </a:r>
            <a:r>
              <a:rPr lang="en-US" sz="1067" b="0" baseline="30000">
                <a:ea typeface="MS Mincho" panose="02020609040205080304" pitchFamily="49" charset="-128"/>
                <a:cs typeface="Calibri" panose="020F0502020204030204" pitchFamily="34" charset="0"/>
              </a:rPr>
              <a:t>3</a:t>
            </a:r>
            <a:r>
              <a:rPr lang="en-US" sz="1067" b="0">
                <a:ea typeface="MS Mincho" panose="02020609040205080304" pitchFamily="49" charset="-128"/>
                <a:cs typeface="Calibri" panose="020F0502020204030204" pitchFamily="34" charset="0"/>
              </a:rPr>
              <a:t>Liaoning Cancer Hospital and Institute, Shenyang, China; </a:t>
            </a:r>
            <a:r>
              <a:rPr lang="en-US" sz="1067" b="0" baseline="30000">
                <a:ea typeface="MS Mincho" panose="02020609040205080304" pitchFamily="49" charset="-128"/>
                <a:cs typeface="Calibri" panose="020F0502020204030204" pitchFamily="34" charset="0"/>
              </a:rPr>
              <a:t>4</a:t>
            </a:r>
            <a:r>
              <a:rPr lang="en-US" sz="1067" b="0">
                <a:ea typeface="MS Mincho" panose="02020609040205080304" pitchFamily="49" charset="-128"/>
                <a:cs typeface="Calibri" panose="020F0502020204030204" pitchFamily="34" charset="0"/>
              </a:rPr>
              <a:t>Zhejiang Cancer Hospital, Hangzhou, China; </a:t>
            </a:r>
            <a:r>
              <a:rPr lang="en-US" sz="1067" b="0" baseline="30000">
                <a:ea typeface="MS Mincho" panose="02020609040205080304" pitchFamily="49" charset="-128"/>
                <a:cs typeface="Calibri" panose="020F0502020204030204" pitchFamily="34" charset="0"/>
              </a:rPr>
              <a:t>5</a:t>
            </a:r>
            <a:r>
              <a:rPr lang="en-US" sz="1067" b="0">
                <a:ea typeface="MS Mincho" panose="02020609040205080304" pitchFamily="49" charset="-128"/>
                <a:cs typeface="Calibri" panose="020F0502020204030204" pitchFamily="34" charset="0"/>
              </a:rPr>
              <a:t>Fujian Medical University Union Hospital, Fuzhou, China; </a:t>
            </a:r>
            <a:r>
              <a:rPr lang="en-US" sz="1067" b="0" baseline="30000">
                <a:ea typeface="MS Mincho" panose="02020609040205080304" pitchFamily="49" charset="-128"/>
                <a:cs typeface="Calibri" panose="020F0502020204030204" pitchFamily="34" charset="0"/>
              </a:rPr>
              <a:t>6</a:t>
            </a:r>
            <a:r>
              <a:rPr lang="en-US" sz="1067" b="0">
                <a:ea typeface="MS Mincho" panose="02020609040205080304" pitchFamily="49" charset="-128"/>
                <a:cs typeface="Calibri" panose="020F0502020204030204" pitchFamily="34" charset="0"/>
              </a:rPr>
              <a:t>West China Hospital, Sichuan University, Chengdu, China; </a:t>
            </a:r>
            <a:r>
              <a:rPr lang="en-US" sz="1067" b="0" baseline="30000">
                <a:ea typeface="MS Mincho" panose="02020609040205080304" pitchFamily="49" charset="-128"/>
                <a:cs typeface="Calibri" panose="020F0502020204030204" pitchFamily="34" charset="0"/>
              </a:rPr>
              <a:t>7</a:t>
            </a:r>
            <a:r>
              <a:rPr lang="en-US" sz="1067" b="0">
                <a:ea typeface="MS Mincho" panose="02020609040205080304" pitchFamily="49" charset="-128"/>
                <a:cs typeface="Calibri" panose="020F0502020204030204" pitchFamily="34" charset="0"/>
              </a:rPr>
              <a:t>Shanghai Pulmonary Hospital, Tongji University School of Medicine, Shanghai, China; </a:t>
            </a:r>
            <a:r>
              <a:rPr lang="en-US" sz="1067" b="0" baseline="30000">
                <a:ea typeface="MS Mincho" panose="02020609040205080304" pitchFamily="49" charset="-128"/>
                <a:cs typeface="Calibri" panose="020F0502020204030204" pitchFamily="34" charset="0"/>
              </a:rPr>
              <a:t>8</a:t>
            </a:r>
            <a:r>
              <a:rPr lang="en-US" sz="1067" b="0">
                <a:ea typeface="MS Mincho" panose="02020609040205080304" pitchFamily="49" charset="-128"/>
                <a:cs typeface="Calibri" panose="020F0502020204030204" pitchFamily="34" charset="0"/>
              </a:rPr>
              <a:t>Ningbo No.2 Hospital, Ningbo, China; </a:t>
            </a:r>
            <a:r>
              <a:rPr lang="en-US" sz="1067" b="0" baseline="30000">
                <a:ea typeface="MS Mincho" panose="02020609040205080304" pitchFamily="49" charset="-128"/>
                <a:cs typeface="Calibri" panose="020F0502020204030204" pitchFamily="34" charset="0"/>
              </a:rPr>
              <a:t>9</a:t>
            </a:r>
            <a:r>
              <a:rPr lang="en-US" sz="1067" b="0">
                <a:ea typeface="MS Mincho" panose="02020609040205080304" pitchFamily="49" charset="-128"/>
                <a:cs typeface="Calibri" panose="020F0502020204030204" pitchFamily="34" charset="0"/>
              </a:rPr>
              <a:t>Peking University People’s Hospital, Beijing, China; </a:t>
            </a:r>
            <a:r>
              <a:rPr lang="en-US" sz="1067" b="0" baseline="30000">
                <a:ea typeface="MS Mincho" panose="02020609040205080304" pitchFamily="49" charset="-128"/>
                <a:cs typeface="Calibri" panose="020F0502020204030204" pitchFamily="34" charset="0"/>
              </a:rPr>
              <a:t>10</a:t>
            </a:r>
            <a:r>
              <a:rPr lang="en-US" sz="1067" b="0">
                <a:ea typeface="MS Mincho" panose="02020609040205080304" pitchFamily="49" charset="-128"/>
                <a:cs typeface="Calibri" panose="020F0502020204030204" pitchFamily="34" charset="0"/>
              </a:rPr>
              <a:t>Hubei Cancer Hospital, Wuhan, China; </a:t>
            </a:r>
            <a:r>
              <a:rPr lang="en-US" sz="1067" b="0" baseline="30000">
                <a:ea typeface="MS Mincho" panose="02020609040205080304" pitchFamily="49" charset="-128"/>
                <a:cs typeface="Calibri" panose="020F0502020204030204" pitchFamily="34" charset="0"/>
              </a:rPr>
              <a:t>11</a:t>
            </a:r>
            <a:r>
              <a:rPr lang="en-US" sz="1067" b="0">
                <a:ea typeface="MS Mincho" panose="02020609040205080304" pitchFamily="49" charset="-128"/>
                <a:cs typeface="Calibri" panose="020F0502020204030204" pitchFamily="34" charset="0"/>
              </a:rPr>
              <a:t>Jilin Cancer Hospital, Changchun, China; </a:t>
            </a:r>
            <a:r>
              <a:rPr lang="en-US" sz="1067" b="0" baseline="30000">
                <a:ea typeface="MS Mincho" panose="02020609040205080304" pitchFamily="49" charset="-128"/>
                <a:cs typeface="Calibri" panose="020F0502020204030204" pitchFamily="34" charset="0"/>
              </a:rPr>
              <a:t>12</a:t>
            </a:r>
            <a:r>
              <a:rPr lang="en-US" sz="1067" b="0">
                <a:ea typeface="MS Mincho" panose="02020609040205080304" pitchFamily="49" charset="-128"/>
                <a:cs typeface="Calibri" panose="020F0502020204030204" pitchFamily="34" charset="0"/>
              </a:rPr>
              <a:t>The First Affiliated Hospital of Nanchang University, Nanchang, China; </a:t>
            </a:r>
            <a:r>
              <a:rPr lang="en-US" sz="1067" b="0" baseline="30000">
                <a:ea typeface="MS Mincho" panose="02020609040205080304" pitchFamily="49" charset="-128"/>
                <a:cs typeface="Calibri" panose="020F0502020204030204" pitchFamily="34" charset="0"/>
              </a:rPr>
              <a:t>13</a:t>
            </a:r>
            <a:r>
              <a:rPr lang="en-GB" sz="1067" b="0">
                <a:ea typeface="MS Mincho" panose="02020609040205080304" pitchFamily="49" charset="-128"/>
                <a:cs typeface="Calibri" panose="020F0502020204030204" pitchFamily="34" charset="0"/>
              </a:rPr>
              <a:t>Beijing Cancer Hospital</a:t>
            </a:r>
            <a:r>
              <a:rPr lang="en-GB" sz="1067" b="0">
                <a:ea typeface="MS Mincho" panose="02020609040205080304" pitchFamily="49" charset="-128"/>
                <a:cs typeface="Times New Roman" panose="02020603050405020304" pitchFamily="18" charset="0"/>
              </a:rPr>
              <a:t>, Beijing, China; </a:t>
            </a:r>
            <a:r>
              <a:rPr lang="en-GB" sz="1067" b="0" baseline="30000">
                <a:ea typeface="MS Mincho" panose="02020609040205080304" pitchFamily="49" charset="-128"/>
                <a:cs typeface="Times New Roman" panose="02020603050405020304" pitchFamily="18" charset="0"/>
              </a:rPr>
              <a:t>14</a:t>
            </a:r>
            <a:r>
              <a:rPr lang="en-US" sz="1067" b="0">
                <a:ea typeface="MS Mincho" panose="02020609040205080304" pitchFamily="49" charset="-128"/>
                <a:cs typeface="Calibri" panose="020F0502020204030204" pitchFamily="34" charset="0"/>
              </a:rPr>
              <a:t>Fudan University Shanghai Cancer Center, Shanghai, China; </a:t>
            </a:r>
            <a:r>
              <a:rPr lang="en-US" sz="1067" b="0" baseline="30000">
                <a:ea typeface="MS Mincho" panose="02020609040205080304" pitchFamily="49" charset="-128"/>
                <a:cs typeface="Calibri" panose="020F0502020204030204" pitchFamily="34" charset="0"/>
              </a:rPr>
              <a:t>15</a:t>
            </a:r>
            <a:r>
              <a:rPr lang="en-US" sz="1067" b="0">
                <a:ea typeface="MS Mincho" panose="02020609040205080304" pitchFamily="49" charset="-128"/>
                <a:cs typeface="Calibri" panose="020F0502020204030204" pitchFamily="34" charset="0"/>
              </a:rPr>
              <a:t>The First Affiliated Hospital of Xiamen University, Xiamen, China; </a:t>
            </a:r>
            <a:r>
              <a:rPr lang="en-US" sz="1067" b="0" baseline="30000">
                <a:ea typeface="MS Mincho" panose="02020609040205080304" pitchFamily="49" charset="-128"/>
                <a:cs typeface="Calibri" panose="020F0502020204030204" pitchFamily="34" charset="0"/>
              </a:rPr>
              <a:t>16</a:t>
            </a:r>
            <a:r>
              <a:rPr lang="en-US" sz="1067" b="0">
                <a:ea typeface="MS Mincho" panose="02020609040205080304" pitchFamily="49" charset="-128"/>
                <a:cs typeface="Arial" panose="020B0604020202020204" pitchFamily="34" charset="0"/>
              </a:rPr>
              <a:t>BeiGene (Beijing) Co., Ltd, Beijing, China; </a:t>
            </a:r>
            <a:r>
              <a:rPr lang="en-US" sz="1067" b="0" baseline="30000">
                <a:ea typeface="MS Mincho" panose="02020609040205080304" pitchFamily="49" charset="-128"/>
                <a:cs typeface="Arial" panose="020B0604020202020204" pitchFamily="34" charset="0"/>
              </a:rPr>
              <a:t>17</a:t>
            </a:r>
            <a:r>
              <a:rPr lang="en-US" sz="1067" b="0">
                <a:ea typeface="MS Mincho" panose="02020609040205080304" pitchFamily="49" charset="-128"/>
                <a:cs typeface="Arial" panose="020B0604020202020204" pitchFamily="34" charset="0"/>
              </a:rPr>
              <a:t>BeiGene (Shanghai) Co., Ltd, Shanghai, China</a:t>
            </a:r>
          </a:p>
        </p:txBody>
      </p:sp>
      <p:sp>
        <p:nvSpPr>
          <p:cNvPr id="5" name="Slide Number Placeholder 2">
            <a:extLst>
              <a:ext uri="{FF2B5EF4-FFF2-40B4-BE49-F238E27FC236}">
                <a16:creationId xmlns:a16="http://schemas.microsoft.com/office/drawing/2014/main" id="{92E4773E-1862-CBF5-C66C-BD91A61A9E3A}"/>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7C881B3-6C3E-8DE8-AB3D-92D67393C917}"/>
              </a:ext>
            </a:extLst>
          </p:cNvPr>
          <p:cNvSpPr txBox="1"/>
          <p:nvPr/>
        </p:nvSpPr>
        <p:spPr>
          <a:xfrm>
            <a:off x="883579" y="6242805"/>
            <a:ext cx="86598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83349"/>
                </a:solidFill>
                <a:effectLst/>
                <a:uLnTx/>
                <a:uFillTx/>
                <a:latin typeface="Arial" panose="020B0604020202020204"/>
                <a:ea typeface="+mn-ea"/>
                <a:cs typeface="+mn-cs"/>
              </a:rPr>
              <a:t>Tislelizumab no está comercializado aún en España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9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p>
        </p:txBody>
      </p:sp>
      <p:sp>
        <p:nvSpPr>
          <p:cNvPr id="6" name="Flowchart: Alternate Process 1">
            <a:extLst>
              <a:ext uri="{FF2B5EF4-FFF2-40B4-BE49-F238E27FC236}">
                <a16:creationId xmlns:a16="http://schemas.microsoft.com/office/drawing/2014/main" id="{DC871133-8361-0B7C-4E43-DF7388166F2D}"/>
              </a:ext>
            </a:extLst>
          </p:cNvPr>
          <p:cNvSpPr/>
          <p:nvPr/>
        </p:nvSpPr>
        <p:spPr>
          <a:xfrm>
            <a:off x="8849711" y="201524"/>
            <a:ext cx="3081224" cy="887047"/>
          </a:xfrm>
          <a:prstGeom prst="flowChartAlternateProcess">
            <a:avLst/>
          </a:prstGeom>
          <a:solidFill>
            <a:srgbClr val="0F82ED"/>
          </a:solidFill>
          <a:ln w="9525">
            <a:noFill/>
          </a:ln>
          <a:effectLst>
            <a:glow rad="63500">
              <a:schemeClr val="accent1">
                <a:satMod val="175000"/>
                <a:alpha val="40000"/>
              </a:schemeClr>
            </a:glow>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Presented here at ESMO on Friday 13 September (VP1-2024):</a:t>
            </a:r>
            <a:b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Dr Yue</a:t>
            </a:r>
            <a:endPar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29486896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737C46A-AE83-3A49-AF59-9B3DB9825D36}"/>
              </a:ext>
            </a:extLst>
          </p:cNvPr>
          <p:cNvSpPr>
            <a:spLocks noGrp="1"/>
          </p:cNvSpPr>
          <p:nvPr>
            <p:ph type="ctrTitle"/>
          </p:nvPr>
        </p:nvSpPr>
        <p:spPr/>
        <p:txBody>
          <a:bodyPr/>
          <a:lstStyle/>
          <a:p>
            <a:r>
              <a:rPr lang="fr-FR" cap="none"/>
              <a:t>RATIONALE-315 </a:t>
            </a:r>
            <a:r>
              <a:rPr lang="fr-FR" cap="none" err="1"/>
              <a:t>Study</a:t>
            </a:r>
            <a:r>
              <a:rPr lang="fr-FR" cap="none"/>
              <a:t> Design</a:t>
            </a:r>
          </a:p>
        </p:txBody>
      </p:sp>
      <p:sp>
        <p:nvSpPr>
          <p:cNvPr id="7" name="Rectangle: Rounded Corners 6">
            <a:extLst>
              <a:ext uri="{FF2B5EF4-FFF2-40B4-BE49-F238E27FC236}">
                <a16:creationId xmlns:a16="http://schemas.microsoft.com/office/drawing/2014/main" id="{F8AED5F6-E5DD-CA31-A3BD-9C41F84C9D15}"/>
              </a:ext>
            </a:extLst>
          </p:cNvPr>
          <p:cNvSpPr/>
          <p:nvPr/>
        </p:nvSpPr>
        <p:spPr>
          <a:xfrm>
            <a:off x="9553523" y="1739766"/>
            <a:ext cx="2263159" cy="3007269"/>
          </a:xfrm>
          <a:prstGeom prst="roundRect">
            <a:avLst>
              <a:gd name="adj" fmla="val 10571"/>
            </a:avLst>
          </a:prstGeom>
          <a:solidFill>
            <a:srgbClr val="03A5AD"/>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28000" tIns="0" rIns="128000" bIns="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21917" marR="0" lvl="0" indent="-121917" algn="l" defTabSz="609585" rtl="0" eaLnBrk="1" fontAlgn="base"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a:ea typeface="+mn-ea"/>
                <a:cs typeface="+mn-cs"/>
              </a:rPr>
              <a:t>Primary endpoints:</a:t>
            </a:r>
          </a:p>
          <a:p>
            <a:pPr marL="243834" marR="0" lvl="0" indent="-243834" algn="l" defTabSz="609585" rtl="0" eaLnBrk="1" fontAlgn="base" latinLnBrk="0" hangingPunct="1">
              <a:lnSpc>
                <a:spcPct val="100000"/>
              </a:lnSpc>
              <a:spcBef>
                <a:spcPct val="0"/>
              </a:spcBef>
              <a:spcAft>
                <a:spcPts val="40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Narrow"/>
                <a:ea typeface="+mn-ea"/>
                <a:cs typeface="+mn-cs"/>
              </a:rPr>
              <a:t>MPR rate by BIPR and EFS by BICR</a:t>
            </a:r>
          </a:p>
          <a:p>
            <a:pPr marL="0" marR="0" lvl="0" indent="0" algn="l" defTabSz="609585" rtl="0" eaLnBrk="1" fontAlgn="base"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a:ea typeface="+mn-ea"/>
                <a:cs typeface="+mn-cs"/>
              </a:rPr>
              <a:t>Key secondary endpoint:</a:t>
            </a:r>
          </a:p>
          <a:p>
            <a:pPr marL="243834" marR="0" lvl="0" indent="-243834" algn="l" defTabSz="609585" rtl="0" eaLnBrk="1" fontAlgn="base" latinLnBrk="0" hangingPunct="1">
              <a:lnSpc>
                <a:spcPct val="100000"/>
              </a:lnSpc>
              <a:spcBef>
                <a:spcPct val="0"/>
              </a:spcBef>
              <a:spcAft>
                <a:spcPts val="400"/>
              </a:spcAft>
              <a:buClr>
                <a:prstClr val="white"/>
              </a:buClr>
              <a:buSzTx/>
              <a:buFont typeface="Arial" panose="020B0604020202020204" pitchFamily="34" charset="0"/>
              <a:buChar char="•"/>
              <a:tabLst/>
              <a:defRPr/>
            </a:pPr>
            <a:r>
              <a:rPr kumimoji="0" lang="en-GB" sz="1400" b="0" i="0" u="none" strike="noStrike" kern="1200" cap="none" spc="0" normalizeH="0" baseline="0" noProof="0" err="1">
                <a:ln>
                  <a:noFill/>
                </a:ln>
                <a:solidFill>
                  <a:prstClr val="white"/>
                </a:solidFill>
                <a:effectLst/>
                <a:uLnTx/>
                <a:uFillTx/>
                <a:latin typeface="Arial Narrow"/>
                <a:ea typeface="+mn-ea"/>
                <a:cs typeface="+mn-cs"/>
              </a:rPr>
              <a:t>pCR</a:t>
            </a:r>
            <a:r>
              <a:rPr kumimoji="0" lang="en-GB" sz="1400" b="0" i="0" u="none" strike="noStrike" kern="1200" cap="none" spc="0" normalizeH="0" baseline="0" noProof="0">
                <a:ln>
                  <a:noFill/>
                </a:ln>
                <a:solidFill>
                  <a:prstClr val="white"/>
                </a:solidFill>
                <a:effectLst/>
                <a:uLnTx/>
                <a:uFillTx/>
                <a:latin typeface="Arial Narrow"/>
                <a:ea typeface="+mn-ea"/>
                <a:cs typeface="+mn-cs"/>
              </a:rPr>
              <a:t> rate by BIPR</a:t>
            </a:r>
          </a:p>
          <a:p>
            <a:pPr marL="0" marR="0" lvl="0" indent="0" algn="l" defTabSz="609585" rtl="0" eaLnBrk="1" fontAlgn="base"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a:ea typeface="+mn-ea"/>
                <a:cs typeface="+mn-cs"/>
              </a:rPr>
              <a:t>Other secondary endpoints:</a:t>
            </a:r>
          </a:p>
          <a:p>
            <a:pPr marL="243834" marR="0" lvl="0" indent="-243834" algn="l" defTabSz="609585" rtl="0" eaLnBrk="1" fontAlgn="base" latinLnBrk="0" hangingPunct="1">
              <a:lnSpc>
                <a:spcPct val="100000"/>
              </a:lnSpc>
              <a:spcBef>
                <a:spcPct val="0"/>
              </a:spcBef>
              <a:spcAft>
                <a:spcPts val="40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Narrow"/>
                <a:ea typeface="+mn-ea"/>
                <a:cs typeface="+mn-cs"/>
              </a:rPr>
              <a:t>OS, EFS by investigator, safety (and others not reported here)</a:t>
            </a:r>
          </a:p>
        </p:txBody>
      </p:sp>
      <p:sp>
        <p:nvSpPr>
          <p:cNvPr id="21" name="Rectangle: Rounded Corners 20">
            <a:extLst>
              <a:ext uri="{FF2B5EF4-FFF2-40B4-BE49-F238E27FC236}">
                <a16:creationId xmlns:a16="http://schemas.microsoft.com/office/drawing/2014/main" id="{4D240730-4582-5F8A-59D8-82937C8C2B11}"/>
              </a:ext>
            </a:extLst>
          </p:cNvPr>
          <p:cNvSpPr/>
          <p:nvPr/>
        </p:nvSpPr>
        <p:spPr>
          <a:xfrm>
            <a:off x="4280901" y="3867474"/>
            <a:ext cx="1530617" cy="702047"/>
          </a:xfrm>
          <a:prstGeom prst="roundRect">
            <a:avLst>
              <a:gd name="adj" fmla="val 50000"/>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8000" tIns="0" rIns="128000" bIns="0" rtlCol="0" anchor="ctr">
            <a:no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rPr>
              <a:t>PBO (IV Q3W)  + PtDb CT</a:t>
            </a:r>
          </a:p>
        </p:txBody>
      </p:sp>
      <p:sp>
        <p:nvSpPr>
          <p:cNvPr id="22" name="Rectangle: Rounded Corners 21">
            <a:extLst>
              <a:ext uri="{FF2B5EF4-FFF2-40B4-BE49-F238E27FC236}">
                <a16:creationId xmlns:a16="http://schemas.microsoft.com/office/drawing/2014/main" id="{6E49C049-2A42-6E72-6F3C-B34D21E63BEA}"/>
              </a:ext>
            </a:extLst>
          </p:cNvPr>
          <p:cNvSpPr/>
          <p:nvPr/>
        </p:nvSpPr>
        <p:spPr>
          <a:xfrm>
            <a:off x="4280904" y="2034713"/>
            <a:ext cx="1530617" cy="702047"/>
          </a:xfrm>
          <a:prstGeom prst="roundRect">
            <a:avLst>
              <a:gd name="adj" fmla="val 50000"/>
            </a:avLst>
          </a:prstGeom>
          <a:solidFill>
            <a:srgbClr val="5571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000" tIns="64000" rIns="64000" bIns="64000" rtlCol="0" anchor="ctr">
            <a:no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rPr>
              <a:t>TIS </a:t>
            </a:r>
            <a:br>
              <a:rPr kumimoji="0" lang="en-GB" sz="1333" b="1" i="0" u="none" strike="noStrike" kern="1200" cap="none" spc="0" normalizeH="0" baseline="0" noProof="0">
                <a:ln>
                  <a:noFill/>
                </a:ln>
                <a:solidFill>
                  <a:srgbClr val="FFFFFF"/>
                </a:solidFill>
                <a:effectLst/>
                <a:uLnTx/>
                <a:uFillTx/>
                <a:latin typeface="Arial Narrow"/>
                <a:ea typeface="+mn-ea"/>
                <a:cs typeface="+mn-cs"/>
              </a:rPr>
            </a:br>
            <a:r>
              <a:rPr kumimoji="0" lang="en-GB" sz="1333" b="1" i="0" u="none" strike="noStrike" kern="1200" cap="none" spc="0" normalizeH="0" baseline="0" noProof="0">
                <a:ln>
                  <a:noFill/>
                </a:ln>
                <a:solidFill>
                  <a:srgbClr val="FFFFFF"/>
                </a:solidFill>
                <a:effectLst/>
                <a:uLnTx/>
                <a:uFillTx/>
                <a:latin typeface="Arial Narrow"/>
                <a:ea typeface="+mn-ea"/>
                <a:cs typeface="+mn-cs"/>
              </a:rPr>
              <a:t>(200 mg IV </a:t>
            </a:r>
            <a:r>
              <a:rPr kumimoji="0" lang="en-GB" sz="1333" b="1" i="0" u="none" strike="noStrike" kern="1200" cap="none" spc="0" normalizeH="0" baseline="0" noProof="0" err="1">
                <a:ln>
                  <a:noFill/>
                </a:ln>
                <a:solidFill>
                  <a:srgbClr val="FFFFFF"/>
                </a:solidFill>
                <a:effectLst/>
                <a:uLnTx/>
                <a:uFillTx/>
                <a:latin typeface="Arial Narrow"/>
                <a:ea typeface="+mn-ea"/>
                <a:cs typeface="+mn-cs"/>
              </a:rPr>
              <a:t>Q3W</a:t>
            </a:r>
            <a:r>
              <a:rPr kumimoji="0" lang="en-GB" sz="1333" b="1" i="0" u="none" strike="noStrike" kern="1200" cap="none" spc="0" normalizeH="0" baseline="0" noProof="0">
                <a:ln>
                  <a:noFill/>
                </a:ln>
                <a:solidFill>
                  <a:srgbClr val="FFFFFF"/>
                </a:solidFill>
                <a:effectLst/>
                <a:uLnTx/>
                <a:uFillTx/>
                <a:latin typeface="Arial Narrow"/>
                <a:ea typeface="+mn-ea"/>
                <a:cs typeface="+mn-cs"/>
              </a:rPr>
              <a:t>) </a:t>
            </a:r>
            <a:br>
              <a:rPr kumimoji="0" lang="en-GB" sz="1333" b="1" i="0" u="none" strike="noStrike" kern="1200" cap="none" spc="0" normalizeH="0" baseline="0" noProof="0">
                <a:ln>
                  <a:noFill/>
                </a:ln>
                <a:solidFill>
                  <a:srgbClr val="FFFFFF"/>
                </a:solidFill>
                <a:effectLst/>
                <a:uLnTx/>
                <a:uFillTx/>
                <a:latin typeface="Arial Narrow"/>
                <a:ea typeface="+mn-ea"/>
                <a:cs typeface="+mn-cs"/>
              </a:rPr>
            </a:br>
            <a:r>
              <a:rPr kumimoji="0" lang="en-GB" sz="1333" b="1" i="0" u="none" strike="noStrike" kern="1200" cap="none" spc="0" normalizeH="0" baseline="0" noProof="0">
                <a:ln>
                  <a:noFill/>
                </a:ln>
                <a:solidFill>
                  <a:srgbClr val="FFFFFF"/>
                </a:solidFill>
                <a:effectLst/>
                <a:uLnTx/>
                <a:uFillTx/>
                <a:latin typeface="Arial Narrow"/>
                <a:ea typeface="+mn-ea"/>
                <a:cs typeface="+mn-cs"/>
              </a:rPr>
              <a:t>+ </a:t>
            </a:r>
            <a:r>
              <a:rPr kumimoji="0" lang="en-GB" sz="1333" b="1" i="0" u="none" strike="noStrike" kern="1200" cap="none" spc="0" normalizeH="0" baseline="0" noProof="0" err="1">
                <a:ln>
                  <a:noFill/>
                </a:ln>
                <a:solidFill>
                  <a:srgbClr val="FFFFFF"/>
                </a:solidFill>
                <a:effectLst/>
                <a:uLnTx/>
                <a:uFillTx/>
                <a:latin typeface="Arial Narrow"/>
                <a:ea typeface="+mn-ea"/>
                <a:cs typeface="+mn-cs"/>
              </a:rPr>
              <a:t>PtDb</a:t>
            </a:r>
            <a:r>
              <a:rPr kumimoji="0" lang="en-GB" sz="1333" b="1" i="0" u="none" strike="noStrike" kern="1200" cap="none" spc="0" normalizeH="0" baseline="0" noProof="0">
                <a:ln>
                  <a:noFill/>
                </a:ln>
                <a:solidFill>
                  <a:srgbClr val="FFFFFF"/>
                </a:solidFill>
                <a:effectLst/>
                <a:uLnTx/>
                <a:uFillTx/>
                <a:latin typeface="Arial Narrow"/>
                <a:ea typeface="+mn-ea"/>
                <a:cs typeface="+mn-cs"/>
              </a:rPr>
              <a:t> CT</a:t>
            </a:r>
          </a:p>
        </p:txBody>
      </p:sp>
      <p:sp>
        <p:nvSpPr>
          <p:cNvPr id="23" name="Rectangle: Rounded Corners 22">
            <a:extLst>
              <a:ext uri="{FF2B5EF4-FFF2-40B4-BE49-F238E27FC236}">
                <a16:creationId xmlns:a16="http://schemas.microsoft.com/office/drawing/2014/main" id="{70FD49FE-A688-A57A-97C7-15574101C51F}"/>
              </a:ext>
            </a:extLst>
          </p:cNvPr>
          <p:cNvSpPr/>
          <p:nvPr/>
        </p:nvSpPr>
        <p:spPr>
          <a:xfrm>
            <a:off x="618621" y="1587798"/>
            <a:ext cx="2648935" cy="3342116"/>
          </a:xfrm>
          <a:prstGeom prst="roundRect">
            <a:avLst>
              <a:gd name="adj" fmla="val 458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28000" tIns="64000" rIns="48000" bIns="64000" rtlCol="0" anchor="ctr">
            <a:noAutofit/>
          </a:bodyPr>
          <a:lstStyle/>
          <a:p>
            <a:pPr marL="121917" marR="0" lvl="0" indent="-121917" algn="l" defTabSz="609585" rtl="0" eaLnBrk="0" fontAlgn="base" latinLnBrk="0" hangingPunct="0">
              <a:lnSpc>
                <a:spcPct val="100000"/>
              </a:lnSpc>
              <a:spcBef>
                <a:spcPct val="0"/>
              </a:spcBef>
              <a:spcAft>
                <a:spcPts val="267"/>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Narrow"/>
                <a:ea typeface="+mn-ea"/>
                <a:cs typeface="+mn-cs"/>
              </a:rPr>
              <a:t>Key eligibility criteria</a:t>
            </a:r>
          </a:p>
          <a:p>
            <a:pPr marL="243834" marR="0" lvl="0" indent="-243834" algn="l" defTabSz="609585" rtl="0" eaLnBrk="0" fontAlgn="base" latinLnBrk="0" hangingPunct="0">
              <a:lnSpc>
                <a:spcPct val="100000"/>
              </a:lnSpc>
              <a:spcBef>
                <a:spcPct val="0"/>
              </a:spcBef>
              <a:spcAft>
                <a:spcPts val="267"/>
              </a:spcAft>
              <a:buClrTx/>
              <a:buSzTx/>
              <a:buFont typeface="Arial" panose="020B0604020202020204" pitchFamily="34" charset="0"/>
              <a:buChar char="•"/>
              <a:tabLst/>
              <a:defRPr/>
            </a:pPr>
            <a:r>
              <a:rPr kumimoji="0" lang="en-US" sz="1333" b="0" i="0" u="none" strike="noStrike" kern="1200" cap="none" spc="0" normalizeH="0" baseline="0" noProof="0">
                <a:ln>
                  <a:noFill/>
                </a:ln>
                <a:solidFill>
                  <a:prstClr val="black"/>
                </a:solidFill>
                <a:effectLst/>
                <a:uLnTx/>
                <a:uFillTx/>
                <a:latin typeface="Arial Narrow"/>
                <a:ea typeface="+mn-ea"/>
                <a:cs typeface="+mn-cs"/>
              </a:rPr>
              <a:t>Resectable stage II-IIIA NSCLC per AJCC 8</a:t>
            </a:r>
            <a:r>
              <a:rPr kumimoji="0" lang="en-US" sz="1333" b="0" i="0" u="none" strike="noStrike" kern="1200" cap="none" spc="0" normalizeH="0" baseline="30000" noProof="0">
                <a:ln>
                  <a:noFill/>
                </a:ln>
                <a:solidFill>
                  <a:prstClr val="black"/>
                </a:solidFill>
                <a:effectLst/>
                <a:uLnTx/>
                <a:uFillTx/>
                <a:latin typeface="Arial Narrow"/>
                <a:ea typeface="+mn-ea"/>
                <a:cs typeface="+mn-cs"/>
              </a:rPr>
              <a:t>th</a:t>
            </a:r>
            <a:r>
              <a:rPr kumimoji="0" lang="en-US" sz="1333" b="0" i="0" u="none" strike="noStrike" kern="1200" cap="none" spc="0" normalizeH="0" baseline="0" noProof="0">
                <a:ln>
                  <a:noFill/>
                </a:ln>
                <a:solidFill>
                  <a:prstClr val="black"/>
                </a:solidFill>
                <a:effectLst/>
                <a:uLnTx/>
                <a:uFillTx/>
                <a:latin typeface="Arial Narrow"/>
                <a:ea typeface="+mn-ea"/>
                <a:cs typeface="+mn-cs"/>
              </a:rPr>
              <a:t> edition (eligible for R0 resection)</a:t>
            </a:r>
          </a:p>
          <a:p>
            <a:pPr marL="243834" marR="0" lvl="0" indent="-243834" algn="l" defTabSz="609585" rtl="0" eaLnBrk="0" fontAlgn="base" latinLnBrk="0" hangingPunct="0">
              <a:lnSpc>
                <a:spcPct val="100000"/>
              </a:lnSpc>
              <a:spcBef>
                <a:spcPct val="0"/>
              </a:spcBef>
              <a:spcAft>
                <a:spcPts val="267"/>
              </a:spcAft>
              <a:buClrTx/>
              <a:buSzTx/>
              <a:buFont typeface="Arial" panose="020B0604020202020204" pitchFamily="34" charset="0"/>
              <a:buChar char="•"/>
              <a:tabLst/>
              <a:defRPr/>
            </a:pPr>
            <a:r>
              <a:rPr kumimoji="0" lang="en-US" sz="1333" b="0" i="0" u="none" strike="noStrike" kern="1200" cap="none" spc="0" normalizeH="0" baseline="0" noProof="0">
                <a:ln>
                  <a:noFill/>
                </a:ln>
                <a:solidFill>
                  <a:prstClr val="black"/>
                </a:solidFill>
                <a:effectLst/>
                <a:uLnTx/>
                <a:uFillTx/>
                <a:latin typeface="Arial Narrow"/>
                <a:ea typeface="+mn-ea"/>
                <a:cs typeface="+mn-cs"/>
              </a:rPr>
              <a:t>ECOG PS 0 or 1</a:t>
            </a:r>
          </a:p>
          <a:p>
            <a:pPr marL="243834" marR="0" lvl="0" indent="-243834" algn="l" defTabSz="609585" rtl="0" eaLnBrk="0" fontAlgn="base" latinLnBrk="0" hangingPunct="0">
              <a:lnSpc>
                <a:spcPct val="100000"/>
              </a:lnSpc>
              <a:spcBef>
                <a:spcPct val="0"/>
              </a:spcBef>
              <a:spcAft>
                <a:spcPts val="267"/>
              </a:spcAft>
              <a:buClrTx/>
              <a:buSzTx/>
              <a:buFont typeface="Arial" panose="020B0604020202020204" pitchFamily="34" charset="0"/>
              <a:buChar char="•"/>
              <a:tabLst/>
              <a:defRPr/>
            </a:pPr>
            <a:r>
              <a:rPr kumimoji="0" lang="en-US" sz="1333" b="0" i="1" u="none" strike="noStrike" kern="1200" cap="none" spc="0" normalizeH="0" baseline="0" noProof="0">
                <a:ln>
                  <a:noFill/>
                </a:ln>
                <a:solidFill>
                  <a:prstClr val="black"/>
                </a:solidFill>
                <a:effectLst/>
                <a:uLnTx/>
                <a:uFillTx/>
                <a:latin typeface="Arial Narrow"/>
                <a:ea typeface="+mn-ea"/>
                <a:cs typeface="+mn-cs"/>
              </a:rPr>
              <a:t>EGFR/ALK</a:t>
            </a:r>
            <a:r>
              <a:rPr kumimoji="0" lang="en-US" sz="1333" b="0" i="0" u="none" strike="noStrike" kern="1200" cap="none" spc="0" normalizeH="0" baseline="0" noProof="0">
                <a:ln>
                  <a:noFill/>
                </a:ln>
                <a:solidFill>
                  <a:prstClr val="black"/>
                </a:solidFill>
                <a:effectLst/>
                <a:uLnTx/>
                <a:uFillTx/>
                <a:latin typeface="Arial Narrow"/>
                <a:ea typeface="+mn-ea"/>
                <a:cs typeface="+mn-cs"/>
              </a:rPr>
              <a:t> </a:t>
            </a:r>
            <a:r>
              <a:rPr kumimoji="0" lang="en-US" sz="1333" b="0" i="0" u="none" strike="noStrike" kern="1200" cap="none" spc="0" normalizeH="0" baseline="0" noProof="0" err="1">
                <a:ln>
                  <a:noFill/>
                </a:ln>
                <a:solidFill>
                  <a:prstClr val="black"/>
                </a:solidFill>
                <a:effectLst/>
                <a:uLnTx/>
                <a:uFillTx/>
                <a:latin typeface="Arial Narrow"/>
                <a:ea typeface="+mn-ea"/>
                <a:cs typeface="+mn-cs"/>
              </a:rPr>
              <a:t>WT</a:t>
            </a:r>
            <a:r>
              <a:rPr kumimoji="0" lang="en-US" sz="1333" b="0"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333" b="0" i="0" u="none" strike="noStrike" kern="1200" cap="none" spc="0" normalizeH="0" baseline="30000" noProof="0">
              <a:ln>
                <a:noFill/>
              </a:ln>
              <a:solidFill>
                <a:prstClr val="black"/>
              </a:solidFill>
              <a:effectLst/>
              <a:uLnTx/>
              <a:uFillTx/>
              <a:latin typeface="Arial Narrow"/>
              <a:ea typeface="+mn-ea"/>
              <a:cs typeface="+mn-cs"/>
            </a:endParaRPr>
          </a:p>
          <a:p>
            <a:pPr marL="0" marR="0" lvl="0" indent="0" algn="l" defTabSz="4199747" rtl="0" eaLnBrk="0" fontAlgn="base" latinLnBrk="0" hangingPunct="0">
              <a:lnSpc>
                <a:spcPct val="100000"/>
              </a:lnSpc>
              <a:spcBef>
                <a:spcPct val="0"/>
              </a:spcBef>
              <a:spcAft>
                <a:spcPts val="267"/>
              </a:spcAft>
              <a:buClr>
                <a:srgbClr val="FFFFFF"/>
              </a:buClr>
              <a:buSzPct val="86000"/>
              <a:buFontTx/>
              <a:buNone/>
              <a:tabLst/>
              <a:defRPr/>
            </a:pPr>
            <a:r>
              <a:rPr kumimoji="0" lang="en-GB" sz="1333" b="1" i="0" u="none" strike="noStrike" kern="0" cap="none" spc="0" normalizeH="0" baseline="0" noProof="0">
                <a:ln>
                  <a:noFill/>
                </a:ln>
                <a:solidFill>
                  <a:prstClr val="black"/>
                </a:solidFill>
                <a:effectLst/>
                <a:uLnTx/>
                <a:uFillTx/>
                <a:latin typeface="Arial Narrow"/>
                <a:ea typeface="+mn-ea"/>
                <a:cs typeface="Arial" panose="020B0604020202020204" pitchFamily="34" charset="0"/>
              </a:rPr>
              <a:t>Stratification</a:t>
            </a:r>
          </a:p>
          <a:p>
            <a:pPr marL="243834" marR="0" lvl="0" indent="-243834" algn="l" defTabSz="4199747" rtl="0" eaLnBrk="0" fontAlgn="base" latinLnBrk="0" hangingPunct="0">
              <a:lnSpc>
                <a:spcPct val="100000"/>
              </a:lnSpc>
              <a:spcBef>
                <a:spcPct val="0"/>
              </a:spcBef>
              <a:spcAft>
                <a:spcPts val="267"/>
              </a:spcAft>
              <a:buClrTx/>
              <a:buSzPct val="100000"/>
              <a:buFont typeface="Arial" panose="020B0604020202020204" pitchFamily="34" charset="0"/>
              <a:buChar char="•"/>
              <a:tabLst/>
              <a:defRPr/>
            </a:pPr>
            <a:r>
              <a:rPr kumimoji="0" lang="en-GB" sz="1333" b="0" i="0" u="none" strike="noStrike" kern="0" cap="none" spc="0" normalizeH="0" baseline="0" noProof="0">
                <a:ln>
                  <a:noFill/>
                </a:ln>
                <a:solidFill>
                  <a:prstClr val="black"/>
                </a:solidFill>
                <a:effectLst/>
                <a:uLnTx/>
                <a:uFillTx/>
                <a:latin typeface="Arial Narrow"/>
                <a:ea typeface="+mn-ea"/>
                <a:cs typeface="Arial" panose="020B0604020202020204" pitchFamily="34" charset="0"/>
              </a:rPr>
              <a:t>Histology (squamous vs </a:t>
            </a:r>
            <a:br>
              <a:rPr kumimoji="0" lang="en-GB" sz="1333" b="0" i="0" u="none" strike="noStrike" kern="0" cap="none" spc="0" normalizeH="0" baseline="0" noProof="0">
                <a:ln>
                  <a:noFill/>
                </a:ln>
                <a:solidFill>
                  <a:prstClr val="black"/>
                </a:solidFill>
                <a:effectLst/>
                <a:uLnTx/>
                <a:uFillTx/>
                <a:latin typeface="Arial Narrow"/>
                <a:ea typeface="+mn-ea"/>
                <a:cs typeface="Arial" panose="020B0604020202020204" pitchFamily="34" charset="0"/>
              </a:rPr>
            </a:br>
            <a:r>
              <a:rPr kumimoji="0" lang="en-GB" sz="1333" b="0" i="0" u="none" strike="noStrike" kern="0" cap="none" spc="0" normalizeH="0" baseline="0" noProof="0">
                <a:ln>
                  <a:noFill/>
                </a:ln>
                <a:solidFill>
                  <a:prstClr val="black"/>
                </a:solidFill>
                <a:effectLst/>
                <a:uLnTx/>
                <a:uFillTx/>
                <a:latin typeface="Arial Narrow"/>
                <a:ea typeface="+mn-ea"/>
                <a:cs typeface="Arial" panose="020B0604020202020204" pitchFamily="34" charset="0"/>
              </a:rPr>
              <a:t>non-squamous)</a:t>
            </a:r>
          </a:p>
          <a:p>
            <a:pPr marL="243834" marR="0" lvl="0" indent="-243834" algn="l" defTabSz="4199747" rtl="0" eaLnBrk="0" fontAlgn="base" latinLnBrk="0" hangingPunct="0">
              <a:lnSpc>
                <a:spcPct val="100000"/>
              </a:lnSpc>
              <a:spcBef>
                <a:spcPct val="0"/>
              </a:spcBef>
              <a:spcAft>
                <a:spcPts val="267"/>
              </a:spcAft>
              <a:buClrTx/>
              <a:buSzPct val="100000"/>
              <a:buFont typeface="Arial" panose="020B0604020202020204" pitchFamily="34" charset="0"/>
              <a:buChar char="•"/>
              <a:tabLst/>
              <a:defRPr/>
            </a:pPr>
            <a:r>
              <a:rPr kumimoji="0" lang="en-GB" sz="1333" b="0" i="0" u="none" strike="noStrike" kern="0" cap="none" spc="0" normalizeH="0" baseline="0" noProof="0">
                <a:ln>
                  <a:noFill/>
                </a:ln>
                <a:solidFill>
                  <a:prstClr val="black"/>
                </a:solidFill>
                <a:effectLst/>
                <a:uLnTx/>
                <a:uFillTx/>
                <a:latin typeface="Arial Narrow"/>
                <a:ea typeface="+mn-ea"/>
                <a:cs typeface="Arial" panose="020B0604020202020204" pitchFamily="34" charset="0"/>
              </a:rPr>
              <a:t>Disease stage (II vs IIIA)</a:t>
            </a:r>
          </a:p>
          <a:p>
            <a:pPr marL="243834" marR="0" lvl="0" indent="-243834" algn="l" defTabSz="4199747" rtl="0" eaLnBrk="0" fontAlgn="base" latinLnBrk="0" hangingPunct="0">
              <a:lnSpc>
                <a:spcPct val="100000"/>
              </a:lnSpc>
              <a:spcBef>
                <a:spcPct val="0"/>
              </a:spcBef>
              <a:spcAft>
                <a:spcPts val="400"/>
              </a:spcAft>
              <a:buClrTx/>
              <a:buSzPct val="100000"/>
              <a:buFont typeface="Arial" panose="020B0604020202020204" pitchFamily="34" charset="0"/>
              <a:buChar char="•"/>
              <a:tabLst/>
              <a:defRPr/>
            </a:pPr>
            <a:r>
              <a:rPr kumimoji="0" lang="en-GB" sz="1333" b="0" i="0" u="none" strike="noStrike" kern="0" cap="none" spc="0" normalizeH="0" baseline="0" noProof="0">
                <a:ln>
                  <a:noFill/>
                </a:ln>
                <a:solidFill>
                  <a:prstClr val="black"/>
                </a:solidFill>
                <a:effectLst/>
                <a:uLnTx/>
                <a:uFillTx/>
                <a:latin typeface="Arial Narrow"/>
                <a:ea typeface="+mn-ea"/>
                <a:cs typeface="Arial" panose="020B0604020202020204" pitchFamily="34" charset="0"/>
              </a:rPr>
              <a:t>PD-L1 expression (≥1% vs &lt;1%/not evaluable/indeterminate) </a:t>
            </a:r>
          </a:p>
        </p:txBody>
      </p:sp>
      <p:sp>
        <p:nvSpPr>
          <p:cNvPr id="24" name="Rectangle: Rounded Corners 23">
            <a:extLst>
              <a:ext uri="{FF2B5EF4-FFF2-40B4-BE49-F238E27FC236}">
                <a16:creationId xmlns:a16="http://schemas.microsoft.com/office/drawing/2014/main" id="{DD2FC6A5-56D0-64EA-272F-4018DBF5698B}"/>
              </a:ext>
            </a:extLst>
          </p:cNvPr>
          <p:cNvSpPr/>
          <p:nvPr/>
        </p:nvSpPr>
        <p:spPr>
          <a:xfrm>
            <a:off x="6166290" y="2034713"/>
            <a:ext cx="1440148" cy="702047"/>
          </a:xfrm>
          <a:prstGeom prst="roundRect">
            <a:avLst>
              <a:gd name="adj" fmla="val 50000"/>
            </a:avLst>
          </a:prstGeom>
          <a:solidFill>
            <a:srgbClr val="5571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000" tIns="64000" rIns="64000" bIns="64000" rtlCol="0" anchor="ctr">
            <a:no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rPr>
              <a:t>Surgery</a:t>
            </a:r>
          </a:p>
        </p:txBody>
      </p:sp>
      <p:sp>
        <p:nvSpPr>
          <p:cNvPr id="25" name="TextBox 24">
            <a:extLst>
              <a:ext uri="{FF2B5EF4-FFF2-40B4-BE49-F238E27FC236}">
                <a16:creationId xmlns:a16="http://schemas.microsoft.com/office/drawing/2014/main" id="{6D36DCE8-CB23-B881-4411-85107DA7B343}"/>
              </a:ext>
            </a:extLst>
          </p:cNvPr>
          <p:cNvSpPr txBox="1"/>
          <p:nvPr/>
        </p:nvSpPr>
        <p:spPr>
          <a:xfrm>
            <a:off x="3969311" y="1295244"/>
            <a:ext cx="2194956" cy="523220"/>
          </a:xfrm>
          <a:prstGeom prst="rect">
            <a:avLst/>
          </a:prstGeom>
          <a:noFill/>
        </p:spPr>
        <p:txBody>
          <a:bodyPr wrap="square" rtlCol="0">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400" b="1" i="0" u="sng"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Neoadjuvant phase</a:t>
            </a:r>
          </a:p>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(3-4 cycles)</a:t>
            </a:r>
          </a:p>
        </p:txBody>
      </p:sp>
      <p:sp>
        <p:nvSpPr>
          <p:cNvPr id="26" name="TextBox 25">
            <a:extLst>
              <a:ext uri="{FF2B5EF4-FFF2-40B4-BE49-F238E27FC236}">
                <a16:creationId xmlns:a16="http://schemas.microsoft.com/office/drawing/2014/main" id="{BADCE851-D4F3-1385-17CF-52F0212A31E9}"/>
              </a:ext>
            </a:extLst>
          </p:cNvPr>
          <p:cNvSpPr txBox="1"/>
          <p:nvPr/>
        </p:nvSpPr>
        <p:spPr>
          <a:xfrm>
            <a:off x="7963918" y="1295244"/>
            <a:ext cx="1676559" cy="523220"/>
          </a:xfrm>
          <a:prstGeom prst="rect">
            <a:avLst/>
          </a:prstGeom>
          <a:noFill/>
        </p:spPr>
        <p:txBody>
          <a:bodyPr wrap="square" rtlCol="0">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400" b="1" i="0" u="sng" strike="noStrike" kern="1200" cap="none" spc="0" normalizeH="0" baseline="0" noProof="0">
                <a:ln>
                  <a:noFill/>
                </a:ln>
                <a:solidFill>
                  <a:prstClr val="black"/>
                </a:solidFill>
                <a:effectLst/>
                <a:uLnTx/>
                <a:uFillTx/>
                <a:latin typeface="Arial Narrow"/>
                <a:ea typeface="MS PGothic" panose="020B0600070205080204" pitchFamily="34" charset="-128"/>
                <a:cs typeface="+mn-cs"/>
              </a:rPr>
              <a:t>Adjuvant phase</a:t>
            </a:r>
          </a:p>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(up to 8 cycles</a:t>
            </a:r>
            <a:r>
              <a:rPr kumimoji="0" lang="en-GB" sz="1400" b="0" i="0" u="none" strike="noStrike" kern="1200" cap="none" spc="0" normalizeH="0" baseline="30000" noProof="0">
                <a:ln>
                  <a:noFill/>
                </a:ln>
                <a:solidFill>
                  <a:prstClr val="black"/>
                </a:solidFill>
                <a:effectLst/>
                <a:uLnTx/>
                <a:uFillTx/>
                <a:latin typeface="Arial Narrow"/>
                <a:ea typeface="MS PGothic" panose="020B0600070205080204" pitchFamily="34" charset="-128"/>
                <a:cs typeface="+mn-cs"/>
              </a:rPr>
              <a:t>b</a:t>
            </a:r>
            <a:r>
              <a:rPr kumimoji="0" lang="en-GB" sz="14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a:t>
            </a:r>
          </a:p>
        </p:txBody>
      </p:sp>
      <p:cxnSp>
        <p:nvCxnSpPr>
          <p:cNvPr id="27" name="Connector: Elbow 26">
            <a:extLst>
              <a:ext uri="{FF2B5EF4-FFF2-40B4-BE49-F238E27FC236}">
                <a16:creationId xmlns:a16="http://schemas.microsoft.com/office/drawing/2014/main" id="{4C55F83E-BC90-825E-9DE6-10B3FB7D2DA5}"/>
              </a:ext>
            </a:extLst>
          </p:cNvPr>
          <p:cNvCxnSpPr>
            <a:cxnSpLocks/>
            <a:stCxn id="23" idx="3"/>
            <a:endCxn id="22" idx="1"/>
          </p:cNvCxnSpPr>
          <p:nvPr/>
        </p:nvCxnSpPr>
        <p:spPr>
          <a:xfrm flipV="1">
            <a:off x="3267555" y="2385736"/>
            <a:ext cx="1013348" cy="87312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173CB703-C716-A130-7E3C-5E8134916FA4}"/>
              </a:ext>
            </a:extLst>
          </p:cNvPr>
          <p:cNvCxnSpPr>
            <a:cxnSpLocks/>
            <a:stCxn id="15" idx="4"/>
            <a:endCxn id="21" idx="1"/>
          </p:cNvCxnSpPr>
          <p:nvPr/>
        </p:nvCxnSpPr>
        <p:spPr>
          <a:xfrm rot="16200000" flipH="1">
            <a:off x="3656613" y="3594212"/>
            <a:ext cx="720275" cy="52829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657566D-194C-8E81-39FA-ADF8E592AFD8}"/>
              </a:ext>
            </a:extLst>
          </p:cNvPr>
          <p:cNvCxnSpPr>
            <a:cxnSpLocks/>
            <a:stCxn id="22" idx="3"/>
          </p:cNvCxnSpPr>
          <p:nvPr/>
        </p:nvCxnSpPr>
        <p:spPr>
          <a:xfrm>
            <a:off x="5811521" y="2385736"/>
            <a:ext cx="35477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38A441-817C-F796-6E72-AFC2C92CB4B9}"/>
              </a:ext>
            </a:extLst>
          </p:cNvPr>
          <p:cNvCxnSpPr>
            <a:cxnSpLocks/>
            <a:stCxn id="21" idx="3"/>
          </p:cNvCxnSpPr>
          <p:nvPr/>
        </p:nvCxnSpPr>
        <p:spPr>
          <a:xfrm>
            <a:off x="5811518" y="4218497"/>
            <a:ext cx="35477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E3FC263C-375A-BA2E-F123-5EBB83FDBE5D}"/>
              </a:ext>
            </a:extLst>
          </p:cNvPr>
          <p:cNvSpPr/>
          <p:nvPr/>
        </p:nvSpPr>
        <p:spPr>
          <a:xfrm>
            <a:off x="8032807" y="2026266"/>
            <a:ext cx="1440148" cy="702047"/>
          </a:xfrm>
          <a:prstGeom prst="roundRect">
            <a:avLst>
              <a:gd name="adj" fmla="val 50000"/>
            </a:avLst>
          </a:prstGeom>
          <a:solidFill>
            <a:srgbClr val="5571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000" tIns="64000" rIns="64000" bIns="64000" rtlCol="0" anchor="ctr">
            <a:no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rPr>
              <a:t>TIS </a:t>
            </a:r>
            <a:br>
              <a:rPr kumimoji="0" lang="en-GB" sz="1333" b="1" i="0" u="none" strike="noStrike" kern="1200" cap="none" spc="0" normalizeH="0" baseline="0" noProof="0">
                <a:ln>
                  <a:noFill/>
                </a:ln>
                <a:solidFill>
                  <a:srgbClr val="FFFFFF"/>
                </a:solidFill>
                <a:effectLst/>
                <a:uLnTx/>
                <a:uFillTx/>
                <a:latin typeface="Arial Narrow"/>
                <a:ea typeface="+mn-ea"/>
                <a:cs typeface="+mn-cs"/>
              </a:rPr>
            </a:br>
            <a:r>
              <a:rPr kumimoji="0" lang="en-GB" sz="1333" b="1" i="0" u="none" strike="noStrike" kern="1200" cap="none" spc="0" normalizeH="0" baseline="0" noProof="0">
                <a:ln>
                  <a:noFill/>
                </a:ln>
                <a:solidFill>
                  <a:srgbClr val="FFFFFF"/>
                </a:solidFill>
                <a:effectLst/>
                <a:uLnTx/>
                <a:uFillTx/>
                <a:latin typeface="Arial Narrow"/>
                <a:ea typeface="+mn-ea"/>
                <a:cs typeface="+mn-cs"/>
              </a:rPr>
              <a:t>(400 mg IV </a:t>
            </a:r>
            <a:r>
              <a:rPr kumimoji="0" lang="en-GB" sz="1333" b="1" i="0" u="none" strike="noStrike" kern="1200" cap="none" spc="0" normalizeH="0" baseline="0" noProof="0" err="1">
                <a:ln>
                  <a:noFill/>
                </a:ln>
                <a:solidFill>
                  <a:srgbClr val="FFFFFF"/>
                </a:solidFill>
                <a:effectLst/>
                <a:uLnTx/>
                <a:uFillTx/>
                <a:latin typeface="Arial Narrow"/>
                <a:ea typeface="+mn-ea"/>
                <a:cs typeface="+mn-cs"/>
              </a:rPr>
              <a:t>Q6W</a:t>
            </a:r>
            <a:r>
              <a:rPr kumimoji="0" lang="en-GB" sz="1333" b="1" i="0" u="none" strike="noStrike" kern="1200" cap="none" spc="0" normalizeH="0" baseline="0" noProof="0">
                <a:ln>
                  <a:noFill/>
                </a:ln>
                <a:solidFill>
                  <a:srgbClr val="FFFFFF"/>
                </a:solidFill>
                <a:effectLst/>
                <a:uLnTx/>
                <a:uFillTx/>
                <a:latin typeface="Arial Narrow"/>
                <a:ea typeface="+mn-ea"/>
                <a:cs typeface="+mn-cs"/>
              </a:rPr>
              <a:t>)</a:t>
            </a:r>
          </a:p>
        </p:txBody>
      </p:sp>
      <p:sp>
        <p:nvSpPr>
          <p:cNvPr id="11" name="Rectangle: Rounded Corners 10">
            <a:extLst>
              <a:ext uri="{FF2B5EF4-FFF2-40B4-BE49-F238E27FC236}">
                <a16:creationId xmlns:a16="http://schemas.microsoft.com/office/drawing/2014/main" id="{D995C043-B6F8-44A5-04A0-37F36DDFD85C}"/>
              </a:ext>
            </a:extLst>
          </p:cNvPr>
          <p:cNvSpPr/>
          <p:nvPr/>
        </p:nvSpPr>
        <p:spPr>
          <a:xfrm>
            <a:off x="8022906" y="3859027"/>
            <a:ext cx="1440148" cy="702047"/>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8000" tIns="0" rIns="128000" bIns="0" rtlCol="0" anchor="ctr">
            <a:no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rPr>
              <a:t>PBO </a:t>
            </a:r>
            <a:br>
              <a:rPr kumimoji="0" lang="en-GB" sz="1333" b="1" i="0" u="none" strike="noStrike" kern="1200" cap="none" spc="0" normalizeH="0" baseline="0" noProof="0">
                <a:ln>
                  <a:noFill/>
                </a:ln>
                <a:solidFill>
                  <a:srgbClr val="FFFFFF"/>
                </a:solidFill>
                <a:effectLst/>
                <a:uLnTx/>
                <a:uFillTx/>
                <a:latin typeface="Arial Narrow"/>
                <a:ea typeface="+mn-ea"/>
                <a:cs typeface="+mn-cs"/>
              </a:rPr>
            </a:br>
            <a:r>
              <a:rPr kumimoji="0" lang="en-GB" sz="1333" b="1" i="0" u="none" strike="noStrike" kern="1200" cap="none" spc="0" normalizeH="0" baseline="0" noProof="0">
                <a:ln>
                  <a:noFill/>
                </a:ln>
                <a:solidFill>
                  <a:srgbClr val="FFFFFF"/>
                </a:solidFill>
                <a:effectLst/>
                <a:uLnTx/>
                <a:uFillTx/>
                <a:latin typeface="Arial Narrow"/>
                <a:ea typeface="+mn-ea"/>
                <a:cs typeface="+mn-cs"/>
              </a:rPr>
              <a:t>(IV Q6W)</a:t>
            </a:r>
          </a:p>
        </p:txBody>
      </p:sp>
      <p:cxnSp>
        <p:nvCxnSpPr>
          <p:cNvPr id="12" name="Straight Arrow Connector 11">
            <a:extLst>
              <a:ext uri="{FF2B5EF4-FFF2-40B4-BE49-F238E27FC236}">
                <a16:creationId xmlns:a16="http://schemas.microsoft.com/office/drawing/2014/main" id="{D71694D1-91C2-0E1C-E21C-9EACE97AFECC}"/>
              </a:ext>
            </a:extLst>
          </p:cNvPr>
          <p:cNvCxnSpPr>
            <a:cxnSpLocks/>
          </p:cNvCxnSpPr>
          <p:nvPr/>
        </p:nvCxnSpPr>
        <p:spPr>
          <a:xfrm flipV="1">
            <a:off x="7606438" y="2387449"/>
            <a:ext cx="42636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0E344F-6FF2-202E-B23C-EE15D0075B26}"/>
              </a:ext>
            </a:extLst>
          </p:cNvPr>
          <p:cNvCxnSpPr>
            <a:cxnSpLocks/>
            <a:endCxn id="11" idx="1"/>
          </p:cNvCxnSpPr>
          <p:nvPr/>
        </p:nvCxnSpPr>
        <p:spPr>
          <a:xfrm>
            <a:off x="7415742" y="4210050"/>
            <a:ext cx="60716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1FA87258-E678-8AB6-F319-1DEE229764D0}"/>
              </a:ext>
            </a:extLst>
          </p:cNvPr>
          <p:cNvSpPr/>
          <p:nvPr/>
        </p:nvSpPr>
        <p:spPr>
          <a:xfrm>
            <a:off x="6166287" y="3860370"/>
            <a:ext cx="1440148" cy="702047"/>
          </a:xfrm>
          <a:prstGeom prst="roundRect">
            <a:avLst>
              <a:gd name="adj" fmla="val 50000"/>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000" tIns="64000" rIns="64000" bIns="64000" rtlCol="0" anchor="ctr">
            <a:no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rPr>
              <a:t>Surgery</a:t>
            </a:r>
          </a:p>
        </p:txBody>
      </p:sp>
      <p:sp>
        <p:nvSpPr>
          <p:cNvPr id="15" name="Oval 14">
            <a:extLst>
              <a:ext uri="{FF2B5EF4-FFF2-40B4-BE49-F238E27FC236}">
                <a16:creationId xmlns:a16="http://schemas.microsoft.com/office/drawing/2014/main" id="{EC3FC331-B4E6-8C61-461B-14178D8E4717}"/>
              </a:ext>
            </a:extLst>
          </p:cNvPr>
          <p:cNvSpPr>
            <a:spLocks noChangeAspect="1"/>
          </p:cNvSpPr>
          <p:nvPr/>
        </p:nvSpPr>
        <p:spPr>
          <a:xfrm>
            <a:off x="3514637" y="3034873"/>
            <a:ext cx="475932" cy="463351"/>
          </a:xfrm>
          <a:prstGeom prst="ellipse">
            <a:avLst/>
          </a:prstGeom>
          <a:solidFill>
            <a:srgbClr val="6E1E50"/>
          </a:solidFill>
          <a:ln w="25400" cap="flat" cmpd="sng" algn="ctr">
            <a:noFill/>
            <a:prstDash val="solid"/>
          </a:ln>
          <a:effectLst/>
        </p:spPr>
        <p:txBody>
          <a:bodyPr lIns="0" tIns="0" rIns="0" b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333" b="1" i="0" u="none" strike="noStrike" kern="1200" cap="none" spc="0" normalizeH="0" baseline="0" noProof="0">
                <a:ln>
                  <a:noFill/>
                </a:ln>
                <a:solidFill>
                  <a:srgbClr val="FFFFFF"/>
                </a:solidFill>
                <a:effectLst/>
                <a:uLnTx/>
                <a:uFillTx/>
                <a:latin typeface="Arial Narrow"/>
                <a:ea typeface="+mn-ea"/>
                <a:cs typeface="+mn-cs"/>
                <a:sym typeface="Arial"/>
              </a:rPr>
              <a:t>R 1:1</a:t>
            </a:r>
          </a:p>
        </p:txBody>
      </p:sp>
      <p:sp>
        <p:nvSpPr>
          <p:cNvPr id="17" name="TextBox 16">
            <a:extLst>
              <a:ext uri="{FF2B5EF4-FFF2-40B4-BE49-F238E27FC236}">
                <a16:creationId xmlns:a16="http://schemas.microsoft.com/office/drawing/2014/main" id="{8E198E37-687A-3A54-FC68-3E04471E4300}"/>
              </a:ext>
            </a:extLst>
          </p:cNvPr>
          <p:cNvSpPr txBox="1"/>
          <p:nvPr/>
        </p:nvSpPr>
        <p:spPr>
          <a:xfrm>
            <a:off x="5845935" y="1295244"/>
            <a:ext cx="2194956" cy="523220"/>
          </a:xfrm>
          <a:prstGeom prst="rect">
            <a:avLst/>
          </a:prstGeom>
          <a:noFill/>
        </p:spPr>
        <p:txBody>
          <a:bodyPr wrap="square" rtlCol="0">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400" b="1" i="0" u="sng" strike="noStrike" kern="1200" cap="none" spc="0" normalizeH="0" baseline="0" noProof="0">
                <a:ln>
                  <a:noFill/>
                </a:ln>
                <a:solidFill>
                  <a:prstClr val="black"/>
                </a:solidFill>
                <a:effectLst/>
                <a:uLnTx/>
                <a:uFillTx/>
                <a:latin typeface="Arial Narrow"/>
                <a:ea typeface="MS PGothic" panose="020B0600070205080204" pitchFamily="34" charset="-128"/>
                <a:cs typeface="+mn-cs"/>
              </a:rPr>
              <a:t>Surgery</a:t>
            </a:r>
          </a:p>
          <a:p>
            <a:pPr marL="0" marR="0" lvl="0" indent="0" algn="ctr" defTabSz="1219139"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p:txBody>
      </p:sp>
      <p:sp>
        <p:nvSpPr>
          <p:cNvPr id="18" name="TextBox 17">
            <a:extLst>
              <a:ext uri="{FF2B5EF4-FFF2-40B4-BE49-F238E27FC236}">
                <a16:creationId xmlns:a16="http://schemas.microsoft.com/office/drawing/2014/main" id="{4508DB8A-18AF-35F6-F45F-1DA2A7BF8B97}"/>
              </a:ext>
            </a:extLst>
          </p:cNvPr>
          <p:cNvSpPr txBox="1"/>
          <p:nvPr/>
        </p:nvSpPr>
        <p:spPr>
          <a:xfrm>
            <a:off x="3393852" y="2092038"/>
            <a:ext cx="869027" cy="297454"/>
          </a:xfrm>
          <a:prstGeom prst="rect">
            <a:avLst/>
          </a:prstGeom>
          <a:noFill/>
        </p:spPr>
        <p:txBody>
          <a:bodyPr wrap="square" rtlCol="0">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TIS Arm </a:t>
            </a:r>
          </a:p>
        </p:txBody>
      </p:sp>
      <p:sp>
        <p:nvSpPr>
          <p:cNvPr id="19" name="TextBox 18">
            <a:extLst>
              <a:ext uri="{FF2B5EF4-FFF2-40B4-BE49-F238E27FC236}">
                <a16:creationId xmlns:a16="http://schemas.microsoft.com/office/drawing/2014/main" id="{FE2C7DDF-2259-8E39-1184-BA342C2E0153}"/>
              </a:ext>
            </a:extLst>
          </p:cNvPr>
          <p:cNvSpPr txBox="1"/>
          <p:nvPr/>
        </p:nvSpPr>
        <p:spPr>
          <a:xfrm>
            <a:off x="3393852" y="4176241"/>
            <a:ext cx="869027" cy="297454"/>
          </a:xfrm>
          <a:prstGeom prst="rect">
            <a:avLst/>
          </a:prstGeom>
          <a:noFill/>
        </p:spPr>
        <p:txBody>
          <a:bodyPr wrap="square" rtlCol="0">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PBO Arm</a:t>
            </a:r>
          </a:p>
        </p:txBody>
      </p:sp>
      <p:sp>
        <p:nvSpPr>
          <p:cNvPr id="20" name="TextBox 19">
            <a:extLst>
              <a:ext uri="{FF2B5EF4-FFF2-40B4-BE49-F238E27FC236}">
                <a16:creationId xmlns:a16="http://schemas.microsoft.com/office/drawing/2014/main" id="{CA3BA622-208C-862A-F610-70E1EF53CD81}"/>
              </a:ext>
            </a:extLst>
          </p:cNvPr>
          <p:cNvSpPr txBox="1"/>
          <p:nvPr/>
        </p:nvSpPr>
        <p:spPr>
          <a:xfrm>
            <a:off x="3415594" y="4489669"/>
            <a:ext cx="3584575" cy="646331"/>
          </a:xfrm>
          <a:prstGeom prst="rect">
            <a:avLst/>
          </a:prstGeom>
          <a:noFill/>
          <a:effectLst/>
        </p:spPr>
        <p:txBody>
          <a:bodyPr wrap="square">
            <a:spAutoFit/>
          </a:bodyPr>
          <a:lstStyle/>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PtDb CT </a:t>
            </a:r>
          </a:p>
          <a:p>
            <a:pPr marL="116414" marR="0" lvl="0" indent="-116414" algn="l" defTabSz="1219139" rtl="0" eaLnBrk="0" fontAlgn="base" latinLnBrk="0" hangingPunct="0">
              <a:lnSpc>
                <a:spcPct val="100000"/>
              </a:lnSpc>
              <a:spcBef>
                <a:spcPct val="0"/>
              </a:spcBef>
              <a:spcAft>
                <a:spcPct val="0"/>
              </a:spcAft>
              <a:buClrTx/>
              <a:buSzTx/>
              <a:buFont typeface="Arial"/>
              <a:buChar char="•"/>
              <a:tabLst/>
              <a:defRPr/>
            </a:pPr>
            <a:r>
              <a:rPr kumimoji="0" lang="en-US" altLang="zh-CN"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Squamous: cisplatin/carboplatin + paclitaxel</a:t>
            </a:r>
          </a:p>
          <a:p>
            <a:pPr marL="116414" marR="0" lvl="0" indent="-116414" algn="l" defTabSz="1219139" rtl="0" eaLnBrk="0" fontAlgn="base" latinLnBrk="0" hangingPunct="0">
              <a:lnSpc>
                <a:spcPct val="100000"/>
              </a:lnSpc>
              <a:spcBef>
                <a:spcPct val="0"/>
              </a:spcBef>
              <a:spcAft>
                <a:spcPct val="0"/>
              </a:spcAft>
              <a:buClrTx/>
              <a:buSzTx/>
              <a:buFont typeface="Arial"/>
              <a:buChar char="•"/>
              <a:tabLst/>
              <a:defRPr/>
            </a:pPr>
            <a:r>
              <a:rPr kumimoji="0" lang="en-US" altLang="zh-CN"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Non-squamous: cisplatin/carboplatin + pemetrexed</a:t>
            </a:r>
          </a:p>
        </p:txBody>
      </p:sp>
      <p:sp>
        <p:nvSpPr>
          <p:cNvPr id="31" name="TextBox 30">
            <a:extLst>
              <a:ext uri="{FF2B5EF4-FFF2-40B4-BE49-F238E27FC236}">
                <a16:creationId xmlns:a16="http://schemas.microsoft.com/office/drawing/2014/main" id="{A3060D22-D19E-22BA-F140-06880945CCAD}"/>
              </a:ext>
            </a:extLst>
          </p:cNvPr>
          <p:cNvSpPr txBox="1"/>
          <p:nvPr/>
        </p:nvSpPr>
        <p:spPr>
          <a:xfrm>
            <a:off x="603251" y="5446393"/>
            <a:ext cx="10985500" cy="830997"/>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ClinicalTrials.gov Identifier: NCT04379635.</a:t>
            </a: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a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EGFR testing was mandatory for non-squamous NSCLC. </a:t>
            </a:r>
            <a:r>
              <a:rPr kumimoji="0" lang="en-US"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b</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Adjuvant treatment was only received by patients with an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ECOG</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PS of 0 or 1 and adequate organ function for ≤8 cycles or until disease recurrence/progression, unacceptable adverse events, or death occurs, or if the patient and/or investigator decided to discontinue study treatment. </a:t>
            </a: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ALK, anaplastic large-cell lymphoma kinase; BICR, blinded independent central review; BIPR, blinded independent pathology review; ECOG PS, Eastern Cooperative Oncology Group performance status; EFS, event-free survival; EGFR, epidermal growth factor receptor; IV, intravenously; MPR, major pathological response; NSCLC, non-small cell lung cancer; OS, overall survival; PBO, placebo;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pCR</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pathological complete response; PD-L1, programmed death-ligand 1; </a:t>
            </a:r>
            <a:r>
              <a:rPr kumimoji="0" lang="en-GB" sz="800" b="0" i="0" u="none" strike="noStrike" kern="1200" cap="none" spc="0" normalizeH="0" baseline="0" noProof="0" err="1">
                <a:ln>
                  <a:noFill/>
                </a:ln>
                <a:solidFill>
                  <a:prstClr val="black"/>
                </a:solidFill>
                <a:effectLst/>
                <a:uLnTx/>
                <a:uFillTx/>
                <a:latin typeface="Arial Narrow"/>
                <a:ea typeface="Calibri" panose="020F0502020204030204" pitchFamily="34" charset="0"/>
                <a:cs typeface="Times New Roman" panose="02020603050405020304" pitchFamily="18" charset="0"/>
              </a:rPr>
              <a:t>PtDb</a:t>
            </a:r>
            <a:r>
              <a:rPr kumimoji="0" lang="en-GB" sz="800" b="0" i="0" u="none" strike="noStrike" kern="1200" cap="none" spc="0" normalizeH="0" baseline="0" noProof="0">
                <a:ln>
                  <a:noFill/>
                </a:ln>
                <a:solidFill>
                  <a:prstClr val="black"/>
                </a:solidFill>
                <a:effectLst/>
                <a:uLnTx/>
                <a:uFillTx/>
                <a:latin typeface="Arial Narrow"/>
                <a:ea typeface="Calibri" panose="020F0502020204030204" pitchFamily="34" charset="0"/>
                <a:cs typeface="Times New Roman" panose="02020603050405020304" pitchFamily="18" charset="0"/>
              </a:rPr>
              <a:t> CT</a:t>
            </a:r>
            <a:r>
              <a:rPr kumimoji="0" lang="en-US" sz="800" b="0" i="0" u="none" strike="noStrike" kern="1200" cap="none" spc="0" normalizeH="0" baseline="0" noProof="0">
                <a:ln>
                  <a:noFill/>
                </a:ln>
                <a:solidFill>
                  <a:prstClr val="black"/>
                </a:solidFill>
                <a:effectLst/>
                <a:uLnTx/>
                <a:uFillTx/>
                <a:latin typeface="Arial Narrow"/>
                <a:ea typeface="Calibri" panose="020F0502020204030204" pitchFamily="34" charset="0"/>
                <a:cs typeface="Times New Roman" panose="02020603050405020304" pitchFamily="18" charset="0"/>
              </a:rPr>
              <a:t>, platinum-based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doublet </a:t>
            </a:r>
            <a:r>
              <a:rPr kumimoji="0" lang="en-US" sz="800" b="0" i="0" u="none" strike="noStrike" kern="1200" cap="none" spc="0" normalizeH="0" baseline="0" noProof="0">
                <a:ln>
                  <a:noFill/>
                </a:ln>
                <a:solidFill>
                  <a:prstClr val="black"/>
                </a:solidFill>
                <a:effectLst/>
                <a:uLnTx/>
                <a:uFillTx/>
                <a:latin typeface="Arial Narrow"/>
                <a:ea typeface="Calibri" panose="020F0502020204030204" pitchFamily="34" charset="0"/>
                <a:cs typeface="Times New Roman" panose="02020603050405020304" pitchFamily="18" charset="0"/>
              </a:rPr>
              <a:t>chemotherapy;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Q3W, once every 3 weeks; Q6W, once every 6 weeks; R,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randomised</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R0, pathological complete resection of the primary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tumour</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TIS, tislelizumab; WT, wild-type.</a:t>
            </a:r>
            <a:endPar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Arial" panose="020B0604020202020204" pitchFamily="34" charset="0"/>
            </a:endParaRPr>
          </a:p>
        </p:txBody>
      </p:sp>
      <p:sp>
        <p:nvSpPr>
          <p:cNvPr id="2" name="TextBox 19">
            <a:extLst>
              <a:ext uri="{FF2B5EF4-FFF2-40B4-BE49-F238E27FC236}">
                <a16:creationId xmlns:a16="http://schemas.microsoft.com/office/drawing/2014/main" id="{9545221C-0766-5612-955D-D49DB0B049FE}"/>
              </a:ext>
            </a:extLst>
          </p:cNvPr>
          <p:cNvSpPr txBox="1"/>
          <p:nvPr/>
        </p:nvSpPr>
        <p:spPr>
          <a:xfrm>
            <a:off x="486292" y="5236735"/>
            <a:ext cx="10066448" cy="276999"/>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Data cut-off: August 21, 2023 (median study follow-up: 22.0 months [range: 0.1, 38.4]). </a:t>
            </a:r>
          </a:p>
        </p:txBody>
      </p:sp>
      <p:sp>
        <p:nvSpPr>
          <p:cNvPr id="4" name="Slide Number Placeholder 2">
            <a:extLst>
              <a:ext uri="{FF2B5EF4-FFF2-40B4-BE49-F238E27FC236}">
                <a16:creationId xmlns:a16="http://schemas.microsoft.com/office/drawing/2014/main" id="{090C8D6F-EA2E-8112-7157-2AC689134BC5}"/>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C546327-7868-E7EE-DEBE-24D98D40F8FA}"/>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7235482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2424339"/>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u="none" strike="noStrike" kern="1200" baseline="0">
                          <a:solidFill>
                            <a:schemeClr val="bg1"/>
                          </a:solidFill>
                        </a:rPr>
                        <a:t>Speaker’s Bureau, </a:t>
                      </a:r>
                      <a:br>
                        <a:rPr lang="en-US" sz="2000" b="0" u="none" strike="noStrike" kern="1200" baseline="0">
                          <a:solidFill>
                            <a:schemeClr val="bg1"/>
                          </a:solidFill>
                        </a:rPr>
                      </a:br>
                      <a:r>
                        <a:rPr lang="en-US" sz="2000" b="0" u="none" strike="noStrike" kern="1200" baseline="0">
                          <a:solidFill>
                            <a:schemeClr val="bg1"/>
                          </a:solidFill>
                        </a:rPr>
                        <a:t>Advisory Board, Consultant	</a:t>
                      </a:r>
                    </a:p>
                    <a:p>
                      <a:endParaRPr lang="it-IT" sz="2000">
                        <a:solidFill>
                          <a:schemeClr val="bg1"/>
                        </a:solidFill>
                        <a:latin typeface="Helvetica" panose="020B0500000000000000"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u="none" strike="noStrike" kern="1200" baseline="0">
                          <a:solidFill>
                            <a:schemeClr val="bg1"/>
                          </a:solidFill>
                        </a:rPr>
                        <a:t>Amgen, AstraZeneca, Boehringer Ingelheim, BeiGene, Eli Lilly, Pfizer, Roche, MSD, Janssen, Thermo Fisher, Novartis, Pierre Fabre, Takeda	</a:t>
                      </a:r>
                    </a:p>
                    <a:p>
                      <a:endParaRPr lang="it-IT" sz="2000">
                        <a:solidFill>
                          <a:schemeClr val="bg1"/>
                        </a:solidFill>
                        <a:latin typeface="Helvetica" panose="020B0500000000000000" pitchFamily="34" charset="0"/>
                      </a:endParaRPr>
                    </a:p>
                  </a:txBody>
                  <a:tcPr/>
                </a:tc>
                <a:extLst>
                  <a:ext uri="{0D108BD9-81ED-4DB2-BD59-A6C34878D82A}">
                    <a16:rowId xmlns:a16="http://schemas.microsoft.com/office/drawing/2014/main" val="3150460932"/>
                  </a:ext>
                </a:extLst>
              </a:tr>
              <a:tr h="412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u="none" strike="noStrike" kern="1200" baseline="0" err="1">
                          <a:solidFill>
                            <a:schemeClr val="bg1"/>
                          </a:solidFill>
                        </a:rPr>
                        <a:t>Advisory</a:t>
                      </a:r>
                      <a:r>
                        <a:rPr lang="it-IT" sz="2000" b="0" u="none" strike="noStrike" kern="1200" baseline="0">
                          <a:solidFill>
                            <a:schemeClr val="bg1"/>
                          </a:solidFill>
                        </a:rPr>
                        <a:t> Board, Consultant	</a:t>
                      </a:r>
                    </a:p>
                    <a:p>
                      <a:endParaRPr lang="it-IT" sz="2000">
                        <a:solidFill>
                          <a:schemeClr val="bg1"/>
                        </a:solidFill>
                        <a:latin typeface="Helvetica" panose="020B0500000000000000"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u="none" strike="noStrike" kern="1200" baseline="0" err="1">
                          <a:solidFill>
                            <a:schemeClr val="bg1"/>
                          </a:solidFill>
                        </a:rPr>
                        <a:t>Sanofi</a:t>
                      </a:r>
                      <a:r>
                        <a:rPr lang="it-IT" sz="2000" b="0" u="none" strike="noStrike" kern="1200" baseline="0">
                          <a:solidFill>
                            <a:schemeClr val="bg1"/>
                          </a:solidFill>
                        </a:rPr>
                        <a:t>	</a:t>
                      </a:r>
                    </a:p>
                    <a:p>
                      <a:endParaRPr lang="it-IT" sz="2000">
                        <a:solidFill>
                          <a:schemeClr val="bg1"/>
                        </a:solidFill>
                        <a:latin typeface="Helvetica" panose="020B0500000000000000" pitchFamily="34" charset="0"/>
                      </a:endParaRPr>
                    </a:p>
                  </a:txBody>
                  <a:tcPr/>
                </a:tc>
                <a:extLst>
                  <a:ext uri="{0D108BD9-81ED-4DB2-BD59-A6C34878D82A}">
                    <a16:rowId xmlns:a16="http://schemas.microsoft.com/office/drawing/2014/main" val="1505114717"/>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129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6FDE55-608A-7BCD-0C8F-262C5E36D4E4}"/>
              </a:ext>
            </a:extLst>
          </p:cNvPr>
          <p:cNvSpPr>
            <a:spLocks noGrp="1"/>
          </p:cNvSpPr>
          <p:nvPr>
            <p:ph type="body" sz="quarter" idx="12"/>
          </p:nvPr>
        </p:nvSpPr>
        <p:spPr>
          <a:xfrm>
            <a:off x="482628" y="1561001"/>
            <a:ext cx="5283589" cy="3600000"/>
          </a:xfrm>
        </p:spPr>
        <p:txBody>
          <a:bodyPr lIns="121920" tIns="60960" rIns="121920" bIns="60960" anchor="t">
            <a:noAutofit/>
          </a:bodyPr>
          <a:lstStyle/>
          <a:p>
            <a:pPr marL="380990" indent="-380990">
              <a:buSzPct val="100000"/>
              <a:buFont typeface="Arial" panose="020B0604020202020204" pitchFamily="34" charset="0"/>
              <a:buChar char="•"/>
            </a:pPr>
            <a:r>
              <a:rPr lang="en-US">
                <a:ea typeface="MS PGothic"/>
              </a:rPr>
              <a:t>Overall type I error was strongly controlled at a one-sided alpha of 0.025</a:t>
            </a:r>
          </a:p>
          <a:p>
            <a:pPr marL="380990" indent="-380990">
              <a:buSzPct val="100000"/>
              <a:buFont typeface="Arial" panose="020B0604020202020204" pitchFamily="34" charset="0"/>
              <a:buChar char="•"/>
            </a:pPr>
            <a:r>
              <a:rPr lang="en-US">
                <a:ea typeface="MS PGothic"/>
              </a:rPr>
              <a:t>The interim analysis for </a:t>
            </a:r>
            <a:r>
              <a:rPr lang="en-US" err="1">
                <a:ea typeface="MS PGothic"/>
              </a:rPr>
              <a:t>EFS</a:t>
            </a:r>
            <a:r>
              <a:rPr lang="en-US">
                <a:ea typeface="MS PGothic"/>
              </a:rPr>
              <a:t> was planned for when ~75% of the targeted </a:t>
            </a:r>
            <a:r>
              <a:rPr lang="en-US" err="1">
                <a:ea typeface="MS PGothic"/>
              </a:rPr>
              <a:t>EFS</a:t>
            </a:r>
            <a:r>
              <a:rPr lang="en-US">
                <a:ea typeface="MS PGothic"/>
              </a:rPr>
              <a:t> events (184 </a:t>
            </a:r>
            <a:r>
              <a:rPr lang="en-US" err="1">
                <a:ea typeface="MS PGothic"/>
              </a:rPr>
              <a:t>EFS</a:t>
            </a:r>
            <a:r>
              <a:rPr lang="en-US">
                <a:ea typeface="MS PGothic"/>
              </a:rPr>
              <a:t> events) had occurred, with Lan-</a:t>
            </a:r>
            <a:r>
              <a:rPr lang="en-US" err="1">
                <a:ea typeface="MS PGothic"/>
              </a:rPr>
              <a:t>DeMets</a:t>
            </a:r>
            <a:r>
              <a:rPr lang="en-US">
                <a:ea typeface="MS PGothic"/>
              </a:rPr>
              <a:t> α spending function approximation to the O’Brien–Fleming boundary </a:t>
            </a:r>
          </a:p>
          <a:p>
            <a:pPr marL="380990" indent="-380990">
              <a:buSzPct val="100000"/>
              <a:buFont typeface="Arial" panose="020B0604020202020204" pitchFamily="34" charset="0"/>
              <a:buChar char="•"/>
            </a:pPr>
            <a:r>
              <a:rPr lang="en-US">
                <a:ea typeface="MS PGothic"/>
              </a:rPr>
              <a:t>The OS interim analysis was to be tested with </a:t>
            </a:r>
            <a:r>
              <a:rPr lang="en-US" err="1">
                <a:ea typeface="MS PGothic"/>
              </a:rPr>
              <a:t>Haybittle</a:t>
            </a:r>
            <a:r>
              <a:rPr lang="en-US">
                <a:ea typeface="MS PGothic"/>
              </a:rPr>
              <a:t>–</a:t>
            </a:r>
            <a:r>
              <a:rPr lang="en-US" err="1">
                <a:ea typeface="MS PGothic"/>
              </a:rPr>
              <a:t>Peto</a:t>
            </a:r>
            <a:r>
              <a:rPr lang="en-US">
                <a:ea typeface="MS PGothic"/>
              </a:rPr>
              <a:t> </a:t>
            </a:r>
            <a:r>
              <a:rPr lang="en-US" i="1">
                <a:ea typeface="MS PGothic"/>
              </a:rPr>
              <a:t>P</a:t>
            </a:r>
            <a:r>
              <a:rPr lang="en-US">
                <a:ea typeface="MS PGothic"/>
              </a:rPr>
              <a:t>-value boundary at 0.0001 at this interim analysis</a:t>
            </a:r>
          </a:p>
          <a:p>
            <a:pPr marL="380990" indent="-380990">
              <a:buFont typeface="Arial" panose="020B0604020202020204" pitchFamily="34" charset="0"/>
              <a:buChar char="•"/>
            </a:pPr>
            <a:endParaRPr lang="en-US" sz="1867"/>
          </a:p>
          <a:p>
            <a:pPr marL="380990" indent="-38099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87311AB2-C509-3C7C-04B3-C4772D4FBE15}"/>
              </a:ext>
            </a:extLst>
          </p:cNvPr>
          <p:cNvSpPr>
            <a:spLocks noGrp="1"/>
          </p:cNvSpPr>
          <p:nvPr>
            <p:ph type="ctrTitle"/>
          </p:nvPr>
        </p:nvSpPr>
        <p:spPr/>
        <p:txBody>
          <a:bodyPr lIns="121920" tIns="60960" rIns="121920" bIns="60960" anchor="t">
            <a:noAutofit/>
          </a:bodyPr>
          <a:lstStyle/>
          <a:p>
            <a:r>
              <a:rPr lang="en-US" cap="none"/>
              <a:t>Statistical Considerations</a:t>
            </a:r>
          </a:p>
        </p:txBody>
      </p:sp>
      <p:pic>
        <p:nvPicPr>
          <p:cNvPr id="6" name="Content Placeholder 5" descr="A black and white text on a black background&#10;&#10;Description automatically generated">
            <a:extLst>
              <a:ext uri="{FF2B5EF4-FFF2-40B4-BE49-F238E27FC236}">
                <a16:creationId xmlns:a16="http://schemas.microsoft.com/office/drawing/2014/main" id="{7BFFE1E7-D163-3756-66DD-D60BE896684D}"/>
              </a:ext>
            </a:extLst>
          </p:cNvPr>
          <p:cNvPicPr>
            <a:picLocks noGrp="1" noChangeAspect="1"/>
          </p:cNvPicPr>
          <p:nvPr>
            <p:ph sz="quarter" idx="4294967295"/>
          </p:nvPr>
        </p:nvPicPr>
        <p:blipFill rotWithShape="1">
          <a:blip r:embed="rId2"/>
          <a:srcRect l="291304" t="861364" r="-291304" b="-861364"/>
          <a:stretch/>
        </p:blipFill>
        <p:spPr>
          <a:xfrm>
            <a:off x="5993461" y="6264141"/>
            <a:ext cx="475105" cy="300000"/>
          </a:xfrm>
          <a:prstGeom prst="rect">
            <a:avLst/>
          </a:prstGeom>
        </p:spPr>
      </p:pic>
      <p:sp>
        <p:nvSpPr>
          <p:cNvPr id="9" name="TextBox 8">
            <a:extLst>
              <a:ext uri="{FF2B5EF4-FFF2-40B4-BE49-F238E27FC236}">
                <a16:creationId xmlns:a16="http://schemas.microsoft.com/office/drawing/2014/main" id="{5A6A8427-BAC8-AC54-7914-B1CC8529688C}"/>
              </a:ext>
            </a:extLst>
          </p:cNvPr>
          <p:cNvSpPr txBox="1"/>
          <p:nvPr/>
        </p:nvSpPr>
        <p:spPr>
          <a:xfrm>
            <a:off x="7573736" y="1485151"/>
            <a:ext cx="3657600"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a:ln>
                  <a:noFill/>
                </a:ln>
                <a:solidFill>
                  <a:srgbClr val="04426B"/>
                </a:solidFill>
                <a:effectLst/>
                <a:uLnTx/>
                <a:uFillTx/>
                <a:latin typeface="Arial Narrow"/>
                <a:ea typeface="MS PGothic" panose="020B0600070205080204" pitchFamily="34" charset="-128"/>
                <a:cs typeface="+mn-cs"/>
              </a:rPr>
              <a:t>Type I Error Control Scheme</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690B58E-15B5-1DE9-E7E5-42E6A3AC7A45}"/>
              </a:ext>
            </a:extLst>
          </p:cNvPr>
          <p:cNvSpPr txBox="1"/>
          <p:nvPr/>
        </p:nvSpPr>
        <p:spPr>
          <a:xfrm>
            <a:off x="603251" y="6051272"/>
            <a:ext cx="11145344" cy="215444"/>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EFS</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event-free survival; MPR, major pathological response; OS, overall survival; PBO, placebo; pCR, pathological complete response; TIS, tislelizumab.</a:t>
            </a:r>
            <a:endPar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Arial" panose="020B0604020202020204" pitchFamily="34" charset="0"/>
            </a:endParaRPr>
          </a:p>
        </p:txBody>
      </p:sp>
      <p:grpSp>
        <p:nvGrpSpPr>
          <p:cNvPr id="8" name="Group 7">
            <a:extLst>
              <a:ext uri="{FF2B5EF4-FFF2-40B4-BE49-F238E27FC236}">
                <a16:creationId xmlns:a16="http://schemas.microsoft.com/office/drawing/2014/main" id="{8EEBF0F2-3CB2-B24D-E5CF-F980F21BAD72}"/>
              </a:ext>
            </a:extLst>
          </p:cNvPr>
          <p:cNvGrpSpPr/>
          <p:nvPr/>
        </p:nvGrpSpPr>
        <p:grpSpPr>
          <a:xfrm>
            <a:off x="6096000" y="2272683"/>
            <a:ext cx="5652595" cy="3600000"/>
            <a:chOff x="4781959" y="-959258"/>
            <a:chExt cx="4134600" cy="2535993"/>
          </a:xfrm>
        </p:grpSpPr>
        <p:sp>
          <p:nvSpPr>
            <p:cNvPr id="10" name="Rectangle: Rounded Corners 9">
              <a:extLst>
                <a:ext uri="{FF2B5EF4-FFF2-40B4-BE49-F238E27FC236}">
                  <a16:creationId xmlns:a16="http://schemas.microsoft.com/office/drawing/2014/main" id="{AB40CB9D-7C68-F890-A875-AF6E22B22345}"/>
                </a:ext>
              </a:extLst>
            </p:cNvPr>
            <p:cNvSpPr/>
            <p:nvPr/>
          </p:nvSpPr>
          <p:spPr>
            <a:xfrm>
              <a:off x="4851425" y="-959258"/>
              <a:ext cx="4065134" cy="1977252"/>
            </a:xfrm>
            <a:prstGeom prst="roundRect">
              <a:avLst/>
            </a:prstGeom>
            <a:ln w="6350"/>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 name="TextBox 16">
              <a:extLst>
                <a:ext uri="{FF2B5EF4-FFF2-40B4-BE49-F238E27FC236}">
                  <a16:creationId xmlns:a16="http://schemas.microsoft.com/office/drawing/2014/main" id="{C9734629-A7DD-6D4C-73A8-6CB3B4969A3F}"/>
                </a:ext>
              </a:extLst>
            </p:cNvPr>
            <p:cNvSpPr txBox="1"/>
            <p:nvPr/>
          </p:nvSpPr>
          <p:spPr>
            <a:xfrm>
              <a:off x="6383929" y="-959258"/>
              <a:ext cx="1000125"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One-sided </a:t>
              </a: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0.025</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19" name="Rectangle: Rounded Corners 18">
              <a:extLst>
                <a:ext uri="{FF2B5EF4-FFF2-40B4-BE49-F238E27FC236}">
                  <a16:creationId xmlns:a16="http://schemas.microsoft.com/office/drawing/2014/main" id="{9D263B77-B7FB-54F5-81D8-ECED90BDAD28}"/>
                </a:ext>
              </a:extLst>
            </p:cNvPr>
            <p:cNvSpPr/>
            <p:nvPr/>
          </p:nvSpPr>
          <p:spPr>
            <a:xfrm>
              <a:off x="4963871" y="-33488"/>
              <a:ext cx="1359990" cy="941595"/>
            </a:xfrm>
            <a:prstGeom prst="roundRect">
              <a:avLst/>
            </a:prstGeom>
            <a:ln w="9525"/>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 name="Rectangle: Rounded Corners 21">
              <a:extLst>
                <a:ext uri="{FF2B5EF4-FFF2-40B4-BE49-F238E27FC236}">
                  <a16:creationId xmlns:a16="http://schemas.microsoft.com/office/drawing/2014/main" id="{DBD7FD69-C5A1-061A-FE37-04D9FE261256}"/>
                </a:ext>
              </a:extLst>
            </p:cNvPr>
            <p:cNvSpPr/>
            <p:nvPr/>
          </p:nvSpPr>
          <p:spPr>
            <a:xfrm>
              <a:off x="5046471" y="39886"/>
              <a:ext cx="1203689" cy="255389"/>
            </a:xfrm>
            <a:prstGeom prst="roundRect">
              <a:avLst/>
            </a:prstGeom>
            <a:ln w="9525"/>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MPR of TIS vs PBO</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23" name="Rectangle: Rounded Corners 22">
              <a:extLst>
                <a:ext uri="{FF2B5EF4-FFF2-40B4-BE49-F238E27FC236}">
                  <a16:creationId xmlns:a16="http://schemas.microsoft.com/office/drawing/2014/main" id="{6BCBD5EC-5CEB-072A-5C4C-FB33976516FD}"/>
                </a:ext>
              </a:extLst>
            </p:cNvPr>
            <p:cNvSpPr/>
            <p:nvPr/>
          </p:nvSpPr>
          <p:spPr>
            <a:xfrm>
              <a:off x="5046472" y="565206"/>
              <a:ext cx="1208298" cy="255389"/>
            </a:xfrm>
            <a:prstGeom prst="roundRect">
              <a:avLst/>
            </a:prstGeom>
            <a:ln w="9525"/>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prstClr val="black"/>
                  </a:solidFill>
                  <a:effectLst/>
                  <a:uLnTx/>
                  <a:uFillTx/>
                  <a:latin typeface="Arial Narrow"/>
                  <a:ea typeface="+mn-ea"/>
                  <a:cs typeface="+mn-cs"/>
                </a:rPr>
                <a:t>pCR</a:t>
              </a:r>
              <a:r>
                <a:rPr kumimoji="0" lang="en-GB" sz="900" b="0" i="0" u="none" strike="noStrike" kern="1200" cap="none" spc="0" normalizeH="0" baseline="0" noProof="0">
                  <a:ln>
                    <a:noFill/>
                  </a:ln>
                  <a:solidFill>
                    <a:prstClr val="black"/>
                  </a:solidFill>
                  <a:effectLst/>
                  <a:uLnTx/>
                  <a:uFillTx/>
                  <a:latin typeface="Arial Narrow"/>
                  <a:ea typeface="+mn-ea"/>
                  <a:cs typeface="+mn-cs"/>
                </a:rPr>
                <a:t> of TIS vs PBO</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24" name="Rectangle: Rounded Corners 23">
              <a:extLst>
                <a:ext uri="{FF2B5EF4-FFF2-40B4-BE49-F238E27FC236}">
                  <a16:creationId xmlns:a16="http://schemas.microsoft.com/office/drawing/2014/main" id="{49B6D966-0585-8BF3-D738-9DB9220B2B0D}"/>
                </a:ext>
              </a:extLst>
            </p:cNvPr>
            <p:cNvSpPr/>
            <p:nvPr/>
          </p:nvSpPr>
          <p:spPr>
            <a:xfrm>
              <a:off x="7519789" y="557440"/>
              <a:ext cx="1267659" cy="265582"/>
            </a:xfrm>
            <a:prstGeom prst="roundRect">
              <a:avLst/>
            </a:prstGeom>
            <a:ln w="9525"/>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EFS of TIS vs PBO</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26" name="Rectangle: Rounded Corners 25">
              <a:extLst>
                <a:ext uri="{FF2B5EF4-FFF2-40B4-BE49-F238E27FC236}">
                  <a16:creationId xmlns:a16="http://schemas.microsoft.com/office/drawing/2014/main" id="{2CC5EB0D-D4B1-DB5F-3783-8E1B56A7A5A0}"/>
                </a:ext>
              </a:extLst>
            </p:cNvPr>
            <p:cNvSpPr/>
            <p:nvPr/>
          </p:nvSpPr>
          <p:spPr>
            <a:xfrm>
              <a:off x="6250161" y="1311153"/>
              <a:ext cx="1267659" cy="265582"/>
            </a:xfrm>
            <a:prstGeom prst="roundRect">
              <a:avLst/>
            </a:prstGeom>
            <a:ln w="9525"/>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OS of TIS vs PBO</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cxnSp>
          <p:nvCxnSpPr>
            <p:cNvPr id="27" name="Straight Arrow Connector 26">
              <a:extLst>
                <a:ext uri="{FF2B5EF4-FFF2-40B4-BE49-F238E27FC236}">
                  <a16:creationId xmlns:a16="http://schemas.microsoft.com/office/drawing/2014/main" id="{CF0C5FB3-14BF-1ED6-CA7E-030BE65FF608}"/>
                </a:ext>
              </a:extLst>
            </p:cNvPr>
            <p:cNvCxnSpPr>
              <a:cxnSpLocks/>
              <a:stCxn id="10" idx="2"/>
              <a:endCxn id="26" idx="0"/>
            </p:cNvCxnSpPr>
            <p:nvPr/>
          </p:nvCxnSpPr>
          <p:spPr>
            <a:xfrm flipH="1">
              <a:off x="6883991" y="1017994"/>
              <a:ext cx="1" cy="293159"/>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89CCD9A-88F3-0232-B640-E1840C9EBBA1}"/>
                </a:ext>
              </a:extLst>
            </p:cNvPr>
            <p:cNvCxnSpPr/>
            <p:nvPr/>
          </p:nvCxnSpPr>
          <p:spPr>
            <a:xfrm>
              <a:off x="6883990" y="-752089"/>
              <a:ext cx="1245440" cy="1309529"/>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E0B3F29F-A8C9-3235-1EF0-BF8EE1371B2B}"/>
                </a:ext>
              </a:extLst>
            </p:cNvPr>
            <p:cNvCxnSpPr>
              <a:cxnSpLocks/>
              <a:endCxn id="19" idx="0"/>
            </p:cNvCxnSpPr>
            <p:nvPr/>
          </p:nvCxnSpPr>
          <p:spPr>
            <a:xfrm flipH="1">
              <a:off x="5643866" y="-752089"/>
              <a:ext cx="1240124" cy="718601"/>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8ED2B9DD-9B76-4D98-4C08-27BD60FD992B}"/>
                </a:ext>
              </a:extLst>
            </p:cNvPr>
            <p:cNvCxnSpPr>
              <a:cxnSpLocks/>
              <a:stCxn id="22" idx="2"/>
              <a:endCxn id="23" idx="0"/>
            </p:cNvCxnSpPr>
            <p:nvPr/>
          </p:nvCxnSpPr>
          <p:spPr>
            <a:xfrm>
              <a:off x="5648316" y="295275"/>
              <a:ext cx="2305" cy="269931"/>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342EB6C3-2162-A971-96F7-DAFE0A35A30D}"/>
                </a:ext>
              </a:extLst>
            </p:cNvPr>
            <p:cNvSpPr txBox="1"/>
            <p:nvPr/>
          </p:nvSpPr>
          <p:spPr>
            <a:xfrm>
              <a:off x="5035443" y="302387"/>
              <a:ext cx="558114"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0.005</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41" name="TextBox 40">
              <a:extLst>
                <a:ext uri="{FF2B5EF4-FFF2-40B4-BE49-F238E27FC236}">
                  <a16:creationId xmlns:a16="http://schemas.microsoft.com/office/drawing/2014/main" id="{74576771-827B-B10B-7383-92E1E1777F9A}"/>
                </a:ext>
              </a:extLst>
            </p:cNvPr>
            <p:cNvSpPr txBox="1"/>
            <p:nvPr/>
          </p:nvSpPr>
          <p:spPr>
            <a:xfrm>
              <a:off x="5680300" y="-589100"/>
              <a:ext cx="558114"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0.005</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42" name="TextBox 41">
              <a:extLst>
                <a:ext uri="{FF2B5EF4-FFF2-40B4-BE49-F238E27FC236}">
                  <a16:creationId xmlns:a16="http://schemas.microsoft.com/office/drawing/2014/main" id="{B9BD0CDF-623A-A12E-3522-D259C880692E}"/>
                </a:ext>
              </a:extLst>
            </p:cNvPr>
            <p:cNvSpPr txBox="1"/>
            <p:nvPr/>
          </p:nvSpPr>
          <p:spPr>
            <a:xfrm>
              <a:off x="7459769" y="-323400"/>
              <a:ext cx="558114"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0.02</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cxnSp>
          <p:nvCxnSpPr>
            <p:cNvPr id="43" name="Straight Arrow Connector 42">
              <a:extLst>
                <a:ext uri="{FF2B5EF4-FFF2-40B4-BE49-F238E27FC236}">
                  <a16:creationId xmlns:a16="http://schemas.microsoft.com/office/drawing/2014/main" id="{08540619-7D2D-4FA3-02F9-E843B1DDC214}"/>
                </a:ext>
              </a:extLst>
            </p:cNvPr>
            <p:cNvCxnSpPr>
              <a:cxnSpLocks/>
            </p:cNvCxnSpPr>
            <p:nvPr/>
          </p:nvCxnSpPr>
          <p:spPr>
            <a:xfrm>
              <a:off x="6383880" y="643790"/>
              <a:ext cx="1075889" cy="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8C7E01D8-F547-7546-CF12-1E4E16676845}"/>
                </a:ext>
              </a:extLst>
            </p:cNvPr>
            <p:cNvCxnSpPr>
              <a:cxnSpLocks/>
            </p:cNvCxnSpPr>
            <p:nvPr/>
          </p:nvCxnSpPr>
          <p:spPr>
            <a:xfrm flipH="1">
              <a:off x="6383880" y="749155"/>
              <a:ext cx="1075889" cy="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1058B44-0140-B5A4-5BAE-6E4D8ED4FE06}"/>
                </a:ext>
              </a:extLst>
            </p:cNvPr>
            <p:cNvSpPr txBox="1"/>
            <p:nvPr/>
          </p:nvSpPr>
          <p:spPr>
            <a:xfrm>
              <a:off x="6286178" y="358037"/>
              <a:ext cx="1267659"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If </a:t>
              </a:r>
              <a:r>
                <a:rPr kumimoji="0" lang="en-GB" sz="900" b="0" i="0" u="none" strike="noStrike" kern="1200" cap="none" spc="0" normalizeH="0" baseline="0" noProof="0" err="1">
                  <a:ln>
                    <a:noFill/>
                  </a:ln>
                  <a:solidFill>
                    <a:prstClr val="black"/>
                  </a:solidFill>
                  <a:effectLst/>
                  <a:uLnTx/>
                  <a:uFillTx/>
                  <a:latin typeface="Arial Narrow"/>
                  <a:ea typeface="+mn-ea"/>
                  <a:cs typeface="+mn-cs"/>
                </a:rPr>
                <a:t>pCR</a:t>
              </a:r>
              <a:r>
                <a:rPr kumimoji="0" lang="en-GB" sz="900" b="0" i="0" u="none" strike="noStrike" kern="1200" cap="none" spc="0" normalizeH="0" baseline="0" noProof="0">
                  <a:ln>
                    <a:noFill/>
                  </a:ln>
                  <a:solidFill>
                    <a:prstClr val="black"/>
                  </a:solidFill>
                  <a:effectLst/>
                  <a:uLnTx/>
                  <a:uFillTx/>
                  <a:latin typeface="Arial Narrow"/>
                  <a:ea typeface="+mn-ea"/>
                  <a:cs typeface="+mn-cs"/>
                </a:rPr>
                <a:t> is positive, </a:t>
              </a: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0.005</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46" name="TextBox 45">
              <a:extLst>
                <a:ext uri="{FF2B5EF4-FFF2-40B4-BE49-F238E27FC236}">
                  <a16:creationId xmlns:a16="http://schemas.microsoft.com/office/drawing/2014/main" id="{FE8FDF88-E11C-011F-1BEA-1D5045EFDB63}"/>
                </a:ext>
              </a:extLst>
            </p:cNvPr>
            <p:cNvSpPr txBox="1"/>
            <p:nvPr/>
          </p:nvSpPr>
          <p:spPr>
            <a:xfrm>
              <a:off x="6286178" y="781122"/>
              <a:ext cx="1267659"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If EFS is positive, </a:t>
              </a: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0.02</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 </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sp>
          <p:nvSpPr>
            <p:cNvPr id="47" name="TextBox 46">
              <a:extLst>
                <a:ext uri="{FF2B5EF4-FFF2-40B4-BE49-F238E27FC236}">
                  <a16:creationId xmlns:a16="http://schemas.microsoft.com/office/drawing/2014/main" id="{FB08FF9F-59D2-C4F8-FEDC-4BC1832CA3BF}"/>
                </a:ext>
              </a:extLst>
            </p:cNvPr>
            <p:cNvSpPr txBox="1"/>
            <p:nvPr/>
          </p:nvSpPr>
          <p:spPr>
            <a:xfrm>
              <a:off x="4781959" y="1041353"/>
              <a:ext cx="1000125" cy="207169"/>
            </a:xfrm>
            <a:prstGeom prst="rect">
              <a:avLst/>
            </a:prstGeom>
          </p:spPr>
          <p:txBody>
            <a:bodyPr wrap="non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Narrow"/>
                  <a:ea typeface="+mn-ea"/>
                  <a:cs typeface="+mn-cs"/>
                </a:rPr>
                <a:t>If MPR, </a:t>
              </a:r>
              <a:r>
                <a:rPr kumimoji="0" lang="en-GB" sz="900" b="0" i="0" u="none" strike="noStrike" kern="1200" cap="none" spc="0" normalizeH="0" baseline="0" noProof="0" err="1">
                  <a:ln>
                    <a:noFill/>
                  </a:ln>
                  <a:solidFill>
                    <a:prstClr val="black"/>
                  </a:solidFill>
                  <a:effectLst/>
                  <a:uLnTx/>
                  <a:uFillTx/>
                  <a:latin typeface="Arial Narrow"/>
                  <a:ea typeface="+mn-ea"/>
                  <a:cs typeface="+mn-cs"/>
                </a:rPr>
                <a:t>pCR</a:t>
              </a:r>
              <a:r>
                <a:rPr kumimoji="0" lang="en-GB" sz="900" b="0" i="0" u="none" strike="noStrike" kern="1200" cap="none" spc="0" normalizeH="0" baseline="0" noProof="0">
                  <a:ln>
                    <a:noFill/>
                  </a:ln>
                  <a:solidFill>
                    <a:prstClr val="black"/>
                  </a:solidFill>
                  <a:effectLst/>
                  <a:uLnTx/>
                  <a:uFillTx/>
                  <a:latin typeface="Arial Narrow"/>
                  <a:ea typeface="+mn-ea"/>
                  <a:cs typeface="+mn-cs"/>
                </a:rPr>
                <a:t>, and EFS are positive, </a:t>
              </a:r>
              <a:r>
                <a:rPr kumimoji="0" lang="el-GR" sz="900" b="0" i="0" u="none" strike="noStrike" kern="1200" cap="none" spc="0" normalizeH="0" baseline="0" noProof="0">
                  <a:ln>
                    <a:noFill/>
                  </a:ln>
                  <a:solidFill>
                    <a:prstClr val="black"/>
                  </a:solidFill>
                  <a:effectLst/>
                  <a:uLnTx/>
                  <a:uFillTx/>
                  <a:latin typeface="Arial Narrow"/>
                  <a:ea typeface="+mn-ea"/>
                  <a:cs typeface="+mn-cs"/>
                </a:rPr>
                <a:t>α</a:t>
              </a:r>
              <a:r>
                <a:rPr kumimoji="0" lang="en-GB" sz="900" b="0" i="0" u="none" strike="noStrike" kern="1200" cap="none" spc="0" normalizeH="0" baseline="0" noProof="0">
                  <a:ln>
                    <a:noFill/>
                  </a:ln>
                  <a:solidFill>
                    <a:prstClr val="black"/>
                  </a:solidFill>
                  <a:effectLst/>
                  <a:uLnTx/>
                  <a:uFillTx/>
                  <a:latin typeface="Arial Narrow"/>
                  <a:ea typeface="+mn-ea"/>
                  <a:cs typeface="+mn-cs"/>
                </a:rPr>
                <a:t> = 0.025</a:t>
              </a:r>
              <a:endParaRPr kumimoji="0" lang="en-US" sz="9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 name="Slide Number Placeholder 2">
            <a:extLst>
              <a:ext uri="{FF2B5EF4-FFF2-40B4-BE49-F238E27FC236}">
                <a16:creationId xmlns:a16="http://schemas.microsoft.com/office/drawing/2014/main" id="{C8A1C91B-9933-AEB4-C8EB-19DA90AB526F}"/>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3399B87-5760-31D3-C5B3-50FE16E1CA46}"/>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27975389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15A9F4-95C6-DAC0-4142-D566CEA53A3C}"/>
              </a:ext>
            </a:extLst>
          </p:cNvPr>
          <p:cNvSpPr>
            <a:spLocks noGrp="1"/>
          </p:cNvSpPr>
          <p:nvPr>
            <p:ph type="ctrTitle"/>
          </p:nvPr>
        </p:nvSpPr>
        <p:spPr>
          <a:xfrm>
            <a:off x="495105" y="379870"/>
            <a:ext cx="11213020" cy="576000"/>
          </a:xfrm>
        </p:spPr>
        <p:txBody>
          <a:bodyPr/>
          <a:lstStyle/>
          <a:p>
            <a:r>
              <a:rPr lang="en-US" cap="none"/>
              <a:t>Patient Disposition (ITT Analysis Set)</a:t>
            </a:r>
          </a:p>
        </p:txBody>
      </p:sp>
      <p:cxnSp>
        <p:nvCxnSpPr>
          <p:cNvPr id="6" name="Straight Arrow Connector 5">
            <a:extLst>
              <a:ext uri="{FF2B5EF4-FFF2-40B4-BE49-F238E27FC236}">
                <a16:creationId xmlns:a16="http://schemas.microsoft.com/office/drawing/2014/main" id="{29F21076-216C-CBA4-55CF-D5DAB9563C92}"/>
              </a:ext>
            </a:extLst>
          </p:cNvPr>
          <p:cNvCxnSpPr>
            <a:cxnSpLocks/>
            <a:stCxn id="11" idx="2"/>
            <a:endCxn id="13" idx="0"/>
          </p:cNvCxnSpPr>
          <p:nvPr/>
        </p:nvCxnSpPr>
        <p:spPr>
          <a:xfrm>
            <a:off x="4528972" y="3519720"/>
            <a:ext cx="1" cy="1034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75D6E1-47D1-B262-F82C-91F3FF74AD4B}"/>
              </a:ext>
            </a:extLst>
          </p:cNvPr>
          <p:cNvCxnSpPr>
            <a:cxnSpLocks/>
            <a:stCxn id="14" idx="2"/>
            <a:endCxn id="16" idx="0"/>
          </p:cNvCxnSpPr>
          <p:nvPr/>
        </p:nvCxnSpPr>
        <p:spPr>
          <a:xfrm flipH="1">
            <a:off x="7684075" y="3291121"/>
            <a:ext cx="629" cy="332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73606F-713E-1176-0414-B625C8EFC9C8}"/>
              </a:ext>
            </a:extLst>
          </p:cNvPr>
          <p:cNvSpPr/>
          <p:nvPr/>
        </p:nvSpPr>
        <p:spPr>
          <a:xfrm>
            <a:off x="706780" y="1487169"/>
            <a:ext cx="1889043" cy="4749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15 (6.6%) discontinued</a:t>
            </a:r>
          </a:p>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 neoadjuvant </a:t>
            </a:r>
            <a:r>
              <a:rPr kumimoji="0" lang="en-US" sz="1200" b="1" i="0" u="none" strike="noStrike" kern="1200" cap="none" spc="0" normalizeH="0" baseline="0" noProof="0" err="1">
                <a:ln>
                  <a:noFill/>
                </a:ln>
                <a:solidFill>
                  <a:prstClr val="black"/>
                </a:solidFill>
                <a:effectLst/>
                <a:uLnTx/>
                <a:uFillTx/>
                <a:latin typeface="Arial Narrow"/>
                <a:ea typeface="+mn-ea"/>
                <a:cs typeface="+mn-cs"/>
              </a:rPr>
              <a:t>tx</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sp>
        <p:nvSpPr>
          <p:cNvPr id="10" name="TextBox 9">
            <a:extLst>
              <a:ext uri="{FF2B5EF4-FFF2-40B4-BE49-F238E27FC236}">
                <a16:creationId xmlns:a16="http://schemas.microsoft.com/office/drawing/2014/main" id="{EBD6F306-9F4A-4145-DA7A-A5A0AD9922CC}"/>
              </a:ext>
            </a:extLst>
          </p:cNvPr>
          <p:cNvSpPr txBox="1"/>
          <p:nvPr/>
        </p:nvSpPr>
        <p:spPr>
          <a:xfrm>
            <a:off x="4680475" y="1275340"/>
            <a:ext cx="2802364" cy="297454"/>
          </a:xfrm>
          <a:prstGeom prst="rect">
            <a:avLst/>
          </a:prstGeom>
          <a:solidFill>
            <a:srgbClr val="3D9D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Arial Narrow"/>
                <a:ea typeface="+mn-ea"/>
                <a:cs typeface="+mn-cs"/>
              </a:rPr>
              <a:t>N=453 patients </a:t>
            </a:r>
            <a:r>
              <a:rPr kumimoji="0" lang="en-US" sz="1333" b="1" i="0" u="none" strike="noStrike" kern="1200" cap="none" spc="0" normalizeH="0" baseline="0" noProof="0" err="1">
                <a:ln>
                  <a:noFill/>
                </a:ln>
                <a:solidFill>
                  <a:prstClr val="white"/>
                </a:solidFill>
                <a:effectLst/>
                <a:uLnTx/>
                <a:uFillTx/>
                <a:latin typeface="Arial Narrow"/>
                <a:ea typeface="+mn-ea"/>
                <a:cs typeface="+mn-cs"/>
              </a:rPr>
              <a:t>randomised</a:t>
            </a:r>
            <a:r>
              <a:rPr kumimoji="0" lang="en-US" sz="1333" b="1" i="0" u="none" strike="noStrike" kern="1200" cap="none" spc="0" normalizeH="0" baseline="0" noProof="0">
                <a:ln>
                  <a:noFill/>
                </a:ln>
                <a:solidFill>
                  <a:prstClr val="white"/>
                </a:solidFill>
                <a:effectLst/>
                <a:uLnTx/>
                <a:uFillTx/>
                <a:latin typeface="Arial Narrow"/>
                <a:ea typeface="+mn-ea"/>
                <a:cs typeface="+mn-cs"/>
              </a:rPr>
              <a:t> </a:t>
            </a:r>
          </a:p>
        </p:txBody>
      </p:sp>
      <p:graphicFrame>
        <p:nvGraphicFramePr>
          <p:cNvPr id="11" name="Table 9">
            <a:extLst>
              <a:ext uri="{FF2B5EF4-FFF2-40B4-BE49-F238E27FC236}">
                <a16:creationId xmlns:a16="http://schemas.microsoft.com/office/drawing/2014/main" id="{7233E2B1-94A6-EF12-05FE-BD5FE7BEEC25}"/>
              </a:ext>
            </a:extLst>
          </p:cNvPr>
          <p:cNvGraphicFramePr>
            <a:graphicFrameLocks noGrp="1"/>
          </p:cNvGraphicFramePr>
          <p:nvPr/>
        </p:nvGraphicFramePr>
        <p:xfrm>
          <a:off x="2998230" y="2254800"/>
          <a:ext cx="3061485" cy="1264920"/>
        </p:xfrm>
        <a:graphic>
          <a:graphicData uri="http://schemas.openxmlformats.org/drawingml/2006/table">
            <a:tbl>
              <a:tblPr firstRow="1" bandRow="1">
                <a:tableStyleId>{5C22544A-7EE6-4342-B048-85BDC9FD1C3A}</a:tableStyleId>
              </a:tblPr>
              <a:tblGrid>
                <a:gridCol w="3061485">
                  <a:extLst>
                    <a:ext uri="{9D8B030D-6E8A-4147-A177-3AD203B41FA5}">
                      <a16:colId xmlns:a16="http://schemas.microsoft.com/office/drawing/2014/main" val="2669049760"/>
                    </a:ext>
                  </a:extLst>
                </a:gridCol>
              </a:tblGrid>
              <a:tr h="345440">
                <a:tc>
                  <a:txBody>
                    <a:bodyPr/>
                    <a:lstStyle/>
                    <a:p>
                      <a:pPr algn="ctr"/>
                      <a:r>
                        <a:rPr lang="en-US" sz="1500">
                          <a:latin typeface="+mn-lt"/>
                        </a:rPr>
                        <a:t>226 (100.0%) received neoadjuvant </a:t>
                      </a:r>
                      <a:r>
                        <a:rPr lang="en-US" sz="1500" err="1">
                          <a:latin typeface="+mn-lt"/>
                        </a:rPr>
                        <a:t>tx</a:t>
                      </a:r>
                      <a:r>
                        <a:rPr lang="en-US" sz="1500" baseline="30000" err="1">
                          <a:latin typeface="+mn-lt"/>
                        </a:rPr>
                        <a:t>a</a:t>
                      </a:r>
                      <a:endParaRPr lang="en-US" sz="1500" baseline="30000">
                        <a:latin typeface="+mn-lt"/>
                      </a:endParaRPr>
                    </a:p>
                  </a:txBody>
                  <a:tcPr marL="121920" marR="121920" marT="60960" marB="60960">
                    <a:lnL w="12700" cap="flat" cmpd="sng" algn="ctr">
                      <a:solidFill>
                        <a:srgbClr val="5571BF"/>
                      </a:solidFill>
                      <a:prstDash val="solid"/>
                      <a:round/>
                      <a:headEnd type="none" w="med" len="med"/>
                      <a:tailEnd type="none" w="med" len="med"/>
                    </a:lnL>
                    <a:lnR w="12700" cap="flat" cmpd="sng" algn="ctr">
                      <a:solidFill>
                        <a:srgbClr val="5571BF"/>
                      </a:solidFill>
                      <a:prstDash val="solid"/>
                      <a:round/>
                      <a:headEnd type="none" w="med" len="med"/>
                      <a:tailEnd type="none" w="med" len="med"/>
                    </a:lnR>
                    <a:lnT w="12700" cap="flat" cmpd="sng" algn="ctr">
                      <a:solidFill>
                        <a:srgbClr val="5571BF"/>
                      </a:solidFill>
                      <a:prstDash val="solid"/>
                      <a:round/>
                      <a:headEnd type="none" w="med" len="med"/>
                      <a:tailEnd type="none" w="med" len="med"/>
                    </a:lnT>
                    <a:lnB w="12700" cap="flat" cmpd="sng" algn="ctr">
                      <a:solidFill>
                        <a:srgbClr val="5571BF"/>
                      </a:solidFill>
                      <a:prstDash val="solid"/>
                      <a:round/>
                      <a:headEnd type="none" w="med" len="med"/>
                      <a:tailEnd type="none" w="med" len="med"/>
                    </a:lnB>
                    <a:lnTlToBr w="12700" cmpd="sng">
                      <a:noFill/>
                      <a:prstDash val="solid"/>
                    </a:lnTlToBr>
                    <a:lnBlToTr w="12700" cmpd="sng">
                      <a:noFill/>
                      <a:prstDash val="solid"/>
                    </a:lnBlToTr>
                    <a:solidFill>
                      <a:srgbClr val="5571BF"/>
                    </a:solidFill>
                  </a:tcPr>
                </a:tc>
                <a:extLst>
                  <a:ext uri="{0D108BD9-81ED-4DB2-BD59-A6C34878D82A}">
                    <a16:rowId xmlns:a16="http://schemas.microsoft.com/office/drawing/2014/main" val="776339890"/>
                  </a:ext>
                </a:extLst>
              </a:tr>
              <a:tr h="670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500">
                          <a:latin typeface="+mn-lt"/>
                        </a:rPr>
                        <a:t>211 (93.4%) completed neoadjuvant </a:t>
                      </a:r>
                      <a:r>
                        <a:rPr lang="en-US" sz="1500" err="1">
                          <a:latin typeface="+mn-lt"/>
                        </a:rPr>
                        <a:t>tx</a:t>
                      </a:r>
                      <a:r>
                        <a:rPr lang="en-US" sz="1500" baseline="30000" err="1">
                          <a:latin typeface="+mn-lt"/>
                        </a:rPr>
                        <a:t>a</a:t>
                      </a:r>
                      <a:endParaRPr lang="en-US" sz="1500" baseline="30000">
                        <a:latin typeface="+mn-lt"/>
                      </a:endParaRPr>
                    </a:p>
                    <a:p>
                      <a:pPr marL="269875"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aseline="0">
                          <a:latin typeface="+mn-lt"/>
                        </a:rPr>
                        <a:t>130 (57.5%) received 3 cycles of TIS</a:t>
                      </a:r>
                    </a:p>
                    <a:p>
                      <a:pPr marL="269875"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aseline="0">
                          <a:latin typeface="+mn-lt"/>
                        </a:rPr>
                        <a:t>78 (34.5%) received 4 cycles of TIS</a:t>
                      </a:r>
                    </a:p>
                  </a:txBody>
                  <a:tcPr marL="121920" marR="121920" marT="60960" marB="60960">
                    <a:lnL w="12700" cap="flat" cmpd="sng" algn="ctr">
                      <a:solidFill>
                        <a:srgbClr val="5571BF"/>
                      </a:solidFill>
                      <a:prstDash val="solid"/>
                      <a:round/>
                      <a:headEnd type="none" w="med" len="med"/>
                      <a:tailEnd type="none" w="med" len="med"/>
                    </a:lnL>
                    <a:lnR w="12700" cap="flat" cmpd="sng" algn="ctr">
                      <a:solidFill>
                        <a:srgbClr val="5571BF"/>
                      </a:solidFill>
                      <a:prstDash val="solid"/>
                      <a:round/>
                      <a:headEnd type="none" w="med" len="med"/>
                      <a:tailEnd type="none" w="med" len="med"/>
                    </a:lnR>
                    <a:lnT w="12700" cap="flat" cmpd="sng" algn="ctr">
                      <a:solidFill>
                        <a:srgbClr val="5571BF"/>
                      </a:solidFill>
                      <a:prstDash val="solid"/>
                      <a:round/>
                      <a:headEnd type="none" w="med" len="med"/>
                      <a:tailEnd type="none" w="med" len="med"/>
                    </a:lnT>
                    <a:lnB w="12700" cap="flat" cmpd="sng" algn="ctr">
                      <a:solidFill>
                        <a:srgbClr val="5571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8575663"/>
                  </a:ext>
                </a:extLst>
              </a:tr>
            </a:tbl>
          </a:graphicData>
        </a:graphic>
      </p:graphicFrame>
      <p:sp>
        <p:nvSpPr>
          <p:cNvPr id="13" name="Rectangle 12">
            <a:extLst>
              <a:ext uri="{FF2B5EF4-FFF2-40B4-BE49-F238E27FC236}">
                <a16:creationId xmlns:a16="http://schemas.microsoft.com/office/drawing/2014/main" id="{58C79EAD-55E3-CF05-1373-3D7794969D60}"/>
              </a:ext>
            </a:extLst>
          </p:cNvPr>
          <p:cNvSpPr/>
          <p:nvPr/>
        </p:nvSpPr>
        <p:spPr>
          <a:xfrm>
            <a:off x="2998230" y="3623206"/>
            <a:ext cx="3061485" cy="510324"/>
          </a:xfrm>
          <a:prstGeom prst="rect">
            <a:avLst/>
          </a:prstGeom>
          <a:solidFill>
            <a:srgbClr val="5571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Arial Narrow"/>
                <a:ea typeface="+mn-ea"/>
                <a:cs typeface="+mn-cs"/>
              </a:rPr>
              <a:t>190 (84.1%) received definitive </a:t>
            </a:r>
            <a:r>
              <a:rPr kumimoji="0" lang="en-US" sz="1333" b="1" i="0" u="none" strike="noStrike" kern="1200" cap="none" spc="0" normalizeH="0" baseline="0" noProof="0" err="1">
                <a:ln>
                  <a:noFill/>
                </a:ln>
                <a:solidFill>
                  <a:prstClr val="white"/>
                </a:solidFill>
                <a:effectLst/>
                <a:uLnTx/>
                <a:uFillTx/>
                <a:latin typeface="Arial Narrow"/>
                <a:ea typeface="+mn-ea"/>
                <a:cs typeface="+mn-cs"/>
              </a:rPr>
              <a:t>surgery</a:t>
            </a:r>
            <a:r>
              <a:rPr kumimoji="0" lang="en-US" sz="1333" b="1" i="0" u="none" strike="noStrike" kern="1200" cap="none" spc="0" normalizeH="0" baseline="30000" noProof="0" err="1">
                <a:ln>
                  <a:noFill/>
                </a:ln>
                <a:solidFill>
                  <a:prstClr val="white"/>
                </a:solidFill>
                <a:effectLst/>
                <a:uLnTx/>
                <a:uFillTx/>
                <a:latin typeface="Arial Narrow"/>
                <a:ea typeface="+mn-ea"/>
                <a:cs typeface="+mn-cs"/>
              </a:rPr>
              <a:t>a</a:t>
            </a:r>
            <a:endParaRPr kumimoji="0" lang="en-US" sz="1333" b="1" i="0" u="none" strike="noStrike" kern="1200" cap="none" spc="0" normalizeH="0" baseline="0" noProof="0">
              <a:ln>
                <a:noFill/>
              </a:ln>
              <a:solidFill>
                <a:prstClr val="white"/>
              </a:solidFill>
              <a:effectLst/>
              <a:uLnTx/>
              <a:uFillTx/>
              <a:latin typeface="Arial Narrow"/>
              <a:ea typeface="+mn-ea"/>
              <a:cs typeface="+mn-cs"/>
            </a:endParaRPr>
          </a:p>
        </p:txBody>
      </p:sp>
      <p:graphicFrame>
        <p:nvGraphicFramePr>
          <p:cNvPr id="14" name="Table 9">
            <a:extLst>
              <a:ext uri="{FF2B5EF4-FFF2-40B4-BE49-F238E27FC236}">
                <a16:creationId xmlns:a16="http://schemas.microsoft.com/office/drawing/2014/main" id="{3D06D856-4F81-6557-1990-573147881AE2}"/>
              </a:ext>
            </a:extLst>
          </p:cNvPr>
          <p:cNvGraphicFramePr>
            <a:graphicFrameLocks noGrp="1"/>
          </p:cNvGraphicFramePr>
          <p:nvPr/>
        </p:nvGraphicFramePr>
        <p:xfrm>
          <a:off x="6175638" y="2254801"/>
          <a:ext cx="3018133" cy="1036320"/>
        </p:xfrm>
        <a:graphic>
          <a:graphicData uri="http://schemas.openxmlformats.org/drawingml/2006/table">
            <a:tbl>
              <a:tblPr firstRow="1" bandRow="1">
                <a:tableStyleId>{5C22544A-7EE6-4342-B048-85BDC9FD1C3A}</a:tableStyleId>
              </a:tblPr>
              <a:tblGrid>
                <a:gridCol w="3018133">
                  <a:extLst>
                    <a:ext uri="{9D8B030D-6E8A-4147-A177-3AD203B41FA5}">
                      <a16:colId xmlns:a16="http://schemas.microsoft.com/office/drawing/2014/main" val="2669049760"/>
                    </a:ext>
                  </a:extLst>
                </a:gridCol>
              </a:tblGrid>
              <a:tr h="345440">
                <a:tc>
                  <a:txBody>
                    <a:bodyPr/>
                    <a:lstStyle/>
                    <a:p>
                      <a:pPr algn="ctr"/>
                      <a:r>
                        <a:rPr lang="en-US" sz="1500">
                          <a:solidFill>
                            <a:schemeClr val="bg1"/>
                          </a:solidFill>
                          <a:latin typeface="+mn-lt"/>
                        </a:rPr>
                        <a:t>226 (99.6%) received neoadjuvant </a:t>
                      </a:r>
                      <a:r>
                        <a:rPr lang="en-US" sz="1500" err="1">
                          <a:solidFill>
                            <a:schemeClr val="bg1"/>
                          </a:solidFill>
                          <a:latin typeface="+mn-lt"/>
                        </a:rPr>
                        <a:t>tx</a:t>
                      </a:r>
                      <a:r>
                        <a:rPr lang="en-US" sz="1500" baseline="30000" err="1">
                          <a:solidFill>
                            <a:schemeClr val="bg1"/>
                          </a:solidFill>
                          <a:latin typeface="+mn-lt"/>
                        </a:rPr>
                        <a:t>a</a:t>
                      </a:r>
                      <a:endParaRPr lang="en-US" sz="1500" baseline="30000">
                        <a:solidFill>
                          <a:schemeClr val="bg1"/>
                        </a:solidFill>
                        <a:latin typeface="+mn-lt"/>
                      </a:endParaRPr>
                    </a:p>
                  </a:txBody>
                  <a:tcPr marL="121920" marR="121920" marT="60960" marB="6096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776339890"/>
                  </a:ext>
                </a:extLst>
              </a:tr>
              <a:tr h="670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500">
                          <a:latin typeface="+mn-lt"/>
                        </a:rPr>
                        <a:t>210 (92.5%) completed neoadjuvant </a:t>
                      </a:r>
                      <a:r>
                        <a:rPr lang="en-US" sz="1500" err="1">
                          <a:latin typeface="+mn-lt"/>
                        </a:rPr>
                        <a:t>tx</a:t>
                      </a:r>
                      <a:r>
                        <a:rPr lang="en-US" sz="1500" baseline="30000" err="1">
                          <a:latin typeface="+mn-lt"/>
                        </a:rPr>
                        <a:t>a</a:t>
                      </a:r>
                      <a:endParaRPr lang="en-US" sz="1500" baseline="30000">
                        <a:latin typeface="+mn-lt"/>
                      </a:endParaRPr>
                    </a:p>
                    <a:p>
                      <a:pPr marL="269875"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aseline="0">
                          <a:latin typeface="+mn-lt"/>
                        </a:rPr>
                        <a:t>118 (52.2%) received 3 cycles of PBO</a:t>
                      </a:r>
                    </a:p>
                    <a:p>
                      <a:pPr marL="269875"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aseline="0">
                          <a:latin typeface="+mn-lt"/>
                        </a:rPr>
                        <a:t>91 (40.3%) received 4 cycles of PBO</a:t>
                      </a:r>
                    </a:p>
                  </a:txBody>
                  <a:tcPr marL="121920" marR="121920" marT="60960" marB="6096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8575663"/>
                  </a:ext>
                </a:extLst>
              </a:tr>
            </a:tbl>
          </a:graphicData>
        </a:graphic>
      </p:graphicFrame>
      <p:sp>
        <p:nvSpPr>
          <p:cNvPr id="16" name="Rectangle 15">
            <a:extLst>
              <a:ext uri="{FF2B5EF4-FFF2-40B4-BE49-F238E27FC236}">
                <a16:creationId xmlns:a16="http://schemas.microsoft.com/office/drawing/2014/main" id="{90FB39CE-C058-1778-AA25-B2ED7C9F348A}"/>
              </a:ext>
            </a:extLst>
          </p:cNvPr>
          <p:cNvSpPr/>
          <p:nvPr/>
        </p:nvSpPr>
        <p:spPr>
          <a:xfrm>
            <a:off x="6175008" y="3623479"/>
            <a:ext cx="3018133" cy="510051"/>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Arial Narrow"/>
                <a:ea typeface="+mn-ea"/>
                <a:cs typeface="+mn-cs"/>
              </a:rPr>
              <a:t>173 (76.2%) received definitive surgery</a:t>
            </a:r>
            <a:r>
              <a:rPr kumimoji="0" lang="en-US" sz="1333" b="1" i="0" u="none" strike="noStrike" kern="1200" cap="none" spc="0" normalizeH="0" baseline="30000" noProof="0">
                <a:ln>
                  <a:noFill/>
                </a:ln>
                <a:solidFill>
                  <a:prstClr val="white"/>
                </a:solidFill>
                <a:effectLst/>
                <a:uLnTx/>
                <a:uFillTx/>
                <a:latin typeface="Arial Narrow"/>
                <a:ea typeface="+mn-ea"/>
                <a:cs typeface="+mn-cs"/>
              </a:rPr>
              <a:t>a</a:t>
            </a:r>
            <a:endParaRPr kumimoji="0" lang="en-US" sz="1333" b="1" i="0" u="none" strike="noStrike" kern="1200" cap="none" spc="0" normalizeH="0" baseline="0" noProof="0">
              <a:ln>
                <a:noFill/>
              </a:ln>
              <a:solidFill>
                <a:prstClr val="white"/>
              </a:solidFill>
              <a:effectLst/>
              <a:uLnTx/>
              <a:uFillTx/>
              <a:latin typeface="Arial Narrow"/>
              <a:ea typeface="+mn-ea"/>
              <a:cs typeface="+mn-cs"/>
            </a:endParaRPr>
          </a:p>
        </p:txBody>
      </p:sp>
      <p:sp>
        <p:nvSpPr>
          <p:cNvPr id="17" name="Rectangle 16">
            <a:extLst>
              <a:ext uri="{FF2B5EF4-FFF2-40B4-BE49-F238E27FC236}">
                <a16:creationId xmlns:a16="http://schemas.microsoft.com/office/drawing/2014/main" id="{5528194E-2FB1-2DFE-57EE-31A50B0AB314}"/>
              </a:ext>
            </a:extLst>
          </p:cNvPr>
          <p:cNvSpPr/>
          <p:nvPr/>
        </p:nvSpPr>
        <p:spPr>
          <a:xfrm>
            <a:off x="9523854" y="1479059"/>
            <a:ext cx="1818229" cy="4684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17 (7.5%) discontinued neoadjuvant </a:t>
            </a:r>
            <a:r>
              <a:rPr kumimoji="0" lang="en-US" sz="1200" b="1" i="0" u="none" strike="noStrike" kern="1200" cap="none" spc="0" normalizeH="0" baseline="0" noProof="0" err="1">
                <a:ln>
                  <a:noFill/>
                </a:ln>
                <a:solidFill>
                  <a:prstClr val="black"/>
                </a:solidFill>
                <a:effectLst/>
                <a:uLnTx/>
                <a:uFillTx/>
                <a:latin typeface="Arial Narrow"/>
                <a:ea typeface="+mn-ea"/>
                <a:cs typeface="+mn-cs"/>
              </a:rPr>
              <a:t>tx</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sp>
        <p:nvSpPr>
          <p:cNvPr id="20" name="TextBox 19">
            <a:extLst>
              <a:ext uri="{FF2B5EF4-FFF2-40B4-BE49-F238E27FC236}">
                <a16:creationId xmlns:a16="http://schemas.microsoft.com/office/drawing/2014/main" id="{385CB735-14C3-5DB7-6516-0AFDE84A4D10}"/>
              </a:ext>
            </a:extLst>
          </p:cNvPr>
          <p:cNvSpPr txBox="1"/>
          <p:nvPr/>
        </p:nvSpPr>
        <p:spPr>
          <a:xfrm>
            <a:off x="3619637" y="5380528"/>
            <a:ext cx="50347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mn-cs"/>
              </a:rPr>
              <a:t>Data cut-off: August 21, 2023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a:ea typeface="+mn-ea"/>
                <a:cs typeface="+mn-cs"/>
              </a:rPr>
              <a:t>Median study follow-up: 22.0 months (range: 0.1, 38.4) </a:t>
            </a:r>
          </a:p>
        </p:txBody>
      </p:sp>
      <p:cxnSp>
        <p:nvCxnSpPr>
          <p:cNvPr id="21" name="Straight Arrow Connector 20">
            <a:extLst>
              <a:ext uri="{FF2B5EF4-FFF2-40B4-BE49-F238E27FC236}">
                <a16:creationId xmlns:a16="http://schemas.microsoft.com/office/drawing/2014/main" id="{3F4AFC48-9810-933B-8C3F-427917EE6E06}"/>
              </a:ext>
            </a:extLst>
          </p:cNvPr>
          <p:cNvCxnSpPr>
            <a:cxnSpLocks/>
            <a:stCxn id="16" idx="2"/>
            <a:endCxn id="117" idx="0"/>
          </p:cNvCxnSpPr>
          <p:nvPr/>
        </p:nvCxnSpPr>
        <p:spPr>
          <a:xfrm flipH="1">
            <a:off x="7684074" y="4133530"/>
            <a:ext cx="1" cy="3719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7BB2585-F3EB-79C1-4DF4-C738BBC883E3}"/>
              </a:ext>
            </a:extLst>
          </p:cNvPr>
          <p:cNvCxnSpPr>
            <a:cxnSpLocks/>
            <a:stCxn id="13" idx="2"/>
            <a:endCxn id="95" idx="0"/>
          </p:cNvCxnSpPr>
          <p:nvPr/>
        </p:nvCxnSpPr>
        <p:spPr>
          <a:xfrm>
            <a:off x="4528973" y="4133530"/>
            <a:ext cx="1968" cy="3719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0859005D-D7A6-F839-32CB-2457634B3486}"/>
              </a:ext>
            </a:extLst>
          </p:cNvPr>
          <p:cNvCxnSpPr>
            <a:cxnSpLocks/>
            <a:stCxn id="10" idx="2"/>
            <a:endCxn id="25" idx="0"/>
          </p:cNvCxnSpPr>
          <p:nvPr/>
        </p:nvCxnSpPr>
        <p:spPr>
          <a:xfrm rot="5400000">
            <a:off x="5165349" y="994380"/>
            <a:ext cx="337894" cy="149472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1A99558-A196-846B-F668-5B5D23EA7197}"/>
              </a:ext>
            </a:extLst>
          </p:cNvPr>
          <p:cNvCxnSpPr>
            <a:cxnSpLocks/>
            <a:stCxn id="10" idx="2"/>
            <a:endCxn id="26" idx="0"/>
          </p:cNvCxnSpPr>
          <p:nvPr/>
        </p:nvCxnSpPr>
        <p:spPr>
          <a:xfrm rot="16200000" flipH="1">
            <a:off x="6691170" y="963281"/>
            <a:ext cx="347106" cy="156613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555FD06-6B66-C101-D158-AEB7D742613F}"/>
              </a:ext>
            </a:extLst>
          </p:cNvPr>
          <p:cNvSpPr txBox="1"/>
          <p:nvPr/>
        </p:nvSpPr>
        <p:spPr>
          <a:xfrm>
            <a:off x="3489293" y="1910688"/>
            <a:ext cx="2195281" cy="328231"/>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5571BF"/>
                </a:solidFill>
                <a:effectLst/>
                <a:uLnTx/>
                <a:uFillTx/>
                <a:latin typeface="Arial Narrow"/>
                <a:ea typeface="MS PGothic"/>
                <a:cs typeface="+mn-cs"/>
              </a:rPr>
              <a:t>TIS arm N=226</a:t>
            </a:r>
          </a:p>
        </p:txBody>
      </p:sp>
      <p:sp>
        <p:nvSpPr>
          <p:cNvPr id="26" name="TextBox 25">
            <a:extLst>
              <a:ext uri="{FF2B5EF4-FFF2-40B4-BE49-F238E27FC236}">
                <a16:creationId xmlns:a16="http://schemas.microsoft.com/office/drawing/2014/main" id="{22900E9B-1876-EDC8-430B-496843068B7C}"/>
              </a:ext>
            </a:extLst>
          </p:cNvPr>
          <p:cNvSpPr txBox="1"/>
          <p:nvPr/>
        </p:nvSpPr>
        <p:spPr>
          <a:xfrm>
            <a:off x="6550147" y="1919900"/>
            <a:ext cx="2195283" cy="328231"/>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7F7F7F"/>
                </a:solidFill>
                <a:effectLst/>
                <a:uLnTx/>
                <a:uFillTx/>
                <a:latin typeface="Arial Narrow"/>
                <a:ea typeface="MS PGothic"/>
                <a:cs typeface="+mn-cs"/>
              </a:rPr>
              <a:t>PBO arm N=227 </a:t>
            </a:r>
            <a:endParaRPr kumimoji="0" lang="en-US" sz="1333" b="1" i="0" u="none" strike="noStrike" kern="1200" cap="none" spc="0" normalizeH="0" baseline="0" noProof="0">
              <a:ln>
                <a:noFill/>
              </a:ln>
              <a:solidFill>
                <a:srgbClr val="7F7F7F"/>
              </a:solidFill>
              <a:effectLst/>
              <a:uLnTx/>
              <a:uFillTx/>
              <a:latin typeface="Arial Narrow"/>
              <a:ea typeface="+mn-ea"/>
              <a:cs typeface="+mn-cs"/>
            </a:endParaRPr>
          </a:p>
        </p:txBody>
      </p:sp>
      <p:sp>
        <p:nvSpPr>
          <p:cNvPr id="31" name="TextBox 30">
            <a:extLst>
              <a:ext uri="{FF2B5EF4-FFF2-40B4-BE49-F238E27FC236}">
                <a16:creationId xmlns:a16="http://schemas.microsoft.com/office/drawing/2014/main" id="{A632E57A-A51C-5DCE-F6DC-75DADFC4841D}"/>
              </a:ext>
            </a:extLst>
          </p:cNvPr>
          <p:cNvSpPr txBox="1"/>
          <p:nvPr/>
        </p:nvSpPr>
        <p:spPr>
          <a:xfrm>
            <a:off x="603251" y="5934527"/>
            <a:ext cx="11145344" cy="338554"/>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The ITT analysis set included all randomised patients. </a:t>
            </a:r>
            <a:r>
              <a:rPr kumimoji="0" lang="en-US"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a</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Denominator based on randomised patients. </a:t>
            </a:r>
            <a:r>
              <a:rPr kumimoji="0" lang="en-US"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b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Patient was reported to cancel surgery due to lost to follow-up.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ITT, intention-to-treat; PBO, placebo; TIS, tislelizumab;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tx</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treatment.</a:t>
            </a:r>
          </a:p>
        </p:txBody>
      </p:sp>
      <p:sp>
        <p:nvSpPr>
          <p:cNvPr id="89" name="Rectangle 7">
            <a:extLst>
              <a:ext uri="{FF2B5EF4-FFF2-40B4-BE49-F238E27FC236}">
                <a16:creationId xmlns:a16="http://schemas.microsoft.com/office/drawing/2014/main" id="{4AE99280-3673-B7A3-EEA4-43B8F28C8C74}"/>
              </a:ext>
            </a:extLst>
          </p:cNvPr>
          <p:cNvSpPr/>
          <p:nvPr/>
        </p:nvSpPr>
        <p:spPr>
          <a:xfrm>
            <a:off x="530816" y="2626318"/>
            <a:ext cx="2420693" cy="2668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36 (15.9%) had surgery </a:t>
            </a:r>
            <a:r>
              <a:rPr kumimoji="0" lang="en-US" sz="1200" b="1" i="0" u="none" strike="noStrike" kern="1200" cap="none" spc="0" normalizeH="0" baseline="0" noProof="0" err="1">
                <a:ln>
                  <a:noFill/>
                </a:ln>
                <a:solidFill>
                  <a:prstClr val="black"/>
                </a:solidFill>
                <a:effectLst/>
                <a:uLnTx/>
                <a:uFillTx/>
                <a:latin typeface="Arial Narrow"/>
                <a:ea typeface="+mn-ea"/>
                <a:cs typeface="+mn-cs"/>
              </a:rPr>
              <a:t>cancelled</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sp>
        <p:nvSpPr>
          <p:cNvPr id="90" name="Rectangle 16">
            <a:extLst>
              <a:ext uri="{FF2B5EF4-FFF2-40B4-BE49-F238E27FC236}">
                <a16:creationId xmlns:a16="http://schemas.microsoft.com/office/drawing/2014/main" id="{0C9BF536-5874-6D39-DAE5-1EB158FBAB18}"/>
              </a:ext>
            </a:extLst>
          </p:cNvPr>
          <p:cNvSpPr/>
          <p:nvPr/>
        </p:nvSpPr>
        <p:spPr>
          <a:xfrm>
            <a:off x="9280951" y="2622363"/>
            <a:ext cx="2480483" cy="2668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54 (23.8%) had surgery </a:t>
            </a:r>
            <a:r>
              <a:rPr kumimoji="0" lang="en-US" sz="1200" b="1" i="0" u="none" strike="noStrike" kern="1200" cap="none" spc="0" normalizeH="0" baseline="0" noProof="0" err="1">
                <a:ln>
                  <a:noFill/>
                </a:ln>
                <a:solidFill>
                  <a:prstClr val="black"/>
                </a:solidFill>
                <a:effectLst/>
                <a:uLnTx/>
                <a:uFillTx/>
                <a:latin typeface="Arial Narrow"/>
                <a:ea typeface="+mn-ea"/>
                <a:cs typeface="+mn-cs"/>
              </a:rPr>
              <a:t>cancelled</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graphicFrame>
        <p:nvGraphicFramePr>
          <p:cNvPr id="95" name="Table 9">
            <a:extLst>
              <a:ext uri="{FF2B5EF4-FFF2-40B4-BE49-F238E27FC236}">
                <a16:creationId xmlns:a16="http://schemas.microsoft.com/office/drawing/2014/main" id="{40F8240A-F7D3-031A-0A47-785F4C755CBE}"/>
              </a:ext>
            </a:extLst>
          </p:cNvPr>
          <p:cNvGraphicFramePr>
            <a:graphicFrameLocks noGrp="1"/>
          </p:cNvGraphicFramePr>
          <p:nvPr/>
        </p:nvGraphicFramePr>
        <p:xfrm>
          <a:off x="2998230" y="4505480"/>
          <a:ext cx="3065423" cy="929640"/>
        </p:xfrm>
        <a:graphic>
          <a:graphicData uri="http://schemas.openxmlformats.org/drawingml/2006/table">
            <a:tbl>
              <a:tblPr firstRow="1" bandRow="1">
                <a:tableStyleId>{5C22544A-7EE6-4342-B048-85BDC9FD1C3A}</a:tableStyleId>
              </a:tblPr>
              <a:tblGrid>
                <a:gridCol w="3065423">
                  <a:extLst>
                    <a:ext uri="{9D8B030D-6E8A-4147-A177-3AD203B41FA5}">
                      <a16:colId xmlns:a16="http://schemas.microsoft.com/office/drawing/2014/main" val="2669049760"/>
                    </a:ext>
                  </a:extLst>
                </a:gridCol>
              </a:tblGrid>
              <a:tr h="345440">
                <a:tc>
                  <a:txBody>
                    <a:bodyPr/>
                    <a:lstStyle/>
                    <a:p>
                      <a:pPr algn="ctr"/>
                      <a:r>
                        <a:rPr lang="en-US" sz="1500">
                          <a:latin typeface="+mn-lt"/>
                        </a:rPr>
                        <a:t>168 (74.3%) received adjuvant </a:t>
                      </a:r>
                      <a:r>
                        <a:rPr lang="en-US" sz="1500" err="1">
                          <a:latin typeface="+mn-lt"/>
                        </a:rPr>
                        <a:t>TIS</a:t>
                      </a:r>
                      <a:r>
                        <a:rPr lang="en-US" sz="1500" baseline="30000" err="1">
                          <a:latin typeface="+mn-lt"/>
                        </a:rPr>
                        <a:t>a</a:t>
                      </a:r>
                      <a:endParaRPr lang="en-US" sz="1500" baseline="30000">
                        <a:latin typeface="+mn-lt"/>
                      </a:endParaRPr>
                    </a:p>
                  </a:txBody>
                  <a:tcPr marL="121920" marR="121920" marT="60960" marB="60960">
                    <a:lnL w="12700" cap="flat" cmpd="sng" algn="ctr">
                      <a:solidFill>
                        <a:srgbClr val="5571BF"/>
                      </a:solidFill>
                      <a:prstDash val="solid"/>
                      <a:round/>
                      <a:headEnd type="none" w="med" len="med"/>
                      <a:tailEnd type="none" w="med" len="med"/>
                    </a:lnL>
                    <a:lnR w="12700" cap="flat" cmpd="sng" algn="ctr">
                      <a:solidFill>
                        <a:srgbClr val="5571BF"/>
                      </a:solidFill>
                      <a:prstDash val="solid"/>
                      <a:round/>
                      <a:headEnd type="none" w="med" len="med"/>
                      <a:tailEnd type="none" w="med" len="med"/>
                    </a:lnR>
                    <a:lnT w="12700" cap="flat" cmpd="sng" algn="ctr">
                      <a:solidFill>
                        <a:srgbClr val="5571BF"/>
                      </a:solidFill>
                      <a:prstDash val="solid"/>
                      <a:round/>
                      <a:headEnd type="none" w="med" len="med"/>
                      <a:tailEnd type="none" w="med" len="med"/>
                    </a:lnT>
                    <a:lnB w="12700" cap="flat" cmpd="sng" algn="ctr">
                      <a:solidFill>
                        <a:srgbClr val="5571BF"/>
                      </a:solidFill>
                      <a:prstDash val="solid"/>
                      <a:round/>
                      <a:headEnd type="none" w="med" len="med"/>
                      <a:tailEnd type="none" w="med" len="med"/>
                    </a:lnB>
                    <a:lnTlToBr w="12700" cmpd="sng">
                      <a:noFill/>
                      <a:prstDash val="solid"/>
                    </a:lnTlToBr>
                    <a:lnBlToTr w="12700" cmpd="sng">
                      <a:noFill/>
                      <a:prstDash val="solid"/>
                    </a:lnBlToTr>
                    <a:solidFill>
                      <a:srgbClr val="5571BF"/>
                    </a:solidFill>
                  </a:tcPr>
                </a:tc>
                <a:extLst>
                  <a:ext uri="{0D108BD9-81ED-4DB2-BD59-A6C34878D82A}">
                    <a16:rowId xmlns:a16="http://schemas.microsoft.com/office/drawing/2014/main" val="776339890"/>
                  </a:ext>
                </a:extLst>
              </a:tr>
              <a:tr h="5689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500">
                          <a:latin typeface="+mn-lt"/>
                        </a:rPr>
                        <a:t>106 (46.9%) completed adjuvant </a:t>
                      </a:r>
                      <a:r>
                        <a:rPr lang="en-US" sz="1500" err="1">
                          <a:latin typeface="+mn-lt"/>
                        </a:rPr>
                        <a:t>tx</a:t>
                      </a:r>
                      <a:r>
                        <a:rPr lang="en-US" sz="1500" baseline="30000" err="1">
                          <a:latin typeface="+mn-lt"/>
                        </a:rPr>
                        <a:t>a</a:t>
                      </a:r>
                      <a:endParaRPr lang="en-US" sz="1500" baseline="30000">
                        <a:latin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500" baseline="0">
                          <a:latin typeface="+mn-lt"/>
                        </a:rPr>
                        <a:t>11 (4.9%) adjuvant TIS ongoing</a:t>
                      </a:r>
                    </a:p>
                  </a:txBody>
                  <a:tcPr marL="121920" marR="121920" marT="60960" marB="60960">
                    <a:lnL w="12700" cap="flat" cmpd="sng" algn="ctr">
                      <a:solidFill>
                        <a:srgbClr val="5571BF"/>
                      </a:solidFill>
                      <a:prstDash val="solid"/>
                      <a:round/>
                      <a:headEnd type="none" w="med" len="med"/>
                      <a:tailEnd type="none" w="med" len="med"/>
                    </a:lnL>
                    <a:lnR w="12700" cap="flat" cmpd="sng" algn="ctr">
                      <a:solidFill>
                        <a:srgbClr val="5571BF"/>
                      </a:solidFill>
                      <a:prstDash val="solid"/>
                      <a:round/>
                      <a:headEnd type="none" w="med" len="med"/>
                      <a:tailEnd type="none" w="med" len="med"/>
                    </a:lnR>
                    <a:lnT w="12700" cap="flat" cmpd="sng" algn="ctr">
                      <a:solidFill>
                        <a:srgbClr val="5571BF"/>
                      </a:solidFill>
                      <a:prstDash val="solid"/>
                      <a:round/>
                      <a:headEnd type="none" w="med" len="med"/>
                      <a:tailEnd type="none" w="med" len="med"/>
                    </a:lnT>
                    <a:lnB w="12700" cap="flat" cmpd="sng" algn="ctr">
                      <a:solidFill>
                        <a:srgbClr val="5571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8575663"/>
                  </a:ext>
                </a:extLst>
              </a:tr>
            </a:tbl>
          </a:graphicData>
        </a:graphic>
      </p:graphicFrame>
      <p:graphicFrame>
        <p:nvGraphicFramePr>
          <p:cNvPr id="117" name="Table 9">
            <a:extLst>
              <a:ext uri="{FF2B5EF4-FFF2-40B4-BE49-F238E27FC236}">
                <a16:creationId xmlns:a16="http://schemas.microsoft.com/office/drawing/2014/main" id="{205AC759-5C35-E995-9B73-A2B8E72FBF98}"/>
              </a:ext>
            </a:extLst>
          </p:cNvPr>
          <p:cNvGraphicFramePr>
            <a:graphicFrameLocks noGrp="1"/>
          </p:cNvGraphicFramePr>
          <p:nvPr/>
        </p:nvGraphicFramePr>
        <p:xfrm>
          <a:off x="6175008" y="4505481"/>
          <a:ext cx="3018133" cy="929640"/>
        </p:xfrm>
        <a:graphic>
          <a:graphicData uri="http://schemas.openxmlformats.org/drawingml/2006/table">
            <a:tbl>
              <a:tblPr firstRow="1" bandRow="1">
                <a:tableStyleId>{5C22544A-7EE6-4342-B048-85BDC9FD1C3A}</a:tableStyleId>
              </a:tblPr>
              <a:tblGrid>
                <a:gridCol w="3018133">
                  <a:extLst>
                    <a:ext uri="{9D8B030D-6E8A-4147-A177-3AD203B41FA5}">
                      <a16:colId xmlns:a16="http://schemas.microsoft.com/office/drawing/2014/main" val="2669049760"/>
                    </a:ext>
                  </a:extLst>
                </a:gridCol>
              </a:tblGrid>
              <a:tr h="345440">
                <a:tc>
                  <a:txBody>
                    <a:bodyPr/>
                    <a:lstStyle/>
                    <a:p>
                      <a:pPr algn="ctr"/>
                      <a:r>
                        <a:rPr lang="en-US" sz="1500">
                          <a:solidFill>
                            <a:schemeClr val="bg1"/>
                          </a:solidFill>
                          <a:latin typeface="+mn-lt"/>
                        </a:rPr>
                        <a:t>147 (64.8%) received adjuvant </a:t>
                      </a:r>
                      <a:r>
                        <a:rPr lang="en-US" sz="1500" err="1">
                          <a:solidFill>
                            <a:schemeClr val="bg1"/>
                          </a:solidFill>
                          <a:latin typeface="+mn-lt"/>
                        </a:rPr>
                        <a:t>PBO</a:t>
                      </a:r>
                      <a:r>
                        <a:rPr lang="en-US" sz="1500" baseline="30000" err="1">
                          <a:solidFill>
                            <a:schemeClr val="bg1"/>
                          </a:solidFill>
                          <a:latin typeface="+mn-lt"/>
                        </a:rPr>
                        <a:t>a</a:t>
                      </a:r>
                      <a:endParaRPr lang="en-US" sz="1500" baseline="30000">
                        <a:solidFill>
                          <a:schemeClr val="bg1"/>
                        </a:solidFill>
                        <a:latin typeface="+mn-lt"/>
                      </a:endParaRPr>
                    </a:p>
                  </a:txBody>
                  <a:tcPr marL="121920" marR="121920" marT="60960" marB="6096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776339890"/>
                  </a:ext>
                </a:extLst>
              </a:tr>
              <a:tr h="5689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500">
                          <a:latin typeface="+mn-lt"/>
                        </a:rPr>
                        <a:t>101 (44.5%) completed adjuvant </a:t>
                      </a:r>
                      <a:r>
                        <a:rPr lang="en-US" sz="1500" err="1">
                          <a:latin typeface="+mn-lt"/>
                        </a:rPr>
                        <a:t>PBO</a:t>
                      </a:r>
                      <a:r>
                        <a:rPr lang="en-US" sz="1500" baseline="30000" err="1">
                          <a:latin typeface="+mn-lt"/>
                        </a:rPr>
                        <a:t>a</a:t>
                      </a:r>
                      <a:endParaRPr lang="en-US" sz="1500" baseline="30000">
                        <a:latin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500" baseline="0">
                          <a:latin typeface="+mn-lt"/>
                        </a:rPr>
                        <a:t>8 (3.5%) adjuvant PBO ongoing</a:t>
                      </a:r>
                    </a:p>
                  </a:txBody>
                  <a:tcPr marL="121920" marR="121920" marT="60960" marB="6096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8575663"/>
                  </a:ext>
                </a:extLst>
              </a:tr>
            </a:tbl>
          </a:graphicData>
        </a:graphic>
      </p:graphicFrame>
      <p:sp>
        <p:nvSpPr>
          <p:cNvPr id="119" name="Rectangle 7">
            <a:extLst>
              <a:ext uri="{FF2B5EF4-FFF2-40B4-BE49-F238E27FC236}">
                <a16:creationId xmlns:a16="http://schemas.microsoft.com/office/drawing/2014/main" id="{B3E53E05-5727-3494-B975-CC1CBC7FE205}"/>
              </a:ext>
            </a:extLst>
          </p:cNvPr>
          <p:cNvSpPr/>
          <p:nvPr/>
        </p:nvSpPr>
        <p:spPr>
          <a:xfrm>
            <a:off x="732655" y="4850872"/>
            <a:ext cx="1879203" cy="480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51 (22.6%) </a:t>
            </a:r>
            <a:r>
              <a:rPr kumimoji="0" lang="en-US" altLang="zh-CN" sz="1200" b="1" i="0" u="none" strike="noStrike" kern="1200" cap="none" spc="0" normalizeH="0" baseline="0" noProof="0">
                <a:ln>
                  <a:noFill/>
                </a:ln>
                <a:solidFill>
                  <a:prstClr val="black"/>
                </a:solidFill>
                <a:effectLst/>
                <a:uLnTx/>
                <a:uFillTx/>
                <a:latin typeface="Arial Narrow"/>
                <a:ea typeface="+mn-ea"/>
                <a:cs typeface="+mn-cs"/>
              </a:rPr>
              <a:t>discontinued</a:t>
            </a:r>
          </a:p>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altLang="zh-CN" sz="1200" b="1" i="0" u="none" strike="noStrike" kern="1200" cap="none" spc="0" normalizeH="0" baseline="0" noProof="0">
                <a:ln>
                  <a:noFill/>
                </a:ln>
                <a:solidFill>
                  <a:prstClr val="black"/>
                </a:solidFill>
                <a:effectLst/>
                <a:uLnTx/>
                <a:uFillTx/>
                <a:latin typeface="Arial Narrow"/>
                <a:ea typeface="+mn-ea"/>
                <a:cs typeface="+mn-cs"/>
              </a:rPr>
              <a:t> adjuvant </a:t>
            </a:r>
            <a:r>
              <a:rPr kumimoji="0" lang="en-US" altLang="zh-CN" sz="1200" b="1" i="0" u="none" strike="noStrike" kern="1200" cap="none" spc="0" normalizeH="0" baseline="0" noProof="0" err="1">
                <a:ln>
                  <a:noFill/>
                </a:ln>
                <a:solidFill>
                  <a:prstClr val="black"/>
                </a:solidFill>
                <a:effectLst/>
                <a:uLnTx/>
                <a:uFillTx/>
                <a:latin typeface="Arial Narrow"/>
                <a:ea typeface="+mn-ea"/>
                <a:cs typeface="+mn-cs"/>
              </a:rPr>
              <a:t>tx</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sp>
        <p:nvSpPr>
          <p:cNvPr id="120" name="Rectangle 16">
            <a:extLst>
              <a:ext uri="{FF2B5EF4-FFF2-40B4-BE49-F238E27FC236}">
                <a16:creationId xmlns:a16="http://schemas.microsoft.com/office/drawing/2014/main" id="{61E7C6F2-34AF-D74A-8655-C6F066DA4B4D}"/>
              </a:ext>
            </a:extLst>
          </p:cNvPr>
          <p:cNvSpPr/>
          <p:nvPr/>
        </p:nvSpPr>
        <p:spPr>
          <a:xfrm>
            <a:off x="9493370" y="4924404"/>
            <a:ext cx="1879196" cy="369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38 (16.7%) discontinued adjuvant </a:t>
            </a:r>
            <a:r>
              <a:rPr kumimoji="0" lang="en-US" sz="1200" b="1" i="0" u="none" strike="noStrike" kern="1200" cap="none" spc="0" normalizeH="0" baseline="0" noProof="0" err="1">
                <a:ln>
                  <a:noFill/>
                </a:ln>
                <a:solidFill>
                  <a:prstClr val="black"/>
                </a:solidFill>
                <a:effectLst/>
                <a:uLnTx/>
                <a:uFillTx/>
                <a:latin typeface="Arial Narrow"/>
                <a:ea typeface="+mn-ea"/>
                <a:cs typeface="+mn-cs"/>
              </a:rPr>
              <a:t>tx</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graphicFrame>
        <p:nvGraphicFramePr>
          <p:cNvPr id="121" name="表格 121">
            <a:extLst>
              <a:ext uri="{FF2B5EF4-FFF2-40B4-BE49-F238E27FC236}">
                <a16:creationId xmlns:a16="http://schemas.microsoft.com/office/drawing/2014/main" id="{D06B33B3-00E7-9B4B-C7B2-A266DC438960}"/>
              </a:ext>
            </a:extLst>
          </p:cNvPr>
          <p:cNvGraphicFramePr>
            <a:graphicFrameLocks noGrp="1"/>
          </p:cNvGraphicFramePr>
          <p:nvPr/>
        </p:nvGraphicFramePr>
        <p:xfrm>
          <a:off x="676414" y="1919573"/>
          <a:ext cx="2000908" cy="636016"/>
        </p:xfrm>
        <a:graphic>
          <a:graphicData uri="http://schemas.openxmlformats.org/drawingml/2006/table">
            <a:tbl>
              <a:tblPr>
                <a:tableStyleId>{5940675A-B579-460E-94D1-54222C63F5DA}</a:tableStyleId>
              </a:tblPr>
              <a:tblGrid>
                <a:gridCol w="1267644">
                  <a:extLst>
                    <a:ext uri="{9D8B030D-6E8A-4147-A177-3AD203B41FA5}">
                      <a16:colId xmlns:a16="http://schemas.microsoft.com/office/drawing/2014/main" val="4215574798"/>
                    </a:ext>
                  </a:extLst>
                </a:gridCol>
                <a:gridCol w="733264">
                  <a:extLst>
                    <a:ext uri="{9D8B030D-6E8A-4147-A177-3AD203B41FA5}">
                      <a16:colId xmlns:a16="http://schemas.microsoft.com/office/drawing/2014/main" val="1572216605"/>
                    </a:ext>
                  </a:extLst>
                </a:gridCol>
              </a:tblGrid>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7 (3.1%)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Patient withdrawal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5 (2.2%)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 (0.9%)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Physician decision</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1 (0.4%)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bl>
          </a:graphicData>
        </a:graphic>
      </p:graphicFrame>
      <p:graphicFrame>
        <p:nvGraphicFramePr>
          <p:cNvPr id="123" name="表格 121">
            <a:extLst>
              <a:ext uri="{FF2B5EF4-FFF2-40B4-BE49-F238E27FC236}">
                <a16:creationId xmlns:a16="http://schemas.microsoft.com/office/drawing/2014/main" id="{DBB3F448-8AE2-E255-81D2-F5163DD42B21}"/>
              </a:ext>
            </a:extLst>
          </p:cNvPr>
          <p:cNvGraphicFramePr>
            <a:graphicFrameLocks noGrp="1"/>
          </p:cNvGraphicFramePr>
          <p:nvPr/>
        </p:nvGraphicFramePr>
        <p:xfrm>
          <a:off x="676801" y="2895757"/>
          <a:ext cx="2000908" cy="809244"/>
        </p:xfrm>
        <a:graphic>
          <a:graphicData uri="http://schemas.openxmlformats.org/drawingml/2006/table">
            <a:tbl>
              <a:tblPr>
                <a:tableStyleId>{5940675A-B579-460E-94D1-54222C63F5DA}</a:tableStyleId>
              </a:tblPr>
              <a:tblGrid>
                <a:gridCol w="1278216">
                  <a:extLst>
                    <a:ext uri="{9D8B030D-6E8A-4147-A177-3AD203B41FA5}">
                      <a16:colId xmlns:a16="http://schemas.microsoft.com/office/drawing/2014/main" val="4215574798"/>
                    </a:ext>
                  </a:extLst>
                </a:gridCol>
                <a:gridCol w="722692">
                  <a:extLst>
                    <a:ext uri="{9D8B030D-6E8A-4147-A177-3AD203B41FA5}">
                      <a16:colId xmlns:a16="http://schemas.microsoft.com/office/drawing/2014/main" val="1572216605"/>
                    </a:ext>
                  </a:extLst>
                </a:gridCol>
              </a:tblGrid>
              <a:tr h="173228">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Patient withdrawal</a:t>
                      </a:r>
                    </a:p>
                    <a:p>
                      <a:pPr marL="0" marR="0" lvl="0" indent="0" algn="l" defTabSz="457200" rtl="0" eaLnBrk="1" fontAlgn="auto" latinLnBrk="0" hangingPunct="1">
                        <a:lnSpc>
                          <a:spcPct val="10000"/>
                        </a:lnSpc>
                        <a:spcBef>
                          <a:spcPts val="0"/>
                        </a:spcBef>
                        <a:spcAft>
                          <a:spcPts val="0"/>
                        </a:spcAft>
                        <a:buClrTx/>
                        <a:buSzTx/>
                        <a:buFontTx/>
                        <a:buNone/>
                        <a:tabLst/>
                        <a:defRPr/>
                      </a:pPr>
                      <a:endParaRPr lang="en-US" sz="9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20 (8.8%)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6 (2.7%)</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6 (2.7%)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Physician decision</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3 (1.3%)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err="1">
                          <a:solidFill>
                            <a:schemeClr val="tx1"/>
                          </a:solidFill>
                        </a:rPr>
                        <a:t>Other</a:t>
                      </a:r>
                      <a:r>
                        <a:rPr lang="en-US" sz="900" baseline="30000" err="1">
                          <a:solidFill>
                            <a:schemeClr val="tx1"/>
                          </a:solidFill>
                        </a:rPr>
                        <a:t>b</a:t>
                      </a:r>
                      <a:endParaRPr lang="en-US" sz="900" baseline="300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t>1 (0.4%)</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6153663"/>
                  </a:ext>
                </a:extLst>
              </a:tr>
            </a:tbl>
          </a:graphicData>
        </a:graphic>
      </p:graphicFrame>
      <p:graphicFrame>
        <p:nvGraphicFramePr>
          <p:cNvPr id="124" name="表格 121">
            <a:extLst>
              <a:ext uri="{FF2B5EF4-FFF2-40B4-BE49-F238E27FC236}">
                <a16:creationId xmlns:a16="http://schemas.microsoft.com/office/drawing/2014/main" id="{ADA28C2B-755E-7D1C-B119-7309823180B0}"/>
              </a:ext>
            </a:extLst>
          </p:cNvPr>
          <p:cNvGraphicFramePr>
            <a:graphicFrameLocks noGrp="1"/>
          </p:cNvGraphicFramePr>
          <p:nvPr/>
        </p:nvGraphicFramePr>
        <p:xfrm>
          <a:off x="676801" y="5306667"/>
          <a:ext cx="2000908" cy="636016"/>
        </p:xfrm>
        <a:graphic>
          <a:graphicData uri="http://schemas.openxmlformats.org/drawingml/2006/table">
            <a:tbl>
              <a:tblPr>
                <a:tableStyleId>{5940675A-B579-460E-94D1-54222C63F5DA}</a:tableStyleId>
              </a:tblPr>
              <a:tblGrid>
                <a:gridCol w="1267644">
                  <a:extLst>
                    <a:ext uri="{9D8B030D-6E8A-4147-A177-3AD203B41FA5}">
                      <a16:colId xmlns:a16="http://schemas.microsoft.com/office/drawing/2014/main" val="4215574798"/>
                    </a:ext>
                  </a:extLst>
                </a:gridCol>
                <a:gridCol w="733264">
                  <a:extLst>
                    <a:ext uri="{9D8B030D-6E8A-4147-A177-3AD203B41FA5}">
                      <a16:colId xmlns:a16="http://schemas.microsoft.com/office/drawing/2014/main" val="1572216605"/>
                    </a:ext>
                  </a:extLst>
                </a:gridCol>
              </a:tblGrid>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20 (8.8%)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15 (6.6%)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Patient withdrawal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9 (4.0%)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Physician decision</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7 (3.1%)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bl>
          </a:graphicData>
        </a:graphic>
      </p:graphicFrame>
      <p:graphicFrame>
        <p:nvGraphicFramePr>
          <p:cNvPr id="125" name="表格 121">
            <a:extLst>
              <a:ext uri="{FF2B5EF4-FFF2-40B4-BE49-F238E27FC236}">
                <a16:creationId xmlns:a16="http://schemas.microsoft.com/office/drawing/2014/main" id="{5277F866-43B2-387F-5D1D-838DCCDEB7BF}"/>
              </a:ext>
            </a:extLst>
          </p:cNvPr>
          <p:cNvGraphicFramePr>
            <a:graphicFrameLocks noGrp="1"/>
          </p:cNvGraphicFramePr>
          <p:nvPr/>
        </p:nvGraphicFramePr>
        <p:xfrm>
          <a:off x="9481093" y="1909120"/>
          <a:ext cx="2000908" cy="636016"/>
        </p:xfrm>
        <a:graphic>
          <a:graphicData uri="http://schemas.openxmlformats.org/drawingml/2006/table">
            <a:tbl>
              <a:tblPr>
                <a:tableStyleId>{5940675A-B579-460E-94D1-54222C63F5DA}</a:tableStyleId>
              </a:tblPr>
              <a:tblGrid>
                <a:gridCol w="1267644">
                  <a:extLst>
                    <a:ext uri="{9D8B030D-6E8A-4147-A177-3AD203B41FA5}">
                      <a16:colId xmlns:a16="http://schemas.microsoft.com/office/drawing/2014/main" val="4215574798"/>
                    </a:ext>
                  </a:extLst>
                </a:gridCol>
                <a:gridCol w="733264">
                  <a:extLst>
                    <a:ext uri="{9D8B030D-6E8A-4147-A177-3AD203B41FA5}">
                      <a16:colId xmlns:a16="http://schemas.microsoft.com/office/drawing/2014/main" val="1572216605"/>
                    </a:ext>
                  </a:extLst>
                </a:gridCol>
              </a:tblGrid>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 (0.9%)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Patient withdrawal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9 (4.0%)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4 (1.8%)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Physician decision</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 (0.9%)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bl>
          </a:graphicData>
        </a:graphic>
      </p:graphicFrame>
      <p:graphicFrame>
        <p:nvGraphicFramePr>
          <p:cNvPr id="128" name="表格 121">
            <a:extLst>
              <a:ext uri="{FF2B5EF4-FFF2-40B4-BE49-F238E27FC236}">
                <a16:creationId xmlns:a16="http://schemas.microsoft.com/office/drawing/2014/main" id="{8B0F125C-C9C9-5FE5-9462-1D85417FF24A}"/>
              </a:ext>
            </a:extLst>
          </p:cNvPr>
          <p:cNvGraphicFramePr>
            <a:graphicFrameLocks noGrp="1"/>
          </p:cNvGraphicFramePr>
          <p:nvPr/>
        </p:nvGraphicFramePr>
        <p:xfrm>
          <a:off x="9480001" y="5316250"/>
          <a:ext cx="2000908" cy="477012"/>
        </p:xfrm>
        <a:graphic>
          <a:graphicData uri="http://schemas.openxmlformats.org/drawingml/2006/table">
            <a:tbl>
              <a:tblPr>
                <a:tableStyleId>{5940675A-B579-460E-94D1-54222C63F5DA}</a:tableStyleId>
              </a:tblPr>
              <a:tblGrid>
                <a:gridCol w="1267644">
                  <a:extLst>
                    <a:ext uri="{9D8B030D-6E8A-4147-A177-3AD203B41FA5}">
                      <a16:colId xmlns:a16="http://schemas.microsoft.com/office/drawing/2014/main" val="4215574798"/>
                    </a:ext>
                  </a:extLst>
                </a:gridCol>
                <a:gridCol w="733264">
                  <a:extLst>
                    <a:ext uri="{9D8B030D-6E8A-4147-A177-3AD203B41FA5}">
                      <a16:colId xmlns:a16="http://schemas.microsoft.com/office/drawing/2014/main" val="1572216605"/>
                    </a:ext>
                  </a:extLst>
                </a:gridCol>
              </a:tblGrid>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32 (14.1%)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4 (1.8%)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Patient withdrawal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 (0.9%)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bl>
          </a:graphicData>
        </a:graphic>
      </p:graphicFrame>
      <p:sp>
        <p:nvSpPr>
          <p:cNvPr id="9" name="Rectangle 16">
            <a:extLst>
              <a:ext uri="{FF2B5EF4-FFF2-40B4-BE49-F238E27FC236}">
                <a16:creationId xmlns:a16="http://schemas.microsoft.com/office/drawing/2014/main" id="{3A4022AF-2187-A477-56B2-C9B3E18F9966}"/>
              </a:ext>
            </a:extLst>
          </p:cNvPr>
          <p:cNvSpPr/>
          <p:nvPr/>
        </p:nvSpPr>
        <p:spPr>
          <a:xfrm>
            <a:off x="9567463" y="3788691"/>
            <a:ext cx="1879196" cy="369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26 (11.5%) did not receive adjuvant </a:t>
            </a:r>
            <a:r>
              <a:rPr kumimoji="0" lang="en-US" sz="1200" b="1" i="0" u="none" strike="noStrike" kern="1200" cap="none" spc="0" normalizeH="0" baseline="0" noProof="0" err="1">
                <a:ln>
                  <a:noFill/>
                </a:ln>
                <a:solidFill>
                  <a:prstClr val="black"/>
                </a:solidFill>
                <a:effectLst/>
                <a:uLnTx/>
                <a:uFillTx/>
                <a:latin typeface="Arial Narrow"/>
                <a:ea typeface="+mn-ea"/>
                <a:cs typeface="+mn-cs"/>
              </a:rPr>
              <a:t>tx</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graphicFrame>
        <p:nvGraphicFramePr>
          <p:cNvPr id="18" name="表格 121">
            <a:extLst>
              <a:ext uri="{FF2B5EF4-FFF2-40B4-BE49-F238E27FC236}">
                <a16:creationId xmlns:a16="http://schemas.microsoft.com/office/drawing/2014/main" id="{30E2F9D8-88AF-BA0C-6A7F-E93FBDC27BA6}"/>
              </a:ext>
            </a:extLst>
          </p:cNvPr>
          <p:cNvGraphicFramePr>
            <a:graphicFrameLocks noGrp="1"/>
          </p:cNvGraphicFramePr>
          <p:nvPr/>
        </p:nvGraphicFramePr>
        <p:xfrm>
          <a:off x="9480001" y="4161048"/>
          <a:ext cx="2000908" cy="664464"/>
        </p:xfrm>
        <a:graphic>
          <a:graphicData uri="http://schemas.openxmlformats.org/drawingml/2006/table">
            <a:tbl>
              <a:tblPr>
                <a:tableStyleId>{5940675A-B579-460E-94D1-54222C63F5DA}</a:tableStyleId>
              </a:tblPr>
              <a:tblGrid>
                <a:gridCol w="1267644">
                  <a:extLst>
                    <a:ext uri="{9D8B030D-6E8A-4147-A177-3AD203B41FA5}">
                      <a16:colId xmlns:a16="http://schemas.microsoft.com/office/drawing/2014/main" val="4215574798"/>
                    </a:ext>
                  </a:extLst>
                </a:gridCol>
                <a:gridCol w="733264">
                  <a:extLst>
                    <a:ext uri="{9D8B030D-6E8A-4147-A177-3AD203B41FA5}">
                      <a16:colId xmlns:a16="http://schemas.microsoft.com/office/drawing/2014/main" val="1572216605"/>
                    </a:ext>
                  </a:extLst>
                </a:gridCol>
              </a:tblGrid>
              <a:tr h="173228">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altLang="zh-CN" sz="900">
                          <a:solidFill>
                            <a:schemeClr val="tx1"/>
                          </a:solidFill>
                        </a:rPr>
                        <a:t>Patient withdrawal</a:t>
                      </a:r>
                    </a:p>
                    <a:p>
                      <a:pPr marL="0" marR="0" lvl="0" indent="0" algn="l" defTabSz="457200" rtl="0" eaLnBrk="1" fontAlgn="auto" latinLnBrk="0" hangingPunct="1">
                        <a:lnSpc>
                          <a:spcPct val="10000"/>
                        </a:lnSpc>
                        <a:spcBef>
                          <a:spcPts val="0"/>
                        </a:spcBef>
                        <a:spcAft>
                          <a:spcPts val="0"/>
                        </a:spcAft>
                        <a:buClrTx/>
                        <a:buSzTx/>
                        <a:buFontTx/>
                        <a:buNone/>
                        <a:tabLst/>
                        <a:defRPr/>
                      </a:pPr>
                      <a:endParaRPr lang="en-US" sz="9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13 (5.7%)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4 (1.8%)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73228">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altLang="zh-CN" sz="900">
                          <a:solidFill>
                            <a:schemeClr val="tx1"/>
                          </a:solidFill>
                        </a:rPr>
                        <a:t>Physician decision</a:t>
                      </a:r>
                    </a:p>
                    <a:p>
                      <a:pPr marL="0" marR="0" lvl="0" indent="0" algn="l" defTabSz="457200" rtl="0" eaLnBrk="1" fontAlgn="auto" latinLnBrk="0" hangingPunct="1">
                        <a:lnSpc>
                          <a:spcPct val="10000"/>
                        </a:lnSpc>
                        <a:spcBef>
                          <a:spcPts val="0"/>
                        </a:spcBef>
                        <a:spcAft>
                          <a:spcPts val="0"/>
                        </a:spcAft>
                        <a:buClrTx/>
                        <a:buSzTx/>
                        <a:buFontTx/>
                        <a:buNone/>
                        <a:tabLst/>
                        <a:defRPr/>
                      </a:pPr>
                      <a:endParaRPr lang="en-US" sz="9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7 (3.1%)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 (0.9%)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bl>
          </a:graphicData>
        </a:graphic>
      </p:graphicFrame>
      <p:sp>
        <p:nvSpPr>
          <p:cNvPr id="29" name="矩形: 圆角 28">
            <a:extLst>
              <a:ext uri="{FF2B5EF4-FFF2-40B4-BE49-F238E27FC236}">
                <a16:creationId xmlns:a16="http://schemas.microsoft.com/office/drawing/2014/main" id="{5EDD6066-0D9B-7A0F-A382-CBE9A5AA633B}"/>
              </a:ext>
            </a:extLst>
          </p:cNvPr>
          <p:cNvSpPr/>
          <p:nvPr/>
        </p:nvSpPr>
        <p:spPr>
          <a:xfrm>
            <a:off x="9346291" y="2596147"/>
            <a:ext cx="2340853" cy="1123712"/>
          </a:xfrm>
          <a:prstGeom prst="roundRect">
            <a:avLst/>
          </a:prstGeom>
          <a:ln w="12700">
            <a:solidFill>
              <a:srgbClr val="7F7F7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Arial Narrow"/>
              <a:ea typeface="+mn-ea"/>
              <a:cs typeface="+mn-cs"/>
            </a:endParaRPr>
          </a:p>
        </p:txBody>
      </p:sp>
      <p:sp>
        <p:nvSpPr>
          <p:cNvPr id="30" name="矩形: 圆角 29">
            <a:extLst>
              <a:ext uri="{FF2B5EF4-FFF2-40B4-BE49-F238E27FC236}">
                <a16:creationId xmlns:a16="http://schemas.microsoft.com/office/drawing/2014/main" id="{A742867F-B124-90CA-A116-F98FF99C597B}"/>
              </a:ext>
            </a:extLst>
          </p:cNvPr>
          <p:cNvSpPr/>
          <p:nvPr/>
        </p:nvSpPr>
        <p:spPr>
          <a:xfrm>
            <a:off x="9345976" y="1516213"/>
            <a:ext cx="2347043" cy="1021556"/>
          </a:xfrm>
          <a:prstGeom prst="roundRect">
            <a:avLst/>
          </a:prstGeom>
          <a:ln w="12700">
            <a:solidFill>
              <a:srgbClr val="7F7F7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black"/>
              </a:solidFill>
              <a:effectLst/>
              <a:uLnTx/>
              <a:uFillTx/>
              <a:latin typeface="Arial Narrow"/>
              <a:ea typeface="+mn-ea"/>
              <a:cs typeface="+mn-cs"/>
            </a:endParaRPr>
          </a:p>
        </p:txBody>
      </p:sp>
      <p:sp>
        <p:nvSpPr>
          <p:cNvPr id="64" name="矩形: 圆角 63">
            <a:extLst>
              <a:ext uri="{FF2B5EF4-FFF2-40B4-BE49-F238E27FC236}">
                <a16:creationId xmlns:a16="http://schemas.microsoft.com/office/drawing/2014/main" id="{1CE1200C-3007-B9D5-72D0-2DE2D28837D2}"/>
              </a:ext>
            </a:extLst>
          </p:cNvPr>
          <p:cNvSpPr/>
          <p:nvPr/>
        </p:nvSpPr>
        <p:spPr>
          <a:xfrm>
            <a:off x="9339896" y="3733885"/>
            <a:ext cx="2337489" cy="1123712"/>
          </a:xfrm>
          <a:prstGeom prst="roundRect">
            <a:avLst/>
          </a:prstGeom>
          <a:ln w="12700">
            <a:solidFill>
              <a:srgbClr val="7F7F7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Arial Narrow"/>
              <a:ea typeface="+mn-ea"/>
              <a:cs typeface="+mn-cs"/>
            </a:endParaRPr>
          </a:p>
        </p:txBody>
      </p:sp>
      <p:sp>
        <p:nvSpPr>
          <p:cNvPr id="65" name="矩形: 圆角 64">
            <a:extLst>
              <a:ext uri="{FF2B5EF4-FFF2-40B4-BE49-F238E27FC236}">
                <a16:creationId xmlns:a16="http://schemas.microsoft.com/office/drawing/2014/main" id="{33663AD4-BECE-BE2D-699F-A2D0A10D4726}"/>
              </a:ext>
            </a:extLst>
          </p:cNvPr>
          <p:cNvSpPr/>
          <p:nvPr/>
        </p:nvSpPr>
        <p:spPr>
          <a:xfrm>
            <a:off x="9339896" y="4916660"/>
            <a:ext cx="2337489" cy="1021556"/>
          </a:xfrm>
          <a:prstGeom prst="roundRect">
            <a:avLst/>
          </a:prstGeom>
          <a:ln w="12700">
            <a:solidFill>
              <a:srgbClr val="7F7F7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black"/>
              </a:solidFill>
              <a:effectLst/>
              <a:uLnTx/>
              <a:uFillTx/>
              <a:latin typeface="Arial Narrow"/>
              <a:ea typeface="+mn-ea"/>
              <a:cs typeface="+mn-cs"/>
            </a:endParaRPr>
          </a:p>
        </p:txBody>
      </p:sp>
      <p:sp>
        <p:nvSpPr>
          <p:cNvPr id="66" name="矩形: 圆角 65">
            <a:extLst>
              <a:ext uri="{FF2B5EF4-FFF2-40B4-BE49-F238E27FC236}">
                <a16:creationId xmlns:a16="http://schemas.microsoft.com/office/drawing/2014/main" id="{B97F83D3-9AE2-1C88-CA90-AE44A4A30836}"/>
              </a:ext>
            </a:extLst>
          </p:cNvPr>
          <p:cNvSpPr/>
          <p:nvPr/>
        </p:nvSpPr>
        <p:spPr>
          <a:xfrm>
            <a:off x="562248" y="1519397"/>
            <a:ext cx="2347043" cy="1021556"/>
          </a:xfrm>
          <a:prstGeom prst="roundRect">
            <a:avLst/>
          </a:prstGeom>
          <a:ln w="12700">
            <a:solidFill>
              <a:srgbClr val="5571B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black"/>
              </a:solidFill>
              <a:effectLst/>
              <a:uLnTx/>
              <a:uFillTx/>
              <a:latin typeface="Arial Narrow"/>
              <a:ea typeface="+mn-ea"/>
              <a:cs typeface="+mn-cs"/>
            </a:endParaRPr>
          </a:p>
        </p:txBody>
      </p:sp>
      <p:sp>
        <p:nvSpPr>
          <p:cNvPr id="67" name="矩形: 圆角 66">
            <a:extLst>
              <a:ext uri="{FF2B5EF4-FFF2-40B4-BE49-F238E27FC236}">
                <a16:creationId xmlns:a16="http://schemas.microsoft.com/office/drawing/2014/main" id="{2986A205-6BB1-DDA1-1C22-0E6D5D1A6FE9}"/>
              </a:ext>
            </a:extLst>
          </p:cNvPr>
          <p:cNvSpPr/>
          <p:nvPr/>
        </p:nvSpPr>
        <p:spPr>
          <a:xfrm>
            <a:off x="562249" y="2598881"/>
            <a:ext cx="2347043" cy="1123712"/>
          </a:xfrm>
          <a:prstGeom prst="roundRect">
            <a:avLst/>
          </a:prstGeom>
          <a:ln w="12700">
            <a:solidFill>
              <a:srgbClr val="5571B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Arial Narrow"/>
              <a:ea typeface="+mn-ea"/>
              <a:cs typeface="+mn-cs"/>
            </a:endParaRPr>
          </a:p>
        </p:txBody>
      </p:sp>
      <p:sp>
        <p:nvSpPr>
          <p:cNvPr id="68" name="矩形: 圆角 67">
            <a:extLst>
              <a:ext uri="{FF2B5EF4-FFF2-40B4-BE49-F238E27FC236}">
                <a16:creationId xmlns:a16="http://schemas.microsoft.com/office/drawing/2014/main" id="{4E120721-F35B-466E-F685-23B888E2570F}"/>
              </a:ext>
            </a:extLst>
          </p:cNvPr>
          <p:cNvSpPr/>
          <p:nvPr/>
        </p:nvSpPr>
        <p:spPr>
          <a:xfrm>
            <a:off x="562248" y="3742838"/>
            <a:ext cx="2345075" cy="1123712"/>
          </a:xfrm>
          <a:prstGeom prst="roundRect">
            <a:avLst/>
          </a:prstGeom>
          <a:ln w="12700">
            <a:solidFill>
              <a:srgbClr val="5571B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Arial Narrow"/>
              <a:ea typeface="+mn-ea"/>
              <a:cs typeface="+mn-cs"/>
            </a:endParaRPr>
          </a:p>
        </p:txBody>
      </p:sp>
      <p:sp>
        <p:nvSpPr>
          <p:cNvPr id="69" name="矩形: 圆角 68">
            <a:extLst>
              <a:ext uri="{FF2B5EF4-FFF2-40B4-BE49-F238E27FC236}">
                <a16:creationId xmlns:a16="http://schemas.microsoft.com/office/drawing/2014/main" id="{2BBB8F32-D176-8DFC-8D4E-F07C4E28676F}"/>
              </a:ext>
            </a:extLst>
          </p:cNvPr>
          <p:cNvSpPr/>
          <p:nvPr/>
        </p:nvSpPr>
        <p:spPr>
          <a:xfrm>
            <a:off x="562250" y="4910524"/>
            <a:ext cx="2347041" cy="1021556"/>
          </a:xfrm>
          <a:prstGeom prst="roundRect">
            <a:avLst/>
          </a:prstGeom>
          <a:ln w="12700">
            <a:solidFill>
              <a:srgbClr val="5571B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black"/>
              </a:solidFill>
              <a:effectLst/>
              <a:uLnTx/>
              <a:uFillTx/>
              <a:latin typeface="Arial Narrow"/>
              <a:ea typeface="+mn-ea"/>
              <a:cs typeface="+mn-cs"/>
            </a:endParaRPr>
          </a:p>
        </p:txBody>
      </p:sp>
      <p:sp>
        <p:nvSpPr>
          <p:cNvPr id="70" name="Rectangle 16">
            <a:extLst>
              <a:ext uri="{FF2B5EF4-FFF2-40B4-BE49-F238E27FC236}">
                <a16:creationId xmlns:a16="http://schemas.microsoft.com/office/drawing/2014/main" id="{87759AF7-6B1B-779B-A715-F39541F4894E}"/>
              </a:ext>
            </a:extLst>
          </p:cNvPr>
          <p:cNvSpPr/>
          <p:nvPr/>
        </p:nvSpPr>
        <p:spPr>
          <a:xfrm>
            <a:off x="847810" y="3791218"/>
            <a:ext cx="1879196" cy="369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80000"/>
              </a:lnSpc>
              <a:spcBef>
                <a:spcPts val="0"/>
              </a:spcBef>
              <a:spcAft>
                <a:spcPts val="0"/>
              </a:spcAft>
              <a:buClr>
                <a:prstClr val="white"/>
              </a:buClr>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mn-cs"/>
              </a:rPr>
              <a:t>22 (9.7%) did not receive adjuvant </a:t>
            </a:r>
            <a:r>
              <a:rPr kumimoji="0" lang="en-US" sz="1200" b="1" i="0" u="none" strike="noStrike" kern="1200" cap="none" spc="0" normalizeH="0" baseline="0" noProof="0" err="1">
                <a:ln>
                  <a:noFill/>
                </a:ln>
                <a:solidFill>
                  <a:prstClr val="black"/>
                </a:solidFill>
                <a:effectLst/>
                <a:uLnTx/>
                <a:uFillTx/>
                <a:latin typeface="Arial Narrow"/>
                <a:ea typeface="+mn-ea"/>
                <a:cs typeface="+mn-cs"/>
              </a:rPr>
              <a:t>tx</a:t>
            </a:r>
            <a:r>
              <a:rPr kumimoji="0" lang="en-US" sz="1200" b="1" i="0" u="none" strike="noStrike" kern="1200" cap="none" spc="0" normalizeH="0" baseline="30000" noProof="0" err="1">
                <a:ln>
                  <a:noFill/>
                </a:ln>
                <a:solidFill>
                  <a:prstClr val="black"/>
                </a:solidFill>
                <a:effectLst/>
                <a:uLnTx/>
                <a:uFillTx/>
                <a:latin typeface="Arial Narrow"/>
                <a:ea typeface="+mn-ea"/>
                <a:cs typeface="+mn-cs"/>
              </a:rPr>
              <a:t>a</a:t>
            </a:r>
            <a:endParaRPr kumimoji="0" lang="en-US" sz="1200" b="1" i="0" u="none" strike="noStrike" kern="1200" cap="none" spc="0" normalizeH="0" baseline="30000" noProof="0">
              <a:ln>
                <a:noFill/>
              </a:ln>
              <a:solidFill>
                <a:prstClr val="black"/>
              </a:solidFill>
              <a:effectLst/>
              <a:uLnTx/>
              <a:uFillTx/>
              <a:latin typeface="Arial Narrow"/>
              <a:ea typeface="+mn-ea"/>
              <a:cs typeface="+mn-cs"/>
            </a:endParaRPr>
          </a:p>
        </p:txBody>
      </p:sp>
      <p:graphicFrame>
        <p:nvGraphicFramePr>
          <p:cNvPr id="71" name="表格 121">
            <a:extLst>
              <a:ext uri="{FF2B5EF4-FFF2-40B4-BE49-F238E27FC236}">
                <a16:creationId xmlns:a16="http://schemas.microsoft.com/office/drawing/2014/main" id="{64B1660D-AEF8-545C-84A9-E58F224BBA47}"/>
              </a:ext>
            </a:extLst>
          </p:cNvPr>
          <p:cNvGraphicFramePr>
            <a:graphicFrameLocks noGrp="1"/>
          </p:cNvGraphicFramePr>
          <p:nvPr/>
        </p:nvGraphicFramePr>
        <p:xfrm>
          <a:off x="676801" y="4173328"/>
          <a:ext cx="2000908" cy="664464"/>
        </p:xfrm>
        <a:graphic>
          <a:graphicData uri="http://schemas.openxmlformats.org/drawingml/2006/table">
            <a:tbl>
              <a:tblPr>
                <a:tableStyleId>{5940675A-B579-460E-94D1-54222C63F5DA}</a:tableStyleId>
              </a:tblPr>
              <a:tblGrid>
                <a:gridCol w="1267644">
                  <a:extLst>
                    <a:ext uri="{9D8B030D-6E8A-4147-A177-3AD203B41FA5}">
                      <a16:colId xmlns:a16="http://schemas.microsoft.com/office/drawing/2014/main" val="4215574798"/>
                    </a:ext>
                  </a:extLst>
                </a:gridCol>
                <a:gridCol w="733264">
                  <a:extLst>
                    <a:ext uri="{9D8B030D-6E8A-4147-A177-3AD203B41FA5}">
                      <a16:colId xmlns:a16="http://schemas.microsoft.com/office/drawing/2014/main" val="1572216605"/>
                    </a:ext>
                  </a:extLst>
                </a:gridCol>
              </a:tblGrid>
              <a:tr h="173228">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altLang="zh-CN" sz="900">
                          <a:solidFill>
                            <a:schemeClr val="tx1"/>
                          </a:solidFill>
                        </a:rPr>
                        <a:t>Patient withdrawal</a:t>
                      </a:r>
                    </a:p>
                    <a:p>
                      <a:pPr marL="0" marR="0" lvl="0" indent="0" algn="l" defTabSz="457200" rtl="0" eaLnBrk="1" fontAlgn="auto" latinLnBrk="0" hangingPunct="1">
                        <a:lnSpc>
                          <a:spcPct val="10000"/>
                        </a:lnSpc>
                        <a:spcBef>
                          <a:spcPts val="0"/>
                        </a:spcBef>
                        <a:spcAft>
                          <a:spcPts val="0"/>
                        </a:spcAft>
                        <a:buClrTx/>
                        <a:buSzTx/>
                        <a:buFontTx/>
                        <a:buNone/>
                        <a:tabLst/>
                        <a:defRPr/>
                      </a:pPr>
                      <a:endParaRPr lang="en-US" sz="9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10 (4.4%)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7 (3.1%)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73228">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altLang="zh-CN" sz="900">
                          <a:solidFill>
                            <a:schemeClr val="tx1"/>
                          </a:solidFill>
                        </a:rPr>
                        <a:t>Physician decision</a:t>
                      </a:r>
                    </a:p>
                    <a:p>
                      <a:pPr marL="0" marR="0" lvl="0" indent="0" algn="l" defTabSz="457200" rtl="0" eaLnBrk="1" fontAlgn="auto" latinLnBrk="0" hangingPunct="1">
                        <a:lnSpc>
                          <a:spcPct val="10000"/>
                        </a:lnSpc>
                        <a:spcBef>
                          <a:spcPts val="0"/>
                        </a:spcBef>
                        <a:spcAft>
                          <a:spcPts val="0"/>
                        </a:spcAft>
                        <a:buClrTx/>
                        <a:buSzTx/>
                        <a:buFontTx/>
                        <a:buNone/>
                        <a:tabLst/>
                        <a:defRPr/>
                      </a:pPr>
                      <a:endParaRPr lang="en-US" sz="9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4 (1.8%)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1 (0.4%)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bl>
          </a:graphicData>
        </a:graphic>
      </p:graphicFrame>
      <p:graphicFrame>
        <p:nvGraphicFramePr>
          <p:cNvPr id="4" name="表格 121">
            <a:extLst>
              <a:ext uri="{FF2B5EF4-FFF2-40B4-BE49-F238E27FC236}">
                <a16:creationId xmlns:a16="http://schemas.microsoft.com/office/drawing/2014/main" id="{8FCAA9CE-EBAD-FE87-FF45-8CFB4F739C10}"/>
              </a:ext>
            </a:extLst>
          </p:cNvPr>
          <p:cNvGraphicFramePr>
            <a:graphicFrameLocks noGrp="1"/>
          </p:cNvGraphicFramePr>
          <p:nvPr/>
        </p:nvGraphicFramePr>
        <p:xfrm>
          <a:off x="9480001" y="2910249"/>
          <a:ext cx="2000908" cy="650240"/>
        </p:xfrm>
        <a:graphic>
          <a:graphicData uri="http://schemas.openxmlformats.org/drawingml/2006/table">
            <a:tbl>
              <a:tblPr>
                <a:tableStyleId>{5940675A-B579-460E-94D1-54222C63F5DA}</a:tableStyleId>
              </a:tblPr>
              <a:tblGrid>
                <a:gridCol w="1218137">
                  <a:extLst>
                    <a:ext uri="{9D8B030D-6E8A-4147-A177-3AD203B41FA5}">
                      <a16:colId xmlns:a16="http://schemas.microsoft.com/office/drawing/2014/main" val="4215574798"/>
                    </a:ext>
                  </a:extLst>
                </a:gridCol>
                <a:gridCol w="782771">
                  <a:extLst>
                    <a:ext uri="{9D8B030D-6E8A-4147-A177-3AD203B41FA5}">
                      <a16:colId xmlns:a16="http://schemas.microsoft.com/office/drawing/2014/main" val="1572216605"/>
                    </a:ext>
                  </a:extLst>
                </a:gridCol>
              </a:tblGrid>
              <a:tr h="173228">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Patient withdrawal</a:t>
                      </a:r>
                    </a:p>
                    <a:p>
                      <a:pPr marL="0" marR="0" lvl="0" indent="0" algn="l" defTabSz="457200" rtl="0" eaLnBrk="1" fontAlgn="auto" latinLnBrk="0" hangingPunct="1">
                        <a:lnSpc>
                          <a:spcPct val="10000"/>
                        </a:lnSpc>
                        <a:spcBef>
                          <a:spcPts val="0"/>
                        </a:spcBef>
                        <a:spcAft>
                          <a:spcPts val="0"/>
                        </a:spcAft>
                        <a:buClrTx/>
                        <a:buSzTx/>
                        <a:buFontTx/>
                        <a:buNone/>
                        <a:tabLst/>
                        <a:defRPr/>
                      </a:pPr>
                      <a:endParaRPr lang="en-US" sz="9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28 (12.3%)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273144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Progressive disease</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17 (7.5%)</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7031298"/>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Adverse event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2 (0.9%)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0477767"/>
                  </a:ext>
                </a:extLst>
              </a:tr>
              <a:tr h="159004">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900">
                          <a:solidFill>
                            <a:schemeClr val="tx1"/>
                          </a:solidFill>
                        </a:rPr>
                        <a:t>Physician decision</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
                        </a:lnSpc>
                      </a:pPr>
                      <a:r>
                        <a:rPr lang="en-US" sz="900">
                          <a:solidFill>
                            <a:schemeClr val="tx1"/>
                          </a:solidFill>
                        </a:rPr>
                        <a:t>7 (3.1%) </a:t>
                      </a:r>
                      <a:endParaRPr lang="en-US" sz="9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702736"/>
                  </a:ext>
                </a:extLst>
              </a:tr>
            </a:tbl>
          </a:graphicData>
        </a:graphic>
      </p:graphicFrame>
      <p:sp>
        <p:nvSpPr>
          <p:cNvPr id="2" name="Slide Number Placeholder 2">
            <a:extLst>
              <a:ext uri="{FF2B5EF4-FFF2-40B4-BE49-F238E27FC236}">
                <a16:creationId xmlns:a16="http://schemas.microsoft.com/office/drawing/2014/main" id="{8E717D3E-7BF6-FEF4-BA34-516F3599DD69}"/>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BD3904E-F4F4-BB16-E085-9340EA4DFEDA}"/>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25723023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786B0-5CE0-14B5-3270-3210B8A36298}"/>
              </a:ext>
            </a:extLst>
          </p:cNvPr>
          <p:cNvSpPr>
            <a:spLocks noGrp="1"/>
          </p:cNvSpPr>
          <p:nvPr>
            <p:ph type="ctrTitle"/>
          </p:nvPr>
        </p:nvSpPr>
        <p:spPr>
          <a:xfrm>
            <a:off x="479999" y="646992"/>
            <a:ext cx="11213020" cy="576000"/>
          </a:xfrm>
        </p:spPr>
        <p:txBody>
          <a:bodyPr/>
          <a:lstStyle/>
          <a:p>
            <a:r>
              <a:rPr lang="en-US" cap="none"/>
              <a:t>Demographics and Baseline Characteristics </a:t>
            </a:r>
          </a:p>
        </p:txBody>
      </p:sp>
      <p:sp>
        <p:nvSpPr>
          <p:cNvPr id="2" name="Subtitle 3">
            <a:extLst>
              <a:ext uri="{FF2B5EF4-FFF2-40B4-BE49-F238E27FC236}">
                <a16:creationId xmlns:a16="http://schemas.microsoft.com/office/drawing/2014/main" id="{0B8AE4DF-4DFA-34A5-491D-E791B5DBE7F9}"/>
              </a:ext>
            </a:extLst>
          </p:cNvPr>
          <p:cNvSpPr>
            <a:spLocks noGrp="1"/>
          </p:cNvSpPr>
          <p:nvPr>
            <p:ph type="subTitle" idx="1"/>
          </p:nvPr>
        </p:nvSpPr>
        <p:spPr>
          <a:xfrm>
            <a:off x="479999" y="1222992"/>
            <a:ext cx="11213020" cy="600000"/>
          </a:xfrm>
        </p:spPr>
        <p:txBody>
          <a:bodyPr/>
          <a:lstStyle/>
          <a:p>
            <a:r>
              <a:rPr lang="en-US"/>
              <a:t>ITT Analysis Set</a:t>
            </a:r>
          </a:p>
        </p:txBody>
      </p:sp>
      <p:graphicFrame>
        <p:nvGraphicFramePr>
          <p:cNvPr id="6" name="Table 10">
            <a:extLst>
              <a:ext uri="{FF2B5EF4-FFF2-40B4-BE49-F238E27FC236}">
                <a16:creationId xmlns:a16="http://schemas.microsoft.com/office/drawing/2014/main" id="{51424E30-749C-A899-401E-3EA496CF6691}"/>
              </a:ext>
            </a:extLst>
          </p:cNvPr>
          <p:cNvGraphicFramePr>
            <a:graphicFrameLocks/>
          </p:cNvGraphicFramePr>
          <p:nvPr/>
        </p:nvGraphicFramePr>
        <p:xfrm>
          <a:off x="612741" y="1777656"/>
          <a:ext cx="10985499" cy="4205688"/>
        </p:xfrm>
        <a:graphic>
          <a:graphicData uri="http://schemas.openxmlformats.org/drawingml/2006/table">
            <a:tbl>
              <a:tblPr firstRow="1" bandRow="1">
                <a:tableStyleId>{5C22544A-7EE6-4342-B048-85BDC9FD1C3A}</a:tableStyleId>
              </a:tblPr>
              <a:tblGrid>
                <a:gridCol w="3661833">
                  <a:extLst>
                    <a:ext uri="{9D8B030D-6E8A-4147-A177-3AD203B41FA5}">
                      <a16:colId xmlns:a16="http://schemas.microsoft.com/office/drawing/2014/main" val="3655239048"/>
                    </a:ext>
                  </a:extLst>
                </a:gridCol>
                <a:gridCol w="3661833">
                  <a:extLst>
                    <a:ext uri="{9D8B030D-6E8A-4147-A177-3AD203B41FA5}">
                      <a16:colId xmlns:a16="http://schemas.microsoft.com/office/drawing/2014/main" val="3632940944"/>
                    </a:ext>
                  </a:extLst>
                </a:gridCol>
                <a:gridCol w="3661833">
                  <a:extLst>
                    <a:ext uri="{9D8B030D-6E8A-4147-A177-3AD203B41FA5}">
                      <a16:colId xmlns:a16="http://schemas.microsoft.com/office/drawing/2014/main" val="3930565974"/>
                    </a:ext>
                  </a:extLst>
                </a:gridCol>
              </a:tblGrid>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endParaRPr lang="en-US" sz="1100" kern="100">
                        <a:solidFill>
                          <a:schemeClr val="bg1"/>
                        </a:solidFill>
                        <a:effectLst/>
                        <a:latin typeface="+mn-lt"/>
                        <a:ea typeface="Calibri" panose="020F0502020204030204" pitchFamily="34" charset="0"/>
                        <a:cs typeface="Times New Roman" panose="02020603050405020304" pitchFamily="18" charset="0"/>
                      </a:endParaRPr>
                    </a:p>
                  </a:txBody>
                  <a:tcPr marL="7597" marR="7597" marT="7597"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algn="ctr">
                        <a:lnSpc>
                          <a:spcPct val="100000"/>
                        </a:lnSpc>
                        <a:spcBef>
                          <a:spcPts val="0"/>
                        </a:spcBef>
                        <a:spcAft>
                          <a:spcPts val="0"/>
                        </a:spcAft>
                      </a:pPr>
                      <a:r>
                        <a:rPr lang="en-US" sz="1100" b="1" kern="1200">
                          <a:solidFill>
                            <a:srgbClr val="5571BF"/>
                          </a:solidFill>
                          <a:effectLst/>
                          <a:latin typeface="+mn-lt"/>
                        </a:rPr>
                        <a:t>TIS arm (N=226)</a:t>
                      </a:r>
                      <a:endParaRPr lang="en-US" sz="1100" b="1" kern="100">
                        <a:solidFill>
                          <a:srgbClr val="5571BF"/>
                        </a:solidFill>
                        <a:effectLst/>
                        <a:latin typeface="+mn-lt"/>
                        <a:ea typeface="Calibri" panose="020F0502020204030204" pitchFamily="34" charset="0"/>
                        <a:cs typeface="Times New Roman" panose="02020603050405020304" pitchFamily="18" charset="0"/>
                      </a:endParaRPr>
                    </a:p>
                  </a:txBody>
                  <a:tcPr marL="7597" marR="7597" marT="7597"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b="1" kern="100">
                          <a:solidFill>
                            <a:srgbClr val="7F7F7F"/>
                          </a:solidFill>
                          <a:effectLst/>
                          <a:latin typeface="+mn-lt"/>
                          <a:ea typeface="Calibri" panose="020F0502020204030204" pitchFamily="34" charset="0"/>
                          <a:cs typeface="Times New Roman"/>
                        </a:rPr>
                        <a:t>PBO arm </a:t>
                      </a:r>
                      <a:r>
                        <a:rPr lang="en-US" sz="1100" kern="100">
                          <a:solidFill>
                            <a:srgbClr val="7F7F7F"/>
                          </a:solidFill>
                          <a:effectLst/>
                          <a:latin typeface="+mn-lt"/>
                          <a:ea typeface="Calibri" panose="020F0502020204030204" pitchFamily="34" charset="0"/>
                          <a:cs typeface="Times New Roman"/>
                        </a:rPr>
                        <a:t>(N=227)</a:t>
                      </a:r>
                    </a:p>
                  </a:txBody>
                  <a:tcPr marL="7597" marR="7597" marT="7597"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4793354"/>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r>
                        <a:rPr lang="en-US" sz="1100" kern="1200">
                          <a:solidFill>
                            <a:schemeClr val="tx1"/>
                          </a:solidFill>
                          <a:effectLst/>
                          <a:latin typeface="+mn-lt"/>
                        </a:rPr>
                        <a:t>Age, median (IQR), years</a:t>
                      </a:r>
                      <a:endParaRPr lang="en-US" sz="110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latin typeface="+mn-lt"/>
                          <a:ea typeface="SimSun"/>
                          <a:cs typeface="Times New Roman"/>
                        </a:rPr>
                        <a:t>62.0 (57.0, 67.0)</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latin typeface="+mn-lt"/>
                          <a:ea typeface="SimSun"/>
                          <a:cs typeface="Times New Roman"/>
                        </a:rPr>
                        <a:t>63.0 (56.0, 68.0)</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740363694"/>
                  </a:ext>
                </a:extLst>
              </a:tr>
              <a:tr h="170157">
                <a:tc>
                  <a:txBody>
                    <a:bodyPr/>
                    <a:lstStyle/>
                    <a:p>
                      <a:pPr marL="0" marR="0">
                        <a:lnSpc>
                          <a:spcPct val="100000"/>
                        </a:lnSpc>
                        <a:spcBef>
                          <a:spcPts val="0"/>
                        </a:spcBef>
                        <a:spcAft>
                          <a:spcPts val="0"/>
                        </a:spcAft>
                      </a:pPr>
                      <a:r>
                        <a:rPr lang="en-US" sz="1100" b="1" kern="100">
                          <a:solidFill>
                            <a:schemeClr val="tx1"/>
                          </a:solidFill>
                          <a:effectLst/>
                          <a:latin typeface="+mn-lt"/>
                          <a:ea typeface="Calibri" panose="020F0502020204030204" pitchFamily="34" charset="0"/>
                          <a:cs typeface="Times New Roman"/>
                        </a:rPr>
                        <a:t>Male sex, n (%)</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205 (90.7)</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205 (90.3)</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9663257"/>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r>
                        <a:rPr lang="en-US" sz="1100" kern="1200">
                          <a:solidFill>
                            <a:schemeClr val="tx1"/>
                          </a:solidFill>
                          <a:effectLst/>
                          <a:latin typeface="+mn-lt"/>
                        </a:rPr>
                        <a:t>Asian race, n (%)</a:t>
                      </a:r>
                      <a:endParaRPr lang="en-US" sz="110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latin typeface="+mn-lt"/>
                          <a:ea typeface="SimSun"/>
                          <a:cs typeface="Times New Roman"/>
                        </a:rPr>
                        <a:t>226 (100.0)</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latin typeface="+mn-lt"/>
                          <a:ea typeface="SimSun"/>
                          <a:cs typeface="Times New Roman"/>
                        </a:rPr>
                        <a:t>227 (100.0)</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527136308"/>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r>
                        <a:rPr lang="en-US" sz="1100" kern="1200" err="1">
                          <a:solidFill>
                            <a:schemeClr val="tx1"/>
                          </a:solidFill>
                          <a:effectLst/>
                          <a:latin typeface="+mn-lt"/>
                        </a:rPr>
                        <a:t>ECOG</a:t>
                      </a:r>
                      <a:r>
                        <a:rPr lang="en-US" sz="1100" kern="1200">
                          <a:solidFill>
                            <a:schemeClr val="tx1"/>
                          </a:solidFill>
                          <a:effectLst/>
                          <a:latin typeface="+mn-lt"/>
                        </a:rPr>
                        <a:t> PS, n (%)</a:t>
                      </a:r>
                      <a:r>
                        <a:rPr lang="en-US" sz="1100" kern="1200" baseline="30000">
                          <a:solidFill>
                            <a:schemeClr val="tx1"/>
                          </a:solidFill>
                          <a:effectLst/>
                          <a:latin typeface="+mn-lt"/>
                        </a:rPr>
                        <a:t>a</a:t>
                      </a:r>
                      <a:endParaRPr lang="en-US" sz="110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73232367"/>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a:lnSpc>
                          <a:spcPct val="100000"/>
                        </a:lnSpc>
                        <a:spcBef>
                          <a:spcPts val="0"/>
                        </a:spcBef>
                        <a:spcAft>
                          <a:spcPts val="0"/>
                        </a:spcAft>
                      </a:pPr>
                      <a:r>
                        <a:rPr lang="en-US" sz="1100" b="0" kern="1200">
                          <a:solidFill>
                            <a:schemeClr val="tx1"/>
                          </a:solidFill>
                          <a:effectLst/>
                          <a:latin typeface="+mn-lt"/>
                        </a:rPr>
                        <a:t>0</a:t>
                      </a:r>
                      <a:endParaRPr lang="en-US" sz="1100" b="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142 (62.8)</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154 (67.8)</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38793950"/>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a:lnSpc>
                          <a:spcPct val="100000"/>
                        </a:lnSpc>
                        <a:spcBef>
                          <a:spcPts val="0"/>
                        </a:spcBef>
                        <a:spcAft>
                          <a:spcPts val="0"/>
                        </a:spcAft>
                      </a:pPr>
                      <a:r>
                        <a:rPr lang="en-US" sz="1100" b="0" kern="1200">
                          <a:solidFill>
                            <a:schemeClr val="tx1"/>
                          </a:solidFill>
                          <a:effectLst/>
                          <a:latin typeface="+mn-lt"/>
                        </a:rPr>
                        <a:t>1</a:t>
                      </a:r>
                      <a:endParaRPr lang="en-US" sz="1100" b="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83 (36.7)</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73 (32.2)</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223359"/>
                  </a:ext>
                </a:extLst>
              </a:tr>
              <a:tr h="170157">
                <a:tc>
                  <a:txBody>
                    <a:bodyPr/>
                    <a:lstStyle/>
                    <a:p>
                      <a:pPr marL="0" marR="0">
                        <a:lnSpc>
                          <a:spcPct val="100000"/>
                        </a:lnSpc>
                        <a:spcBef>
                          <a:spcPts val="0"/>
                        </a:spcBef>
                        <a:spcAft>
                          <a:spcPts val="0"/>
                        </a:spcAft>
                      </a:pPr>
                      <a:r>
                        <a:rPr lang="en-US" sz="1100" b="1" kern="100">
                          <a:solidFill>
                            <a:schemeClr val="tx1"/>
                          </a:solidFill>
                          <a:effectLst/>
                          <a:latin typeface="+mn-lt"/>
                          <a:ea typeface="Calibri" panose="020F0502020204030204" pitchFamily="34" charset="0"/>
                          <a:cs typeface="Times New Roman"/>
                        </a:rPr>
                        <a:t>Smoking status, n (%)</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770016351"/>
                  </a:ext>
                </a:extLst>
              </a:tr>
              <a:tr h="170157">
                <a:tc>
                  <a:txBody>
                    <a:bodyPr/>
                    <a:lstStyle/>
                    <a:p>
                      <a:pPr marL="107950" marR="0">
                        <a:lnSpc>
                          <a:spcPct val="100000"/>
                        </a:lnSpc>
                        <a:spcBef>
                          <a:spcPts val="0"/>
                        </a:spcBef>
                        <a:spcAft>
                          <a:spcPts val="0"/>
                        </a:spcAft>
                      </a:pPr>
                      <a:r>
                        <a:rPr lang="en-US" sz="1100" b="0" kern="100">
                          <a:solidFill>
                            <a:schemeClr val="tx1"/>
                          </a:solidFill>
                          <a:effectLst/>
                          <a:latin typeface="+mn-lt"/>
                          <a:ea typeface="Calibri" panose="020F0502020204030204" pitchFamily="34" charset="0"/>
                          <a:cs typeface="Times New Roman"/>
                        </a:rPr>
                        <a:t>Current/former</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ct val="100000"/>
                        </a:lnSpc>
                        <a:spcBef>
                          <a:spcPts val="0"/>
                        </a:spcBef>
                        <a:spcAft>
                          <a:spcPts val="0"/>
                        </a:spcAft>
                      </a:pPr>
                      <a:r>
                        <a:rPr lang="en-US" sz="1100" kern="100">
                          <a:effectLst/>
                          <a:latin typeface="+mn-lt"/>
                          <a:ea typeface="Calibri" panose="020F0502020204030204" pitchFamily="34" charset="0"/>
                          <a:cs typeface="Times New Roman"/>
                        </a:rPr>
                        <a:t>193 (85.4)</a:t>
                      </a: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ct val="100000"/>
                        </a:lnSpc>
                        <a:spcBef>
                          <a:spcPts val="0"/>
                        </a:spcBef>
                        <a:spcAft>
                          <a:spcPts val="0"/>
                        </a:spcAft>
                      </a:pPr>
                      <a:r>
                        <a:rPr lang="en-US" sz="1100" kern="100">
                          <a:effectLst/>
                          <a:latin typeface="+mn-lt"/>
                          <a:ea typeface="Calibri" panose="020F0502020204030204" pitchFamily="34" charset="0"/>
                          <a:cs typeface="Times New Roman"/>
                        </a:rPr>
                        <a:t>190 (83.7)</a:t>
                      </a: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220810860"/>
                  </a:ext>
                </a:extLst>
              </a:tr>
              <a:tr h="66912">
                <a:tc>
                  <a:txBody>
                    <a:bodyPr/>
                    <a:lstStyle/>
                    <a:p>
                      <a:pPr marL="107950" marR="0">
                        <a:lnSpc>
                          <a:spcPct val="100000"/>
                        </a:lnSpc>
                        <a:spcBef>
                          <a:spcPts val="0"/>
                        </a:spcBef>
                        <a:spcAft>
                          <a:spcPts val="0"/>
                        </a:spcAft>
                      </a:pPr>
                      <a:r>
                        <a:rPr lang="en-US" sz="1100" b="0" kern="100">
                          <a:solidFill>
                            <a:schemeClr val="tx1"/>
                          </a:solidFill>
                          <a:effectLst/>
                          <a:latin typeface="+mn-lt"/>
                          <a:ea typeface="Calibri" panose="020F0502020204030204" pitchFamily="34" charset="0"/>
                          <a:cs typeface="Times New Roman"/>
                        </a:rPr>
                        <a:t>Never</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kern="100">
                          <a:effectLst/>
                          <a:latin typeface="+mn-lt"/>
                          <a:ea typeface="Calibri" panose="020F0502020204030204" pitchFamily="34" charset="0"/>
                          <a:cs typeface="Times New Roman"/>
                        </a:rPr>
                        <a:t>33 (14.6)</a:t>
                      </a: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kern="100">
                          <a:effectLst/>
                          <a:latin typeface="+mn-lt"/>
                          <a:ea typeface="Calibri" panose="020F0502020204030204" pitchFamily="34" charset="0"/>
                          <a:cs typeface="Times New Roman"/>
                        </a:rPr>
                        <a:t>37 (16.3)</a:t>
                      </a: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038663863"/>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r>
                        <a:rPr lang="en-US" sz="1100" kern="1200">
                          <a:solidFill>
                            <a:schemeClr val="tx1"/>
                          </a:solidFill>
                          <a:effectLst/>
                          <a:latin typeface="+mn-lt"/>
                        </a:rPr>
                        <a:t>Histology, n (%)</a:t>
                      </a:r>
                      <a:r>
                        <a:rPr lang="en-GB" sz="1100" b="0" i="0" u="none" strike="noStrike" kern="100" cap="none" baseline="30000">
                          <a:solidFill>
                            <a:schemeClr val="tx1"/>
                          </a:solidFill>
                          <a:effectLst/>
                          <a:latin typeface="+mn-lt"/>
                          <a:ea typeface="Calibri" panose="020F0502020204030204" pitchFamily="34" charset="0"/>
                          <a:cs typeface="Times New Roman"/>
                          <a:sym typeface="Arial"/>
                        </a:rPr>
                        <a:t>b</a:t>
                      </a:r>
                      <a:endParaRPr lang="en-US" sz="1100" kern="100">
                        <a:solidFill>
                          <a:schemeClr val="tx1"/>
                        </a:solidFill>
                        <a:effectLst/>
                        <a:latin typeface="+mn-lt"/>
                        <a:ea typeface="Calibri" panose="020F0502020204030204" pitchFamily="34" charset="0"/>
                        <a:cs typeface="Times New Roman"/>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1502136"/>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a:lnSpc>
                          <a:spcPct val="100000"/>
                        </a:lnSpc>
                        <a:spcBef>
                          <a:spcPts val="0"/>
                        </a:spcBef>
                        <a:spcAft>
                          <a:spcPts val="0"/>
                        </a:spcAft>
                      </a:pPr>
                      <a:r>
                        <a:rPr lang="en-US" sz="1100" b="0" kern="1200">
                          <a:solidFill>
                            <a:schemeClr val="tx1"/>
                          </a:solidFill>
                          <a:effectLst/>
                          <a:highlight>
                            <a:srgbClr val="FFFF00"/>
                          </a:highlight>
                          <a:latin typeface="+mn-lt"/>
                        </a:rPr>
                        <a:t>Squamous</a:t>
                      </a:r>
                      <a:endParaRPr lang="en-US" sz="1100" b="0" kern="100">
                        <a:solidFill>
                          <a:schemeClr val="tx1"/>
                        </a:solidFill>
                        <a:effectLst/>
                        <a:highlight>
                          <a:srgbClr val="FFFF00"/>
                        </a:highligh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highlight>
                            <a:srgbClr val="FFFF00"/>
                          </a:highlight>
                          <a:latin typeface="+mn-lt"/>
                          <a:ea typeface="SimSun"/>
                          <a:cs typeface="Times New Roman"/>
                        </a:rPr>
                        <a:t>179 (79.2)</a:t>
                      </a:r>
                      <a:endParaRPr lang="en-US" sz="1100" kern="100">
                        <a:effectLst/>
                        <a:highlight>
                          <a:srgbClr val="FFFF00"/>
                        </a:highligh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highlight>
                            <a:srgbClr val="FFFF00"/>
                          </a:highlight>
                          <a:latin typeface="+mn-lt"/>
                          <a:ea typeface="SimSun"/>
                          <a:cs typeface="Times New Roman"/>
                        </a:rPr>
                        <a:t>175 (77.1)</a:t>
                      </a:r>
                      <a:endParaRPr lang="en-US" sz="1100" kern="100">
                        <a:effectLst/>
                        <a:highlight>
                          <a:srgbClr val="FFFF00"/>
                        </a:highligh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32000095"/>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a:lnSpc>
                          <a:spcPct val="100000"/>
                        </a:lnSpc>
                        <a:spcBef>
                          <a:spcPts val="0"/>
                        </a:spcBef>
                        <a:spcAft>
                          <a:spcPts val="0"/>
                        </a:spcAft>
                      </a:pPr>
                      <a:r>
                        <a:rPr lang="en-US" sz="1100" b="0" kern="100">
                          <a:solidFill>
                            <a:schemeClr val="tx1"/>
                          </a:solidFill>
                          <a:effectLst/>
                          <a:latin typeface="+mn-lt"/>
                          <a:ea typeface="Calibri" panose="020F0502020204030204" pitchFamily="34" charset="0"/>
                          <a:cs typeface="Times New Roman"/>
                        </a:rPr>
                        <a:t>Non-squamous</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45 (19.9)</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50 (22.0)</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87541949"/>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r>
                        <a:rPr lang="en-US" sz="1100" kern="1200">
                          <a:solidFill>
                            <a:schemeClr val="tx1"/>
                          </a:solidFill>
                          <a:effectLst/>
                          <a:latin typeface="+mn-lt"/>
                        </a:rPr>
                        <a:t>Disease stage, </a:t>
                      </a:r>
                      <a:r>
                        <a:rPr lang="en-US" sz="1100" b="1" kern="100">
                          <a:solidFill>
                            <a:schemeClr val="tx1"/>
                          </a:solidFill>
                          <a:effectLst/>
                          <a:latin typeface="+mn-lt"/>
                          <a:cs typeface="Times New Roman"/>
                        </a:rPr>
                        <a:t>n (%)</a:t>
                      </a:r>
                      <a:endParaRPr lang="en-US" sz="110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744026301"/>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a:lnSpc>
                          <a:spcPct val="100000"/>
                        </a:lnSpc>
                        <a:spcBef>
                          <a:spcPts val="0"/>
                        </a:spcBef>
                        <a:spcAft>
                          <a:spcPts val="0"/>
                        </a:spcAft>
                      </a:pPr>
                      <a:r>
                        <a:rPr lang="en-US" sz="1100" b="0" kern="1200">
                          <a:solidFill>
                            <a:schemeClr val="tx1"/>
                          </a:solidFill>
                          <a:effectLst/>
                          <a:latin typeface="+mn-lt"/>
                        </a:rPr>
                        <a:t>II</a:t>
                      </a:r>
                      <a:endParaRPr lang="en-US" sz="1100" b="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latin typeface="+mn-lt"/>
                          <a:ea typeface="SimSun"/>
                          <a:cs typeface="Times New Roman"/>
                        </a:rPr>
                        <a:t>92 (40.7)</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latin typeface="+mn-lt"/>
                          <a:ea typeface="SimSun"/>
                          <a:cs typeface="Times New Roman"/>
                        </a:rPr>
                        <a:t>91 (40.1)</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670704475"/>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a:lnSpc>
                          <a:spcPct val="100000"/>
                        </a:lnSpc>
                        <a:spcBef>
                          <a:spcPts val="0"/>
                        </a:spcBef>
                        <a:spcAft>
                          <a:spcPts val="0"/>
                        </a:spcAft>
                      </a:pPr>
                      <a:r>
                        <a:rPr lang="en-US" sz="1100" b="0" kern="1200">
                          <a:solidFill>
                            <a:schemeClr val="tx1"/>
                          </a:solidFill>
                          <a:effectLst/>
                          <a:highlight>
                            <a:srgbClr val="FFFF00"/>
                          </a:highlight>
                          <a:latin typeface="+mn-lt"/>
                        </a:rPr>
                        <a:t>IIIA</a:t>
                      </a:r>
                      <a:endParaRPr lang="en-US" sz="1100" b="0" kern="100">
                        <a:solidFill>
                          <a:schemeClr val="tx1"/>
                        </a:solidFill>
                        <a:effectLst/>
                        <a:highlight>
                          <a:srgbClr val="FFFF00"/>
                        </a:highligh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highlight>
                            <a:srgbClr val="FFFF00"/>
                          </a:highlight>
                          <a:latin typeface="+mn-lt"/>
                          <a:ea typeface="SimSun"/>
                          <a:cs typeface="Times New Roman"/>
                        </a:rPr>
                        <a:t>132 (58.4)</a:t>
                      </a:r>
                      <a:endParaRPr lang="en-US" sz="1100" kern="100">
                        <a:effectLst/>
                        <a:highlight>
                          <a:srgbClr val="FFFF00"/>
                        </a:highligh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0">
                          <a:effectLst/>
                          <a:highlight>
                            <a:srgbClr val="FFFF00"/>
                          </a:highlight>
                          <a:latin typeface="+mn-lt"/>
                          <a:ea typeface="SimSun"/>
                          <a:cs typeface="Times New Roman"/>
                        </a:rPr>
                        <a:t>133 (58.6)</a:t>
                      </a:r>
                      <a:endParaRPr lang="en-US" sz="1100" kern="100">
                        <a:effectLst/>
                        <a:highlight>
                          <a:srgbClr val="FFFF00"/>
                        </a:highligh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665315583"/>
                  </a:ext>
                </a:extLst>
              </a:tr>
              <a:tr h="170157">
                <a:tc>
                  <a:txBody>
                    <a:bodyPr/>
                    <a:lstStyle/>
                    <a:p>
                      <a:pPr marL="0" marR="0">
                        <a:lnSpc>
                          <a:spcPct val="100000"/>
                        </a:lnSpc>
                        <a:spcBef>
                          <a:spcPts val="0"/>
                        </a:spcBef>
                        <a:spcAft>
                          <a:spcPts val="0"/>
                        </a:spcAft>
                      </a:pPr>
                      <a:r>
                        <a:rPr lang="en-US" sz="1100" b="1" i="0" u="none" strike="noStrike" kern="1200" cap="none" err="1">
                          <a:solidFill>
                            <a:schemeClr val="tx1"/>
                          </a:solidFill>
                          <a:effectLst/>
                          <a:latin typeface="+mn-lt"/>
                          <a:ea typeface="+mn-ea"/>
                          <a:cs typeface="+mn-cs"/>
                          <a:sym typeface="Arial"/>
                        </a:rPr>
                        <a:t>cN</a:t>
                      </a:r>
                      <a:r>
                        <a:rPr lang="en-US" sz="1100" b="1" i="0" u="none" strike="noStrike" kern="1200" cap="none">
                          <a:solidFill>
                            <a:schemeClr val="tx1"/>
                          </a:solidFill>
                          <a:effectLst/>
                          <a:latin typeface="+mn-lt"/>
                          <a:ea typeface="+mn-ea"/>
                          <a:cs typeface="+mn-cs"/>
                          <a:sym typeface="Arial"/>
                        </a:rPr>
                        <a:t> status</a:t>
                      </a:r>
                      <a:r>
                        <a:rPr lang="en-US" altLang="zh-CN" sz="1100" b="1" kern="100">
                          <a:solidFill>
                            <a:schemeClr val="tx1"/>
                          </a:solidFill>
                          <a:effectLst/>
                          <a:latin typeface="+mn-lt"/>
                          <a:ea typeface="Calibri" panose="020F0502020204030204" pitchFamily="34" charset="0"/>
                          <a:cs typeface="Times New Roman"/>
                        </a:rPr>
                        <a:t>, n (%)</a:t>
                      </a:r>
                      <a:r>
                        <a:rPr lang="en-US" altLang="zh-CN" sz="1100" b="1" kern="100" baseline="30000">
                          <a:solidFill>
                            <a:schemeClr val="tx1"/>
                          </a:solidFill>
                          <a:effectLst/>
                          <a:latin typeface="+mn-lt"/>
                          <a:ea typeface="Calibri" panose="020F0502020204030204" pitchFamily="34" charset="0"/>
                          <a:cs typeface="Times New Roman"/>
                        </a:rPr>
                        <a:t>c</a:t>
                      </a:r>
                      <a:endParaRPr lang="en-US" sz="1100" b="1" i="0" u="none" strike="noStrike" kern="1200" cap="none" baseline="30000">
                        <a:solidFill>
                          <a:schemeClr val="tx1"/>
                        </a:solidFill>
                        <a:effectLst/>
                        <a:latin typeface="+mn-lt"/>
                        <a:ea typeface="+mn-ea"/>
                        <a:cs typeface="Times New Roman"/>
                        <a:sym typeface="Arial"/>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endParaRPr lang="en-US" sz="1100" kern="100">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endParaRPr lang="en-US" sz="1100" kern="100">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1562138638"/>
                  </a:ext>
                </a:extLst>
              </a:tr>
              <a:tr h="170157">
                <a:tc>
                  <a:txBody>
                    <a:bodyPr/>
                    <a:lstStyle/>
                    <a:p>
                      <a:pPr marL="107950" marR="0">
                        <a:lnSpc>
                          <a:spcPct val="100000"/>
                        </a:lnSpc>
                        <a:spcBef>
                          <a:spcPts val="0"/>
                        </a:spcBef>
                        <a:spcAft>
                          <a:spcPts val="0"/>
                        </a:spcAft>
                      </a:pPr>
                      <a:r>
                        <a:rPr lang="en-US" sz="1100" b="0" kern="100">
                          <a:solidFill>
                            <a:schemeClr val="tx1"/>
                          </a:solidFill>
                          <a:effectLst/>
                          <a:latin typeface="+mn-lt"/>
                          <a:ea typeface="Calibri" panose="020F0502020204030204" pitchFamily="34" charset="0"/>
                          <a:cs typeface="Times New Roman"/>
                        </a:rPr>
                        <a:t>N0</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100">
                          <a:effectLst/>
                          <a:latin typeface="+mn-lt"/>
                          <a:ea typeface="SimSun"/>
                          <a:cs typeface="Times New Roman"/>
                        </a:rPr>
                        <a:t>60 (26.5)</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100">
                          <a:effectLst/>
                          <a:latin typeface="+mn-lt"/>
                          <a:ea typeface="SimSun"/>
                          <a:cs typeface="Times New Roman"/>
                        </a:rPr>
                        <a:t>54 (23.8)</a:t>
                      </a: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90424727"/>
                  </a:ext>
                </a:extLst>
              </a:tr>
              <a:tr h="170157">
                <a:tc>
                  <a:txBody>
                    <a:bodyPr/>
                    <a:lstStyle/>
                    <a:p>
                      <a:pPr marL="107950" marR="0">
                        <a:lnSpc>
                          <a:spcPct val="100000"/>
                        </a:lnSpc>
                        <a:spcBef>
                          <a:spcPts val="0"/>
                        </a:spcBef>
                        <a:spcAft>
                          <a:spcPts val="0"/>
                        </a:spcAft>
                      </a:pPr>
                      <a:r>
                        <a:rPr lang="en-US" sz="1100" b="0" kern="100">
                          <a:solidFill>
                            <a:schemeClr val="tx1"/>
                          </a:solidFill>
                          <a:effectLst/>
                          <a:latin typeface="+mn-lt"/>
                          <a:ea typeface="Calibri" panose="020F0502020204030204" pitchFamily="34" charset="0"/>
                          <a:cs typeface="Times New Roman"/>
                        </a:rPr>
                        <a:t>N1</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100">
                          <a:effectLst/>
                          <a:latin typeface="+mn-lt"/>
                          <a:ea typeface="SimSun"/>
                          <a:cs typeface="Times New Roman"/>
                        </a:rPr>
                        <a:t>84 (37.2)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100">
                          <a:effectLst/>
                          <a:latin typeface="+mn-lt"/>
                          <a:ea typeface="SimSun"/>
                          <a:cs typeface="Times New Roman"/>
                        </a:rPr>
                        <a:t>93 (41)</a:t>
                      </a: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774929408"/>
                  </a:ext>
                </a:extLst>
              </a:tr>
              <a:tr h="170157">
                <a:tc>
                  <a:txBody>
                    <a:bodyPr/>
                    <a:lstStyle/>
                    <a:p>
                      <a:pPr marL="107950" marR="0">
                        <a:lnSpc>
                          <a:spcPct val="100000"/>
                        </a:lnSpc>
                        <a:spcBef>
                          <a:spcPts val="0"/>
                        </a:spcBef>
                        <a:spcAft>
                          <a:spcPts val="0"/>
                        </a:spcAft>
                      </a:pPr>
                      <a:r>
                        <a:rPr lang="en-US" sz="1100" b="0" kern="100">
                          <a:solidFill>
                            <a:schemeClr val="tx1"/>
                          </a:solidFill>
                          <a:effectLst/>
                          <a:latin typeface="+mn-lt"/>
                          <a:ea typeface="Calibri" panose="020F0502020204030204" pitchFamily="34" charset="0"/>
                          <a:cs typeface="Times New Roman"/>
                        </a:rPr>
                        <a:t>N2</a:t>
                      </a: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100">
                          <a:effectLst/>
                          <a:latin typeface="+mn-lt"/>
                          <a:ea typeface="SimSun"/>
                          <a:cs typeface="Times New Roman"/>
                        </a:rPr>
                        <a:t>82 (36.3)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7000"/>
                        </a:lnSpc>
                        <a:spcAft>
                          <a:spcPts val="800"/>
                        </a:spcAft>
                      </a:pPr>
                      <a:r>
                        <a:rPr lang="en-US" sz="1100" kern="100">
                          <a:effectLst/>
                          <a:latin typeface="+mn-lt"/>
                          <a:ea typeface="SimSun"/>
                          <a:cs typeface="Times New Roman"/>
                        </a:rPr>
                        <a:t>79 (34.8)</a:t>
                      </a: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373635041"/>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a:lnSpc>
                          <a:spcPct val="100000"/>
                        </a:lnSpc>
                        <a:spcBef>
                          <a:spcPts val="0"/>
                        </a:spcBef>
                        <a:spcAft>
                          <a:spcPts val="0"/>
                        </a:spcAft>
                      </a:pPr>
                      <a:r>
                        <a:rPr lang="en-US" sz="1100" kern="1200">
                          <a:solidFill>
                            <a:schemeClr val="tx1"/>
                          </a:solidFill>
                          <a:effectLst/>
                          <a:latin typeface="+mn-lt"/>
                        </a:rPr>
                        <a:t>PD-L1 expression, n (%)</a:t>
                      </a:r>
                      <a:r>
                        <a:rPr lang="en-US" sz="1100" b="1" kern="1200" baseline="30000">
                          <a:solidFill>
                            <a:schemeClr val="tx1"/>
                          </a:solidFill>
                          <a:effectLst/>
                          <a:latin typeface="+mn-lt"/>
                        </a:rPr>
                        <a:t>d</a:t>
                      </a:r>
                      <a:endParaRPr lang="en-US" sz="1100" b="1"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endParaRPr lang="en-US" sz="1100" kern="100">
                        <a:effectLst/>
                        <a:latin typeface="+mn-lt"/>
                        <a:ea typeface="Calibri" panose="020F0502020204030204" pitchFamily="34" charset="0"/>
                        <a:cs typeface="Times New Roman" panose="02020603050405020304" pitchFamily="18" charset="0"/>
                      </a:endParaRPr>
                    </a:p>
                  </a:txBody>
                  <a:tcPr marL="7597" marR="7597" marT="7597"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35059715"/>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kern="1200">
                          <a:solidFill>
                            <a:schemeClr val="tx1"/>
                          </a:solidFill>
                          <a:effectLst/>
                          <a:latin typeface="+mn-lt"/>
                        </a:rPr>
                        <a:t>&lt;1%</a:t>
                      </a:r>
                      <a:endParaRPr lang="en-US" sz="1100" b="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89 (39.4)</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84 (37.0)</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81659086"/>
                  </a:ext>
                </a:extLst>
              </a:tr>
              <a:tr h="17015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1079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kern="1200">
                          <a:solidFill>
                            <a:schemeClr val="tx1"/>
                          </a:solidFill>
                          <a:effectLst/>
                          <a:latin typeface="+mn-lt"/>
                        </a:rPr>
                        <a:t>≥1%</a:t>
                      </a:r>
                      <a:endParaRPr lang="en-US" sz="1100" b="0" kern="100">
                        <a:solidFill>
                          <a:schemeClr val="tx1"/>
                        </a:solidFill>
                        <a:effectLst/>
                        <a:latin typeface="+mn-lt"/>
                        <a:ea typeface="Calibri" panose="020F0502020204030204" pitchFamily="34" charset="0"/>
                        <a:cs typeface="Times New Roman" panose="02020603050405020304" pitchFamily="18" charset="0"/>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130 (57.5)</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132 (58.1)</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9141278"/>
                  </a:ext>
                </a:extLst>
              </a:tr>
              <a:tr h="170157">
                <a:tc>
                  <a:txBody>
                    <a:bodyPr/>
                    <a:lstStyle/>
                    <a:p>
                      <a:pPr marL="1079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b="0" kern="100">
                          <a:solidFill>
                            <a:schemeClr val="tx1"/>
                          </a:solidFill>
                          <a:effectLst/>
                          <a:latin typeface="+mn-lt"/>
                          <a:ea typeface="Calibri" panose="020F0502020204030204" pitchFamily="34" charset="0"/>
                          <a:cs typeface="Times New Roman"/>
                        </a:rPr>
                        <a:t>Not evaluable/indeterminate</a:t>
                      </a:r>
                      <a:endParaRPr lang="en-US" sz="1100" b="0" kern="100">
                        <a:solidFill>
                          <a:schemeClr val="tx1"/>
                        </a:solidFill>
                        <a:effectLst/>
                        <a:latin typeface="+mn-lt"/>
                        <a:ea typeface="Calibri" panose="020F0502020204030204" pitchFamily="34" charset="0"/>
                        <a:cs typeface="Times New Roman"/>
                      </a:endParaRPr>
                    </a:p>
                  </a:txBody>
                  <a:tcPr marL="96000" marR="7597" marT="7597"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7 (3.1)</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1100" kern="0">
                          <a:effectLst/>
                          <a:latin typeface="+mn-lt"/>
                          <a:ea typeface="SimSun"/>
                          <a:cs typeface="Times New Roman"/>
                        </a:rPr>
                        <a:t>11 (4.8)</a:t>
                      </a:r>
                      <a:endParaRPr lang="en-US" sz="1100" kern="100">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2664819"/>
                  </a:ext>
                </a:extLst>
              </a:tr>
            </a:tbl>
          </a:graphicData>
        </a:graphic>
      </p:graphicFrame>
      <p:sp>
        <p:nvSpPr>
          <p:cNvPr id="12" name="TextBox 11">
            <a:extLst>
              <a:ext uri="{FF2B5EF4-FFF2-40B4-BE49-F238E27FC236}">
                <a16:creationId xmlns:a16="http://schemas.microsoft.com/office/drawing/2014/main" id="{6EF9B1F6-A863-469C-3C12-EB1471278042}"/>
              </a:ext>
            </a:extLst>
          </p:cNvPr>
          <p:cNvSpPr txBox="1"/>
          <p:nvPr/>
        </p:nvSpPr>
        <p:spPr>
          <a:xfrm>
            <a:off x="603251" y="5934527"/>
            <a:ext cx="11145344" cy="338554"/>
          </a:xfrm>
          <a:prstGeom prst="rect">
            <a:avLst/>
          </a:prstGeom>
          <a:noFill/>
        </p:spPr>
        <p:txBody>
          <a:bodyPr wrap="square" lIns="0">
            <a:spAutoFit/>
          </a:bodyPr>
          <a:lstStyle/>
          <a:p>
            <a:pPr marL="0" marR="0" lvl="0" indent="0" algn="l" defTabSz="609585" rtl="0" eaLnBrk="0"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Arial Narrow"/>
                <a:ea typeface="MS Mincho" panose="02020609040205080304" pitchFamily="49" charset="-128"/>
                <a:cs typeface="Calibri" panose="020F0502020204030204" pitchFamily="34" charset="0"/>
              </a:rPr>
              <a:t>a</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One patient in the TIS arm had a missing </a:t>
            </a:r>
            <a:r>
              <a:rPr kumimoji="0" lang="en-US" sz="800" b="0" i="0" u="none" strike="noStrike" kern="1200" cap="none" spc="0" normalizeH="0" baseline="0" noProof="0" err="1">
                <a:ln>
                  <a:noFill/>
                </a:ln>
                <a:solidFill>
                  <a:srgbClr val="000000"/>
                </a:solidFill>
                <a:effectLst/>
                <a:uLnTx/>
                <a:uFillTx/>
                <a:latin typeface="Arial Narrow"/>
                <a:ea typeface="MS Mincho" panose="02020609040205080304" pitchFamily="49" charset="-128"/>
                <a:cs typeface="Calibri" panose="020F0502020204030204" pitchFamily="34" charset="0"/>
              </a:rPr>
              <a:t>ECOG</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PS. </a:t>
            </a:r>
            <a:r>
              <a:rPr kumimoji="0" lang="en-US" sz="800" b="0" i="0" u="none" strike="noStrike" kern="1200" cap="none" spc="0" normalizeH="0" baseline="30000" noProof="0">
                <a:ln>
                  <a:noFill/>
                </a:ln>
                <a:solidFill>
                  <a:srgbClr val="000000"/>
                </a:solidFill>
                <a:effectLst/>
                <a:uLnTx/>
                <a:uFillTx/>
                <a:latin typeface="Arial Narrow"/>
                <a:ea typeface="MS Mincho" panose="02020609040205080304" pitchFamily="49" charset="-128"/>
                <a:cs typeface="Calibri" panose="020F0502020204030204" pitchFamily="34" charset="0"/>
              </a:rPr>
              <a:t>b</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Histology by </a:t>
            </a:r>
            <a:r>
              <a:rPr kumimoji="0" lang="en-US" sz="800" b="0" i="0" u="none" strike="noStrike" kern="1200" cap="none" spc="0" normalizeH="0" baseline="0" noProof="0" err="1">
                <a:ln>
                  <a:noFill/>
                </a:ln>
                <a:solidFill>
                  <a:srgbClr val="000000"/>
                </a:solidFill>
                <a:effectLst/>
                <a:uLnTx/>
                <a:uFillTx/>
                <a:latin typeface="Arial Narrow"/>
                <a:ea typeface="MS Mincho" panose="02020609040205080304" pitchFamily="49" charset="-128"/>
                <a:cs typeface="Calibri" panose="020F0502020204030204" pitchFamily="34" charset="0"/>
              </a:rPr>
              <a:t>CRF</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patients with mixed histology were </a:t>
            </a:r>
            <a:r>
              <a:rPr kumimoji="0" lang="en-US" sz="800" b="0" i="0" u="none" strike="noStrike" kern="1200" cap="none" spc="0" normalizeH="0" baseline="0" noProof="0" err="1">
                <a:ln>
                  <a:noFill/>
                </a:ln>
                <a:solidFill>
                  <a:srgbClr val="000000"/>
                </a:solidFill>
                <a:effectLst/>
                <a:uLnTx/>
                <a:uFillTx/>
                <a:latin typeface="Arial Narrow"/>
                <a:ea typeface="MS Mincho" panose="02020609040205080304" pitchFamily="49" charset="-128"/>
                <a:cs typeface="Calibri" panose="020F0502020204030204" pitchFamily="34" charset="0"/>
              </a:rPr>
              <a:t>categorised</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as ‘Other’ (n=2 [0.9%] in each arm). </a:t>
            </a:r>
            <a:r>
              <a:rPr kumimoji="0" lang="en-US" sz="800" b="0" i="0" u="none" strike="noStrike" kern="1200" cap="none" spc="0" normalizeH="0" baseline="30000" noProof="0">
                <a:ln>
                  <a:noFill/>
                </a:ln>
                <a:solidFill>
                  <a:srgbClr val="000000"/>
                </a:solidFill>
                <a:effectLst/>
                <a:uLnTx/>
                <a:uFillTx/>
                <a:latin typeface="Arial Narrow"/>
                <a:ea typeface="MS Mincho" panose="02020609040205080304" pitchFamily="49" charset="-128"/>
                <a:cs typeface="Calibri" panose="020F0502020204030204" pitchFamily="34" charset="0"/>
              </a:rPr>
              <a:t>c </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One patient was enrolled (PBO arm) with </a:t>
            </a:r>
            <a:r>
              <a:rPr kumimoji="0" lang="en-US" sz="800" b="0" i="0" u="none" strike="noStrike" kern="1200" cap="none" spc="0" normalizeH="0" baseline="0" noProof="0" err="1">
                <a:ln>
                  <a:noFill/>
                </a:ln>
                <a:solidFill>
                  <a:srgbClr val="000000"/>
                </a:solidFill>
                <a:effectLst/>
                <a:uLnTx/>
                <a:uFillTx/>
                <a:latin typeface="Arial Narrow"/>
                <a:ea typeface="MS Mincho" panose="02020609040205080304" pitchFamily="49" charset="-128"/>
                <a:cs typeface="Calibri" panose="020F0502020204030204" pitchFamily="34" charset="0"/>
              </a:rPr>
              <a:t>N3</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a:t>
            </a:r>
            <a:r>
              <a:rPr kumimoji="0" lang="en-US" sz="800" b="0" i="0" u="none" strike="noStrike" kern="1200" cap="none" spc="0" normalizeH="0" baseline="30000" noProof="0">
                <a:ln>
                  <a:noFill/>
                </a:ln>
                <a:solidFill>
                  <a:srgbClr val="000000"/>
                </a:solidFill>
                <a:effectLst/>
                <a:uLnTx/>
                <a:uFillTx/>
                <a:latin typeface="Arial Narrow"/>
                <a:ea typeface="MS Mincho" panose="02020609040205080304" pitchFamily="49" charset="-128"/>
                <a:cs typeface="Calibri" panose="020F0502020204030204" pitchFamily="34" charset="0"/>
              </a:rPr>
              <a:t>d </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PD-</a:t>
            </a:r>
            <a:r>
              <a:rPr kumimoji="0" lang="en-US" sz="800" b="0" i="0" u="none" strike="noStrike" kern="1200" cap="none" spc="0" normalizeH="0" baseline="0" noProof="0" err="1">
                <a:ln>
                  <a:noFill/>
                </a:ln>
                <a:solidFill>
                  <a:srgbClr val="000000"/>
                </a:solidFill>
                <a:effectLst/>
                <a:uLnTx/>
                <a:uFillTx/>
                <a:latin typeface="Arial Narrow"/>
                <a:ea typeface="MS Mincho" panose="02020609040205080304" pitchFamily="49" charset="-128"/>
                <a:cs typeface="Calibri" panose="020F0502020204030204" pitchFamily="34" charset="0"/>
              </a:rPr>
              <a:t>L1</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expression from Central Lab.</a:t>
            </a:r>
            <a:endParaRPr kumimoji="0" lang="en-US" sz="8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a:p>
            <a:pPr marL="0" marR="0" lvl="0" indent="0" algn="l" defTabSz="609585" rtl="0" eaLnBrk="0" fontAlgn="base"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CRF, case report form; ECOG PS, Eastern Cooperative Oncology Group performance status; IQR, interquartile range; ITT,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intention-to-treat</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PBO, placebo; PD-L1, programmed death-ligand 1; TIS, tislelizumab; </a:t>
            </a:r>
            <a:r>
              <a:rPr kumimoji="0" lang="en-US" sz="800" b="0" i="0" u="none" strike="noStrike" kern="1200" cap="none" spc="0" normalizeH="0" baseline="0" noProof="0" err="1">
                <a:ln>
                  <a:noFill/>
                </a:ln>
                <a:solidFill>
                  <a:srgbClr val="000000"/>
                </a:solidFill>
                <a:effectLst/>
                <a:uLnTx/>
                <a:uFillTx/>
                <a:latin typeface="Arial Narrow"/>
                <a:ea typeface="MS Mincho" panose="02020609040205080304" pitchFamily="49" charset="-128"/>
                <a:cs typeface="Calibri" panose="020F0502020204030204" pitchFamily="34" charset="0"/>
              </a:rPr>
              <a:t>cN</a:t>
            </a:r>
            <a:r>
              <a:rPr kumimoji="0" lang="en-US" sz="800" b="0" i="0" u="none" strike="noStrike" kern="1200" cap="none" spc="0" normalizeH="0" baseline="0" noProof="0">
                <a:ln>
                  <a:noFill/>
                </a:ln>
                <a:solidFill>
                  <a:srgbClr val="000000"/>
                </a:solidFill>
                <a:effectLst/>
                <a:uLnTx/>
                <a:uFillTx/>
                <a:latin typeface="Arial Narrow"/>
                <a:ea typeface="MS Mincho" panose="02020609040205080304" pitchFamily="49" charset="-128"/>
                <a:cs typeface="Calibri" panose="020F0502020204030204" pitchFamily="34" charset="0"/>
              </a:rPr>
              <a:t>, clinical N.</a:t>
            </a:r>
            <a:endParaRPr kumimoji="0" lang="en-US" sz="8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p:txBody>
      </p:sp>
      <p:sp>
        <p:nvSpPr>
          <p:cNvPr id="4" name="Slide Number Placeholder 2">
            <a:extLst>
              <a:ext uri="{FF2B5EF4-FFF2-40B4-BE49-F238E27FC236}">
                <a16:creationId xmlns:a16="http://schemas.microsoft.com/office/drawing/2014/main" id="{7A5778EF-0A75-CEA0-3E6F-139B37D2B6CF}"/>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4ADCB34-E36A-CABA-9A0F-6CAED2368ABC}"/>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46597518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C8F1925-BF8C-814C-8A18-DC4B17D565F9}"/>
              </a:ext>
            </a:extLst>
          </p:cNvPr>
          <p:cNvGrpSpPr/>
          <p:nvPr/>
        </p:nvGrpSpPr>
        <p:grpSpPr>
          <a:xfrm>
            <a:off x="732063" y="1447771"/>
            <a:ext cx="5353421" cy="3897404"/>
            <a:chOff x="479999" y="1807420"/>
            <a:chExt cx="5283200" cy="3629422"/>
          </a:xfrm>
        </p:grpSpPr>
        <p:graphicFrame>
          <p:nvGraphicFramePr>
            <p:cNvPr id="16" name="Chart 15">
              <a:extLst>
                <a:ext uri="{FF2B5EF4-FFF2-40B4-BE49-F238E27FC236}">
                  <a16:creationId xmlns:a16="http://schemas.microsoft.com/office/drawing/2014/main" id="{4FB6D778-0C2F-5EC6-1EFF-74C05EF73B2E}"/>
                </a:ext>
              </a:extLst>
            </p:cNvPr>
            <p:cNvGraphicFramePr/>
            <p:nvPr/>
          </p:nvGraphicFramePr>
          <p:xfrm>
            <a:off x="479999" y="1807420"/>
            <a:ext cx="5283200" cy="362942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93719B8B-9B1B-4002-4A3E-3577FAD3AE73}"/>
                </a:ext>
              </a:extLst>
            </p:cNvPr>
            <p:cNvSpPr txBox="1"/>
            <p:nvPr/>
          </p:nvSpPr>
          <p:spPr>
            <a:xfrm>
              <a:off x="1423568" y="1974491"/>
              <a:ext cx="4210229" cy="4299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MPR</a:t>
              </a:r>
              <a:r>
                <a:rPr kumimoji="0" lang="en-GB" sz="1200" b="1" i="0" u="none" strike="noStrike" kern="1200" cap="none" spc="0" normalizeH="0" baseline="30000" noProof="0" err="1">
                  <a:ln>
                    <a:noFill/>
                  </a:ln>
                  <a:solidFill>
                    <a:prstClr val="black"/>
                  </a:solidFill>
                  <a:effectLst/>
                  <a:uLnTx/>
                  <a:uFillTx/>
                  <a:latin typeface="Arial Narrow"/>
                  <a:ea typeface="MS Mincho" panose="02020609040205080304" pitchFamily="49" charset="-128"/>
                  <a:cs typeface="Calibri" panose="020F0502020204030204" pitchFamily="34" charset="0"/>
                </a:rPr>
                <a:t>a</a:t>
              </a:r>
              <a:endParaRPr kumimoji="0" lang="en-US" sz="1200" b="1"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prstClr val="black"/>
                  </a:solidFill>
                  <a:effectLst/>
                  <a:uLnTx/>
                  <a:uFillTx/>
                  <a:latin typeface="Arial"/>
                  <a:ea typeface="MS PGothic" panose="020B0600070205080204" pitchFamily="34" charset="-128"/>
                  <a:cs typeface="Arial"/>
                  <a:sym typeface="Arial"/>
                </a:rPr>
                <a:t>Difference=41.1%</a:t>
              </a:r>
              <a:r>
                <a:rPr kumimoji="0" lang="en-US" sz="1200" b="0" i="0" u="none" strike="noStrike" kern="0" cap="none" spc="0" normalizeH="0" baseline="0" noProof="0">
                  <a:ln>
                    <a:noFill/>
                  </a:ln>
                  <a:solidFill>
                    <a:prstClr val="black"/>
                  </a:solidFill>
                  <a:effectLst/>
                  <a:uLnTx/>
                  <a:uFillTx/>
                  <a:latin typeface="Arial"/>
                  <a:ea typeface="MS PGothic" panose="020B0600070205080204" pitchFamily="34" charset="-128"/>
                  <a:cs typeface="Arial"/>
                  <a:sym typeface="Arial"/>
                </a:rPr>
                <a:t> (95% CI: 33.2, 49.1); </a:t>
              </a:r>
              <a:r>
                <a:rPr kumimoji="0" lang="en-US" sz="1200" b="0" i="1" u="none" strike="noStrike" kern="0" cap="none" spc="0" normalizeH="0" baseline="0" noProof="0">
                  <a:ln>
                    <a:noFill/>
                  </a:ln>
                  <a:solidFill>
                    <a:prstClr val="black"/>
                  </a:solidFill>
                  <a:effectLst/>
                  <a:uLnTx/>
                  <a:uFillTx/>
                  <a:latin typeface="Arial"/>
                  <a:ea typeface="MS PGothic" panose="020B0600070205080204" pitchFamily="34" charset="-128"/>
                  <a:cs typeface="Arial"/>
                  <a:sym typeface="Arial"/>
                </a:rPr>
                <a:t>P</a:t>
              </a:r>
              <a:r>
                <a:rPr kumimoji="0" lang="en-US" sz="1200" b="0" i="0" u="none" strike="noStrike" kern="0" cap="none" spc="0" normalizeH="0" baseline="0" noProof="0">
                  <a:ln>
                    <a:noFill/>
                  </a:ln>
                  <a:solidFill>
                    <a:prstClr val="black"/>
                  </a:solidFill>
                  <a:effectLst/>
                  <a:uLnTx/>
                  <a:uFillTx/>
                  <a:latin typeface="Arial"/>
                  <a:ea typeface="MS PGothic" panose="020B0600070205080204" pitchFamily="34" charset="-128"/>
                  <a:cs typeface="Arial"/>
                  <a:sym typeface="Arial"/>
                </a:rPr>
                <a:t>&lt;0.0001</a:t>
              </a:r>
            </a:p>
          </p:txBody>
        </p:sp>
      </p:grpSp>
      <p:sp>
        <p:nvSpPr>
          <p:cNvPr id="24" name="TextBox 23">
            <a:extLst>
              <a:ext uri="{FF2B5EF4-FFF2-40B4-BE49-F238E27FC236}">
                <a16:creationId xmlns:a16="http://schemas.microsoft.com/office/drawing/2014/main" id="{2B7029FA-6345-3859-6849-6D307028BD37}"/>
              </a:ext>
            </a:extLst>
          </p:cNvPr>
          <p:cNvSpPr txBox="1"/>
          <p:nvPr/>
        </p:nvSpPr>
        <p:spPr>
          <a:xfrm>
            <a:off x="603251" y="5688306"/>
            <a:ext cx="11133004" cy="584775"/>
          </a:xfrm>
          <a:prstGeom prst="rect">
            <a:avLst/>
          </a:prstGeom>
          <a:noFill/>
        </p:spPr>
        <p:txBody>
          <a:bodyPr wrap="square" lIns="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Final MPR and </a:t>
            </a:r>
            <a:r>
              <a:rPr kumimoji="0" lang="en-US" sz="800" b="0" i="0" u="none" strike="noStrike" kern="0" cap="none" spc="0" normalizeH="0" baseline="0" noProof="0" err="1">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pCR</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 analysis at the February 20, 2023, cut-off. </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Patients who did not receive surgical resection were considered non-responders.</a:t>
            </a:r>
            <a:r>
              <a:rPr kumimoji="0" lang="en-US" sz="800" b="0" i="0" u="none" strike="noStrike" kern="0" cap="none" spc="0" normalizeH="0" baseline="3000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a </a:t>
            </a:r>
            <a:r>
              <a:rPr kumimoji="0" lang="en-US"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MPR</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was defined as the proportion of patients with ≤10% residual viable </a:t>
            </a:r>
            <a:r>
              <a:rPr kumimoji="0" lang="en-US"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tumour</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in the resected primary </a:t>
            </a:r>
            <a:r>
              <a:rPr kumimoji="0" lang="en-US"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tumour</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and resected lymph nodes after completion.</a:t>
            </a:r>
            <a:r>
              <a:rPr kumimoji="0" lang="en-US" sz="800" b="0" i="0" u="none" strike="noStrike" kern="0" cap="none" spc="0" normalizeH="0" baseline="3000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b</a:t>
            </a:r>
            <a:r>
              <a:rPr kumimoji="0" lang="en-US" altLang="zh-CN" sz="800" b="0" i="0" u="none" strike="noStrike" kern="0" cap="none" spc="0" normalizeH="0" baseline="3000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a:t>
            </a:r>
            <a:r>
              <a:rPr kumimoji="0" lang="en-US" altLang="zh-CN"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pCR</a:t>
            </a:r>
            <a:r>
              <a:rPr kumimoji="0" lang="en-US" altLang="zh-CN"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was defined as the proportion of patients absent of residual viable </a:t>
            </a:r>
            <a:r>
              <a:rPr kumimoji="0" lang="en-US" altLang="zh-CN"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tumour</a:t>
            </a:r>
            <a:r>
              <a:rPr kumimoji="0" lang="en-US" altLang="zh-CN"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in the resected primary </a:t>
            </a:r>
            <a:r>
              <a:rPr kumimoji="0" lang="en-US" altLang="zh-CN"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tumour</a:t>
            </a:r>
            <a:r>
              <a:rPr kumimoji="0" lang="en-US" altLang="zh-CN"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and resected lymph nodes after treatment. </a:t>
            </a:r>
          </a:p>
          <a:p>
            <a:pPr marL="0" marR="0" lvl="0" indent="0" algn="l" defTabSz="914377" rtl="0" eaLnBrk="1" fontAlgn="auto" latinLnBrk="0" hangingPunct="1">
              <a:lnSpc>
                <a:spcPct val="100000"/>
              </a:lnSpc>
              <a:spcBef>
                <a:spcPts val="0"/>
              </a:spcBef>
              <a:spcAft>
                <a:spcPts val="0"/>
              </a:spcAft>
              <a:buClr>
                <a:srgbClr val="000000"/>
              </a:buClr>
              <a:buSzTx/>
              <a:buFontTx/>
              <a:buNone/>
              <a:tabLst>
                <a:tab pos="5621726" algn="l"/>
              </a:tabLst>
              <a:defRPr/>
            </a:pP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BIPR, blinded independent pathology review; CI, confidence interval; CT, chemotherapy; ECOG PS, Eastern Cooperative Oncology Group Performance Status</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 </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ITT, intention-to-treat; </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MPR, major pathological response; </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NSCLC, non-small cell lung cancer; OR, odds ratio; PBO, placebo</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 PD-L1, programmed-death ligand 1; </a:t>
            </a:r>
            <a:r>
              <a:rPr kumimoji="0" lang="en-US" sz="800" b="0" i="0" u="none" strike="noStrike" kern="0" cap="none" spc="0" normalizeH="0" baseline="0" noProof="0" err="1">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pCR</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 pathological complete response; </a:t>
            </a:r>
            <a:r>
              <a:rPr kumimoji="0" lang="en-US" sz="800" b="0" i="0" u="none" strike="noStrike" kern="0" cap="none" spc="0" normalizeH="0" baseline="0" noProof="0" err="1">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PtDb</a:t>
            </a: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 platinum-based doublet; TIS, tislelizumab. Yue D, et al. Presented at ESMO, Madrid, Spain; October 23, 2023. </a:t>
            </a:r>
            <a:endPar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a:sym typeface="Arial"/>
            </a:endParaRPr>
          </a:p>
        </p:txBody>
      </p:sp>
      <p:sp>
        <p:nvSpPr>
          <p:cNvPr id="32" name="Subtitle 3">
            <a:extLst>
              <a:ext uri="{FF2B5EF4-FFF2-40B4-BE49-F238E27FC236}">
                <a16:creationId xmlns:a16="http://schemas.microsoft.com/office/drawing/2014/main" id="{C09ECB2C-7224-C5EC-83BF-B9ABE9A8298B}"/>
              </a:ext>
            </a:extLst>
          </p:cNvPr>
          <p:cNvSpPr>
            <a:spLocks noGrp="1"/>
          </p:cNvSpPr>
          <p:nvPr>
            <p:ph type="subTitle" idx="1"/>
          </p:nvPr>
        </p:nvSpPr>
        <p:spPr/>
        <p:txBody>
          <a:bodyPr/>
          <a:lstStyle/>
          <a:p>
            <a:r>
              <a:rPr lang="en-US"/>
              <a:t>Per BIPR (ITT Analysis Set)</a:t>
            </a:r>
          </a:p>
        </p:txBody>
      </p:sp>
      <p:sp>
        <p:nvSpPr>
          <p:cNvPr id="41" name="TextBox 8">
            <a:extLst>
              <a:ext uri="{FF2B5EF4-FFF2-40B4-BE49-F238E27FC236}">
                <a16:creationId xmlns:a16="http://schemas.microsoft.com/office/drawing/2014/main" id="{DE379A25-8E20-02F2-E80B-9F5B4A228016}"/>
              </a:ext>
            </a:extLst>
          </p:cNvPr>
          <p:cNvSpPr txBox="1"/>
          <p:nvPr/>
        </p:nvSpPr>
        <p:spPr>
          <a:xfrm>
            <a:off x="603252" y="5056486"/>
            <a:ext cx="10972801" cy="666977"/>
          </a:xfrm>
          <a:prstGeom prst="rect">
            <a:avLst/>
          </a:prstGeom>
          <a:solidFill>
            <a:srgbClr val="026C72"/>
          </a:solidFill>
        </p:spPr>
        <p:txBody>
          <a:bodyPr wrap="square" rtlCol="0" anchor="ctr">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a:ln>
                  <a:noFill/>
                </a:ln>
                <a:solidFill>
                  <a:prstClr val="white"/>
                </a:solidFill>
                <a:effectLst/>
                <a:uLnTx/>
                <a:uFillTx/>
                <a:latin typeface="Arial Narrow"/>
                <a:ea typeface="MS PGothic" panose="020B0600070205080204" pitchFamily="34" charset="-128"/>
                <a:cs typeface="Calibri" panose="020F0502020204030204" pitchFamily="34" charset="0"/>
              </a:rPr>
              <a:t>Neoadjuvant TIS </a:t>
            </a:r>
            <a:r>
              <a:rPr kumimoji="0" lang="en-US" sz="1867" b="1" i="0" u="none" strike="noStrike" kern="1200" cap="none" spc="0" normalizeH="0" baseline="0" noProof="0">
                <a:ln>
                  <a:noFill/>
                </a:ln>
                <a:solidFill>
                  <a:prstClr val="white"/>
                </a:solidFill>
                <a:effectLst/>
                <a:uLnTx/>
                <a:uFillTx/>
                <a:latin typeface="Arial Narrow"/>
                <a:ea typeface="Calibri" panose="020F0502020204030204" pitchFamily="34" charset="0"/>
                <a:cs typeface="Calibri" panose="020F0502020204030204" pitchFamily="34" charset="0"/>
              </a:rPr>
              <a:t>+ </a:t>
            </a:r>
            <a:r>
              <a:rPr kumimoji="0" lang="en-US" sz="1867" b="1" i="0" u="none" strike="noStrike" kern="1200" cap="none" spc="0" normalizeH="0" baseline="0" noProof="0" err="1">
                <a:ln>
                  <a:noFill/>
                </a:ln>
                <a:solidFill>
                  <a:prstClr val="white"/>
                </a:solidFill>
                <a:effectLst/>
                <a:uLnTx/>
                <a:uFillTx/>
                <a:latin typeface="Arial Narrow"/>
                <a:ea typeface="Calibri" panose="020F0502020204030204" pitchFamily="34" charset="0"/>
                <a:cs typeface="Calibri" panose="020F0502020204030204" pitchFamily="34" charset="0"/>
              </a:rPr>
              <a:t>PtDb</a:t>
            </a:r>
            <a:r>
              <a:rPr kumimoji="0" lang="en-US" sz="1867" b="1" i="0" u="none" strike="noStrike" kern="1200" cap="none" spc="0" normalizeH="0" baseline="0" noProof="0">
                <a:ln>
                  <a:noFill/>
                </a:ln>
                <a:solidFill>
                  <a:prstClr val="white"/>
                </a:solidFill>
                <a:effectLst/>
                <a:uLnTx/>
                <a:uFillTx/>
                <a:latin typeface="Arial Narrow"/>
                <a:ea typeface="Calibri" panose="020F0502020204030204" pitchFamily="34" charset="0"/>
                <a:cs typeface="Calibri" panose="020F0502020204030204" pitchFamily="34" charset="0"/>
              </a:rPr>
              <a:t> CT showed a statistically significant and clinically meaningful improvement in MPR and </a:t>
            </a:r>
            <a:r>
              <a:rPr kumimoji="0" lang="en-US" sz="1867" b="1" i="0" u="none" strike="noStrike" kern="1200" cap="none" spc="0" normalizeH="0" baseline="0" noProof="0" err="1">
                <a:ln>
                  <a:noFill/>
                </a:ln>
                <a:solidFill>
                  <a:prstClr val="white"/>
                </a:solidFill>
                <a:effectLst/>
                <a:uLnTx/>
                <a:uFillTx/>
                <a:latin typeface="Arial Narrow"/>
                <a:ea typeface="Calibri" panose="020F0502020204030204" pitchFamily="34" charset="0"/>
                <a:cs typeface="Calibri" panose="020F0502020204030204" pitchFamily="34" charset="0"/>
              </a:rPr>
              <a:t>pCR</a:t>
            </a:r>
            <a:r>
              <a:rPr kumimoji="0" lang="en-US" sz="1867" b="1" i="0" u="none" strike="noStrike" kern="1200" cap="none" spc="0" normalizeH="0" baseline="0" noProof="0">
                <a:ln>
                  <a:noFill/>
                </a:ln>
                <a:solidFill>
                  <a:prstClr val="white"/>
                </a:solidFill>
                <a:effectLst/>
                <a:uLnTx/>
                <a:uFillTx/>
                <a:latin typeface="Arial Narrow"/>
                <a:ea typeface="Calibri" panose="020F0502020204030204" pitchFamily="34" charset="0"/>
                <a:cs typeface="Calibri" panose="020F0502020204030204" pitchFamily="34" charset="0"/>
              </a:rPr>
              <a:t> rates vs neoadjuvant PBO + </a:t>
            </a:r>
            <a:r>
              <a:rPr kumimoji="0" lang="en-US" sz="1867" b="1" i="0" u="none" strike="noStrike" kern="1200" cap="none" spc="0" normalizeH="0" baseline="0" noProof="0" err="1">
                <a:ln>
                  <a:noFill/>
                </a:ln>
                <a:solidFill>
                  <a:prstClr val="white"/>
                </a:solidFill>
                <a:effectLst/>
                <a:uLnTx/>
                <a:uFillTx/>
                <a:latin typeface="Arial Narrow"/>
                <a:ea typeface="Calibri" panose="020F0502020204030204" pitchFamily="34" charset="0"/>
                <a:cs typeface="Calibri" panose="020F0502020204030204" pitchFamily="34" charset="0"/>
              </a:rPr>
              <a:t>PtDb</a:t>
            </a:r>
            <a:r>
              <a:rPr kumimoji="0" lang="en-US" sz="1867" b="1" i="0" u="none" strike="noStrike" kern="1200" cap="none" spc="0" normalizeH="0" baseline="0" noProof="0">
                <a:ln>
                  <a:noFill/>
                </a:ln>
                <a:solidFill>
                  <a:prstClr val="white"/>
                </a:solidFill>
                <a:effectLst/>
                <a:uLnTx/>
                <a:uFillTx/>
                <a:latin typeface="Arial Narrow"/>
                <a:ea typeface="Calibri" panose="020F0502020204030204" pitchFamily="34" charset="0"/>
                <a:cs typeface="Calibri" panose="020F0502020204030204" pitchFamily="34" charset="0"/>
              </a:rPr>
              <a:t> CT</a:t>
            </a:r>
            <a:endPar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6BE5A5AD-5630-E8A1-B2DF-36B3493B3DB2}"/>
              </a:ext>
            </a:extLst>
          </p:cNvPr>
          <p:cNvGrpSpPr/>
          <p:nvPr/>
        </p:nvGrpSpPr>
        <p:grpSpPr>
          <a:xfrm>
            <a:off x="6234014" y="1401587"/>
            <a:ext cx="5502241" cy="4098503"/>
            <a:chOff x="5901761" y="2064678"/>
            <a:chExt cx="5285232" cy="3630168"/>
          </a:xfrm>
        </p:grpSpPr>
        <p:graphicFrame>
          <p:nvGraphicFramePr>
            <p:cNvPr id="3" name="Chart 2">
              <a:extLst>
                <a:ext uri="{FF2B5EF4-FFF2-40B4-BE49-F238E27FC236}">
                  <a16:creationId xmlns:a16="http://schemas.microsoft.com/office/drawing/2014/main" id="{CC8E779A-670E-F1A1-1120-66C9D752DF2D}"/>
                </a:ext>
              </a:extLst>
            </p:cNvPr>
            <p:cNvGraphicFramePr/>
            <p:nvPr/>
          </p:nvGraphicFramePr>
          <p:xfrm>
            <a:off x="5901761" y="2064678"/>
            <a:ext cx="5285232" cy="363016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3BF0940F-BF03-AAB7-8E40-799DC3631FBE}"/>
                </a:ext>
              </a:extLst>
            </p:cNvPr>
            <p:cNvSpPr txBox="1"/>
            <p:nvPr/>
          </p:nvSpPr>
          <p:spPr>
            <a:xfrm>
              <a:off x="6889642" y="2264490"/>
              <a:ext cx="4098412" cy="40891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pCR</a:t>
              </a:r>
              <a:r>
                <a:rPr kumimoji="0" lang="en-GB" sz="1200" b="1" i="0" u="none" strike="noStrike" kern="1200" cap="none" spc="0" normalizeH="0" baseline="30000" noProof="0" err="1">
                  <a:ln>
                    <a:noFill/>
                  </a:ln>
                  <a:solidFill>
                    <a:prstClr val="black"/>
                  </a:solidFill>
                  <a:effectLst/>
                  <a:uLnTx/>
                  <a:uFillTx/>
                  <a:latin typeface="Arial Narrow"/>
                  <a:ea typeface="MS Mincho" panose="02020609040205080304" pitchFamily="49" charset="-128"/>
                  <a:cs typeface="Calibri" panose="020F0502020204030204" pitchFamily="34" charset="0"/>
                </a:rPr>
                <a:t>b</a:t>
              </a:r>
              <a:endParaRPr kumimoji="0" lang="en-US" sz="1200" b="1"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rPr>
                <a:t>Difference=35.0% </a:t>
              </a:r>
              <a:r>
                <a:rPr kumimoji="0" lang="en-US" sz="1200" b="0"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rPr>
                <a:t>(95% CI: 27.9, 42.1); </a:t>
              </a:r>
              <a:r>
                <a:rPr kumimoji="0" lang="en-US" sz="1200" b="0" i="1"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rPr>
                <a:t>P</a:t>
              </a:r>
              <a:r>
                <a:rPr kumimoji="0" lang="en-US" sz="1200" b="0"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rPr>
                <a:t>&lt;0.0001</a:t>
              </a:r>
            </a:p>
          </p:txBody>
        </p:sp>
        <p:cxnSp>
          <p:nvCxnSpPr>
            <p:cNvPr id="5" name="Straight Connector 4">
              <a:extLst>
                <a:ext uri="{FF2B5EF4-FFF2-40B4-BE49-F238E27FC236}">
                  <a16:creationId xmlns:a16="http://schemas.microsoft.com/office/drawing/2014/main" id="{6174E63F-35EA-6C9F-EE1D-376A66AF1220}"/>
                </a:ext>
              </a:extLst>
            </p:cNvPr>
            <p:cNvCxnSpPr>
              <a:cxnSpLocks/>
            </p:cNvCxnSpPr>
            <p:nvPr/>
          </p:nvCxnSpPr>
          <p:spPr>
            <a:xfrm>
              <a:off x="7874086" y="3196853"/>
              <a:ext cx="212952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16204AD-C712-C0BC-F3AE-6DE14A7E3CA6}"/>
                </a:ext>
              </a:extLst>
            </p:cNvPr>
            <p:cNvCxnSpPr>
              <a:cxnSpLocks/>
            </p:cNvCxnSpPr>
            <p:nvPr/>
          </p:nvCxnSpPr>
          <p:spPr>
            <a:xfrm flipH="1" flipV="1">
              <a:off x="10001073" y="3184561"/>
              <a:ext cx="2535" cy="1436872"/>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266ACD2-77CF-2072-ACE9-95C64A775135}"/>
                </a:ext>
              </a:extLst>
            </p:cNvPr>
            <p:cNvCxnSpPr>
              <a:cxnSpLocks/>
            </p:cNvCxnSpPr>
            <p:nvPr/>
          </p:nvCxnSpPr>
          <p:spPr>
            <a:xfrm>
              <a:off x="7874086" y="3186649"/>
              <a:ext cx="0" cy="317406"/>
            </a:xfrm>
            <a:prstGeom prst="line">
              <a:avLst/>
            </a:prstGeom>
            <a:ln w="28575"/>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a16="http://schemas.microsoft.com/office/drawing/2014/main" id="{9FF0D1AA-4D91-FEC5-E597-B1773B316E2A}"/>
              </a:ext>
            </a:extLst>
          </p:cNvPr>
          <p:cNvSpPr txBox="1"/>
          <p:nvPr/>
        </p:nvSpPr>
        <p:spPr>
          <a:xfrm>
            <a:off x="1605391" y="1581575"/>
            <a:ext cx="4096908" cy="313267"/>
          </a:xfrm>
          <a:prstGeom prst="rect">
            <a:avLst/>
          </a:prstGeom>
        </p:spPr>
        <p:txBody>
          <a:bodyPr wrap="none" lIns="0" tIns="0" rIns="0" bIns="0" rtlCol="0" anchor="b">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p:txBody>
      </p:sp>
      <p:sp>
        <p:nvSpPr>
          <p:cNvPr id="9" name="TextBox 8">
            <a:extLst>
              <a:ext uri="{FF2B5EF4-FFF2-40B4-BE49-F238E27FC236}">
                <a16:creationId xmlns:a16="http://schemas.microsoft.com/office/drawing/2014/main" id="{BA622695-6161-ABA5-9B4E-E62D95F4F621}"/>
              </a:ext>
            </a:extLst>
          </p:cNvPr>
          <p:cNvSpPr txBox="1"/>
          <p:nvPr/>
        </p:nvSpPr>
        <p:spPr>
          <a:xfrm>
            <a:off x="7390992" y="1643848"/>
            <a:ext cx="4179456" cy="313267"/>
          </a:xfrm>
          <a:prstGeom prst="rect">
            <a:avLst/>
          </a:prstGeom>
        </p:spPr>
        <p:txBody>
          <a:bodyPr wrap="none" lIns="0" tIns="0" rIns="0" bIns="0" rtlCol="0" anchor="b">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p:txBody>
      </p:sp>
      <p:sp>
        <p:nvSpPr>
          <p:cNvPr id="12" name="Title 2">
            <a:extLst>
              <a:ext uri="{FF2B5EF4-FFF2-40B4-BE49-F238E27FC236}">
                <a16:creationId xmlns:a16="http://schemas.microsoft.com/office/drawing/2014/main" id="{9935E0FD-747A-0393-0655-5117CA4F7F58}"/>
              </a:ext>
            </a:extLst>
          </p:cNvPr>
          <p:cNvSpPr txBox="1">
            <a:spLocks/>
          </p:cNvSpPr>
          <p:nvPr/>
        </p:nvSpPr>
        <p:spPr>
          <a:xfrm>
            <a:off x="479999" y="646992"/>
            <a:ext cx="11213020" cy="576000"/>
          </a:xfrm>
          <a:prstGeom prst="rect">
            <a:avLst/>
          </a:prstGeom>
        </p:spPr>
        <p:txBody>
          <a:bodyPr lIns="121920" tIns="60960" rIns="121920" bIns="60960" anchor="t">
            <a:noAutofit/>
          </a:bodyPr>
          <a:lstStyle>
            <a:lvl1pPr algn="l" defTabSz="457200" rtl="0" eaLnBrk="1" fontAlgn="base" hangingPunct="1">
              <a:lnSpc>
                <a:spcPct val="80000"/>
              </a:lnSpc>
              <a:spcBef>
                <a:spcPct val="0"/>
              </a:spcBef>
              <a:spcAft>
                <a:spcPct val="0"/>
              </a:spcAft>
              <a:defRPr sz="2800" b="1" i="0" kern="1200" cap="all">
                <a:solidFill>
                  <a:srgbClr val="04426B"/>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609585" rtl="0" eaLnBrk="1" fontAlgn="base" latinLnBrk="0" hangingPunct="1">
              <a:lnSpc>
                <a:spcPct val="80000"/>
              </a:lnSpc>
              <a:spcBef>
                <a:spcPct val="0"/>
              </a:spcBef>
              <a:spcAft>
                <a:spcPct val="0"/>
              </a:spcAft>
              <a:buClrTx/>
              <a:buSzTx/>
              <a:buFontTx/>
              <a:buNone/>
              <a:tabLst/>
              <a:defRPr/>
            </a:pPr>
            <a:r>
              <a:rPr kumimoji="0" lang="en-US" sz="3733" b="1" i="0" u="none" strike="noStrike" kern="1200" cap="none" spc="0" normalizeH="0" baseline="0" noProof="0">
                <a:ln>
                  <a:noFill/>
                </a:ln>
                <a:solidFill>
                  <a:srgbClr val="04426B"/>
                </a:solidFill>
                <a:effectLst/>
                <a:uLnTx/>
                <a:uFillTx/>
                <a:latin typeface="Arial Narrow"/>
                <a:ea typeface="MS PGothic" pitchFamily="34" charset="-128"/>
              </a:rPr>
              <a:t>Major Pathological and Pathological Complete Responses</a:t>
            </a:r>
          </a:p>
        </p:txBody>
      </p:sp>
      <p:sp>
        <p:nvSpPr>
          <p:cNvPr id="10" name="Slide Number Placeholder 2">
            <a:extLst>
              <a:ext uri="{FF2B5EF4-FFF2-40B4-BE49-F238E27FC236}">
                <a16:creationId xmlns:a16="http://schemas.microsoft.com/office/drawing/2014/main" id="{B1B5ED12-2000-B92D-F57E-5C3833864B68}"/>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752D85DF-C1A2-0370-A946-AFE491F33A34}"/>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1664401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6957C-2F31-4D3B-7174-3DB5CCB4C1E0}"/>
              </a:ext>
            </a:extLst>
          </p:cNvPr>
          <p:cNvSpPr>
            <a:spLocks noGrp="1"/>
          </p:cNvSpPr>
          <p:nvPr>
            <p:ph type="ctrTitle"/>
          </p:nvPr>
        </p:nvSpPr>
        <p:spPr/>
        <p:txBody>
          <a:bodyPr/>
          <a:lstStyle/>
          <a:p>
            <a:r>
              <a:rPr lang="en-US" cap="none"/>
              <a:t>Event-Free Survival</a:t>
            </a:r>
          </a:p>
        </p:txBody>
      </p:sp>
      <p:sp>
        <p:nvSpPr>
          <p:cNvPr id="4" name="Subtitle 3">
            <a:extLst>
              <a:ext uri="{FF2B5EF4-FFF2-40B4-BE49-F238E27FC236}">
                <a16:creationId xmlns:a16="http://schemas.microsoft.com/office/drawing/2014/main" id="{4795CCBD-7154-3E51-5FD7-0235DD5BBDF9}"/>
              </a:ext>
            </a:extLst>
          </p:cNvPr>
          <p:cNvSpPr>
            <a:spLocks noGrp="1"/>
          </p:cNvSpPr>
          <p:nvPr>
            <p:ph type="subTitle" idx="1"/>
          </p:nvPr>
        </p:nvSpPr>
        <p:spPr/>
        <p:txBody>
          <a:bodyPr/>
          <a:lstStyle/>
          <a:p>
            <a:r>
              <a:rPr lang="en-US"/>
              <a:t>Per </a:t>
            </a:r>
            <a:r>
              <a:rPr lang="en-US" err="1"/>
              <a:t>BICR</a:t>
            </a:r>
            <a:r>
              <a:rPr lang="en-US"/>
              <a:t> (ITT Analysis Set)</a:t>
            </a:r>
          </a:p>
        </p:txBody>
      </p:sp>
      <p:sp>
        <p:nvSpPr>
          <p:cNvPr id="10" name="TextBox 9">
            <a:extLst>
              <a:ext uri="{FF2B5EF4-FFF2-40B4-BE49-F238E27FC236}">
                <a16:creationId xmlns:a16="http://schemas.microsoft.com/office/drawing/2014/main" id="{8B285123-57A5-CA8D-F2B5-C6C1D41E8D0B}"/>
              </a:ext>
            </a:extLst>
          </p:cNvPr>
          <p:cNvSpPr txBox="1"/>
          <p:nvPr/>
        </p:nvSpPr>
        <p:spPr>
          <a:xfrm>
            <a:off x="603251" y="5811417"/>
            <a:ext cx="11027812" cy="461665"/>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Arial"/>
              </a:rPr>
              <a:t>Analysis occurred at the August 21, 2023, cut-off.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EFS was defined as the time from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randomisation</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until any of the following, whichever occurred first: disease progression precluding surgery, local or distant recurrence, or death due to any cause. The significance boundary of the EFS interim analysis was 0.0105 (calculated based on 141 actual EFS events).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CI, confidence interval; BICR, blinded independent central review; EFS, event-free survival; HR, hazard ratio; ITT, intention-to-treat; NE, not evaluable; NR, not reached; PBO, placebo; TIS, tislelizumab.</a:t>
            </a:r>
          </a:p>
        </p:txBody>
      </p:sp>
      <p:sp>
        <p:nvSpPr>
          <p:cNvPr id="11" name="TextBox 10">
            <a:extLst>
              <a:ext uri="{FF2B5EF4-FFF2-40B4-BE49-F238E27FC236}">
                <a16:creationId xmlns:a16="http://schemas.microsoft.com/office/drawing/2014/main" id="{631419DF-55C1-22C0-CE36-CD70CD89F11B}"/>
              </a:ext>
            </a:extLst>
          </p:cNvPr>
          <p:cNvSpPr txBox="1"/>
          <p:nvPr/>
        </p:nvSpPr>
        <p:spPr>
          <a:xfrm rot="16200000">
            <a:off x="1855611" y="2721746"/>
            <a:ext cx="2006600"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EFS (%)</a:t>
            </a:r>
          </a:p>
        </p:txBody>
      </p:sp>
      <p:grpSp>
        <p:nvGrpSpPr>
          <p:cNvPr id="12" name="Group 11">
            <a:extLst>
              <a:ext uri="{FF2B5EF4-FFF2-40B4-BE49-F238E27FC236}">
                <a16:creationId xmlns:a16="http://schemas.microsoft.com/office/drawing/2014/main" id="{D1BC5262-693E-DD15-BBDD-EC9D5C282EE7}"/>
              </a:ext>
            </a:extLst>
          </p:cNvPr>
          <p:cNvGrpSpPr/>
          <p:nvPr/>
        </p:nvGrpSpPr>
        <p:grpSpPr>
          <a:xfrm>
            <a:off x="2796199" y="1956777"/>
            <a:ext cx="712773" cy="184666"/>
            <a:chOff x="1965325" y="2343150"/>
            <a:chExt cx="365125" cy="138500"/>
          </a:xfrm>
        </p:grpSpPr>
        <p:sp>
          <p:nvSpPr>
            <p:cNvPr id="13" name="TextBox 12">
              <a:extLst>
                <a:ext uri="{FF2B5EF4-FFF2-40B4-BE49-F238E27FC236}">
                  <a16:creationId xmlns:a16="http://schemas.microsoft.com/office/drawing/2014/main" id="{31824947-5ACB-FA9E-2AB4-FCCEC42E165C}"/>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100</a:t>
              </a:r>
            </a:p>
          </p:txBody>
        </p:sp>
        <p:cxnSp>
          <p:nvCxnSpPr>
            <p:cNvPr id="14" name="Straight Connector 13">
              <a:extLst>
                <a:ext uri="{FF2B5EF4-FFF2-40B4-BE49-F238E27FC236}">
                  <a16:creationId xmlns:a16="http://schemas.microsoft.com/office/drawing/2014/main" id="{153430D7-4C90-05CB-1827-095B1DDC172D}"/>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4E34663-E92D-7848-4A07-C9A39BB8CFDA}"/>
              </a:ext>
            </a:extLst>
          </p:cNvPr>
          <p:cNvGrpSpPr/>
          <p:nvPr/>
        </p:nvGrpSpPr>
        <p:grpSpPr>
          <a:xfrm>
            <a:off x="2796199" y="2151511"/>
            <a:ext cx="712773" cy="184666"/>
            <a:chOff x="1965325" y="2343150"/>
            <a:chExt cx="365125" cy="138500"/>
          </a:xfrm>
        </p:grpSpPr>
        <p:sp>
          <p:nvSpPr>
            <p:cNvPr id="16" name="TextBox 15">
              <a:extLst>
                <a:ext uri="{FF2B5EF4-FFF2-40B4-BE49-F238E27FC236}">
                  <a16:creationId xmlns:a16="http://schemas.microsoft.com/office/drawing/2014/main" id="{609837FE-AB1B-C9C9-29B4-440F0D5C3666}"/>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90</a:t>
              </a:r>
            </a:p>
          </p:txBody>
        </p:sp>
        <p:cxnSp>
          <p:nvCxnSpPr>
            <p:cNvPr id="17" name="Straight Connector 16">
              <a:extLst>
                <a:ext uri="{FF2B5EF4-FFF2-40B4-BE49-F238E27FC236}">
                  <a16:creationId xmlns:a16="http://schemas.microsoft.com/office/drawing/2014/main" id="{540C4EF6-71D4-424E-FF3F-0A268D03470B}"/>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76814B9D-D4F3-DBB2-D150-5FB50E61A1F3}"/>
              </a:ext>
            </a:extLst>
          </p:cNvPr>
          <p:cNvGrpSpPr/>
          <p:nvPr/>
        </p:nvGrpSpPr>
        <p:grpSpPr>
          <a:xfrm>
            <a:off x="2796199" y="2346244"/>
            <a:ext cx="712773" cy="184666"/>
            <a:chOff x="1965325" y="2343150"/>
            <a:chExt cx="365125" cy="138500"/>
          </a:xfrm>
        </p:grpSpPr>
        <p:sp>
          <p:nvSpPr>
            <p:cNvPr id="19" name="TextBox 18">
              <a:extLst>
                <a:ext uri="{FF2B5EF4-FFF2-40B4-BE49-F238E27FC236}">
                  <a16:creationId xmlns:a16="http://schemas.microsoft.com/office/drawing/2014/main" id="{035F1978-F3F8-3915-ACA7-C989D49147F0}"/>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p:txBody>
        </p:sp>
        <p:cxnSp>
          <p:nvCxnSpPr>
            <p:cNvPr id="20" name="Straight Connector 19">
              <a:extLst>
                <a:ext uri="{FF2B5EF4-FFF2-40B4-BE49-F238E27FC236}">
                  <a16:creationId xmlns:a16="http://schemas.microsoft.com/office/drawing/2014/main" id="{8ED1CBE5-7CCB-C897-FCD5-13B7A0FA8157}"/>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503616D-6371-FB67-6845-7264E0C6A019}"/>
              </a:ext>
            </a:extLst>
          </p:cNvPr>
          <p:cNvGrpSpPr/>
          <p:nvPr/>
        </p:nvGrpSpPr>
        <p:grpSpPr>
          <a:xfrm>
            <a:off x="2796199" y="2540977"/>
            <a:ext cx="712773" cy="184666"/>
            <a:chOff x="1965325" y="2343150"/>
            <a:chExt cx="365125" cy="138500"/>
          </a:xfrm>
        </p:grpSpPr>
        <p:sp>
          <p:nvSpPr>
            <p:cNvPr id="22" name="TextBox 21">
              <a:extLst>
                <a:ext uri="{FF2B5EF4-FFF2-40B4-BE49-F238E27FC236}">
                  <a16:creationId xmlns:a16="http://schemas.microsoft.com/office/drawing/2014/main" id="{E600289B-FEDB-A052-6B3E-B20120B88A59}"/>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70</a:t>
              </a:r>
            </a:p>
          </p:txBody>
        </p:sp>
        <p:cxnSp>
          <p:nvCxnSpPr>
            <p:cNvPr id="23" name="Straight Connector 22">
              <a:extLst>
                <a:ext uri="{FF2B5EF4-FFF2-40B4-BE49-F238E27FC236}">
                  <a16:creationId xmlns:a16="http://schemas.microsoft.com/office/drawing/2014/main" id="{A792FCC1-5068-9692-FD5D-A6B910DFD287}"/>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A3FEE18-FF8D-D845-FA08-138C91B02CE2}"/>
              </a:ext>
            </a:extLst>
          </p:cNvPr>
          <p:cNvGrpSpPr/>
          <p:nvPr/>
        </p:nvGrpSpPr>
        <p:grpSpPr>
          <a:xfrm>
            <a:off x="2796199" y="3319911"/>
            <a:ext cx="712773" cy="184666"/>
            <a:chOff x="1965325" y="2343150"/>
            <a:chExt cx="365125" cy="138500"/>
          </a:xfrm>
        </p:grpSpPr>
        <p:sp>
          <p:nvSpPr>
            <p:cNvPr id="25" name="TextBox 24">
              <a:extLst>
                <a:ext uri="{FF2B5EF4-FFF2-40B4-BE49-F238E27FC236}">
                  <a16:creationId xmlns:a16="http://schemas.microsoft.com/office/drawing/2014/main" id="{ADE45E41-8E90-358D-2235-D7BAEB498FB5}"/>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26" name="Straight Connector 25">
              <a:extLst>
                <a:ext uri="{FF2B5EF4-FFF2-40B4-BE49-F238E27FC236}">
                  <a16:creationId xmlns:a16="http://schemas.microsoft.com/office/drawing/2014/main" id="{8C05A4C7-7052-C430-71E3-A98D6CBA1BB0}"/>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85F5B727-0E0A-9971-4C2E-84FEAE433023}"/>
              </a:ext>
            </a:extLst>
          </p:cNvPr>
          <p:cNvGrpSpPr/>
          <p:nvPr/>
        </p:nvGrpSpPr>
        <p:grpSpPr>
          <a:xfrm>
            <a:off x="2796199" y="3514644"/>
            <a:ext cx="712773" cy="184666"/>
            <a:chOff x="1965325" y="2343150"/>
            <a:chExt cx="365125" cy="138500"/>
          </a:xfrm>
        </p:grpSpPr>
        <p:sp>
          <p:nvSpPr>
            <p:cNvPr id="28" name="TextBox 27">
              <a:extLst>
                <a:ext uri="{FF2B5EF4-FFF2-40B4-BE49-F238E27FC236}">
                  <a16:creationId xmlns:a16="http://schemas.microsoft.com/office/drawing/2014/main" id="{64C1626E-F6C0-2A59-8943-C6656B699245}"/>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cxnSp>
          <p:nvCxnSpPr>
            <p:cNvPr id="29" name="Straight Connector 28">
              <a:extLst>
                <a:ext uri="{FF2B5EF4-FFF2-40B4-BE49-F238E27FC236}">
                  <a16:creationId xmlns:a16="http://schemas.microsoft.com/office/drawing/2014/main" id="{976A4E43-84BE-D4EF-DD40-720C881A402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131884F1-9574-0F79-A5C7-7CDEBF768236}"/>
              </a:ext>
            </a:extLst>
          </p:cNvPr>
          <p:cNvGrpSpPr/>
          <p:nvPr/>
        </p:nvGrpSpPr>
        <p:grpSpPr>
          <a:xfrm>
            <a:off x="2796199" y="3709377"/>
            <a:ext cx="712773" cy="184666"/>
            <a:chOff x="1965325" y="2343150"/>
            <a:chExt cx="365125" cy="138500"/>
          </a:xfrm>
        </p:grpSpPr>
        <p:sp>
          <p:nvSpPr>
            <p:cNvPr id="31" name="TextBox 30">
              <a:extLst>
                <a:ext uri="{FF2B5EF4-FFF2-40B4-BE49-F238E27FC236}">
                  <a16:creationId xmlns:a16="http://schemas.microsoft.com/office/drawing/2014/main" id="{6C92093E-C04F-05C3-EF95-82A4981B0BD6}"/>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p:txBody>
        </p:sp>
        <p:cxnSp>
          <p:nvCxnSpPr>
            <p:cNvPr id="32" name="Straight Connector 31">
              <a:extLst>
                <a:ext uri="{FF2B5EF4-FFF2-40B4-BE49-F238E27FC236}">
                  <a16:creationId xmlns:a16="http://schemas.microsoft.com/office/drawing/2014/main" id="{21D5DF9E-7544-1531-782B-0396DAB2F7C1}"/>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B9BBB39-70F3-29FA-4B38-F9DD42420E76}"/>
              </a:ext>
            </a:extLst>
          </p:cNvPr>
          <p:cNvGrpSpPr/>
          <p:nvPr/>
        </p:nvGrpSpPr>
        <p:grpSpPr>
          <a:xfrm>
            <a:off x="2796199" y="3904111"/>
            <a:ext cx="6848816" cy="184666"/>
            <a:chOff x="1965325" y="2343150"/>
            <a:chExt cx="3508375" cy="138500"/>
          </a:xfrm>
        </p:grpSpPr>
        <p:sp>
          <p:nvSpPr>
            <p:cNvPr id="34" name="TextBox 33">
              <a:extLst>
                <a:ext uri="{FF2B5EF4-FFF2-40B4-BE49-F238E27FC236}">
                  <a16:creationId xmlns:a16="http://schemas.microsoft.com/office/drawing/2014/main" id="{05D73AD2-81F8-4826-BFDC-726631176C9D}"/>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35" name="Straight Connector 34">
              <a:extLst>
                <a:ext uri="{FF2B5EF4-FFF2-40B4-BE49-F238E27FC236}">
                  <a16:creationId xmlns:a16="http://schemas.microsoft.com/office/drawing/2014/main" id="{8D65D304-09BB-FBBB-C1AA-436703BBE99B}"/>
                </a:ext>
              </a:extLst>
            </p:cNvPr>
            <p:cNvCxnSpPr>
              <a:cxnSpLocks/>
            </p:cNvCxnSpPr>
            <p:nvPr/>
          </p:nvCxnSpPr>
          <p:spPr>
            <a:xfrm>
              <a:off x="2254250" y="2412399"/>
              <a:ext cx="321945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DD2A49C-43AA-8757-C073-3F1B3C734E2C}"/>
              </a:ext>
            </a:extLst>
          </p:cNvPr>
          <p:cNvGrpSpPr/>
          <p:nvPr/>
        </p:nvGrpSpPr>
        <p:grpSpPr>
          <a:xfrm>
            <a:off x="2796199" y="2930444"/>
            <a:ext cx="712773" cy="184666"/>
            <a:chOff x="1965325" y="2343150"/>
            <a:chExt cx="365125" cy="138500"/>
          </a:xfrm>
        </p:grpSpPr>
        <p:sp>
          <p:nvSpPr>
            <p:cNvPr id="37" name="TextBox 36">
              <a:extLst>
                <a:ext uri="{FF2B5EF4-FFF2-40B4-BE49-F238E27FC236}">
                  <a16:creationId xmlns:a16="http://schemas.microsoft.com/office/drawing/2014/main" id="{90DEAAB4-A934-74E1-4519-1EE4E8BC58B6}"/>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cxnSp>
          <p:nvCxnSpPr>
            <p:cNvPr id="38" name="Straight Connector 37">
              <a:extLst>
                <a:ext uri="{FF2B5EF4-FFF2-40B4-BE49-F238E27FC236}">
                  <a16:creationId xmlns:a16="http://schemas.microsoft.com/office/drawing/2014/main" id="{32043A8E-E859-1255-9D41-F822A24B9D90}"/>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6703DD36-BAC3-FD7C-06F8-5A41E30A0B8B}"/>
              </a:ext>
            </a:extLst>
          </p:cNvPr>
          <p:cNvGrpSpPr/>
          <p:nvPr/>
        </p:nvGrpSpPr>
        <p:grpSpPr>
          <a:xfrm>
            <a:off x="2796199" y="3125177"/>
            <a:ext cx="712773" cy="184666"/>
            <a:chOff x="1965325" y="2343150"/>
            <a:chExt cx="365125" cy="138500"/>
          </a:xfrm>
        </p:grpSpPr>
        <p:sp>
          <p:nvSpPr>
            <p:cNvPr id="40" name="TextBox 39">
              <a:extLst>
                <a:ext uri="{FF2B5EF4-FFF2-40B4-BE49-F238E27FC236}">
                  <a16:creationId xmlns:a16="http://schemas.microsoft.com/office/drawing/2014/main" id="{FD2F4108-7913-3BB1-084B-EB788F1A3E70}"/>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cxnSp>
          <p:nvCxnSpPr>
            <p:cNvPr id="41" name="Straight Connector 40">
              <a:extLst>
                <a:ext uri="{FF2B5EF4-FFF2-40B4-BE49-F238E27FC236}">
                  <a16:creationId xmlns:a16="http://schemas.microsoft.com/office/drawing/2014/main" id="{D26D8043-912D-A7A3-3339-1A71035AA9F1}"/>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BA077B5-8B0E-4EA3-886E-FCBDF716BDDC}"/>
              </a:ext>
            </a:extLst>
          </p:cNvPr>
          <p:cNvGrpSpPr/>
          <p:nvPr/>
        </p:nvGrpSpPr>
        <p:grpSpPr>
          <a:xfrm>
            <a:off x="2796199" y="2735711"/>
            <a:ext cx="712773" cy="184666"/>
            <a:chOff x="1965325" y="2343150"/>
            <a:chExt cx="365125" cy="138500"/>
          </a:xfrm>
        </p:grpSpPr>
        <p:sp>
          <p:nvSpPr>
            <p:cNvPr id="43" name="TextBox 42">
              <a:extLst>
                <a:ext uri="{FF2B5EF4-FFF2-40B4-BE49-F238E27FC236}">
                  <a16:creationId xmlns:a16="http://schemas.microsoft.com/office/drawing/2014/main" id="{2265FD4D-8C5E-EB85-7308-26DC318766D2}"/>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60</a:t>
              </a:r>
            </a:p>
          </p:txBody>
        </p:sp>
        <p:cxnSp>
          <p:nvCxnSpPr>
            <p:cNvPr id="44" name="Straight Connector 43">
              <a:extLst>
                <a:ext uri="{FF2B5EF4-FFF2-40B4-BE49-F238E27FC236}">
                  <a16:creationId xmlns:a16="http://schemas.microsoft.com/office/drawing/2014/main" id="{3760DD67-F151-2657-7177-EA4995FA4C38}"/>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0445C62-E952-32D3-9655-B28B8E37D00C}"/>
              </a:ext>
            </a:extLst>
          </p:cNvPr>
          <p:cNvGrpSpPr/>
          <p:nvPr/>
        </p:nvGrpSpPr>
        <p:grpSpPr>
          <a:xfrm>
            <a:off x="3237109" y="1982185"/>
            <a:ext cx="526769" cy="2271699"/>
            <a:chOff x="1953060" y="777875"/>
            <a:chExt cx="269843" cy="1703774"/>
          </a:xfrm>
        </p:grpSpPr>
        <p:sp>
          <p:nvSpPr>
            <p:cNvPr id="46" name="TextBox 45">
              <a:extLst>
                <a:ext uri="{FF2B5EF4-FFF2-40B4-BE49-F238E27FC236}">
                  <a16:creationId xmlns:a16="http://schemas.microsoft.com/office/drawing/2014/main" id="{819DA7E0-97AE-0E7D-A167-8B9BD540C970}"/>
                </a:ext>
              </a:extLst>
            </p:cNvPr>
            <p:cNvSpPr txBox="1"/>
            <p:nvPr/>
          </p:nvSpPr>
          <p:spPr>
            <a:xfrm>
              <a:off x="1953060" y="2343150"/>
              <a:ext cx="269843" cy="138499"/>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47" name="Straight Connector 46">
              <a:extLst>
                <a:ext uri="{FF2B5EF4-FFF2-40B4-BE49-F238E27FC236}">
                  <a16:creationId xmlns:a16="http://schemas.microsoft.com/office/drawing/2014/main" id="{45978E15-3F95-7CD3-58A2-4C97A26D6DF8}"/>
                </a:ext>
              </a:extLst>
            </p:cNvPr>
            <p:cNvCxnSpPr>
              <a:cxnSpLocks/>
            </p:cNvCxnSpPr>
            <p:nvPr/>
          </p:nvCxnSpPr>
          <p:spPr>
            <a:xfrm>
              <a:off x="2087981" y="777875"/>
              <a:ext cx="0" cy="15684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729488C-D84B-DAD0-50E7-5D4DC57247CC}"/>
              </a:ext>
            </a:extLst>
          </p:cNvPr>
          <p:cNvGrpSpPr/>
          <p:nvPr/>
        </p:nvGrpSpPr>
        <p:grpSpPr>
          <a:xfrm>
            <a:off x="3693724" y="3997247"/>
            <a:ext cx="526769" cy="256633"/>
            <a:chOff x="1953060" y="2289175"/>
            <a:chExt cx="269843" cy="192475"/>
          </a:xfrm>
        </p:grpSpPr>
        <p:sp>
          <p:nvSpPr>
            <p:cNvPr id="49" name="TextBox 48">
              <a:extLst>
                <a:ext uri="{FF2B5EF4-FFF2-40B4-BE49-F238E27FC236}">
                  <a16:creationId xmlns:a16="http://schemas.microsoft.com/office/drawing/2014/main" id="{68446115-2919-B20A-CB20-8DB235C44BB8}"/>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p:txBody>
        </p:sp>
        <p:cxnSp>
          <p:nvCxnSpPr>
            <p:cNvPr id="50" name="Straight Connector 49">
              <a:extLst>
                <a:ext uri="{FF2B5EF4-FFF2-40B4-BE49-F238E27FC236}">
                  <a16:creationId xmlns:a16="http://schemas.microsoft.com/office/drawing/2014/main" id="{A6E5A7A4-8FD8-3907-F859-AA32E1353003}"/>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851BA143-10AB-AB36-E805-A780A6311463}"/>
              </a:ext>
            </a:extLst>
          </p:cNvPr>
          <p:cNvGrpSpPr/>
          <p:nvPr/>
        </p:nvGrpSpPr>
        <p:grpSpPr>
          <a:xfrm>
            <a:off x="4150340" y="3997247"/>
            <a:ext cx="526769" cy="256633"/>
            <a:chOff x="1953060" y="2289175"/>
            <a:chExt cx="269843" cy="192475"/>
          </a:xfrm>
        </p:grpSpPr>
        <p:sp>
          <p:nvSpPr>
            <p:cNvPr id="52" name="TextBox 51">
              <a:extLst>
                <a:ext uri="{FF2B5EF4-FFF2-40B4-BE49-F238E27FC236}">
                  <a16:creationId xmlns:a16="http://schemas.microsoft.com/office/drawing/2014/main" id="{9550912D-2984-4EC5-EDA7-E675ECA65B0E}"/>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cxnSp>
          <p:nvCxnSpPr>
            <p:cNvPr id="53" name="Straight Connector 52">
              <a:extLst>
                <a:ext uri="{FF2B5EF4-FFF2-40B4-BE49-F238E27FC236}">
                  <a16:creationId xmlns:a16="http://schemas.microsoft.com/office/drawing/2014/main" id="{DDFCE1B1-AA58-515B-529A-99DB8195DB0C}"/>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96A4C6B-862A-5536-3CC5-F791A9A73C43}"/>
              </a:ext>
            </a:extLst>
          </p:cNvPr>
          <p:cNvGrpSpPr/>
          <p:nvPr/>
        </p:nvGrpSpPr>
        <p:grpSpPr>
          <a:xfrm>
            <a:off x="4606956" y="3997247"/>
            <a:ext cx="526769" cy="256633"/>
            <a:chOff x="1953060" y="2289175"/>
            <a:chExt cx="269843" cy="192475"/>
          </a:xfrm>
        </p:grpSpPr>
        <p:sp>
          <p:nvSpPr>
            <p:cNvPr id="55" name="TextBox 54">
              <a:extLst>
                <a:ext uri="{FF2B5EF4-FFF2-40B4-BE49-F238E27FC236}">
                  <a16:creationId xmlns:a16="http://schemas.microsoft.com/office/drawing/2014/main" id="{A936A47B-5BF2-E0D0-907A-3513E150C5A9}"/>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cxnSp>
          <p:nvCxnSpPr>
            <p:cNvPr id="56" name="Straight Connector 55">
              <a:extLst>
                <a:ext uri="{FF2B5EF4-FFF2-40B4-BE49-F238E27FC236}">
                  <a16:creationId xmlns:a16="http://schemas.microsoft.com/office/drawing/2014/main" id="{17591326-EAF8-0E27-6F6D-97B093D6598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BCCDCE3D-9D49-63E5-D7F0-661AFBC2D8A3}"/>
              </a:ext>
            </a:extLst>
          </p:cNvPr>
          <p:cNvGrpSpPr/>
          <p:nvPr/>
        </p:nvGrpSpPr>
        <p:grpSpPr>
          <a:xfrm>
            <a:off x="5063572" y="3997247"/>
            <a:ext cx="526769" cy="256633"/>
            <a:chOff x="1953060" y="2289175"/>
            <a:chExt cx="269843" cy="192475"/>
          </a:xfrm>
        </p:grpSpPr>
        <p:sp>
          <p:nvSpPr>
            <p:cNvPr id="58" name="TextBox 57">
              <a:extLst>
                <a:ext uri="{FF2B5EF4-FFF2-40B4-BE49-F238E27FC236}">
                  <a16:creationId xmlns:a16="http://schemas.microsoft.com/office/drawing/2014/main" id="{661D6A05-81D3-ADD4-3000-F0EE525D1D98}"/>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cxnSp>
          <p:nvCxnSpPr>
            <p:cNvPr id="59" name="Straight Connector 58">
              <a:extLst>
                <a:ext uri="{FF2B5EF4-FFF2-40B4-BE49-F238E27FC236}">
                  <a16:creationId xmlns:a16="http://schemas.microsoft.com/office/drawing/2014/main" id="{1E01E633-CAAB-136F-C64F-169C7355329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85F06680-6BAD-7350-83A9-4E4626CB5411}"/>
              </a:ext>
            </a:extLst>
          </p:cNvPr>
          <p:cNvGrpSpPr/>
          <p:nvPr/>
        </p:nvGrpSpPr>
        <p:grpSpPr>
          <a:xfrm>
            <a:off x="5520186" y="3997247"/>
            <a:ext cx="526769" cy="256633"/>
            <a:chOff x="1953060" y="2289175"/>
            <a:chExt cx="269843" cy="192475"/>
          </a:xfrm>
        </p:grpSpPr>
        <p:sp>
          <p:nvSpPr>
            <p:cNvPr id="61" name="TextBox 60">
              <a:extLst>
                <a:ext uri="{FF2B5EF4-FFF2-40B4-BE49-F238E27FC236}">
                  <a16:creationId xmlns:a16="http://schemas.microsoft.com/office/drawing/2014/main" id="{8055D5E8-761D-858E-4BC3-EEA564911A7A}"/>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a:t>
              </a:r>
            </a:p>
          </p:txBody>
        </p:sp>
        <p:cxnSp>
          <p:nvCxnSpPr>
            <p:cNvPr id="62" name="Straight Connector 61">
              <a:extLst>
                <a:ext uri="{FF2B5EF4-FFF2-40B4-BE49-F238E27FC236}">
                  <a16:creationId xmlns:a16="http://schemas.microsoft.com/office/drawing/2014/main" id="{78049ED8-5A3B-1529-58D3-8F0FA19A4698}"/>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238ED10-FC46-95C3-7DDB-DC0EBFF0ED3C}"/>
              </a:ext>
            </a:extLst>
          </p:cNvPr>
          <p:cNvGrpSpPr/>
          <p:nvPr/>
        </p:nvGrpSpPr>
        <p:grpSpPr>
          <a:xfrm>
            <a:off x="5976802" y="3997247"/>
            <a:ext cx="526769" cy="256633"/>
            <a:chOff x="1953060" y="2289175"/>
            <a:chExt cx="269843" cy="192475"/>
          </a:xfrm>
        </p:grpSpPr>
        <p:sp>
          <p:nvSpPr>
            <p:cNvPr id="64" name="TextBox 63">
              <a:extLst>
                <a:ext uri="{FF2B5EF4-FFF2-40B4-BE49-F238E27FC236}">
                  <a16:creationId xmlns:a16="http://schemas.microsoft.com/office/drawing/2014/main" id="{FDE8DCF0-B0C5-4107-8A3E-F8F0C5E77D8A}"/>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cxnSp>
          <p:nvCxnSpPr>
            <p:cNvPr id="65" name="Straight Connector 64">
              <a:extLst>
                <a:ext uri="{FF2B5EF4-FFF2-40B4-BE49-F238E27FC236}">
                  <a16:creationId xmlns:a16="http://schemas.microsoft.com/office/drawing/2014/main" id="{D54FDC96-C738-56AC-0023-E03E6498475D}"/>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58259FE-C25E-1756-4C6A-7DB8090075BB}"/>
              </a:ext>
            </a:extLst>
          </p:cNvPr>
          <p:cNvGrpSpPr/>
          <p:nvPr/>
        </p:nvGrpSpPr>
        <p:grpSpPr>
          <a:xfrm>
            <a:off x="6433418" y="3997247"/>
            <a:ext cx="526769" cy="256633"/>
            <a:chOff x="1953060" y="2289175"/>
            <a:chExt cx="269843" cy="192475"/>
          </a:xfrm>
        </p:grpSpPr>
        <p:sp>
          <p:nvSpPr>
            <p:cNvPr id="67" name="TextBox 66">
              <a:extLst>
                <a:ext uri="{FF2B5EF4-FFF2-40B4-BE49-F238E27FC236}">
                  <a16:creationId xmlns:a16="http://schemas.microsoft.com/office/drawing/2014/main" id="{5E947F1E-D00F-8FDC-CB24-AB75AE907572}"/>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cxnSp>
          <p:nvCxnSpPr>
            <p:cNvPr id="68" name="Straight Connector 67">
              <a:extLst>
                <a:ext uri="{FF2B5EF4-FFF2-40B4-BE49-F238E27FC236}">
                  <a16:creationId xmlns:a16="http://schemas.microsoft.com/office/drawing/2014/main" id="{B056C485-DD94-446E-AEEE-75739D4EA39F}"/>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06AF3A2B-C554-144D-5445-E8945A16DD1A}"/>
              </a:ext>
            </a:extLst>
          </p:cNvPr>
          <p:cNvGrpSpPr/>
          <p:nvPr/>
        </p:nvGrpSpPr>
        <p:grpSpPr>
          <a:xfrm>
            <a:off x="6890034" y="3997247"/>
            <a:ext cx="526769" cy="256633"/>
            <a:chOff x="1953060" y="2289175"/>
            <a:chExt cx="269843" cy="192475"/>
          </a:xfrm>
        </p:grpSpPr>
        <p:sp>
          <p:nvSpPr>
            <p:cNvPr id="70" name="TextBox 69">
              <a:extLst>
                <a:ext uri="{FF2B5EF4-FFF2-40B4-BE49-F238E27FC236}">
                  <a16:creationId xmlns:a16="http://schemas.microsoft.com/office/drawing/2014/main" id="{0D34ECB1-EF5A-174E-3AB1-22E00FD75BF6}"/>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cxnSp>
          <p:nvCxnSpPr>
            <p:cNvPr id="71" name="Straight Connector 70">
              <a:extLst>
                <a:ext uri="{FF2B5EF4-FFF2-40B4-BE49-F238E27FC236}">
                  <a16:creationId xmlns:a16="http://schemas.microsoft.com/office/drawing/2014/main" id="{3A78B59F-0B9E-1517-9BA8-E3D3C3494A5C}"/>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3FC57CC9-026D-ADE3-8608-B04A64ADA28B}"/>
              </a:ext>
            </a:extLst>
          </p:cNvPr>
          <p:cNvGrpSpPr/>
          <p:nvPr/>
        </p:nvGrpSpPr>
        <p:grpSpPr>
          <a:xfrm>
            <a:off x="7346649" y="3997247"/>
            <a:ext cx="526769" cy="256633"/>
            <a:chOff x="1953060" y="2289175"/>
            <a:chExt cx="269843" cy="192475"/>
          </a:xfrm>
        </p:grpSpPr>
        <p:sp>
          <p:nvSpPr>
            <p:cNvPr id="73" name="TextBox 72">
              <a:extLst>
                <a:ext uri="{FF2B5EF4-FFF2-40B4-BE49-F238E27FC236}">
                  <a16:creationId xmlns:a16="http://schemas.microsoft.com/office/drawing/2014/main" id="{162F0012-121B-5A90-FBF4-C359B42DEC82}"/>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p:txBody>
        </p:sp>
        <p:cxnSp>
          <p:nvCxnSpPr>
            <p:cNvPr id="74" name="Straight Connector 73">
              <a:extLst>
                <a:ext uri="{FF2B5EF4-FFF2-40B4-BE49-F238E27FC236}">
                  <a16:creationId xmlns:a16="http://schemas.microsoft.com/office/drawing/2014/main" id="{468D4DE8-9899-3419-4A34-FA139CC903E3}"/>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77CBDDE-E8F5-65E6-A0F8-829546C345D4}"/>
              </a:ext>
            </a:extLst>
          </p:cNvPr>
          <p:cNvGrpSpPr/>
          <p:nvPr/>
        </p:nvGrpSpPr>
        <p:grpSpPr>
          <a:xfrm>
            <a:off x="7803265" y="3997247"/>
            <a:ext cx="526769" cy="256633"/>
            <a:chOff x="1953060" y="2289175"/>
            <a:chExt cx="269843" cy="192475"/>
          </a:xfrm>
        </p:grpSpPr>
        <p:sp>
          <p:nvSpPr>
            <p:cNvPr id="76" name="TextBox 75">
              <a:extLst>
                <a:ext uri="{FF2B5EF4-FFF2-40B4-BE49-F238E27FC236}">
                  <a16:creationId xmlns:a16="http://schemas.microsoft.com/office/drawing/2014/main" id="{80EEE70F-D2FC-EA89-5023-1258E18CE1A4}"/>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77" name="Straight Connector 76">
              <a:extLst>
                <a:ext uri="{FF2B5EF4-FFF2-40B4-BE49-F238E27FC236}">
                  <a16:creationId xmlns:a16="http://schemas.microsoft.com/office/drawing/2014/main" id="{3B55C659-BD95-CA45-41B8-CC8FB710F42D}"/>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86B43F5-8232-A556-3E66-39B5729E34A4}"/>
              </a:ext>
            </a:extLst>
          </p:cNvPr>
          <p:cNvGrpSpPr/>
          <p:nvPr/>
        </p:nvGrpSpPr>
        <p:grpSpPr>
          <a:xfrm>
            <a:off x="8259881" y="3997247"/>
            <a:ext cx="526769" cy="256633"/>
            <a:chOff x="1953060" y="2289175"/>
            <a:chExt cx="269843" cy="192475"/>
          </a:xfrm>
        </p:grpSpPr>
        <p:sp>
          <p:nvSpPr>
            <p:cNvPr id="79" name="TextBox 78">
              <a:extLst>
                <a:ext uri="{FF2B5EF4-FFF2-40B4-BE49-F238E27FC236}">
                  <a16:creationId xmlns:a16="http://schemas.microsoft.com/office/drawing/2014/main" id="{42F3250C-212B-571C-EFEA-52482407728C}"/>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cxnSp>
          <p:nvCxnSpPr>
            <p:cNvPr id="80" name="Straight Connector 79">
              <a:extLst>
                <a:ext uri="{FF2B5EF4-FFF2-40B4-BE49-F238E27FC236}">
                  <a16:creationId xmlns:a16="http://schemas.microsoft.com/office/drawing/2014/main" id="{A477B4BD-BD1E-107D-A8CD-B2F46771CF5F}"/>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EADCE25B-10FE-DE1E-DB8B-BBD0983E7465}"/>
              </a:ext>
            </a:extLst>
          </p:cNvPr>
          <p:cNvGrpSpPr/>
          <p:nvPr/>
        </p:nvGrpSpPr>
        <p:grpSpPr>
          <a:xfrm>
            <a:off x="8716497" y="3997247"/>
            <a:ext cx="526769" cy="256633"/>
            <a:chOff x="1953060" y="2289175"/>
            <a:chExt cx="269843" cy="192475"/>
          </a:xfrm>
        </p:grpSpPr>
        <p:sp>
          <p:nvSpPr>
            <p:cNvPr id="82" name="TextBox 81">
              <a:extLst>
                <a:ext uri="{FF2B5EF4-FFF2-40B4-BE49-F238E27FC236}">
                  <a16:creationId xmlns:a16="http://schemas.microsoft.com/office/drawing/2014/main" id="{2B7AC9E1-3E19-7FC0-0A13-C3DA92C4D44A}"/>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cxnSp>
          <p:nvCxnSpPr>
            <p:cNvPr id="83" name="Straight Connector 82">
              <a:extLst>
                <a:ext uri="{FF2B5EF4-FFF2-40B4-BE49-F238E27FC236}">
                  <a16:creationId xmlns:a16="http://schemas.microsoft.com/office/drawing/2014/main" id="{24A81846-4691-0085-F4F8-8B17E275F079}"/>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0EC2F28F-D881-7C6D-B4E8-1DBF3E7DE18F}"/>
              </a:ext>
            </a:extLst>
          </p:cNvPr>
          <p:cNvGrpSpPr/>
          <p:nvPr/>
        </p:nvGrpSpPr>
        <p:grpSpPr>
          <a:xfrm>
            <a:off x="9173116" y="3997247"/>
            <a:ext cx="526769" cy="256633"/>
            <a:chOff x="1953060" y="2289175"/>
            <a:chExt cx="269843" cy="192475"/>
          </a:xfrm>
        </p:grpSpPr>
        <p:sp>
          <p:nvSpPr>
            <p:cNvPr id="85" name="TextBox 84">
              <a:extLst>
                <a:ext uri="{FF2B5EF4-FFF2-40B4-BE49-F238E27FC236}">
                  <a16:creationId xmlns:a16="http://schemas.microsoft.com/office/drawing/2014/main" id="{4AE152DA-6023-63A8-85DC-457776DD3A91}"/>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cxnSp>
          <p:nvCxnSpPr>
            <p:cNvPr id="86" name="Straight Connector 85">
              <a:extLst>
                <a:ext uri="{FF2B5EF4-FFF2-40B4-BE49-F238E27FC236}">
                  <a16:creationId xmlns:a16="http://schemas.microsoft.com/office/drawing/2014/main" id="{BD80256E-11BE-5E08-646B-14FBD9643E04}"/>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F556126A-8FB6-68F0-24D9-479C7C5ADDD4}"/>
              </a:ext>
            </a:extLst>
          </p:cNvPr>
          <p:cNvSpPr txBox="1"/>
          <p:nvPr/>
        </p:nvSpPr>
        <p:spPr>
          <a:xfrm>
            <a:off x="4965062" y="4190712"/>
            <a:ext cx="2937863"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Time from randomisation (months)</a:t>
            </a:r>
          </a:p>
        </p:txBody>
      </p:sp>
      <p:grpSp>
        <p:nvGrpSpPr>
          <p:cNvPr id="88" name="Group 87">
            <a:extLst>
              <a:ext uri="{FF2B5EF4-FFF2-40B4-BE49-F238E27FC236}">
                <a16:creationId xmlns:a16="http://schemas.microsoft.com/office/drawing/2014/main" id="{C22198C9-9463-37D5-16AA-879881077C97}"/>
              </a:ext>
            </a:extLst>
          </p:cNvPr>
          <p:cNvGrpSpPr/>
          <p:nvPr/>
        </p:nvGrpSpPr>
        <p:grpSpPr>
          <a:xfrm>
            <a:off x="1234299" y="4240154"/>
            <a:ext cx="8465587" cy="553999"/>
            <a:chOff x="2016126" y="3312726"/>
            <a:chExt cx="4336582" cy="415499"/>
          </a:xfrm>
        </p:grpSpPr>
        <p:sp>
          <p:nvSpPr>
            <p:cNvPr id="89" name="TextBox 88">
              <a:extLst>
                <a:ext uri="{FF2B5EF4-FFF2-40B4-BE49-F238E27FC236}">
                  <a16:creationId xmlns:a16="http://schemas.microsoft.com/office/drawing/2014/main" id="{B7BBCC57-74C9-F138-271F-14A58BF64401}"/>
                </a:ext>
              </a:extLst>
            </p:cNvPr>
            <p:cNvSpPr txBox="1"/>
            <p:nvPr/>
          </p:nvSpPr>
          <p:spPr>
            <a:xfrm>
              <a:off x="304208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226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227</a:t>
              </a:r>
            </a:p>
          </p:txBody>
        </p:sp>
        <p:sp>
          <p:nvSpPr>
            <p:cNvPr id="90" name="TextBox 89">
              <a:extLst>
                <a:ext uri="{FF2B5EF4-FFF2-40B4-BE49-F238E27FC236}">
                  <a16:creationId xmlns:a16="http://schemas.microsoft.com/office/drawing/2014/main" id="{8ED46064-F411-5BAF-2852-0763F55349EC}"/>
                </a:ext>
              </a:extLst>
            </p:cNvPr>
            <p:cNvSpPr txBox="1"/>
            <p:nvPr/>
          </p:nvSpPr>
          <p:spPr>
            <a:xfrm>
              <a:off x="3275991"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196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187</a:t>
              </a:r>
            </a:p>
          </p:txBody>
        </p:sp>
        <p:sp>
          <p:nvSpPr>
            <p:cNvPr id="91" name="TextBox 90">
              <a:extLst>
                <a:ext uri="{FF2B5EF4-FFF2-40B4-BE49-F238E27FC236}">
                  <a16:creationId xmlns:a16="http://schemas.microsoft.com/office/drawing/2014/main" id="{DC945E0A-7B8A-ECA7-E7F5-FA2087BF5611}"/>
                </a:ext>
              </a:extLst>
            </p:cNvPr>
            <p:cNvSpPr txBox="1"/>
            <p:nvPr/>
          </p:nvSpPr>
          <p:spPr>
            <a:xfrm>
              <a:off x="3509897"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176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149</a:t>
              </a:r>
            </a:p>
          </p:txBody>
        </p:sp>
        <p:sp>
          <p:nvSpPr>
            <p:cNvPr id="92" name="TextBox 91">
              <a:extLst>
                <a:ext uri="{FF2B5EF4-FFF2-40B4-BE49-F238E27FC236}">
                  <a16:creationId xmlns:a16="http://schemas.microsoft.com/office/drawing/2014/main" id="{E39827E9-614B-C013-CCCC-C4D804D46F2A}"/>
                </a:ext>
              </a:extLst>
            </p:cNvPr>
            <p:cNvSpPr txBox="1"/>
            <p:nvPr/>
          </p:nvSpPr>
          <p:spPr>
            <a:xfrm>
              <a:off x="3743803"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160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129</a:t>
              </a:r>
            </a:p>
          </p:txBody>
        </p:sp>
        <p:sp>
          <p:nvSpPr>
            <p:cNvPr id="93" name="TextBox 92">
              <a:extLst>
                <a:ext uri="{FF2B5EF4-FFF2-40B4-BE49-F238E27FC236}">
                  <a16:creationId xmlns:a16="http://schemas.microsoft.com/office/drawing/2014/main" id="{DE37B1B9-0D7B-BEAA-19BE-EB4AE4A094CE}"/>
                </a:ext>
              </a:extLst>
            </p:cNvPr>
            <p:cNvSpPr txBox="1"/>
            <p:nvPr/>
          </p:nvSpPr>
          <p:spPr>
            <a:xfrm>
              <a:off x="3977709"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146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113</a:t>
              </a:r>
            </a:p>
          </p:txBody>
        </p:sp>
        <p:sp>
          <p:nvSpPr>
            <p:cNvPr id="94" name="TextBox 93">
              <a:extLst>
                <a:ext uri="{FF2B5EF4-FFF2-40B4-BE49-F238E27FC236}">
                  <a16:creationId xmlns:a16="http://schemas.microsoft.com/office/drawing/2014/main" id="{AF0BADF2-A780-A885-24C3-50CB0A25D05C}"/>
                </a:ext>
              </a:extLst>
            </p:cNvPr>
            <p:cNvSpPr txBox="1"/>
            <p:nvPr/>
          </p:nvSpPr>
          <p:spPr>
            <a:xfrm>
              <a:off x="421161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95</a:t>
              </a:r>
            </a:p>
          </p:txBody>
        </p:sp>
        <p:sp>
          <p:nvSpPr>
            <p:cNvPr id="95" name="TextBox 94">
              <a:extLst>
                <a:ext uri="{FF2B5EF4-FFF2-40B4-BE49-F238E27FC236}">
                  <a16:creationId xmlns:a16="http://schemas.microsoft.com/office/drawing/2014/main" id="{F00F830E-49B2-2FA6-EBEE-1578FE81865E}"/>
                </a:ext>
              </a:extLst>
            </p:cNvPr>
            <p:cNvSpPr txBox="1"/>
            <p:nvPr/>
          </p:nvSpPr>
          <p:spPr>
            <a:xfrm>
              <a:off x="4445521"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77</a:t>
              </a:r>
            </a:p>
          </p:txBody>
        </p:sp>
        <p:sp>
          <p:nvSpPr>
            <p:cNvPr id="96" name="TextBox 95">
              <a:extLst>
                <a:ext uri="{FF2B5EF4-FFF2-40B4-BE49-F238E27FC236}">
                  <a16:creationId xmlns:a16="http://schemas.microsoft.com/office/drawing/2014/main" id="{86882C20-FE88-CBD2-7C8E-BAF0412B0156}"/>
                </a:ext>
              </a:extLst>
            </p:cNvPr>
            <p:cNvSpPr txBox="1"/>
            <p:nvPr/>
          </p:nvSpPr>
          <p:spPr>
            <a:xfrm>
              <a:off x="4679427"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84</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57</a:t>
              </a:r>
            </a:p>
          </p:txBody>
        </p:sp>
        <p:sp>
          <p:nvSpPr>
            <p:cNvPr id="97" name="TextBox 96">
              <a:extLst>
                <a:ext uri="{FF2B5EF4-FFF2-40B4-BE49-F238E27FC236}">
                  <a16:creationId xmlns:a16="http://schemas.microsoft.com/office/drawing/2014/main" id="{868C7024-6A7D-76AB-24B1-350E63B6A3B7}"/>
                </a:ext>
              </a:extLst>
            </p:cNvPr>
            <p:cNvSpPr txBox="1"/>
            <p:nvPr/>
          </p:nvSpPr>
          <p:spPr>
            <a:xfrm>
              <a:off x="4913333"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42</a:t>
              </a:r>
            </a:p>
          </p:txBody>
        </p:sp>
        <p:sp>
          <p:nvSpPr>
            <p:cNvPr id="98" name="TextBox 97">
              <a:extLst>
                <a:ext uri="{FF2B5EF4-FFF2-40B4-BE49-F238E27FC236}">
                  <a16:creationId xmlns:a16="http://schemas.microsoft.com/office/drawing/2014/main" id="{3144BFC7-5E59-E707-C20A-A9A3B210011A}"/>
                </a:ext>
              </a:extLst>
            </p:cNvPr>
            <p:cNvSpPr txBox="1"/>
            <p:nvPr/>
          </p:nvSpPr>
          <p:spPr>
            <a:xfrm>
              <a:off x="5147239"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sp>
          <p:nvSpPr>
            <p:cNvPr id="99" name="TextBox 98">
              <a:extLst>
                <a:ext uri="{FF2B5EF4-FFF2-40B4-BE49-F238E27FC236}">
                  <a16:creationId xmlns:a16="http://schemas.microsoft.com/office/drawing/2014/main" id="{001409F3-CB4B-24CB-6DBE-A264FC766170}"/>
                </a:ext>
              </a:extLst>
            </p:cNvPr>
            <p:cNvSpPr txBox="1"/>
            <p:nvPr/>
          </p:nvSpPr>
          <p:spPr>
            <a:xfrm>
              <a:off x="538114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23</a:t>
              </a:r>
            </a:p>
          </p:txBody>
        </p:sp>
        <p:sp>
          <p:nvSpPr>
            <p:cNvPr id="100" name="TextBox 99">
              <a:extLst>
                <a:ext uri="{FF2B5EF4-FFF2-40B4-BE49-F238E27FC236}">
                  <a16:creationId xmlns:a16="http://schemas.microsoft.com/office/drawing/2014/main" id="{933743A3-909D-1D54-C7B1-C7D0C717175E}"/>
                </a:ext>
              </a:extLst>
            </p:cNvPr>
            <p:cNvSpPr txBox="1"/>
            <p:nvPr/>
          </p:nvSpPr>
          <p:spPr>
            <a:xfrm>
              <a:off x="5615051"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a:t>
              </a:r>
            </a:p>
          </p:txBody>
        </p:sp>
        <p:sp>
          <p:nvSpPr>
            <p:cNvPr id="101" name="TextBox 100">
              <a:extLst>
                <a:ext uri="{FF2B5EF4-FFF2-40B4-BE49-F238E27FC236}">
                  <a16:creationId xmlns:a16="http://schemas.microsoft.com/office/drawing/2014/main" id="{9A2EE1CE-A0FC-0A3B-AF95-0FD7FC2A55CA}"/>
                </a:ext>
              </a:extLst>
            </p:cNvPr>
            <p:cNvSpPr txBox="1"/>
            <p:nvPr/>
          </p:nvSpPr>
          <p:spPr>
            <a:xfrm>
              <a:off x="5848957"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p:txBody>
        </p:sp>
        <p:sp>
          <p:nvSpPr>
            <p:cNvPr id="102" name="TextBox 101">
              <a:extLst>
                <a:ext uri="{FF2B5EF4-FFF2-40B4-BE49-F238E27FC236}">
                  <a16:creationId xmlns:a16="http://schemas.microsoft.com/office/drawing/2014/main" id="{6F3EB30E-CDBB-ADD1-F4DC-4E0F6FBEB9E7}"/>
                </a:ext>
              </a:extLst>
            </p:cNvPr>
            <p:cNvSpPr txBox="1"/>
            <p:nvPr/>
          </p:nvSpPr>
          <p:spPr>
            <a:xfrm>
              <a:off x="608286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03" name="TextBox 102">
              <a:extLst>
                <a:ext uri="{FF2B5EF4-FFF2-40B4-BE49-F238E27FC236}">
                  <a16:creationId xmlns:a16="http://schemas.microsoft.com/office/drawing/2014/main" id="{35DADB63-7726-2E43-249D-CF9F4D8324E9}"/>
                </a:ext>
              </a:extLst>
            </p:cNvPr>
            <p:cNvSpPr txBox="1"/>
            <p:nvPr/>
          </p:nvSpPr>
          <p:spPr>
            <a:xfrm>
              <a:off x="2016126" y="3312726"/>
              <a:ext cx="844518" cy="415499"/>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Number at risk:</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P</a:t>
              </a:r>
              <a:r>
                <a:rPr kumimoji="0" lang="en-GB"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BO arm</a:t>
              </a:r>
            </a:p>
          </p:txBody>
        </p:sp>
      </p:grpSp>
      <p:grpSp>
        <p:nvGrpSpPr>
          <p:cNvPr id="104" name="Group 103">
            <a:extLst>
              <a:ext uri="{FF2B5EF4-FFF2-40B4-BE49-F238E27FC236}">
                <a16:creationId xmlns:a16="http://schemas.microsoft.com/office/drawing/2014/main" id="{47201AFD-6322-2416-9593-578C6E3E38A1}"/>
              </a:ext>
            </a:extLst>
          </p:cNvPr>
          <p:cNvGrpSpPr/>
          <p:nvPr/>
        </p:nvGrpSpPr>
        <p:grpSpPr>
          <a:xfrm>
            <a:off x="8481643" y="1964588"/>
            <a:ext cx="785208" cy="287131"/>
            <a:chOff x="8057312" y="2162301"/>
            <a:chExt cx="588906" cy="215348"/>
          </a:xfrm>
        </p:grpSpPr>
        <p:sp>
          <p:nvSpPr>
            <p:cNvPr id="105" name="TextBox 104">
              <a:extLst>
                <a:ext uri="{FF2B5EF4-FFF2-40B4-BE49-F238E27FC236}">
                  <a16:creationId xmlns:a16="http://schemas.microsoft.com/office/drawing/2014/main" id="{7335F910-88B1-3C83-6DA6-E4D7C5A9A9E9}"/>
                </a:ext>
              </a:extLst>
            </p:cNvPr>
            <p:cNvSpPr txBox="1"/>
            <p:nvPr/>
          </p:nvSpPr>
          <p:spPr>
            <a:xfrm>
              <a:off x="8057312" y="2162301"/>
              <a:ext cx="588906" cy="215348"/>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TIS arm</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P</a:t>
              </a: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BO arm</a:t>
              </a:r>
            </a:p>
          </p:txBody>
        </p:sp>
        <p:sp>
          <p:nvSpPr>
            <p:cNvPr id="106" name="Freeform 381">
              <a:extLst>
                <a:ext uri="{FF2B5EF4-FFF2-40B4-BE49-F238E27FC236}">
                  <a16:creationId xmlns:a16="http://schemas.microsoft.com/office/drawing/2014/main" id="{5F46B11D-D80E-1987-D56B-2C16EA513B3C}"/>
                </a:ext>
              </a:extLst>
            </p:cNvPr>
            <p:cNvSpPr/>
            <p:nvPr/>
          </p:nvSpPr>
          <p:spPr>
            <a:xfrm>
              <a:off x="8126906" y="2306634"/>
              <a:ext cx="55288" cy="46550"/>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7" name="Freeform 382">
              <a:extLst>
                <a:ext uri="{FF2B5EF4-FFF2-40B4-BE49-F238E27FC236}">
                  <a16:creationId xmlns:a16="http://schemas.microsoft.com/office/drawing/2014/main" id="{464F4D2E-71EB-A9CE-214B-6BBF612CFEF0}"/>
                </a:ext>
              </a:extLst>
            </p:cNvPr>
            <p:cNvSpPr/>
            <p:nvPr/>
          </p:nvSpPr>
          <p:spPr>
            <a:xfrm>
              <a:off x="8131095" y="2199771"/>
              <a:ext cx="46910" cy="44947"/>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cxnSp>
          <p:nvCxnSpPr>
            <p:cNvPr id="108" name="Straight Connector 107">
              <a:extLst>
                <a:ext uri="{FF2B5EF4-FFF2-40B4-BE49-F238E27FC236}">
                  <a16:creationId xmlns:a16="http://schemas.microsoft.com/office/drawing/2014/main" id="{9C8C7407-2B33-2A8B-08C7-C06E5B58CE75}"/>
                </a:ext>
              </a:extLst>
            </p:cNvPr>
            <p:cNvCxnSpPr>
              <a:cxnSpLocks/>
            </p:cNvCxnSpPr>
            <p:nvPr/>
          </p:nvCxnSpPr>
          <p:spPr>
            <a:xfrm>
              <a:off x="8069803" y="2222244"/>
              <a:ext cx="169495" cy="0"/>
            </a:xfrm>
            <a:prstGeom prst="line">
              <a:avLst/>
            </a:prstGeom>
            <a:noFill/>
            <a:ln w="12700" cap="flat">
              <a:solidFill>
                <a:srgbClr val="5571BF"/>
              </a:solidFill>
              <a:prstDash val="solid"/>
              <a:miter/>
            </a:ln>
          </p:spPr>
        </p:cxnSp>
        <p:cxnSp>
          <p:nvCxnSpPr>
            <p:cNvPr id="109" name="Straight Connector 108">
              <a:extLst>
                <a:ext uri="{FF2B5EF4-FFF2-40B4-BE49-F238E27FC236}">
                  <a16:creationId xmlns:a16="http://schemas.microsoft.com/office/drawing/2014/main" id="{029EE4FA-6B00-B8D0-74EB-7168788540ED}"/>
                </a:ext>
              </a:extLst>
            </p:cNvPr>
            <p:cNvCxnSpPr>
              <a:cxnSpLocks/>
            </p:cNvCxnSpPr>
            <p:nvPr/>
          </p:nvCxnSpPr>
          <p:spPr>
            <a:xfrm>
              <a:off x="8069803" y="2329909"/>
              <a:ext cx="169495" cy="0"/>
            </a:xfrm>
            <a:prstGeom prst="line">
              <a:avLst/>
            </a:prstGeom>
            <a:noFill/>
            <a:ln w="12700" cap="flat">
              <a:solidFill>
                <a:srgbClr val="7F7F7F"/>
              </a:solidFill>
              <a:prstDash val="solid"/>
              <a:miter/>
            </a:ln>
          </p:spPr>
        </p:cxnSp>
      </p:grpSp>
      <p:grpSp>
        <p:nvGrpSpPr>
          <p:cNvPr id="110" name="Graphic 386">
            <a:extLst>
              <a:ext uri="{FF2B5EF4-FFF2-40B4-BE49-F238E27FC236}">
                <a16:creationId xmlns:a16="http://schemas.microsoft.com/office/drawing/2014/main" id="{95DD71D7-AD7D-1C59-DFCD-FD3BD75D613B}"/>
              </a:ext>
            </a:extLst>
          </p:cNvPr>
          <p:cNvGrpSpPr/>
          <p:nvPr/>
        </p:nvGrpSpPr>
        <p:grpSpPr>
          <a:xfrm>
            <a:off x="3510276" y="2023005"/>
            <a:ext cx="5584981" cy="989796"/>
            <a:chOff x="3170872" y="1681461"/>
            <a:chExt cx="3147059" cy="557736"/>
          </a:xfrm>
          <a:noFill/>
        </p:grpSpPr>
        <p:grpSp>
          <p:nvGrpSpPr>
            <p:cNvPr id="111" name="Graphic 386">
              <a:extLst>
                <a:ext uri="{FF2B5EF4-FFF2-40B4-BE49-F238E27FC236}">
                  <a16:creationId xmlns:a16="http://schemas.microsoft.com/office/drawing/2014/main" id="{2C1398B3-C8CF-DCCD-E6AF-545C84B22058}"/>
                </a:ext>
              </a:extLst>
            </p:cNvPr>
            <p:cNvGrpSpPr/>
            <p:nvPr/>
          </p:nvGrpSpPr>
          <p:grpSpPr>
            <a:xfrm>
              <a:off x="3186112" y="1696663"/>
              <a:ext cx="3109912" cy="526382"/>
              <a:chOff x="3186112" y="1696663"/>
              <a:chExt cx="3109912" cy="526382"/>
            </a:xfrm>
            <a:noFill/>
          </p:grpSpPr>
          <p:sp>
            <p:nvSpPr>
              <p:cNvPr id="206" name="Freeform 390">
                <a:extLst>
                  <a:ext uri="{FF2B5EF4-FFF2-40B4-BE49-F238E27FC236}">
                    <a16:creationId xmlns:a16="http://schemas.microsoft.com/office/drawing/2014/main" id="{E8B57816-C672-C90A-F863-FDBC77E4ACD6}"/>
                  </a:ext>
                </a:extLst>
              </p:cNvPr>
              <p:cNvSpPr/>
              <p:nvPr/>
            </p:nvSpPr>
            <p:spPr>
              <a:xfrm>
                <a:off x="3186112" y="1696663"/>
                <a:ext cx="197167" cy="32305"/>
              </a:xfrm>
              <a:custGeom>
                <a:avLst/>
                <a:gdLst>
                  <a:gd name="connsiteX0" fmla="*/ 0 w 197167"/>
                  <a:gd name="connsiteY0" fmla="*/ 0 h 32305"/>
                  <a:gd name="connsiteX1" fmla="*/ 107633 w 197167"/>
                  <a:gd name="connsiteY1" fmla="*/ 0 h 32305"/>
                  <a:gd name="connsiteX2" fmla="*/ 107633 w 197167"/>
                  <a:gd name="connsiteY2" fmla="*/ 12352 h 32305"/>
                  <a:gd name="connsiteX3" fmla="*/ 138113 w 197167"/>
                  <a:gd name="connsiteY3" fmla="*/ 12352 h 32305"/>
                  <a:gd name="connsiteX4" fmla="*/ 138113 w 197167"/>
                  <a:gd name="connsiteY4" fmla="*/ 20903 h 32305"/>
                  <a:gd name="connsiteX5" fmla="*/ 170497 w 197167"/>
                  <a:gd name="connsiteY5" fmla="*/ 20903 h 32305"/>
                  <a:gd name="connsiteX6" fmla="*/ 170497 w 197167"/>
                  <a:gd name="connsiteY6" fmla="*/ 32305 h 32305"/>
                  <a:gd name="connsiteX7" fmla="*/ 197167 w 197167"/>
                  <a:gd name="connsiteY7" fmla="*/ 32305 h 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167" h="32305">
                    <a:moveTo>
                      <a:pt x="0" y="0"/>
                    </a:moveTo>
                    <a:lnTo>
                      <a:pt x="107633" y="0"/>
                    </a:lnTo>
                    <a:lnTo>
                      <a:pt x="107633" y="12352"/>
                    </a:lnTo>
                    <a:lnTo>
                      <a:pt x="138113" y="12352"/>
                    </a:lnTo>
                    <a:lnTo>
                      <a:pt x="138113" y="20903"/>
                    </a:lnTo>
                    <a:lnTo>
                      <a:pt x="170497" y="20903"/>
                    </a:lnTo>
                    <a:lnTo>
                      <a:pt x="170497" y="32305"/>
                    </a:lnTo>
                    <a:lnTo>
                      <a:pt x="197167" y="32305"/>
                    </a:lnTo>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 name="Freeform 391">
                <a:extLst>
                  <a:ext uri="{FF2B5EF4-FFF2-40B4-BE49-F238E27FC236}">
                    <a16:creationId xmlns:a16="http://schemas.microsoft.com/office/drawing/2014/main" id="{75008118-7F6F-0AFF-3769-CCC6707B4988}"/>
                  </a:ext>
                </a:extLst>
              </p:cNvPr>
              <p:cNvSpPr/>
              <p:nvPr/>
            </p:nvSpPr>
            <p:spPr>
              <a:xfrm>
                <a:off x="3556634" y="1846786"/>
                <a:ext cx="2739390" cy="376258"/>
              </a:xfrm>
              <a:custGeom>
                <a:avLst/>
                <a:gdLst>
                  <a:gd name="connsiteX0" fmla="*/ 0 w 2739390"/>
                  <a:gd name="connsiteY0" fmla="*/ 0 h 376258"/>
                  <a:gd name="connsiteX1" fmla="*/ 94297 w 2739390"/>
                  <a:gd name="connsiteY1" fmla="*/ 0 h 376258"/>
                  <a:gd name="connsiteX2" fmla="*/ 94297 w 2739390"/>
                  <a:gd name="connsiteY2" fmla="*/ 29455 h 376258"/>
                  <a:gd name="connsiteX3" fmla="*/ 162878 w 2739390"/>
                  <a:gd name="connsiteY3" fmla="*/ 29455 h 376258"/>
                  <a:gd name="connsiteX4" fmla="*/ 162878 w 2739390"/>
                  <a:gd name="connsiteY4" fmla="*/ 40856 h 376258"/>
                  <a:gd name="connsiteX5" fmla="*/ 169545 w 2739390"/>
                  <a:gd name="connsiteY5" fmla="*/ 40856 h 376258"/>
                  <a:gd name="connsiteX6" fmla="*/ 169545 w 2739390"/>
                  <a:gd name="connsiteY6" fmla="*/ 46557 h 376258"/>
                  <a:gd name="connsiteX7" fmla="*/ 180022 w 2739390"/>
                  <a:gd name="connsiteY7" fmla="*/ 46557 h 376258"/>
                  <a:gd name="connsiteX8" fmla="*/ 180022 w 2739390"/>
                  <a:gd name="connsiteY8" fmla="*/ 54158 h 376258"/>
                  <a:gd name="connsiteX9" fmla="*/ 193358 w 2739390"/>
                  <a:gd name="connsiteY9" fmla="*/ 54158 h 376258"/>
                  <a:gd name="connsiteX10" fmla="*/ 193358 w 2739390"/>
                  <a:gd name="connsiteY10" fmla="*/ 59859 h 376258"/>
                  <a:gd name="connsiteX11" fmla="*/ 202883 w 2739390"/>
                  <a:gd name="connsiteY11" fmla="*/ 59859 h 376258"/>
                  <a:gd name="connsiteX12" fmla="*/ 202883 w 2739390"/>
                  <a:gd name="connsiteY12" fmla="*/ 70311 h 376258"/>
                  <a:gd name="connsiteX13" fmla="*/ 242888 w 2739390"/>
                  <a:gd name="connsiteY13" fmla="*/ 70311 h 376258"/>
                  <a:gd name="connsiteX14" fmla="*/ 242888 w 2739390"/>
                  <a:gd name="connsiteY14" fmla="*/ 75062 h 376258"/>
                  <a:gd name="connsiteX15" fmla="*/ 265747 w 2739390"/>
                  <a:gd name="connsiteY15" fmla="*/ 75062 h 376258"/>
                  <a:gd name="connsiteX16" fmla="*/ 265747 w 2739390"/>
                  <a:gd name="connsiteY16" fmla="*/ 82663 h 376258"/>
                  <a:gd name="connsiteX17" fmla="*/ 272415 w 2739390"/>
                  <a:gd name="connsiteY17" fmla="*/ 82663 h 376258"/>
                  <a:gd name="connsiteX18" fmla="*/ 272415 w 2739390"/>
                  <a:gd name="connsiteY18" fmla="*/ 88364 h 376258"/>
                  <a:gd name="connsiteX19" fmla="*/ 329565 w 2739390"/>
                  <a:gd name="connsiteY19" fmla="*/ 88364 h 376258"/>
                  <a:gd name="connsiteX20" fmla="*/ 329565 w 2739390"/>
                  <a:gd name="connsiteY20" fmla="*/ 95965 h 376258"/>
                  <a:gd name="connsiteX21" fmla="*/ 364808 w 2739390"/>
                  <a:gd name="connsiteY21" fmla="*/ 95965 h 376258"/>
                  <a:gd name="connsiteX22" fmla="*/ 364808 w 2739390"/>
                  <a:gd name="connsiteY22" fmla="*/ 101666 h 376258"/>
                  <a:gd name="connsiteX23" fmla="*/ 370522 w 2739390"/>
                  <a:gd name="connsiteY23" fmla="*/ 101666 h 376258"/>
                  <a:gd name="connsiteX24" fmla="*/ 370522 w 2739390"/>
                  <a:gd name="connsiteY24" fmla="*/ 110217 h 376258"/>
                  <a:gd name="connsiteX25" fmla="*/ 378143 w 2739390"/>
                  <a:gd name="connsiteY25" fmla="*/ 110217 h 376258"/>
                  <a:gd name="connsiteX26" fmla="*/ 378143 w 2739390"/>
                  <a:gd name="connsiteY26" fmla="*/ 116868 h 376258"/>
                  <a:gd name="connsiteX27" fmla="*/ 387668 w 2739390"/>
                  <a:gd name="connsiteY27" fmla="*/ 116868 h 376258"/>
                  <a:gd name="connsiteX28" fmla="*/ 387668 w 2739390"/>
                  <a:gd name="connsiteY28" fmla="*/ 133021 h 376258"/>
                  <a:gd name="connsiteX29" fmla="*/ 401003 w 2739390"/>
                  <a:gd name="connsiteY29" fmla="*/ 133021 h 376258"/>
                  <a:gd name="connsiteX30" fmla="*/ 401003 w 2739390"/>
                  <a:gd name="connsiteY30" fmla="*/ 141572 h 376258"/>
                  <a:gd name="connsiteX31" fmla="*/ 413385 w 2739390"/>
                  <a:gd name="connsiteY31" fmla="*/ 141572 h 376258"/>
                  <a:gd name="connsiteX32" fmla="*/ 413385 w 2739390"/>
                  <a:gd name="connsiteY32" fmla="*/ 153924 h 376258"/>
                  <a:gd name="connsiteX33" fmla="*/ 441008 w 2739390"/>
                  <a:gd name="connsiteY33" fmla="*/ 153924 h 376258"/>
                  <a:gd name="connsiteX34" fmla="*/ 441008 w 2739390"/>
                  <a:gd name="connsiteY34" fmla="*/ 161525 h 376258"/>
                  <a:gd name="connsiteX35" fmla="*/ 451485 w 2739390"/>
                  <a:gd name="connsiteY35" fmla="*/ 161525 h 376258"/>
                  <a:gd name="connsiteX36" fmla="*/ 451485 w 2739390"/>
                  <a:gd name="connsiteY36" fmla="*/ 167226 h 376258"/>
                  <a:gd name="connsiteX37" fmla="*/ 564833 w 2739390"/>
                  <a:gd name="connsiteY37" fmla="*/ 167226 h 376258"/>
                  <a:gd name="connsiteX38" fmla="*/ 564833 w 2739390"/>
                  <a:gd name="connsiteY38" fmla="*/ 172927 h 376258"/>
                  <a:gd name="connsiteX39" fmla="*/ 587693 w 2739390"/>
                  <a:gd name="connsiteY39" fmla="*/ 172927 h 376258"/>
                  <a:gd name="connsiteX40" fmla="*/ 587693 w 2739390"/>
                  <a:gd name="connsiteY40" fmla="*/ 179578 h 376258"/>
                  <a:gd name="connsiteX41" fmla="*/ 599122 w 2739390"/>
                  <a:gd name="connsiteY41" fmla="*/ 179578 h 376258"/>
                  <a:gd name="connsiteX42" fmla="*/ 599122 w 2739390"/>
                  <a:gd name="connsiteY42" fmla="*/ 184329 h 376258"/>
                  <a:gd name="connsiteX43" fmla="*/ 620078 w 2739390"/>
                  <a:gd name="connsiteY43" fmla="*/ 184329 h 376258"/>
                  <a:gd name="connsiteX44" fmla="*/ 620078 w 2739390"/>
                  <a:gd name="connsiteY44" fmla="*/ 192880 h 376258"/>
                  <a:gd name="connsiteX45" fmla="*/ 664845 w 2739390"/>
                  <a:gd name="connsiteY45" fmla="*/ 192880 h 376258"/>
                  <a:gd name="connsiteX46" fmla="*/ 664845 w 2739390"/>
                  <a:gd name="connsiteY46" fmla="*/ 208083 h 376258"/>
                  <a:gd name="connsiteX47" fmla="*/ 684847 w 2739390"/>
                  <a:gd name="connsiteY47" fmla="*/ 208083 h 376258"/>
                  <a:gd name="connsiteX48" fmla="*/ 684847 w 2739390"/>
                  <a:gd name="connsiteY48" fmla="*/ 215684 h 376258"/>
                  <a:gd name="connsiteX49" fmla="*/ 695325 w 2739390"/>
                  <a:gd name="connsiteY49" fmla="*/ 215684 h 376258"/>
                  <a:gd name="connsiteX50" fmla="*/ 695325 w 2739390"/>
                  <a:gd name="connsiteY50" fmla="*/ 220434 h 376258"/>
                  <a:gd name="connsiteX51" fmla="*/ 712470 w 2739390"/>
                  <a:gd name="connsiteY51" fmla="*/ 220434 h 376258"/>
                  <a:gd name="connsiteX52" fmla="*/ 712470 w 2739390"/>
                  <a:gd name="connsiteY52" fmla="*/ 224235 h 376258"/>
                  <a:gd name="connsiteX53" fmla="*/ 739140 w 2739390"/>
                  <a:gd name="connsiteY53" fmla="*/ 224235 h 376258"/>
                  <a:gd name="connsiteX54" fmla="*/ 739140 w 2739390"/>
                  <a:gd name="connsiteY54" fmla="*/ 231836 h 376258"/>
                  <a:gd name="connsiteX55" fmla="*/ 742950 w 2739390"/>
                  <a:gd name="connsiteY55" fmla="*/ 231836 h 376258"/>
                  <a:gd name="connsiteX56" fmla="*/ 742950 w 2739390"/>
                  <a:gd name="connsiteY56" fmla="*/ 239437 h 376258"/>
                  <a:gd name="connsiteX57" fmla="*/ 788670 w 2739390"/>
                  <a:gd name="connsiteY57" fmla="*/ 239437 h 376258"/>
                  <a:gd name="connsiteX58" fmla="*/ 788670 w 2739390"/>
                  <a:gd name="connsiteY58" fmla="*/ 249889 h 376258"/>
                  <a:gd name="connsiteX59" fmla="*/ 826770 w 2739390"/>
                  <a:gd name="connsiteY59" fmla="*/ 249889 h 376258"/>
                  <a:gd name="connsiteX60" fmla="*/ 826770 w 2739390"/>
                  <a:gd name="connsiteY60" fmla="*/ 260341 h 376258"/>
                  <a:gd name="connsiteX61" fmla="*/ 841058 w 2739390"/>
                  <a:gd name="connsiteY61" fmla="*/ 260341 h 376258"/>
                  <a:gd name="connsiteX62" fmla="*/ 841058 w 2739390"/>
                  <a:gd name="connsiteY62" fmla="*/ 266041 h 376258"/>
                  <a:gd name="connsiteX63" fmla="*/ 853440 w 2739390"/>
                  <a:gd name="connsiteY63" fmla="*/ 266041 h 376258"/>
                  <a:gd name="connsiteX64" fmla="*/ 853440 w 2739390"/>
                  <a:gd name="connsiteY64" fmla="*/ 276493 h 376258"/>
                  <a:gd name="connsiteX65" fmla="*/ 916305 w 2739390"/>
                  <a:gd name="connsiteY65" fmla="*/ 276493 h 376258"/>
                  <a:gd name="connsiteX66" fmla="*/ 916305 w 2739390"/>
                  <a:gd name="connsiteY66" fmla="*/ 289795 h 376258"/>
                  <a:gd name="connsiteX67" fmla="*/ 994410 w 2739390"/>
                  <a:gd name="connsiteY67" fmla="*/ 289795 h 376258"/>
                  <a:gd name="connsiteX68" fmla="*/ 994410 w 2739390"/>
                  <a:gd name="connsiteY68" fmla="*/ 302147 h 376258"/>
                  <a:gd name="connsiteX69" fmla="*/ 1033463 w 2739390"/>
                  <a:gd name="connsiteY69" fmla="*/ 302147 h 376258"/>
                  <a:gd name="connsiteX70" fmla="*/ 1033463 w 2739390"/>
                  <a:gd name="connsiteY70" fmla="*/ 324001 h 376258"/>
                  <a:gd name="connsiteX71" fmla="*/ 1167765 w 2739390"/>
                  <a:gd name="connsiteY71" fmla="*/ 324001 h 376258"/>
                  <a:gd name="connsiteX72" fmla="*/ 1167765 w 2739390"/>
                  <a:gd name="connsiteY72" fmla="*/ 338253 h 376258"/>
                  <a:gd name="connsiteX73" fmla="*/ 1262063 w 2739390"/>
                  <a:gd name="connsiteY73" fmla="*/ 338253 h 376258"/>
                  <a:gd name="connsiteX74" fmla="*/ 1262063 w 2739390"/>
                  <a:gd name="connsiteY74" fmla="*/ 347754 h 376258"/>
                  <a:gd name="connsiteX75" fmla="*/ 1320165 w 2739390"/>
                  <a:gd name="connsiteY75" fmla="*/ 347754 h 376258"/>
                  <a:gd name="connsiteX76" fmla="*/ 1320165 w 2739390"/>
                  <a:gd name="connsiteY76" fmla="*/ 362007 h 376258"/>
                  <a:gd name="connsiteX77" fmla="*/ 1326833 w 2739390"/>
                  <a:gd name="connsiteY77" fmla="*/ 362007 h 376258"/>
                  <a:gd name="connsiteX78" fmla="*/ 1326833 w 2739390"/>
                  <a:gd name="connsiteY78" fmla="*/ 368658 h 376258"/>
                  <a:gd name="connsiteX79" fmla="*/ 1330643 w 2739390"/>
                  <a:gd name="connsiteY79" fmla="*/ 368658 h 376258"/>
                  <a:gd name="connsiteX80" fmla="*/ 1330643 w 2739390"/>
                  <a:gd name="connsiteY80" fmla="*/ 376259 h 376258"/>
                  <a:gd name="connsiteX81" fmla="*/ 2739390 w 2739390"/>
                  <a:gd name="connsiteY81" fmla="*/ 376259 h 3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39390" h="376258">
                    <a:moveTo>
                      <a:pt x="0" y="0"/>
                    </a:moveTo>
                    <a:lnTo>
                      <a:pt x="94297" y="0"/>
                    </a:lnTo>
                    <a:lnTo>
                      <a:pt x="94297" y="29455"/>
                    </a:lnTo>
                    <a:lnTo>
                      <a:pt x="162878" y="29455"/>
                    </a:lnTo>
                    <a:lnTo>
                      <a:pt x="162878" y="40856"/>
                    </a:lnTo>
                    <a:lnTo>
                      <a:pt x="169545" y="40856"/>
                    </a:lnTo>
                    <a:lnTo>
                      <a:pt x="169545" y="46557"/>
                    </a:lnTo>
                    <a:lnTo>
                      <a:pt x="180022" y="46557"/>
                    </a:lnTo>
                    <a:lnTo>
                      <a:pt x="180022" y="54158"/>
                    </a:lnTo>
                    <a:lnTo>
                      <a:pt x="193358" y="54158"/>
                    </a:lnTo>
                    <a:lnTo>
                      <a:pt x="193358" y="59859"/>
                    </a:lnTo>
                    <a:lnTo>
                      <a:pt x="202883" y="59859"/>
                    </a:lnTo>
                    <a:lnTo>
                      <a:pt x="202883" y="70311"/>
                    </a:lnTo>
                    <a:lnTo>
                      <a:pt x="242888" y="70311"/>
                    </a:lnTo>
                    <a:lnTo>
                      <a:pt x="242888" y="75062"/>
                    </a:lnTo>
                    <a:lnTo>
                      <a:pt x="265747" y="75062"/>
                    </a:lnTo>
                    <a:lnTo>
                      <a:pt x="265747" y="82663"/>
                    </a:lnTo>
                    <a:lnTo>
                      <a:pt x="272415" y="82663"/>
                    </a:lnTo>
                    <a:lnTo>
                      <a:pt x="272415" y="88364"/>
                    </a:lnTo>
                    <a:lnTo>
                      <a:pt x="329565" y="88364"/>
                    </a:lnTo>
                    <a:lnTo>
                      <a:pt x="329565" y="95965"/>
                    </a:lnTo>
                    <a:lnTo>
                      <a:pt x="364808" y="95965"/>
                    </a:lnTo>
                    <a:lnTo>
                      <a:pt x="364808" y="101666"/>
                    </a:lnTo>
                    <a:lnTo>
                      <a:pt x="370522" y="101666"/>
                    </a:lnTo>
                    <a:lnTo>
                      <a:pt x="370522" y="110217"/>
                    </a:lnTo>
                    <a:lnTo>
                      <a:pt x="378143" y="110217"/>
                    </a:lnTo>
                    <a:lnTo>
                      <a:pt x="378143" y="116868"/>
                    </a:lnTo>
                    <a:lnTo>
                      <a:pt x="387668" y="116868"/>
                    </a:lnTo>
                    <a:lnTo>
                      <a:pt x="387668" y="133021"/>
                    </a:lnTo>
                    <a:lnTo>
                      <a:pt x="401003" y="133021"/>
                    </a:lnTo>
                    <a:lnTo>
                      <a:pt x="401003" y="141572"/>
                    </a:lnTo>
                    <a:lnTo>
                      <a:pt x="413385" y="141572"/>
                    </a:lnTo>
                    <a:lnTo>
                      <a:pt x="413385" y="153924"/>
                    </a:lnTo>
                    <a:lnTo>
                      <a:pt x="441008" y="153924"/>
                    </a:lnTo>
                    <a:lnTo>
                      <a:pt x="441008" y="161525"/>
                    </a:lnTo>
                    <a:lnTo>
                      <a:pt x="451485" y="161525"/>
                    </a:lnTo>
                    <a:lnTo>
                      <a:pt x="451485" y="167226"/>
                    </a:lnTo>
                    <a:lnTo>
                      <a:pt x="564833" y="167226"/>
                    </a:lnTo>
                    <a:lnTo>
                      <a:pt x="564833" y="172927"/>
                    </a:lnTo>
                    <a:lnTo>
                      <a:pt x="587693" y="172927"/>
                    </a:lnTo>
                    <a:lnTo>
                      <a:pt x="587693" y="179578"/>
                    </a:lnTo>
                    <a:lnTo>
                      <a:pt x="599122" y="179578"/>
                    </a:lnTo>
                    <a:lnTo>
                      <a:pt x="599122" y="184329"/>
                    </a:lnTo>
                    <a:lnTo>
                      <a:pt x="620078" y="184329"/>
                    </a:lnTo>
                    <a:lnTo>
                      <a:pt x="620078" y="192880"/>
                    </a:lnTo>
                    <a:lnTo>
                      <a:pt x="664845" y="192880"/>
                    </a:lnTo>
                    <a:lnTo>
                      <a:pt x="664845" y="208083"/>
                    </a:lnTo>
                    <a:lnTo>
                      <a:pt x="684847" y="208083"/>
                    </a:lnTo>
                    <a:lnTo>
                      <a:pt x="684847" y="215684"/>
                    </a:lnTo>
                    <a:lnTo>
                      <a:pt x="695325" y="215684"/>
                    </a:lnTo>
                    <a:lnTo>
                      <a:pt x="695325" y="220434"/>
                    </a:lnTo>
                    <a:lnTo>
                      <a:pt x="712470" y="220434"/>
                    </a:lnTo>
                    <a:lnTo>
                      <a:pt x="712470" y="224235"/>
                    </a:lnTo>
                    <a:lnTo>
                      <a:pt x="739140" y="224235"/>
                    </a:lnTo>
                    <a:lnTo>
                      <a:pt x="739140" y="231836"/>
                    </a:lnTo>
                    <a:lnTo>
                      <a:pt x="742950" y="231836"/>
                    </a:lnTo>
                    <a:lnTo>
                      <a:pt x="742950" y="239437"/>
                    </a:lnTo>
                    <a:lnTo>
                      <a:pt x="788670" y="239437"/>
                    </a:lnTo>
                    <a:lnTo>
                      <a:pt x="788670" y="249889"/>
                    </a:lnTo>
                    <a:lnTo>
                      <a:pt x="826770" y="249889"/>
                    </a:lnTo>
                    <a:lnTo>
                      <a:pt x="826770" y="260341"/>
                    </a:lnTo>
                    <a:lnTo>
                      <a:pt x="841058" y="260341"/>
                    </a:lnTo>
                    <a:lnTo>
                      <a:pt x="841058" y="266041"/>
                    </a:lnTo>
                    <a:lnTo>
                      <a:pt x="853440" y="266041"/>
                    </a:lnTo>
                    <a:lnTo>
                      <a:pt x="853440" y="276493"/>
                    </a:lnTo>
                    <a:lnTo>
                      <a:pt x="916305" y="276493"/>
                    </a:lnTo>
                    <a:lnTo>
                      <a:pt x="916305" y="289795"/>
                    </a:lnTo>
                    <a:lnTo>
                      <a:pt x="994410" y="289795"/>
                    </a:lnTo>
                    <a:lnTo>
                      <a:pt x="994410" y="302147"/>
                    </a:lnTo>
                    <a:lnTo>
                      <a:pt x="1033463" y="302147"/>
                    </a:lnTo>
                    <a:lnTo>
                      <a:pt x="1033463" y="324001"/>
                    </a:lnTo>
                    <a:lnTo>
                      <a:pt x="1167765" y="324001"/>
                    </a:lnTo>
                    <a:lnTo>
                      <a:pt x="1167765" y="338253"/>
                    </a:lnTo>
                    <a:lnTo>
                      <a:pt x="1262063" y="338253"/>
                    </a:lnTo>
                    <a:lnTo>
                      <a:pt x="1262063" y="347754"/>
                    </a:lnTo>
                    <a:lnTo>
                      <a:pt x="1320165" y="347754"/>
                    </a:lnTo>
                    <a:lnTo>
                      <a:pt x="1320165" y="362007"/>
                    </a:lnTo>
                    <a:lnTo>
                      <a:pt x="1326833" y="362007"/>
                    </a:lnTo>
                    <a:lnTo>
                      <a:pt x="1326833" y="368658"/>
                    </a:lnTo>
                    <a:lnTo>
                      <a:pt x="1330643" y="368658"/>
                    </a:lnTo>
                    <a:lnTo>
                      <a:pt x="1330643" y="376259"/>
                    </a:lnTo>
                    <a:lnTo>
                      <a:pt x="2739390" y="376259"/>
                    </a:lnTo>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nvGrpSpPr>
            <p:cNvPr id="112" name="Graphic 386">
              <a:extLst>
                <a:ext uri="{FF2B5EF4-FFF2-40B4-BE49-F238E27FC236}">
                  <a16:creationId xmlns:a16="http://schemas.microsoft.com/office/drawing/2014/main" id="{EC9A4A3D-B09E-311D-75C9-97151775C1ED}"/>
                </a:ext>
              </a:extLst>
            </p:cNvPr>
            <p:cNvGrpSpPr/>
            <p:nvPr/>
          </p:nvGrpSpPr>
          <p:grpSpPr>
            <a:xfrm>
              <a:off x="3170872" y="1681461"/>
              <a:ext cx="3147059" cy="557736"/>
              <a:chOff x="3170872" y="1681461"/>
              <a:chExt cx="3147059" cy="557736"/>
            </a:xfrm>
            <a:noFill/>
          </p:grpSpPr>
          <p:sp>
            <p:nvSpPr>
              <p:cNvPr id="113" name="Freeform 393">
                <a:extLst>
                  <a:ext uri="{FF2B5EF4-FFF2-40B4-BE49-F238E27FC236}">
                    <a16:creationId xmlns:a16="http://schemas.microsoft.com/office/drawing/2014/main" id="{E2F2A776-DB9F-44D2-8C1B-DED925159C76}"/>
                  </a:ext>
                </a:extLst>
              </p:cNvPr>
              <p:cNvSpPr/>
              <p:nvPr/>
            </p:nvSpPr>
            <p:spPr>
              <a:xfrm>
                <a:off x="3170872" y="1681461"/>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4" name="Freeform 394">
                <a:extLst>
                  <a:ext uri="{FF2B5EF4-FFF2-40B4-BE49-F238E27FC236}">
                    <a16:creationId xmlns:a16="http://schemas.microsoft.com/office/drawing/2014/main" id="{38F6869C-C04C-1271-C9C7-11E03D338387}"/>
                  </a:ext>
                </a:extLst>
              </p:cNvPr>
              <p:cNvSpPr/>
              <p:nvPr/>
            </p:nvSpPr>
            <p:spPr>
              <a:xfrm>
                <a:off x="3272790" y="1681461"/>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5" name="Freeform 395">
                <a:extLst>
                  <a:ext uri="{FF2B5EF4-FFF2-40B4-BE49-F238E27FC236}">
                    <a16:creationId xmlns:a16="http://schemas.microsoft.com/office/drawing/2014/main" id="{50355349-BA11-29CB-03AC-0AB382F86B23}"/>
                  </a:ext>
                </a:extLst>
              </p:cNvPr>
              <p:cNvSpPr/>
              <p:nvPr/>
            </p:nvSpPr>
            <p:spPr>
              <a:xfrm>
                <a:off x="3294697" y="1691912"/>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6" name="Freeform 396">
                <a:extLst>
                  <a:ext uri="{FF2B5EF4-FFF2-40B4-BE49-F238E27FC236}">
                    <a16:creationId xmlns:a16="http://schemas.microsoft.com/office/drawing/2014/main" id="{65B2E456-8BBF-10E8-49D6-5EB683490D17}"/>
                  </a:ext>
                </a:extLst>
              </p:cNvPr>
              <p:cNvSpPr/>
              <p:nvPr/>
            </p:nvSpPr>
            <p:spPr>
              <a:xfrm>
                <a:off x="3338512" y="1712816"/>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7" name="Freeform 397">
                <a:extLst>
                  <a:ext uri="{FF2B5EF4-FFF2-40B4-BE49-F238E27FC236}">
                    <a16:creationId xmlns:a16="http://schemas.microsoft.com/office/drawing/2014/main" id="{94C2B14E-B262-9CDA-4A1D-0BE5B7AE91E5}"/>
                  </a:ext>
                </a:extLst>
              </p:cNvPr>
              <p:cNvSpPr/>
              <p:nvPr/>
            </p:nvSpPr>
            <p:spPr>
              <a:xfrm>
                <a:off x="3363277" y="1718516"/>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8" name="Freeform 398">
                <a:extLst>
                  <a:ext uri="{FF2B5EF4-FFF2-40B4-BE49-F238E27FC236}">
                    <a16:creationId xmlns:a16="http://schemas.microsoft.com/office/drawing/2014/main" id="{2A15EFBA-0E84-5D9B-6C55-E184661CD079}"/>
                  </a:ext>
                </a:extLst>
              </p:cNvPr>
              <p:cNvSpPr/>
              <p:nvPr/>
            </p:nvSpPr>
            <p:spPr>
              <a:xfrm>
                <a:off x="3381375" y="1726118"/>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9" name="Freeform 399">
                <a:extLst>
                  <a:ext uri="{FF2B5EF4-FFF2-40B4-BE49-F238E27FC236}">
                    <a16:creationId xmlns:a16="http://schemas.microsoft.com/office/drawing/2014/main" id="{E36D1031-CCC1-A522-CF1B-2D98B25D78E9}"/>
                  </a:ext>
                </a:extLst>
              </p:cNvPr>
              <p:cNvSpPr/>
              <p:nvPr/>
            </p:nvSpPr>
            <p:spPr>
              <a:xfrm>
                <a:off x="3392804" y="1738470"/>
                <a:ext cx="31432" cy="27554"/>
              </a:xfrm>
              <a:custGeom>
                <a:avLst/>
                <a:gdLst>
                  <a:gd name="connsiteX0" fmla="*/ 16192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0" name="Freeform 400">
                <a:extLst>
                  <a:ext uri="{FF2B5EF4-FFF2-40B4-BE49-F238E27FC236}">
                    <a16:creationId xmlns:a16="http://schemas.microsoft.com/office/drawing/2014/main" id="{C742139D-93CB-8059-9F9F-2DEF17A64877}"/>
                  </a:ext>
                </a:extLst>
              </p:cNvPr>
              <p:cNvSpPr/>
              <p:nvPr/>
            </p:nvSpPr>
            <p:spPr>
              <a:xfrm>
                <a:off x="3406140" y="1742270"/>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1" name="Freeform 401">
                <a:extLst>
                  <a:ext uri="{FF2B5EF4-FFF2-40B4-BE49-F238E27FC236}">
                    <a16:creationId xmlns:a16="http://schemas.microsoft.com/office/drawing/2014/main" id="{5F05D7C6-A46B-6788-9744-E6CF0319FB0D}"/>
                  </a:ext>
                </a:extLst>
              </p:cNvPr>
              <p:cNvSpPr/>
              <p:nvPr/>
            </p:nvSpPr>
            <p:spPr>
              <a:xfrm>
                <a:off x="3423284" y="1753672"/>
                <a:ext cx="31432" cy="26604"/>
              </a:xfrm>
              <a:custGeom>
                <a:avLst/>
                <a:gdLst>
                  <a:gd name="connsiteX0" fmla="*/ 16193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2" name="Freeform 402">
                <a:extLst>
                  <a:ext uri="{FF2B5EF4-FFF2-40B4-BE49-F238E27FC236}">
                    <a16:creationId xmlns:a16="http://schemas.microsoft.com/office/drawing/2014/main" id="{42154E1F-8968-4E30-7243-A50217C7803E}"/>
                  </a:ext>
                </a:extLst>
              </p:cNvPr>
              <p:cNvSpPr/>
              <p:nvPr/>
            </p:nvSpPr>
            <p:spPr>
              <a:xfrm>
                <a:off x="3428047" y="176032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3" name="Freeform 403">
                <a:extLst>
                  <a:ext uri="{FF2B5EF4-FFF2-40B4-BE49-F238E27FC236}">
                    <a16:creationId xmlns:a16="http://schemas.microsoft.com/office/drawing/2014/main" id="{FDE9E63B-7E04-4DC7-9751-C4960BA1CD08}"/>
                  </a:ext>
                </a:extLst>
              </p:cNvPr>
              <p:cNvSpPr/>
              <p:nvPr/>
            </p:nvSpPr>
            <p:spPr>
              <a:xfrm>
                <a:off x="3432809" y="1772675"/>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4" name="Freeform 404">
                <a:extLst>
                  <a:ext uri="{FF2B5EF4-FFF2-40B4-BE49-F238E27FC236}">
                    <a16:creationId xmlns:a16="http://schemas.microsoft.com/office/drawing/2014/main" id="{066D460D-18F5-BE8E-B3EA-0841C297272C}"/>
                  </a:ext>
                </a:extLst>
              </p:cNvPr>
              <p:cNvSpPr/>
              <p:nvPr/>
            </p:nvSpPr>
            <p:spPr>
              <a:xfrm>
                <a:off x="3454717" y="1789778"/>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5" name="Freeform 405">
                <a:extLst>
                  <a:ext uri="{FF2B5EF4-FFF2-40B4-BE49-F238E27FC236}">
                    <a16:creationId xmlns:a16="http://schemas.microsoft.com/office/drawing/2014/main" id="{B0BA7C1C-C556-74F7-AF19-067244C2749C}"/>
                  </a:ext>
                </a:extLst>
              </p:cNvPr>
              <p:cNvSpPr/>
              <p:nvPr/>
            </p:nvSpPr>
            <p:spPr>
              <a:xfrm>
                <a:off x="3475672" y="1794528"/>
                <a:ext cx="32385" cy="27554"/>
              </a:xfrm>
              <a:custGeom>
                <a:avLst/>
                <a:gdLst>
                  <a:gd name="connsiteX0" fmla="*/ 16193 w 32385"/>
                  <a:gd name="connsiteY0" fmla="*/ 0 h 27554"/>
                  <a:gd name="connsiteX1" fmla="*/ 0 w 32385"/>
                  <a:gd name="connsiteY1" fmla="*/ 27554 h 27554"/>
                  <a:gd name="connsiteX2" fmla="*/ 32385 w 32385"/>
                  <a:gd name="connsiteY2" fmla="*/ 27554 h 27554"/>
                </a:gdLst>
                <a:ahLst/>
                <a:cxnLst>
                  <a:cxn ang="0">
                    <a:pos x="connsiteX0" y="connsiteY0"/>
                  </a:cxn>
                  <a:cxn ang="0">
                    <a:pos x="connsiteX1" y="connsiteY1"/>
                  </a:cxn>
                  <a:cxn ang="0">
                    <a:pos x="connsiteX2" y="connsiteY2"/>
                  </a:cxn>
                </a:cxnLst>
                <a:rect l="l" t="t" r="r" b="b"/>
                <a:pathLst>
                  <a:path w="32385"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6" name="Freeform 406">
                <a:extLst>
                  <a:ext uri="{FF2B5EF4-FFF2-40B4-BE49-F238E27FC236}">
                    <a16:creationId xmlns:a16="http://schemas.microsoft.com/office/drawing/2014/main" id="{C6243E87-8429-C732-A04B-81BFD5F71423}"/>
                  </a:ext>
                </a:extLst>
              </p:cNvPr>
              <p:cNvSpPr/>
              <p:nvPr/>
            </p:nvSpPr>
            <p:spPr>
              <a:xfrm>
                <a:off x="3497579" y="1803080"/>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7" name="Freeform 407">
                <a:extLst>
                  <a:ext uri="{FF2B5EF4-FFF2-40B4-BE49-F238E27FC236}">
                    <a16:creationId xmlns:a16="http://schemas.microsoft.com/office/drawing/2014/main" id="{5604182E-0A13-7FBC-8425-B0EDFC35353E}"/>
                  </a:ext>
                </a:extLst>
              </p:cNvPr>
              <p:cNvSpPr/>
              <p:nvPr/>
            </p:nvSpPr>
            <p:spPr>
              <a:xfrm>
                <a:off x="3508057" y="1812581"/>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8" name="Freeform 408">
                <a:extLst>
                  <a:ext uri="{FF2B5EF4-FFF2-40B4-BE49-F238E27FC236}">
                    <a16:creationId xmlns:a16="http://schemas.microsoft.com/office/drawing/2014/main" id="{02D0D294-E592-A7FC-9F3E-A2FEACF12428}"/>
                  </a:ext>
                </a:extLst>
              </p:cNvPr>
              <p:cNvSpPr/>
              <p:nvPr/>
            </p:nvSpPr>
            <p:spPr>
              <a:xfrm>
                <a:off x="3528059" y="1819232"/>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9" name="Freeform 409">
                <a:extLst>
                  <a:ext uri="{FF2B5EF4-FFF2-40B4-BE49-F238E27FC236}">
                    <a16:creationId xmlns:a16="http://schemas.microsoft.com/office/drawing/2014/main" id="{0957A8FA-79BF-B292-BC9B-EA46261BA4A7}"/>
                  </a:ext>
                </a:extLst>
              </p:cNvPr>
              <p:cNvSpPr/>
              <p:nvPr/>
            </p:nvSpPr>
            <p:spPr>
              <a:xfrm>
                <a:off x="3559492" y="1831584"/>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0" name="Freeform 410">
                <a:extLst>
                  <a:ext uri="{FF2B5EF4-FFF2-40B4-BE49-F238E27FC236}">
                    <a16:creationId xmlns:a16="http://schemas.microsoft.com/office/drawing/2014/main" id="{F2CFE743-B21E-C8AD-F32A-87F947E168C7}"/>
                  </a:ext>
                </a:extLst>
              </p:cNvPr>
              <p:cNvSpPr/>
              <p:nvPr/>
            </p:nvSpPr>
            <p:spPr>
              <a:xfrm>
                <a:off x="3571875" y="1831584"/>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1" name="Freeform 411">
                <a:extLst>
                  <a:ext uri="{FF2B5EF4-FFF2-40B4-BE49-F238E27FC236}">
                    <a16:creationId xmlns:a16="http://schemas.microsoft.com/office/drawing/2014/main" id="{78A45FBC-3BDD-7529-DE21-18952FFE5299}"/>
                  </a:ext>
                </a:extLst>
              </p:cNvPr>
              <p:cNvSpPr/>
              <p:nvPr/>
            </p:nvSpPr>
            <p:spPr>
              <a:xfrm>
                <a:off x="3623309" y="1831584"/>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2" name="Freeform 412">
                <a:extLst>
                  <a:ext uri="{FF2B5EF4-FFF2-40B4-BE49-F238E27FC236}">
                    <a16:creationId xmlns:a16="http://schemas.microsoft.com/office/drawing/2014/main" id="{64D3742D-573D-10EA-AE8A-229902C8B744}"/>
                  </a:ext>
                </a:extLst>
              </p:cNvPr>
              <p:cNvSpPr/>
              <p:nvPr/>
            </p:nvSpPr>
            <p:spPr>
              <a:xfrm>
                <a:off x="3639502" y="1849637"/>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3" name="Freeform 413">
                <a:extLst>
                  <a:ext uri="{FF2B5EF4-FFF2-40B4-BE49-F238E27FC236}">
                    <a16:creationId xmlns:a16="http://schemas.microsoft.com/office/drawing/2014/main" id="{6900519A-83BE-7899-3004-CE780D2308C0}"/>
                  </a:ext>
                </a:extLst>
              </p:cNvPr>
              <p:cNvSpPr/>
              <p:nvPr/>
            </p:nvSpPr>
            <p:spPr>
              <a:xfrm>
                <a:off x="3663315" y="1849637"/>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4" name="Freeform 414">
                <a:extLst>
                  <a:ext uri="{FF2B5EF4-FFF2-40B4-BE49-F238E27FC236}">
                    <a16:creationId xmlns:a16="http://schemas.microsoft.com/office/drawing/2014/main" id="{D33304D8-234E-59F8-16FD-7B9CB544A5E3}"/>
                  </a:ext>
                </a:extLst>
              </p:cNvPr>
              <p:cNvSpPr/>
              <p:nvPr/>
            </p:nvSpPr>
            <p:spPr>
              <a:xfrm>
                <a:off x="3720465" y="1883842"/>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 name="Freeform 415">
                <a:extLst>
                  <a:ext uri="{FF2B5EF4-FFF2-40B4-BE49-F238E27FC236}">
                    <a16:creationId xmlns:a16="http://schemas.microsoft.com/office/drawing/2014/main" id="{5F267C8F-F860-9A71-36CE-A7FF8863DA63}"/>
                  </a:ext>
                </a:extLst>
              </p:cNvPr>
              <p:cNvSpPr/>
              <p:nvPr/>
            </p:nvSpPr>
            <p:spPr>
              <a:xfrm>
                <a:off x="3858577" y="1921848"/>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 name="Freeform 416">
                <a:extLst>
                  <a:ext uri="{FF2B5EF4-FFF2-40B4-BE49-F238E27FC236}">
                    <a16:creationId xmlns:a16="http://schemas.microsoft.com/office/drawing/2014/main" id="{0C8C1DFB-F039-A170-7F18-87A480F834E2}"/>
                  </a:ext>
                </a:extLst>
              </p:cNvPr>
              <p:cNvSpPr/>
              <p:nvPr/>
            </p:nvSpPr>
            <p:spPr>
              <a:xfrm>
                <a:off x="3900487" y="1927549"/>
                <a:ext cx="31432" cy="26604"/>
              </a:xfrm>
              <a:custGeom>
                <a:avLst/>
                <a:gdLst>
                  <a:gd name="connsiteX0" fmla="*/ 16193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 name="Freeform 417">
                <a:extLst>
                  <a:ext uri="{FF2B5EF4-FFF2-40B4-BE49-F238E27FC236}">
                    <a16:creationId xmlns:a16="http://schemas.microsoft.com/office/drawing/2014/main" id="{BC1A276A-D8E9-B2AF-3D82-6233BF8A8735}"/>
                  </a:ext>
                </a:extLst>
              </p:cNvPr>
              <p:cNvSpPr/>
              <p:nvPr/>
            </p:nvSpPr>
            <p:spPr>
              <a:xfrm>
                <a:off x="3949065" y="1975056"/>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 name="Freeform 418">
                <a:extLst>
                  <a:ext uri="{FF2B5EF4-FFF2-40B4-BE49-F238E27FC236}">
                    <a16:creationId xmlns:a16="http://schemas.microsoft.com/office/drawing/2014/main" id="{EABC829B-499A-E721-E6D4-1F7951010E7F}"/>
                  </a:ext>
                </a:extLst>
              </p:cNvPr>
              <p:cNvSpPr/>
              <p:nvPr/>
            </p:nvSpPr>
            <p:spPr>
              <a:xfrm>
                <a:off x="4017644" y="1998810"/>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 name="Freeform 419">
                <a:extLst>
                  <a:ext uri="{FF2B5EF4-FFF2-40B4-BE49-F238E27FC236}">
                    <a16:creationId xmlns:a16="http://schemas.microsoft.com/office/drawing/2014/main" id="{8DFD211B-DEB9-F098-EDE0-22E8540A343D}"/>
                  </a:ext>
                </a:extLst>
              </p:cNvPr>
              <p:cNvSpPr/>
              <p:nvPr/>
            </p:nvSpPr>
            <p:spPr>
              <a:xfrm>
                <a:off x="4103369" y="1999760"/>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 name="Freeform 420">
                <a:extLst>
                  <a:ext uri="{FF2B5EF4-FFF2-40B4-BE49-F238E27FC236}">
                    <a16:creationId xmlns:a16="http://schemas.microsoft.com/office/drawing/2014/main" id="{4363C6F9-6864-A4F2-9768-800FFEDEF443}"/>
                  </a:ext>
                </a:extLst>
              </p:cNvPr>
              <p:cNvSpPr/>
              <p:nvPr/>
            </p:nvSpPr>
            <p:spPr>
              <a:xfrm>
                <a:off x="4112894" y="2005461"/>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 name="Freeform 421">
                <a:extLst>
                  <a:ext uri="{FF2B5EF4-FFF2-40B4-BE49-F238E27FC236}">
                    <a16:creationId xmlns:a16="http://schemas.microsoft.com/office/drawing/2014/main" id="{56A466CA-F583-AEB8-E218-84EBCD93AA78}"/>
                  </a:ext>
                </a:extLst>
              </p:cNvPr>
              <p:cNvSpPr/>
              <p:nvPr/>
            </p:nvSpPr>
            <p:spPr>
              <a:xfrm>
                <a:off x="4156709" y="201876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 name="Freeform 422">
                <a:extLst>
                  <a:ext uri="{FF2B5EF4-FFF2-40B4-BE49-F238E27FC236}">
                    <a16:creationId xmlns:a16="http://schemas.microsoft.com/office/drawing/2014/main" id="{E41365AA-A6BB-2F5D-EE44-C10D37C3EACC}"/>
                  </a:ext>
                </a:extLst>
              </p:cNvPr>
              <p:cNvSpPr/>
              <p:nvPr/>
            </p:nvSpPr>
            <p:spPr>
              <a:xfrm>
                <a:off x="4186237" y="2031115"/>
                <a:ext cx="32384" cy="26604"/>
              </a:xfrm>
              <a:custGeom>
                <a:avLst/>
                <a:gdLst>
                  <a:gd name="connsiteX0" fmla="*/ 16193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3"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 name="Freeform 423">
                <a:extLst>
                  <a:ext uri="{FF2B5EF4-FFF2-40B4-BE49-F238E27FC236}">
                    <a16:creationId xmlns:a16="http://schemas.microsoft.com/office/drawing/2014/main" id="{27316D77-7E58-7E72-3965-25B14CB94933}"/>
                  </a:ext>
                </a:extLst>
              </p:cNvPr>
              <p:cNvSpPr/>
              <p:nvPr/>
            </p:nvSpPr>
            <p:spPr>
              <a:xfrm>
                <a:off x="4226242" y="2043467"/>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 name="Freeform 424">
                <a:extLst>
                  <a:ext uri="{FF2B5EF4-FFF2-40B4-BE49-F238E27FC236}">
                    <a16:creationId xmlns:a16="http://schemas.microsoft.com/office/drawing/2014/main" id="{61C25268-043D-0577-1F3A-374A87F82C4B}"/>
                  </a:ext>
                </a:extLst>
              </p:cNvPr>
              <p:cNvSpPr/>
              <p:nvPr/>
            </p:nvSpPr>
            <p:spPr>
              <a:xfrm>
                <a:off x="4303394" y="2072922"/>
                <a:ext cx="32385" cy="26604"/>
              </a:xfrm>
              <a:custGeom>
                <a:avLst/>
                <a:gdLst>
                  <a:gd name="connsiteX0" fmla="*/ 16193 w 32385"/>
                  <a:gd name="connsiteY0" fmla="*/ 0 h 26604"/>
                  <a:gd name="connsiteX1" fmla="*/ 0 w 32385"/>
                  <a:gd name="connsiteY1" fmla="*/ 26604 h 26604"/>
                  <a:gd name="connsiteX2" fmla="*/ 32385 w 32385"/>
                  <a:gd name="connsiteY2" fmla="*/ 26604 h 26604"/>
                </a:gdLst>
                <a:ahLst/>
                <a:cxnLst>
                  <a:cxn ang="0">
                    <a:pos x="connsiteX0" y="connsiteY0"/>
                  </a:cxn>
                  <a:cxn ang="0">
                    <a:pos x="connsiteX1" y="connsiteY1"/>
                  </a:cxn>
                  <a:cxn ang="0">
                    <a:pos x="connsiteX2" y="connsiteY2"/>
                  </a:cxn>
                </a:cxnLst>
                <a:rect l="l" t="t" r="r" b="b"/>
                <a:pathLst>
                  <a:path w="32385" h="26604">
                    <a:moveTo>
                      <a:pt x="16193"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 name="Freeform 425">
                <a:extLst>
                  <a:ext uri="{FF2B5EF4-FFF2-40B4-BE49-F238E27FC236}">
                    <a16:creationId xmlns:a16="http://schemas.microsoft.com/office/drawing/2014/main" id="{FFE1A6AE-166D-C902-DA70-2F330DA6D0A1}"/>
                  </a:ext>
                </a:extLst>
              </p:cNvPr>
              <p:cNvSpPr/>
              <p:nvPr/>
            </p:nvSpPr>
            <p:spPr>
              <a:xfrm>
                <a:off x="4313872" y="2071972"/>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 name="Freeform 426">
                <a:extLst>
                  <a:ext uri="{FF2B5EF4-FFF2-40B4-BE49-F238E27FC236}">
                    <a16:creationId xmlns:a16="http://schemas.microsoft.com/office/drawing/2014/main" id="{A77C56ED-9E13-E530-D7FC-54D01CFBBB98}"/>
                  </a:ext>
                </a:extLst>
              </p:cNvPr>
              <p:cNvSpPr/>
              <p:nvPr/>
            </p:nvSpPr>
            <p:spPr>
              <a:xfrm>
                <a:off x="4327207" y="2071972"/>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 name="Freeform 427">
                <a:extLst>
                  <a:ext uri="{FF2B5EF4-FFF2-40B4-BE49-F238E27FC236}">
                    <a16:creationId xmlns:a16="http://schemas.microsoft.com/office/drawing/2014/main" id="{4AD07DED-E2D4-E2B6-325D-1AB1DC353737}"/>
                  </a:ext>
                </a:extLst>
              </p:cNvPr>
              <p:cNvSpPr/>
              <p:nvPr/>
            </p:nvSpPr>
            <p:spPr>
              <a:xfrm>
                <a:off x="4333875" y="2071972"/>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 name="Freeform 428">
                <a:extLst>
                  <a:ext uri="{FF2B5EF4-FFF2-40B4-BE49-F238E27FC236}">
                    <a16:creationId xmlns:a16="http://schemas.microsoft.com/office/drawing/2014/main" id="{CDB75225-E9FE-971A-C0BA-E6A75FAC69DB}"/>
                  </a:ext>
                </a:extLst>
              </p:cNvPr>
              <p:cNvSpPr/>
              <p:nvPr/>
            </p:nvSpPr>
            <p:spPr>
              <a:xfrm>
                <a:off x="4407217" y="2114728"/>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 name="Freeform 429">
                <a:extLst>
                  <a:ext uri="{FF2B5EF4-FFF2-40B4-BE49-F238E27FC236}">
                    <a16:creationId xmlns:a16="http://schemas.microsoft.com/office/drawing/2014/main" id="{EEC7DC24-D437-1173-AF47-FD228C382363}"/>
                  </a:ext>
                </a:extLst>
              </p:cNvPr>
              <p:cNvSpPr/>
              <p:nvPr/>
            </p:nvSpPr>
            <p:spPr>
              <a:xfrm>
                <a:off x="4455794" y="2114728"/>
                <a:ext cx="31432" cy="26604"/>
              </a:xfrm>
              <a:custGeom>
                <a:avLst/>
                <a:gdLst>
                  <a:gd name="connsiteX0" fmla="*/ 16193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 name="Freeform 430">
                <a:extLst>
                  <a:ext uri="{FF2B5EF4-FFF2-40B4-BE49-F238E27FC236}">
                    <a16:creationId xmlns:a16="http://schemas.microsoft.com/office/drawing/2014/main" id="{9706C708-4052-0454-4B6D-FB69EA161F7B}"/>
                  </a:ext>
                </a:extLst>
              </p:cNvPr>
              <p:cNvSpPr/>
              <p:nvPr/>
            </p:nvSpPr>
            <p:spPr>
              <a:xfrm>
                <a:off x="4488180" y="2127080"/>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 name="Freeform 431">
                <a:extLst>
                  <a:ext uri="{FF2B5EF4-FFF2-40B4-BE49-F238E27FC236}">
                    <a16:creationId xmlns:a16="http://schemas.microsoft.com/office/drawing/2014/main" id="{92F0ADD6-42A7-AD2A-5671-8AE4237A1908}"/>
                  </a:ext>
                </a:extLst>
              </p:cNvPr>
              <p:cNvSpPr/>
              <p:nvPr/>
            </p:nvSpPr>
            <p:spPr>
              <a:xfrm>
                <a:off x="4551044" y="2133731"/>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 name="Freeform 432">
                <a:extLst>
                  <a:ext uri="{FF2B5EF4-FFF2-40B4-BE49-F238E27FC236}">
                    <a16:creationId xmlns:a16="http://schemas.microsoft.com/office/drawing/2014/main" id="{9486439E-4969-9B46-804C-4A2365BB855F}"/>
                  </a:ext>
                </a:extLst>
              </p:cNvPr>
              <p:cNvSpPr/>
              <p:nvPr/>
            </p:nvSpPr>
            <p:spPr>
              <a:xfrm>
                <a:off x="4565332" y="2139432"/>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 name="Freeform 433">
                <a:extLst>
                  <a:ext uri="{FF2B5EF4-FFF2-40B4-BE49-F238E27FC236}">
                    <a16:creationId xmlns:a16="http://schemas.microsoft.com/office/drawing/2014/main" id="{CD4DC54B-5A4C-A9B3-9B6B-AC6636D1F628}"/>
                  </a:ext>
                </a:extLst>
              </p:cNvPr>
              <p:cNvSpPr/>
              <p:nvPr/>
            </p:nvSpPr>
            <p:spPr>
              <a:xfrm>
                <a:off x="4574857" y="2138482"/>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 name="Freeform 434">
                <a:extLst>
                  <a:ext uri="{FF2B5EF4-FFF2-40B4-BE49-F238E27FC236}">
                    <a16:creationId xmlns:a16="http://schemas.microsoft.com/office/drawing/2014/main" id="{0C7F5D80-9897-C815-02AE-F5FE1FDE125B}"/>
                  </a:ext>
                </a:extLst>
              </p:cNvPr>
              <p:cNvSpPr/>
              <p:nvPr/>
            </p:nvSpPr>
            <p:spPr>
              <a:xfrm>
                <a:off x="4582477" y="2154635"/>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5" name="Freeform 435">
                <a:extLst>
                  <a:ext uri="{FF2B5EF4-FFF2-40B4-BE49-F238E27FC236}">
                    <a16:creationId xmlns:a16="http://schemas.microsoft.com/office/drawing/2014/main" id="{92D60033-471A-7A52-5961-F9AC1052F3E3}"/>
                  </a:ext>
                </a:extLst>
              </p:cNvPr>
              <p:cNvSpPr/>
              <p:nvPr/>
            </p:nvSpPr>
            <p:spPr>
              <a:xfrm>
                <a:off x="4614862" y="2154635"/>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6" name="Freeform 436">
                <a:extLst>
                  <a:ext uri="{FF2B5EF4-FFF2-40B4-BE49-F238E27FC236}">
                    <a16:creationId xmlns:a16="http://schemas.microsoft.com/office/drawing/2014/main" id="{D47111F4-58CF-EE19-ABDE-9D04DA0E6E28}"/>
                  </a:ext>
                </a:extLst>
              </p:cNvPr>
              <p:cNvSpPr/>
              <p:nvPr/>
            </p:nvSpPr>
            <p:spPr>
              <a:xfrm>
                <a:off x="4653915" y="2154635"/>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7" name="Freeform 437">
                <a:extLst>
                  <a:ext uri="{FF2B5EF4-FFF2-40B4-BE49-F238E27FC236}">
                    <a16:creationId xmlns:a16="http://schemas.microsoft.com/office/drawing/2014/main" id="{BACBAF76-7F00-BAAA-2844-04677F4BF65E}"/>
                  </a:ext>
                </a:extLst>
              </p:cNvPr>
              <p:cNvSpPr/>
              <p:nvPr/>
            </p:nvSpPr>
            <p:spPr>
              <a:xfrm>
                <a:off x="4697730" y="2154635"/>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8" name="Freeform 438">
                <a:extLst>
                  <a:ext uri="{FF2B5EF4-FFF2-40B4-BE49-F238E27FC236}">
                    <a16:creationId xmlns:a16="http://schemas.microsoft.com/office/drawing/2014/main" id="{D1357332-79C5-AAD1-73AD-A98821A10DE0}"/>
                  </a:ext>
                </a:extLst>
              </p:cNvPr>
              <p:cNvSpPr/>
              <p:nvPr/>
            </p:nvSpPr>
            <p:spPr>
              <a:xfrm>
                <a:off x="4712017" y="2167937"/>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9" name="Freeform 439">
                <a:extLst>
                  <a:ext uri="{FF2B5EF4-FFF2-40B4-BE49-F238E27FC236}">
                    <a16:creationId xmlns:a16="http://schemas.microsoft.com/office/drawing/2014/main" id="{EF7DA39E-5A7C-9B52-0935-42C643F5EDB0}"/>
                  </a:ext>
                </a:extLst>
              </p:cNvPr>
              <p:cNvSpPr/>
              <p:nvPr/>
            </p:nvSpPr>
            <p:spPr>
              <a:xfrm>
                <a:off x="4753927" y="2167937"/>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0" name="Freeform 440">
                <a:extLst>
                  <a:ext uri="{FF2B5EF4-FFF2-40B4-BE49-F238E27FC236}">
                    <a16:creationId xmlns:a16="http://schemas.microsoft.com/office/drawing/2014/main" id="{E8F9968E-3813-8CF0-D900-09A00FC1B5AD}"/>
                  </a:ext>
                </a:extLst>
              </p:cNvPr>
              <p:cNvSpPr/>
              <p:nvPr/>
            </p:nvSpPr>
            <p:spPr>
              <a:xfrm>
                <a:off x="4781550" y="2167937"/>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1" name="Freeform 441">
                <a:extLst>
                  <a:ext uri="{FF2B5EF4-FFF2-40B4-BE49-F238E27FC236}">
                    <a16:creationId xmlns:a16="http://schemas.microsoft.com/office/drawing/2014/main" id="{C4964A7B-CCA7-5507-0A1F-0BFE219E0C5C}"/>
                  </a:ext>
                </a:extLst>
              </p:cNvPr>
              <p:cNvSpPr/>
              <p:nvPr/>
            </p:nvSpPr>
            <p:spPr>
              <a:xfrm>
                <a:off x="4792980" y="2167937"/>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2" name="Freeform 442">
                <a:extLst>
                  <a:ext uri="{FF2B5EF4-FFF2-40B4-BE49-F238E27FC236}">
                    <a16:creationId xmlns:a16="http://schemas.microsoft.com/office/drawing/2014/main" id="{AE65F7B3-6C0C-169D-6E8A-7F8F2BC9A549}"/>
                  </a:ext>
                </a:extLst>
              </p:cNvPr>
              <p:cNvSpPr/>
              <p:nvPr/>
            </p:nvSpPr>
            <p:spPr>
              <a:xfrm>
                <a:off x="4801552" y="2167937"/>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3" name="Freeform 443">
                <a:extLst>
                  <a:ext uri="{FF2B5EF4-FFF2-40B4-BE49-F238E27FC236}">
                    <a16:creationId xmlns:a16="http://schemas.microsoft.com/office/drawing/2014/main" id="{D226213E-4698-0E5F-B3F3-568CC14F74F0}"/>
                  </a:ext>
                </a:extLst>
              </p:cNvPr>
              <p:cNvSpPr/>
              <p:nvPr/>
            </p:nvSpPr>
            <p:spPr>
              <a:xfrm>
                <a:off x="4806315" y="2181239"/>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4" name="Freeform 444">
                <a:extLst>
                  <a:ext uri="{FF2B5EF4-FFF2-40B4-BE49-F238E27FC236}">
                    <a16:creationId xmlns:a16="http://schemas.microsoft.com/office/drawing/2014/main" id="{CC171763-E1A8-4967-F71F-50A07B6762FF}"/>
                  </a:ext>
                </a:extLst>
              </p:cNvPr>
              <p:cNvSpPr/>
              <p:nvPr/>
            </p:nvSpPr>
            <p:spPr>
              <a:xfrm>
                <a:off x="4825365" y="2181239"/>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5" name="Freeform 445">
                <a:extLst>
                  <a:ext uri="{FF2B5EF4-FFF2-40B4-BE49-F238E27FC236}">
                    <a16:creationId xmlns:a16="http://schemas.microsoft.com/office/drawing/2014/main" id="{DA2971DC-73E2-1F50-9BD0-D3155C3D3F47}"/>
                  </a:ext>
                </a:extLst>
              </p:cNvPr>
              <p:cNvSpPr/>
              <p:nvPr/>
            </p:nvSpPr>
            <p:spPr>
              <a:xfrm>
                <a:off x="4832032" y="2181239"/>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6" name="Freeform 446">
                <a:extLst>
                  <a:ext uri="{FF2B5EF4-FFF2-40B4-BE49-F238E27FC236}">
                    <a16:creationId xmlns:a16="http://schemas.microsoft.com/office/drawing/2014/main" id="{A7FBB9FD-332D-38F4-363F-CCC9CC0982DE}"/>
                  </a:ext>
                </a:extLst>
              </p:cNvPr>
              <p:cNvSpPr/>
              <p:nvPr/>
            </p:nvSpPr>
            <p:spPr>
              <a:xfrm>
                <a:off x="4851082" y="2181239"/>
                <a:ext cx="31432" cy="26604"/>
              </a:xfrm>
              <a:custGeom>
                <a:avLst/>
                <a:gdLst>
                  <a:gd name="connsiteX0" fmla="*/ 16193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7" name="Freeform 447">
                <a:extLst>
                  <a:ext uri="{FF2B5EF4-FFF2-40B4-BE49-F238E27FC236}">
                    <a16:creationId xmlns:a16="http://schemas.microsoft.com/office/drawing/2014/main" id="{23FCB5B0-98BB-A8A7-AD87-91CC14E4C88B}"/>
                  </a:ext>
                </a:extLst>
              </p:cNvPr>
              <p:cNvSpPr/>
              <p:nvPr/>
            </p:nvSpPr>
            <p:spPr>
              <a:xfrm>
                <a:off x="4865369" y="2197391"/>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8" name="Freeform 448">
                <a:extLst>
                  <a:ext uri="{FF2B5EF4-FFF2-40B4-BE49-F238E27FC236}">
                    <a16:creationId xmlns:a16="http://schemas.microsoft.com/office/drawing/2014/main" id="{207CE41A-E1EB-2CBD-217D-94E924DB7D80}"/>
                  </a:ext>
                </a:extLst>
              </p:cNvPr>
              <p:cNvSpPr/>
              <p:nvPr/>
            </p:nvSpPr>
            <p:spPr>
              <a:xfrm>
                <a:off x="4895850" y="2208793"/>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9" name="Freeform 449">
                <a:extLst>
                  <a:ext uri="{FF2B5EF4-FFF2-40B4-BE49-F238E27FC236}">
                    <a16:creationId xmlns:a16="http://schemas.microsoft.com/office/drawing/2014/main" id="{55D4CFD0-7C98-F885-B669-D021FBE8030F}"/>
                  </a:ext>
                </a:extLst>
              </p:cNvPr>
              <p:cNvSpPr/>
              <p:nvPr/>
            </p:nvSpPr>
            <p:spPr>
              <a:xfrm>
                <a:off x="5013007" y="220879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0" name="Freeform 450">
                <a:extLst>
                  <a:ext uri="{FF2B5EF4-FFF2-40B4-BE49-F238E27FC236}">
                    <a16:creationId xmlns:a16="http://schemas.microsoft.com/office/drawing/2014/main" id="{90081ABE-A499-2B00-BC59-EB1D942075D5}"/>
                  </a:ext>
                </a:extLst>
              </p:cNvPr>
              <p:cNvSpPr/>
              <p:nvPr/>
            </p:nvSpPr>
            <p:spPr>
              <a:xfrm>
                <a:off x="5025390" y="2208793"/>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1" name="Freeform 451">
                <a:extLst>
                  <a:ext uri="{FF2B5EF4-FFF2-40B4-BE49-F238E27FC236}">
                    <a16:creationId xmlns:a16="http://schemas.microsoft.com/office/drawing/2014/main" id="{E7A7BE64-5E61-9D7C-8CF0-B933D209911B}"/>
                  </a:ext>
                </a:extLst>
              </p:cNvPr>
              <p:cNvSpPr/>
              <p:nvPr/>
            </p:nvSpPr>
            <p:spPr>
              <a:xfrm>
                <a:off x="5036819" y="220879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2" name="Freeform 452">
                <a:extLst>
                  <a:ext uri="{FF2B5EF4-FFF2-40B4-BE49-F238E27FC236}">
                    <a16:creationId xmlns:a16="http://schemas.microsoft.com/office/drawing/2014/main" id="{EE28F68C-C0C8-7F6A-8733-0980E5F26DE6}"/>
                  </a:ext>
                </a:extLst>
              </p:cNvPr>
              <p:cNvSpPr/>
              <p:nvPr/>
            </p:nvSpPr>
            <p:spPr>
              <a:xfrm>
                <a:off x="5047297" y="220879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3" name="Freeform 453">
                <a:extLst>
                  <a:ext uri="{FF2B5EF4-FFF2-40B4-BE49-F238E27FC236}">
                    <a16:creationId xmlns:a16="http://schemas.microsoft.com/office/drawing/2014/main" id="{C732CC9C-C75D-C00F-CFD4-CBAF68DD7470}"/>
                  </a:ext>
                </a:extLst>
              </p:cNvPr>
              <p:cNvSpPr/>
              <p:nvPr/>
            </p:nvSpPr>
            <p:spPr>
              <a:xfrm>
                <a:off x="5090159" y="220879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4" name="Freeform 454">
                <a:extLst>
                  <a:ext uri="{FF2B5EF4-FFF2-40B4-BE49-F238E27FC236}">
                    <a16:creationId xmlns:a16="http://schemas.microsoft.com/office/drawing/2014/main" id="{0D530CF1-8901-3C4B-59C4-966149522146}"/>
                  </a:ext>
                </a:extLst>
              </p:cNvPr>
              <p:cNvSpPr/>
              <p:nvPr/>
            </p:nvSpPr>
            <p:spPr>
              <a:xfrm>
                <a:off x="5107305" y="2208793"/>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5" name="Freeform 455">
                <a:extLst>
                  <a:ext uri="{FF2B5EF4-FFF2-40B4-BE49-F238E27FC236}">
                    <a16:creationId xmlns:a16="http://schemas.microsoft.com/office/drawing/2014/main" id="{A981338E-EFB3-5244-D064-4A652EE785DD}"/>
                  </a:ext>
                </a:extLst>
              </p:cNvPr>
              <p:cNvSpPr/>
              <p:nvPr/>
            </p:nvSpPr>
            <p:spPr>
              <a:xfrm>
                <a:off x="5138737" y="2208793"/>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6" name="Freeform 456">
                <a:extLst>
                  <a:ext uri="{FF2B5EF4-FFF2-40B4-BE49-F238E27FC236}">
                    <a16:creationId xmlns:a16="http://schemas.microsoft.com/office/drawing/2014/main" id="{9524F182-B933-E65A-FB24-7A4880AA750C}"/>
                  </a:ext>
                </a:extLst>
              </p:cNvPr>
              <p:cNvSpPr/>
              <p:nvPr/>
            </p:nvSpPr>
            <p:spPr>
              <a:xfrm>
                <a:off x="5209222" y="2208793"/>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7" name="Freeform 457">
                <a:extLst>
                  <a:ext uri="{FF2B5EF4-FFF2-40B4-BE49-F238E27FC236}">
                    <a16:creationId xmlns:a16="http://schemas.microsoft.com/office/drawing/2014/main" id="{D1B6D957-86B8-4AE3-17B7-D5DF954D6C3E}"/>
                  </a:ext>
                </a:extLst>
              </p:cNvPr>
              <p:cNvSpPr/>
              <p:nvPr/>
            </p:nvSpPr>
            <p:spPr>
              <a:xfrm>
                <a:off x="5251132" y="2208793"/>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8" name="Freeform 458">
                <a:extLst>
                  <a:ext uri="{FF2B5EF4-FFF2-40B4-BE49-F238E27FC236}">
                    <a16:creationId xmlns:a16="http://schemas.microsoft.com/office/drawing/2014/main" id="{824655A7-F0C0-977D-D38F-5F7B99B62FDB}"/>
                  </a:ext>
                </a:extLst>
              </p:cNvPr>
              <p:cNvSpPr/>
              <p:nvPr/>
            </p:nvSpPr>
            <p:spPr>
              <a:xfrm>
                <a:off x="5254942" y="2208793"/>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9" name="Freeform 459">
                <a:extLst>
                  <a:ext uri="{FF2B5EF4-FFF2-40B4-BE49-F238E27FC236}">
                    <a16:creationId xmlns:a16="http://schemas.microsoft.com/office/drawing/2014/main" id="{98ACAA84-C574-68CB-4282-2D46B03526A2}"/>
                  </a:ext>
                </a:extLst>
              </p:cNvPr>
              <p:cNvSpPr/>
              <p:nvPr/>
            </p:nvSpPr>
            <p:spPr>
              <a:xfrm>
                <a:off x="5262562" y="2208793"/>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0" name="Freeform 460">
                <a:extLst>
                  <a:ext uri="{FF2B5EF4-FFF2-40B4-BE49-F238E27FC236}">
                    <a16:creationId xmlns:a16="http://schemas.microsoft.com/office/drawing/2014/main" id="{4857A6D2-37A8-93FA-7DC8-B80421089652}"/>
                  </a:ext>
                </a:extLst>
              </p:cNvPr>
              <p:cNvSpPr/>
              <p:nvPr/>
            </p:nvSpPr>
            <p:spPr>
              <a:xfrm>
                <a:off x="5273992" y="2208793"/>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1" name="Freeform 461">
                <a:extLst>
                  <a:ext uri="{FF2B5EF4-FFF2-40B4-BE49-F238E27FC236}">
                    <a16:creationId xmlns:a16="http://schemas.microsoft.com/office/drawing/2014/main" id="{55690278-2931-9FE3-6281-B68678D2DC39}"/>
                  </a:ext>
                </a:extLst>
              </p:cNvPr>
              <p:cNvSpPr/>
              <p:nvPr/>
            </p:nvSpPr>
            <p:spPr>
              <a:xfrm>
                <a:off x="5282565" y="2208793"/>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2" name="Freeform 462">
                <a:extLst>
                  <a:ext uri="{FF2B5EF4-FFF2-40B4-BE49-F238E27FC236}">
                    <a16:creationId xmlns:a16="http://schemas.microsoft.com/office/drawing/2014/main" id="{F98858A9-76A6-2EDD-E313-D1C5B5BC08AE}"/>
                  </a:ext>
                </a:extLst>
              </p:cNvPr>
              <p:cNvSpPr/>
              <p:nvPr/>
            </p:nvSpPr>
            <p:spPr>
              <a:xfrm>
                <a:off x="5291137" y="2208793"/>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3" name="Freeform 463">
                <a:extLst>
                  <a:ext uri="{FF2B5EF4-FFF2-40B4-BE49-F238E27FC236}">
                    <a16:creationId xmlns:a16="http://schemas.microsoft.com/office/drawing/2014/main" id="{69B53159-2D23-FED5-173F-645322D34D05}"/>
                  </a:ext>
                </a:extLst>
              </p:cNvPr>
              <p:cNvSpPr/>
              <p:nvPr/>
            </p:nvSpPr>
            <p:spPr>
              <a:xfrm>
                <a:off x="5306377" y="2208793"/>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4" name="Freeform 464">
                <a:extLst>
                  <a:ext uri="{FF2B5EF4-FFF2-40B4-BE49-F238E27FC236}">
                    <a16:creationId xmlns:a16="http://schemas.microsoft.com/office/drawing/2014/main" id="{044A7D89-F9FB-DF9E-7155-AB719B3F02D6}"/>
                  </a:ext>
                </a:extLst>
              </p:cNvPr>
              <p:cNvSpPr/>
              <p:nvPr/>
            </p:nvSpPr>
            <p:spPr>
              <a:xfrm>
                <a:off x="5321617" y="2208793"/>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5" name="Freeform 465">
                <a:extLst>
                  <a:ext uri="{FF2B5EF4-FFF2-40B4-BE49-F238E27FC236}">
                    <a16:creationId xmlns:a16="http://schemas.microsoft.com/office/drawing/2014/main" id="{25D60F08-2657-E2A1-6325-017A3306B0A1}"/>
                  </a:ext>
                </a:extLst>
              </p:cNvPr>
              <p:cNvSpPr/>
              <p:nvPr/>
            </p:nvSpPr>
            <p:spPr>
              <a:xfrm>
                <a:off x="5343525" y="2208793"/>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6" name="Freeform 466">
                <a:extLst>
                  <a:ext uri="{FF2B5EF4-FFF2-40B4-BE49-F238E27FC236}">
                    <a16:creationId xmlns:a16="http://schemas.microsoft.com/office/drawing/2014/main" id="{43AA2291-6F59-1252-9961-4827817E192D}"/>
                  </a:ext>
                </a:extLst>
              </p:cNvPr>
              <p:cNvSpPr/>
              <p:nvPr/>
            </p:nvSpPr>
            <p:spPr>
              <a:xfrm>
                <a:off x="5355907" y="2208793"/>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7" name="Freeform 467">
                <a:extLst>
                  <a:ext uri="{FF2B5EF4-FFF2-40B4-BE49-F238E27FC236}">
                    <a16:creationId xmlns:a16="http://schemas.microsoft.com/office/drawing/2014/main" id="{4BEEBA90-7805-F39E-451C-D35D9C0F6F5E}"/>
                  </a:ext>
                </a:extLst>
              </p:cNvPr>
              <p:cNvSpPr/>
              <p:nvPr/>
            </p:nvSpPr>
            <p:spPr>
              <a:xfrm>
                <a:off x="5373052" y="2208793"/>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8" name="Freeform 468">
                <a:extLst>
                  <a:ext uri="{FF2B5EF4-FFF2-40B4-BE49-F238E27FC236}">
                    <a16:creationId xmlns:a16="http://schemas.microsoft.com/office/drawing/2014/main" id="{FC9D0B14-1890-20BF-0576-65B824884329}"/>
                  </a:ext>
                </a:extLst>
              </p:cNvPr>
              <p:cNvSpPr/>
              <p:nvPr/>
            </p:nvSpPr>
            <p:spPr>
              <a:xfrm>
                <a:off x="5383530" y="2208793"/>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9" name="Freeform 469">
                <a:extLst>
                  <a:ext uri="{FF2B5EF4-FFF2-40B4-BE49-F238E27FC236}">
                    <a16:creationId xmlns:a16="http://schemas.microsoft.com/office/drawing/2014/main" id="{B3589990-A4CE-A1B6-F4F7-B2C8B0D9DAB4}"/>
                  </a:ext>
                </a:extLst>
              </p:cNvPr>
              <p:cNvSpPr/>
              <p:nvPr/>
            </p:nvSpPr>
            <p:spPr>
              <a:xfrm>
                <a:off x="5459730" y="2208793"/>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0" name="Freeform 470">
                <a:extLst>
                  <a:ext uri="{FF2B5EF4-FFF2-40B4-BE49-F238E27FC236}">
                    <a16:creationId xmlns:a16="http://schemas.microsoft.com/office/drawing/2014/main" id="{E021EC70-F51A-DFF8-4BC9-1084558B3C77}"/>
                  </a:ext>
                </a:extLst>
              </p:cNvPr>
              <p:cNvSpPr/>
              <p:nvPr/>
            </p:nvSpPr>
            <p:spPr>
              <a:xfrm>
                <a:off x="5717857" y="2208793"/>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1" name="Freeform 471">
                <a:extLst>
                  <a:ext uri="{FF2B5EF4-FFF2-40B4-BE49-F238E27FC236}">
                    <a16:creationId xmlns:a16="http://schemas.microsoft.com/office/drawing/2014/main" id="{02E8A2FD-6364-01B7-8E87-4CE25410AFF9}"/>
                  </a:ext>
                </a:extLst>
              </p:cNvPr>
              <p:cNvSpPr/>
              <p:nvPr/>
            </p:nvSpPr>
            <p:spPr>
              <a:xfrm>
                <a:off x="5732144" y="2208793"/>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2" name="Freeform 472">
                <a:extLst>
                  <a:ext uri="{FF2B5EF4-FFF2-40B4-BE49-F238E27FC236}">
                    <a16:creationId xmlns:a16="http://schemas.microsoft.com/office/drawing/2014/main" id="{6DEF75B1-B8AF-4A88-535C-64BFC08569AC}"/>
                  </a:ext>
                </a:extLst>
              </p:cNvPr>
              <p:cNvSpPr/>
              <p:nvPr/>
            </p:nvSpPr>
            <p:spPr>
              <a:xfrm>
                <a:off x="5738812" y="2208793"/>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3" name="Freeform 473">
                <a:extLst>
                  <a:ext uri="{FF2B5EF4-FFF2-40B4-BE49-F238E27FC236}">
                    <a16:creationId xmlns:a16="http://schemas.microsoft.com/office/drawing/2014/main" id="{3D1FD1F9-A2F1-EC0C-428A-B9A52CAC5EE5}"/>
                  </a:ext>
                </a:extLst>
              </p:cNvPr>
              <p:cNvSpPr/>
              <p:nvPr/>
            </p:nvSpPr>
            <p:spPr>
              <a:xfrm>
                <a:off x="5747384" y="2208793"/>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4" name="Freeform 474">
                <a:extLst>
                  <a:ext uri="{FF2B5EF4-FFF2-40B4-BE49-F238E27FC236}">
                    <a16:creationId xmlns:a16="http://schemas.microsoft.com/office/drawing/2014/main" id="{DD36CD97-501C-B16A-6668-39FC6BC358FB}"/>
                  </a:ext>
                </a:extLst>
              </p:cNvPr>
              <p:cNvSpPr/>
              <p:nvPr/>
            </p:nvSpPr>
            <p:spPr>
              <a:xfrm>
                <a:off x="5766434" y="2208793"/>
                <a:ext cx="31432" cy="26604"/>
              </a:xfrm>
              <a:custGeom>
                <a:avLst/>
                <a:gdLst>
                  <a:gd name="connsiteX0" fmla="*/ 16193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5" name="Freeform 475">
                <a:extLst>
                  <a:ext uri="{FF2B5EF4-FFF2-40B4-BE49-F238E27FC236}">
                    <a16:creationId xmlns:a16="http://schemas.microsoft.com/office/drawing/2014/main" id="{CE6BC7B3-20CF-84A7-3AB0-DD632A75E0F8}"/>
                  </a:ext>
                </a:extLst>
              </p:cNvPr>
              <p:cNvSpPr/>
              <p:nvPr/>
            </p:nvSpPr>
            <p:spPr>
              <a:xfrm>
                <a:off x="5776912" y="2208793"/>
                <a:ext cx="32384" cy="26604"/>
              </a:xfrm>
              <a:custGeom>
                <a:avLst/>
                <a:gdLst>
                  <a:gd name="connsiteX0" fmla="*/ 16193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3"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6" name="Freeform 476">
                <a:extLst>
                  <a:ext uri="{FF2B5EF4-FFF2-40B4-BE49-F238E27FC236}">
                    <a16:creationId xmlns:a16="http://schemas.microsoft.com/office/drawing/2014/main" id="{5EE6CE70-76FB-8DF5-E2CA-2BD374D3ABA7}"/>
                  </a:ext>
                </a:extLst>
              </p:cNvPr>
              <p:cNvSpPr/>
              <p:nvPr/>
            </p:nvSpPr>
            <p:spPr>
              <a:xfrm>
                <a:off x="5792152" y="2208793"/>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7" name="Freeform 477">
                <a:extLst>
                  <a:ext uri="{FF2B5EF4-FFF2-40B4-BE49-F238E27FC236}">
                    <a16:creationId xmlns:a16="http://schemas.microsoft.com/office/drawing/2014/main" id="{0F8044CF-F378-F26C-3027-53C966C7C41F}"/>
                  </a:ext>
                </a:extLst>
              </p:cNvPr>
              <p:cNvSpPr/>
              <p:nvPr/>
            </p:nvSpPr>
            <p:spPr>
              <a:xfrm>
                <a:off x="5807392" y="2208793"/>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8" name="Freeform 478">
                <a:extLst>
                  <a:ext uri="{FF2B5EF4-FFF2-40B4-BE49-F238E27FC236}">
                    <a16:creationId xmlns:a16="http://schemas.microsoft.com/office/drawing/2014/main" id="{F5063253-112B-F65A-827A-43A86208D168}"/>
                  </a:ext>
                </a:extLst>
              </p:cNvPr>
              <p:cNvSpPr/>
              <p:nvPr/>
            </p:nvSpPr>
            <p:spPr>
              <a:xfrm>
                <a:off x="5820727" y="2208793"/>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9" name="Freeform 479">
                <a:extLst>
                  <a:ext uri="{FF2B5EF4-FFF2-40B4-BE49-F238E27FC236}">
                    <a16:creationId xmlns:a16="http://schemas.microsoft.com/office/drawing/2014/main" id="{38A5E95F-799B-F990-F898-721B67631C8D}"/>
                  </a:ext>
                </a:extLst>
              </p:cNvPr>
              <p:cNvSpPr/>
              <p:nvPr/>
            </p:nvSpPr>
            <p:spPr>
              <a:xfrm>
                <a:off x="5835015" y="2208793"/>
                <a:ext cx="32384" cy="26604"/>
              </a:xfrm>
              <a:custGeom>
                <a:avLst/>
                <a:gdLst>
                  <a:gd name="connsiteX0" fmla="*/ 16192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2"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0" name="Freeform 480">
                <a:extLst>
                  <a:ext uri="{FF2B5EF4-FFF2-40B4-BE49-F238E27FC236}">
                    <a16:creationId xmlns:a16="http://schemas.microsoft.com/office/drawing/2014/main" id="{6E38B731-D2B0-BCF1-AA68-ACEA50036438}"/>
                  </a:ext>
                </a:extLst>
              </p:cNvPr>
              <p:cNvSpPr/>
              <p:nvPr/>
            </p:nvSpPr>
            <p:spPr>
              <a:xfrm>
                <a:off x="5855969" y="2208793"/>
                <a:ext cx="31432" cy="26604"/>
              </a:xfrm>
              <a:custGeom>
                <a:avLst/>
                <a:gdLst>
                  <a:gd name="connsiteX0" fmla="*/ 16193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1" name="Freeform 481">
                <a:extLst>
                  <a:ext uri="{FF2B5EF4-FFF2-40B4-BE49-F238E27FC236}">
                    <a16:creationId xmlns:a16="http://schemas.microsoft.com/office/drawing/2014/main" id="{E1081E02-4DDC-9866-6DA1-FE72C0D846C2}"/>
                  </a:ext>
                </a:extLst>
              </p:cNvPr>
              <p:cNvSpPr/>
              <p:nvPr/>
            </p:nvSpPr>
            <p:spPr>
              <a:xfrm>
                <a:off x="5869305" y="2208793"/>
                <a:ext cx="32384" cy="26604"/>
              </a:xfrm>
              <a:custGeom>
                <a:avLst/>
                <a:gdLst>
                  <a:gd name="connsiteX0" fmla="*/ 16192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2"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2" name="Freeform 482">
                <a:extLst>
                  <a:ext uri="{FF2B5EF4-FFF2-40B4-BE49-F238E27FC236}">
                    <a16:creationId xmlns:a16="http://schemas.microsoft.com/office/drawing/2014/main" id="{9A663F3A-361F-9EFE-C177-A6074FE66526}"/>
                  </a:ext>
                </a:extLst>
              </p:cNvPr>
              <p:cNvSpPr/>
              <p:nvPr/>
            </p:nvSpPr>
            <p:spPr>
              <a:xfrm>
                <a:off x="6116955" y="2211643"/>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3" name="Freeform 483">
                <a:extLst>
                  <a:ext uri="{FF2B5EF4-FFF2-40B4-BE49-F238E27FC236}">
                    <a16:creationId xmlns:a16="http://schemas.microsoft.com/office/drawing/2014/main" id="{7C88BED8-27D8-82E2-B18B-BC89829E8A9C}"/>
                  </a:ext>
                </a:extLst>
              </p:cNvPr>
              <p:cNvSpPr/>
              <p:nvPr/>
            </p:nvSpPr>
            <p:spPr>
              <a:xfrm>
                <a:off x="6234112" y="2211643"/>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4" name="Freeform 484">
                <a:extLst>
                  <a:ext uri="{FF2B5EF4-FFF2-40B4-BE49-F238E27FC236}">
                    <a16:creationId xmlns:a16="http://schemas.microsoft.com/office/drawing/2014/main" id="{2B8AF754-A434-49CB-2511-524EFAAF4C6C}"/>
                  </a:ext>
                </a:extLst>
              </p:cNvPr>
              <p:cNvSpPr/>
              <p:nvPr/>
            </p:nvSpPr>
            <p:spPr>
              <a:xfrm>
                <a:off x="6247447" y="2211643"/>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 name="Freeform 485">
                <a:extLst>
                  <a:ext uri="{FF2B5EF4-FFF2-40B4-BE49-F238E27FC236}">
                    <a16:creationId xmlns:a16="http://schemas.microsoft.com/office/drawing/2014/main" id="{392D6E96-3DF6-7EB1-652E-AD8BDAFB7573}"/>
                  </a:ext>
                </a:extLst>
              </p:cNvPr>
              <p:cNvSpPr/>
              <p:nvPr/>
            </p:nvSpPr>
            <p:spPr>
              <a:xfrm>
                <a:off x="6285547" y="2211643"/>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grpSp>
        <p:nvGrpSpPr>
          <p:cNvPr id="208" name="Graphic 386">
            <a:extLst>
              <a:ext uri="{FF2B5EF4-FFF2-40B4-BE49-F238E27FC236}">
                <a16:creationId xmlns:a16="http://schemas.microsoft.com/office/drawing/2014/main" id="{9BCFAC08-29D3-43D7-DAF9-A49E0549C144}"/>
              </a:ext>
            </a:extLst>
          </p:cNvPr>
          <p:cNvGrpSpPr/>
          <p:nvPr/>
        </p:nvGrpSpPr>
        <p:grpSpPr>
          <a:xfrm>
            <a:off x="3513658" y="2026376"/>
            <a:ext cx="5623860" cy="698085"/>
            <a:chOff x="3172777" y="1683361"/>
            <a:chExt cx="3168967" cy="393361"/>
          </a:xfrm>
          <a:noFill/>
        </p:grpSpPr>
        <p:grpSp>
          <p:nvGrpSpPr>
            <p:cNvPr id="209" name="Graphic 386">
              <a:extLst>
                <a:ext uri="{FF2B5EF4-FFF2-40B4-BE49-F238E27FC236}">
                  <a16:creationId xmlns:a16="http://schemas.microsoft.com/office/drawing/2014/main" id="{8587C0A2-E95C-5EE6-1465-EAD180122676}"/>
                </a:ext>
              </a:extLst>
            </p:cNvPr>
            <p:cNvGrpSpPr/>
            <p:nvPr/>
          </p:nvGrpSpPr>
          <p:grpSpPr>
            <a:xfrm>
              <a:off x="3172777" y="1683361"/>
              <a:ext cx="3168967" cy="393361"/>
              <a:chOff x="3172777" y="1683361"/>
              <a:chExt cx="3168967" cy="393361"/>
            </a:xfrm>
            <a:noFill/>
          </p:grpSpPr>
          <p:sp>
            <p:nvSpPr>
              <p:cNvPr id="211" name="Freeform 488">
                <a:extLst>
                  <a:ext uri="{FF2B5EF4-FFF2-40B4-BE49-F238E27FC236}">
                    <a16:creationId xmlns:a16="http://schemas.microsoft.com/office/drawing/2014/main" id="{63A815A2-B850-D383-A9BE-63CEA99B6119}"/>
                  </a:ext>
                </a:extLst>
              </p:cNvPr>
              <p:cNvSpPr/>
              <p:nvPr/>
            </p:nvSpPr>
            <p:spPr>
              <a:xfrm>
                <a:off x="3172777" y="1683361"/>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 name="Freeform 489">
                <a:extLst>
                  <a:ext uri="{FF2B5EF4-FFF2-40B4-BE49-F238E27FC236}">
                    <a16:creationId xmlns:a16="http://schemas.microsoft.com/office/drawing/2014/main" id="{6AD99623-B0D9-A5EB-2D88-0BA2692B20E0}"/>
                  </a:ext>
                </a:extLst>
              </p:cNvPr>
              <p:cNvSpPr/>
              <p:nvPr/>
            </p:nvSpPr>
            <p:spPr>
              <a:xfrm>
                <a:off x="3262312" y="1683361"/>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 name="Freeform 490">
                <a:extLst>
                  <a:ext uri="{FF2B5EF4-FFF2-40B4-BE49-F238E27FC236}">
                    <a16:creationId xmlns:a16="http://schemas.microsoft.com/office/drawing/2014/main" id="{13E5DD2A-E40A-3C9A-AD0F-5549BE387AC6}"/>
                  </a:ext>
                </a:extLst>
              </p:cNvPr>
              <p:cNvSpPr/>
              <p:nvPr/>
            </p:nvSpPr>
            <p:spPr>
              <a:xfrm>
                <a:off x="3295650" y="1697613"/>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 name="Freeform 491">
                <a:extLst>
                  <a:ext uri="{FF2B5EF4-FFF2-40B4-BE49-F238E27FC236}">
                    <a16:creationId xmlns:a16="http://schemas.microsoft.com/office/drawing/2014/main" id="{9E651205-CEAE-1F0D-25F6-13781F9AFD3C}"/>
                  </a:ext>
                </a:extLst>
              </p:cNvPr>
              <p:cNvSpPr/>
              <p:nvPr/>
            </p:nvSpPr>
            <p:spPr>
              <a:xfrm>
                <a:off x="3363277" y="1702364"/>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 name="Freeform 492">
                <a:extLst>
                  <a:ext uri="{FF2B5EF4-FFF2-40B4-BE49-F238E27FC236}">
                    <a16:creationId xmlns:a16="http://schemas.microsoft.com/office/drawing/2014/main" id="{988FCC65-94FD-10BB-06B0-AA79FCDCF8CA}"/>
                  </a:ext>
                </a:extLst>
              </p:cNvPr>
              <p:cNvSpPr/>
              <p:nvPr/>
            </p:nvSpPr>
            <p:spPr>
              <a:xfrm>
                <a:off x="3382327" y="1707115"/>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 name="Freeform 493">
                <a:extLst>
                  <a:ext uri="{FF2B5EF4-FFF2-40B4-BE49-F238E27FC236}">
                    <a16:creationId xmlns:a16="http://schemas.microsoft.com/office/drawing/2014/main" id="{8B0810C5-7AD9-8FDE-3658-269C1384109F}"/>
                  </a:ext>
                </a:extLst>
              </p:cNvPr>
              <p:cNvSpPr/>
              <p:nvPr/>
            </p:nvSpPr>
            <p:spPr>
              <a:xfrm>
                <a:off x="3390900" y="1716616"/>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 name="Freeform 494">
                <a:extLst>
                  <a:ext uri="{FF2B5EF4-FFF2-40B4-BE49-F238E27FC236}">
                    <a16:creationId xmlns:a16="http://schemas.microsoft.com/office/drawing/2014/main" id="{E37A0137-83F8-4F97-EFA9-6182223D3D1A}"/>
                  </a:ext>
                </a:extLst>
              </p:cNvPr>
              <p:cNvSpPr/>
              <p:nvPr/>
            </p:nvSpPr>
            <p:spPr>
              <a:xfrm>
                <a:off x="3409950" y="1716616"/>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 name="Freeform 495">
                <a:extLst>
                  <a:ext uri="{FF2B5EF4-FFF2-40B4-BE49-F238E27FC236}">
                    <a16:creationId xmlns:a16="http://schemas.microsoft.com/office/drawing/2014/main" id="{1A1131A0-6851-1DC5-9045-B28E7BE41EAD}"/>
                  </a:ext>
                </a:extLst>
              </p:cNvPr>
              <p:cNvSpPr/>
              <p:nvPr/>
            </p:nvSpPr>
            <p:spPr>
              <a:xfrm>
                <a:off x="3428047" y="1716616"/>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 name="Freeform 496">
                <a:extLst>
                  <a:ext uri="{FF2B5EF4-FFF2-40B4-BE49-F238E27FC236}">
                    <a16:creationId xmlns:a16="http://schemas.microsoft.com/office/drawing/2014/main" id="{D7D3686F-F2F6-B88F-90BD-D6696A5C4F9A}"/>
                  </a:ext>
                </a:extLst>
              </p:cNvPr>
              <p:cNvSpPr/>
              <p:nvPr/>
            </p:nvSpPr>
            <p:spPr>
              <a:xfrm>
                <a:off x="3446145" y="1723267"/>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 name="Freeform 497">
                <a:extLst>
                  <a:ext uri="{FF2B5EF4-FFF2-40B4-BE49-F238E27FC236}">
                    <a16:creationId xmlns:a16="http://schemas.microsoft.com/office/drawing/2014/main" id="{DC5168FD-4B7A-BDB3-1990-ECC34E9A7593}"/>
                  </a:ext>
                </a:extLst>
              </p:cNvPr>
              <p:cNvSpPr/>
              <p:nvPr/>
            </p:nvSpPr>
            <p:spPr>
              <a:xfrm>
                <a:off x="3467100" y="1728968"/>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 name="Freeform 498">
                <a:extLst>
                  <a:ext uri="{FF2B5EF4-FFF2-40B4-BE49-F238E27FC236}">
                    <a16:creationId xmlns:a16="http://schemas.microsoft.com/office/drawing/2014/main" id="{05AFFDA5-5F4D-A089-783D-AFE8FA117068}"/>
                  </a:ext>
                </a:extLst>
              </p:cNvPr>
              <p:cNvSpPr/>
              <p:nvPr/>
            </p:nvSpPr>
            <p:spPr>
              <a:xfrm>
                <a:off x="3502342" y="1740370"/>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2" name="Freeform 499">
                <a:extLst>
                  <a:ext uri="{FF2B5EF4-FFF2-40B4-BE49-F238E27FC236}">
                    <a16:creationId xmlns:a16="http://schemas.microsoft.com/office/drawing/2014/main" id="{CFE93870-1718-2B61-2F60-51F2F1538148}"/>
                  </a:ext>
                </a:extLst>
              </p:cNvPr>
              <p:cNvSpPr/>
              <p:nvPr/>
            </p:nvSpPr>
            <p:spPr>
              <a:xfrm>
                <a:off x="3543300" y="1740370"/>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3" name="Freeform 500">
                <a:extLst>
                  <a:ext uri="{FF2B5EF4-FFF2-40B4-BE49-F238E27FC236}">
                    <a16:creationId xmlns:a16="http://schemas.microsoft.com/office/drawing/2014/main" id="{D58E7039-4F55-E8B6-F80C-8331EE9987C4}"/>
                  </a:ext>
                </a:extLst>
              </p:cNvPr>
              <p:cNvSpPr/>
              <p:nvPr/>
            </p:nvSpPr>
            <p:spPr>
              <a:xfrm>
                <a:off x="3569017" y="1740370"/>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4" name="Freeform 501">
                <a:extLst>
                  <a:ext uri="{FF2B5EF4-FFF2-40B4-BE49-F238E27FC236}">
                    <a16:creationId xmlns:a16="http://schemas.microsoft.com/office/drawing/2014/main" id="{6B0C4E3E-0A07-C3EB-92E8-FD16210296BF}"/>
                  </a:ext>
                </a:extLst>
              </p:cNvPr>
              <p:cNvSpPr/>
              <p:nvPr/>
            </p:nvSpPr>
            <p:spPr>
              <a:xfrm>
                <a:off x="3658552" y="177837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5" name="Freeform 502">
                <a:extLst>
                  <a:ext uri="{FF2B5EF4-FFF2-40B4-BE49-F238E27FC236}">
                    <a16:creationId xmlns:a16="http://schemas.microsoft.com/office/drawing/2014/main" id="{DF920917-A9AC-1A10-C685-40C0DD93CB52}"/>
                  </a:ext>
                </a:extLst>
              </p:cNvPr>
              <p:cNvSpPr/>
              <p:nvPr/>
            </p:nvSpPr>
            <p:spPr>
              <a:xfrm>
                <a:off x="3677602" y="177837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6" name="Freeform 503">
                <a:extLst>
                  <a:ext uri="{FF2B5EF4-FFF2-40B4-BE49-F238E27FC236}">
                    <a16:creationId xmlns:a16="http://schemas.microsoft.com/office/drawing/2014/main" id="{3AA663B9-5DA4-2941-B57F-DF93AC6E94EF}"/>
                  </a:ext>
                </a:extLst>
              </p:cNvPr>
              <p:cNvSpPr/>
              <p:nvPr/>
            </p:nvSpPr>
            <p:spPr>
              <a:xfrm>
                <a:off x="3686175" y="17945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7" name="Freeform 504">
                <a:extLst>
                  <a:ext uri="{FF2B5EF4-FFF2-40B4-BE49-F238E27FC236}">
                    <a16:creationId xmlns:a16="http://schemas.microsoft.com/office/drawing/2014/main" id="{562E3917-8B69-C8D3-F8D7-8A65B27D9978}"/>
                  </a:ext>
                </a:extLst>
              </p:cNvPr>
              <p:cNvSpPr/>
              <p:nvPr/>
            </p:nvSpPr>
            <p:spPr>
              <a:xfrm>
                <a:off x="3734752" y="181353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 name="Freeform 505">
                <a:extLst>
                  <a:ext uri="{FF2B5EF4-FFF2-40B4-BE49-F238E27FC236}">
                    <a16:creationId xmlns:a16="http://schemas.microsoft.com/office/drawing/2014/main" id="{2A89D4F7-7632-D614-0DBE-C0410461BA0D}"/>
                  </a:ext>
                </a:extLst>
              </p:cNvPr>
              <p:cNvSpPr/>
              <p:nvPr/>
            </p:nvSpPr>
            <p:spPr>
              <a:xfrm>
                <a:off x="3756660" y="181353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9" name="Freeform 506">
                <a:extLst>
                  <a:ext uri="{FF2B5EF4-FFF2-40B4-BE49-F238E27FC236}">
                    <a16:creationId xmlns:a16="http://schemas.microsoft.com/office/drawing/2014/main" id="{190216F9-C594-0CFC-C6D4-103169459B9B}"/>
                  </a:ext>
                </a:extLst>
              </p:cNvPr>
              <p:cNvSpPr/>
              <p:nvPr/>
            </p:nvSpPr>
            <p:spPr>
              <a:xfrm>
                <a:off x="4089082" y="187909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0" name="Freeform 507">
                <a:extLst>
                  <a:ext uri="{FF2B5EF4-FFF2-40B4-BE49-F238E27FC236}">
                    <a16:creationId xmlns:a16="http://schemas.microsoft.com/office/drawing/2014/main" id="{730ABA6F-F882-652E-D2C3-0E42BFDC8BC8}"/>
                  </a:ext>
                </a:extLst>
              </p:cNvPr>
              <p:cNvSpPr/>
              <p:nvPr/>
            </p:nvSpPr>
            <p:spPr>
              <a:xfrm>
                <a:off x="4108132" y="187909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1" name="Freeform 508">
                <a:extLst>
                  <a:ext uri="{FF2B5EF4-FFF2-40B4-BE49-F238E27FC236}">
                    <a16:creationId xmlns:a16="http://schemas.microsoft.com/office/drawing/2014/main" id="{D3DBFD15-41B4-B7D6-6F15-EC0482CFB272}"/>
                  </a:ext>
                </a:extLst>
              </p:cNvPr>
              <p:cNvSpPr/>
              <p:nvPr/>
            </p:nvSpPr>
            <p:spPr>
              <a:xfrm>
                <a:off x="4153852" y="1893344"/>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2" name="Freeform 509">
                <a:extLst>
                  <a:ext uri="{FF2B5EF4-FFF2-40B4-BE49-F238E27FC236}">
                    <a16:creationId xmlns:a16="http://schemas.microsoft.com/office/drawing/2014/main" id="{D21F6CB6-49F4-351D-BF23-78EA5D52F17B}"/>
                  </a:ext>
                </a:extLst>
              </p:cNvPr>
              <p:cNvSpPr/>
              <p:nvPr/>
            </p:nvSpPr>
            <p:spPr>
              <a:xfrm>
                <a:off x="4169092" y="1893344"/>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3" name="Freeform 510">
                <a:extLst>
                  <a:ext uri="{FF2B5EF4-FFF2-40B4-BE49-F238E27FC236}">
                    <a16:creationId xmlns:a16="http://schemas.microsoft.com/office/drawing/2014/main" id="{AB4BF76C-8D2B-8776-894B-7DC8F2B57894}"/>
                  </a:ext>
                </a:extLst>
              </p:cNvPr>
              <p:cNvSpPr/>
              <p:nvPr/>
            </p:nvSpPr>
            <p:spPr>
              <a:xfrm>
                <a:off x="4227195" y="18999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4" name="Freeform 511">
                <a:extLst>
                  <a:ext uri="{FF2B5EF4-FFF2-40B4-BE49-F238E27FC236}">
                    <a16:creationId xmlns:a16="http://schemas.microsoft.com/office/drawing/2014/main" id="{B61FEEF0-BB6D-1482-9256-4747818274D6}"/>
                  </a:ext>
                </a:extLst>
              </p:cNvPr>
              <p:cNvSpPr/>
              <p:nvPr/>
            </p:nvSpPr>
            <p:spPr>
              <a:xfrm>
                <a:off x="4248150" y="190664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5" name="Freeform 512">
                <a:extLst>
                  <a:ext uri="{FF2B5EF4-FFF2-40B4-BE49-F238E27FC236}">
                    <a16:creationId xmlns:a16="http://schemas.microsoft.com/office/drawing/2014/main" id="{940F1B6B-9163-2D8F-7B58-FD8ED50195D4}"/>
                  </a:ext>
                </a:extLst>
              </p:cNvPr>
              <p:cNvSpPr/>
              <p:nvPr/>
            </p:nvSpPr>
            <p:spPr>
              <a:xfrm>
                <a:off x="4308157" y="192279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6" name="Freeform 513">
                <a:extLst>
                  <a:ext uri="{FF2B5EF4-FFF2-40B4-BE49-F238E27FC236}">
                    <a16:creationId xmlns:a16="http://schemas.microsoft.com/office/drawing/2014/main" id="{030224B9-15EC-5449-9E27-EC1F82C05FD4}"/>
                  </a:ext>
                </a:extLst>
              </p:cNvPr>
              <p:cNvSpPr/>
              <p:nvPr/>
            </p:nvSpPr>
            <p:spPr>
              <a:xfrm>
                <a:off x="4324350" y="192469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7" name="Freeform 514">
                <a:extLst>
                  <a:ext uri="{FF2B5EF4-FFF2-40B4-BE49-F238E27FC236}">
                    <a16:creationId xmlns:a16="http://schemas.microsoft.com/office/drawing/2014/main" id="{FF344F06-C3B5-DE37-B729-37C321F721D3}"/>
                  </a:ext>
                </a:extLst>
              </p:cNvPr>
              <p:cNvSpPr/>
              <p:nvPr/>
            </p:nvSpPr>
            <p:spPr>
              <a:xfrm>
                <a:off x="4353877" y="192469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8" name="Freeform 515">
                <a:extLst>
                  <a:ext uri="{FF2B5EF4-FFF2-40B4-BE49-F238E27FC236}">
                    <a16:creationId xmlns:a16="http://schemas.microsoft.com/office/drawing/2014/main" id="{45C4594C-4BCC-A8FC-B7FB-C4C5932C86A6}"/>
                  </a:ext>
                </a:extLst>
              </p:cNvPr>
              <p:cNvSpPr/>
              <p:nvPr/>
            </p:nvSpPr>
            <p:spPr>
              <a:xfrm>
                <a:off x="4377690" y="192849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9" name="Freeform 516">
                <a:extLst>
                  <a:ext uri="{FF2B5EF4-FFF2-40B4-BE49-F238E27FC236}">
                    <a16:creationId xmlns:a16="http://schemas.microsoft.com/office/drawing/2014/main" id="{F3EE805A-CCBD-6B11-5E5D-CED8C9753244}"/>
                  </a:ext>
                </a:extLst>
              </p:cNvPr>
              <p:cNvSpPr/>
              <p:nvPr/>
            </p:nvSpPr>
            <p:spPr>
              <a:xfrm>
                <a:off x="4401502" y="1936100"/>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0" name="Freeform 517">
                <a:extLst>
                  <a:ext uri="{FF2B5EF4-FFF2-40B4-BE49-F238E27FC236}">
                    <a16:creationId xmlns:a16="http://schemas.microsoft.com/office/drawing/2014/main" id="{FEFF71EA-58A5-86EF-C399-C117DC8EF591}"/>
                  </a:ext>
                </a:extLst>
              </p:cNvPr>
              <p:cNvSpPr/>
              <p:nvPr/>
            </p:nvSpPr>
            <p:spPr>
              <a:xfrm>
                <a:off x="4406265" y="193895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1" name="Freeform 518">
                <a:extLst>
                  <a:ext uri="{FF2B5EF4-FFF2-40B4-BE49-F238E27FC236}">
                    <a16:creationId xmlns:a16="http://schemas.microsoft.com/office/drawing/2014/main" id="{2E5BCBDD-B3A9-DE78-D5CA-946A33B07713}"/>
                  </a:ext>
                </a:extLst>
              </p:cNvPr>
              <p:cNvSpPr/>
              <p:nvPr/>
            </p:nvSpPr>
            <p:spPr>
              <a:xfrm>
                <a:off x="4415790" y="194370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2" name="Freeform 519">
                <a:extLst>
                  <a:ext uri="{FF2B5EF4-FFF2-40B4-BE49-F238E27FC236}">
                    <a16:creationId xmlns:a16="http://schemas.microsoft.com/office/drawing/2014/main" id="{AA0C2E88-341E-5C00-0AA9-2B8F17B3D5D4}"/>
                  </a:ext>
                </a:extLst>
              </p:cNvPr>
              <p:cNvSpPr/>
              <p:nvPr/>
            </p:nvSpPr>
            <p:spPr>
              <a:xfrm>
                <a:off x="4443412" y="194370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3" name="Freeform 520">
                <a:extLst>
                  <a:ext uri="{FF2B5EF4-FFF2-40B4-BE49-F238E27FC236}">
                    <a16:creationId xmlns:a16="http://schemas.microsoft.com/office/drawing/2014/main" id="{FB36928C-D2F4-ED52-023E-142811EAA8C2}"/>
                  </a:ext>
                </a:extLst>
              </p:cNvPr>
              <p:cNvSpPr/>
              <p:nvPr/>
            </p:nvSpPr>
            <p:spPr>
              <a:xfrm>
                <a:off x="4460557" y="194370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4" name="Freeform 521">
                <a:extLst>
                  <a:ext uri="{FF2B5EF4-FFF2-40B4-BE49-F238E27FC236}">
                    <a16:creationId xmlns:a16="http://schemas.microsoft.com/office/drawing/2014/main" id="{F2715F61-82F8-4CCF-1173-4E43FEDA4381}"/>
                  </a:ext>
                </a:extLst>
              </p:cNvPr>
              <p:cNvSpPr/>
              <p:nvPr/>
            </p:nvSpPr>
            <p:spPr>
              <a:xfrm>
                <a:off x="4472940" y="194275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5" name="Freeform 522">
                <a:extLst>
                  <a:ext uri="{FF2B5EF4-FFF2-40B4-BE49-F238E27FC236}">
                    <a16:creationId xmlns:a16="http://schemas.microsoft.com/office/drawing/2014/main" id="{3A5E6546-67C0-5A89-980B-16D2042E34A4}"/>
                  </a:ext>
                </a:extLst>
              </p:cNvPr>
              <p:cNvSpPr/>
              <p:nvPr/>
            </p:nvSpPr>
            <p:spPr>
              <a:xfrm>
                <a:off x="4483417" y="194275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6" name="Freeform 523">
                <a:extLst>
                  <a:ext uri="{FF2B5EF4-FFF2-40B4-BE49-F238E27FC236}">
                    <a16:creationId xmlns:a16="http://schemas.microsoft.com/office/drawing/2014/main" id="{FCF3AA79-D99D-F6BF-7F31-771815DB4153}"/>
                  </a:ext>
                </a:extLst>
              </p:cNvPr>
              <p:cNvSpPr/>
              <p:nvPr/>
            </p:nvSpPr>
            <p:spPr>
              <a:xfrm>
                <a:off x="4504372" y="194940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7" name="Freeform 524">
                <a:extLst>
                  <a:ext uri="{FF2B5EF4-FFF2-40B4-BE49-F238E27FC236}">
                    <a16:creationId xmlns:a16="http://schemas.microsoft.com/office/drawing/2014/main" id="{8FBD2D1A-1A17-892F-AACB-2024CDD6AB82}"/>
                  </a:ext>
                </a:extLst>
              </p:cNvPr>
              <p:cNvSpPr/>
              <p:nvPr/>
            </p:nvSpPr>
            <p:spPr>
              <a:xfrm>
                <a:off x="4545330" y="1956054"/>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8" name="Freeform 525">
                <a:extLst>
                  <a:ext uri="{FF2B5EF4-FFF2-40B4-BE49-F238E27FC236}">
                    <a16:creationId xmlns:a16="http://schemas.microsoft.com/office/drawing/2014/main" id="{4BDEDA30-9B46-0971-12AC-B12E14F9F0B8}"/>
                  </a:ext>
                </a:extLst>
              </p:cNvPr>
              <p:cNvSpPr/>
              <p:nvPr/>
            </p:nvSpPr>
            <p:spPr>
              <a:xfrm>
                <a:off x="4545330"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9" name="Freeform 526">
                <a:extLst>
                  <a:ext uri="{FF2B5EF4-FFF2-40B4-BE49-F238E27FC236}">
                    <a16:creationId xmlns:a16="http://schemas.microsoft.com/office/drawing/2014/main" id="{92B41374-FC56-4046-75A2-55DF14BF14AB}"/>
                  </a:ext>
                </a:extLst>
              </p:cNvPr>
              <p:cNvSpPr/>
              <p:nvPr/>
            </p:nvSpPr>
            <p:spPr>
              <a:xfrm>
                <a:off x="4564380"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0" name="Freeform 527">
                <a:extLst>
                  <a:ext uri="{FF2B5EF4-FFF2-40B4-BE49-F238E27FC236}">
                    <a16:creationId xmlns:a16="http://schemas.microsoft.com/office/drawing/2014/main" id="{445D9672-E7A1-9D7E-72E4-A5512AECF2DD}"/>
                  </a:ext>
                </a:extLst>
              </p:cNvPr>
              <p:cNvSpPr/>
              <p:nvPr/>
            </p:nvSpPr>
            <p:spPr>
              <a:xfrm>
                <a:off x="4576762"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1" name="Freeform 528">
                <a:extLst>
                  <a:ext uri="{FF2B5EF4-FFF2-40B4-BE49-F238E27FC236}">
                    <a16:creationId xmlns:a16="http://schemas.microsoft.com/office/drawing/2014/main" id="{6E80493B-E293-AC1F-34CC-30745F3C19CA}"/>
                  </a:ext>
                </a:extLst>
              </p:cNvPr>
              <p:cNvSpPr/>
              <p:nvPr/>
            </p:nvSpPr>
            <p:spPr>
              <a:xfrm>
                <a:off x="4601527"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2" name="Freeform 529">
                <a:extLst>
                  <a:ext uri="{FF2B5EF4-FFF2-40B4-BE49-F238E27FC236}">
                    <a16:creationId xmlns:a16="http://schemas.microsoft.com/office/drawing/2014/main" id="{6538B272-CE25-6BC4-FE2C-4EECF1A5CF00}"/>
                  </a:ext>
                </a:extLst>
              </p:cNvPr>
              <p:cNvSpPr/>
              <p:nvPr/>
            </p:nvSpPr>
            <p:spPr>
              <a:xfrm>
                <a:off x="4607242"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3" name="Freeform 530">
                <a:extLst>
                  <a:ext uri="{FF2B5EF4-FFF2-40B4-BE49-F238E27FC236}">
                    <a16:creationId xmlns:a16="http://schemas.microsoft.com/office/drawing/2014/main" id="{F03A104B-F13E-0D2A-6B39-12CEAB9A2667}"/>
                  </a:ext>
                </a:extLst>
              </p:cNvPr>
              <p:cNvSpPr/>
              <p:nvPr/>
            </p:nvSpPr>
            <p:spPr>
              <a:xfrm>
                <a:off x="4618672"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4" name="Freeform 531">
                <a:extLst>
                  <a:ext uri="{FF2B5EF4-FFF2-40B4-BE49-F238E27FC236}">
                    <a16:creationId xmlns:a16="http://schemas.microsoft.com/office/drawing/2014/main" id="{366FD66E-D58A-E686-47E2-9D3377D8C3B6}"/>
                  </a:ext>
                </a:extLst>
              </p:cNvPr>
              <p:cNvSpPr/>
              <p:nvPr/>
            </p:nvSpPr>
            <p:spPr>
              <a:xfrm>
                <a:off x="4629150"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5" name="Freeform 532">
                <a:extLst>
                  <a:ext uri="{FF2B5EF4-FFF2-40B4-BE49-F238E27FC236}">
                    <a16:creationId xmlns:a16="http://schemas.microsoft.com/office/drawing/2014/main" id="{4668CF62-A271-069A-CA82-84E976D5C578}"/>
                  </a:ext>
                </a:extLst>
              </p:cNvPr>
              <p:cNvSpPr/>
              <p:nvPr/>
            </p:nvSpPr>
            <p:spPr>
              <a:xfrm>
                <a:off x="4757737" y="199310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6" name="Freeform 533">
                <a:extLst>
                  <a:ext uri="{FF2B5EF4-FFF2-40B4-BE49-F238E27FC236}">
                    <a16:creationId xmlns:a16="http://schemas.microsoft.com/office/drawing/2014/main" id="{2EC34869-7AAE-C5EE-EE9C-D594949A0179}"/>
                  </a:ext>
                </a:extLst>
              </p:cNvPr>
              <p:cNvSpPr/>
              <p:nvPr/>
            </p:nvSpPr>
            <p:spPr>
              <a:xfrm>
                <a:off x="4790122"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7" name="Freeform 534">
                <a:extLst>
                  <a:ext uri="{FF2B5EF4-FFF2-40B4-BE49-F238E27FC236}">
                    <a16:creationId xmlns:a16="http://schemas.microsoft.com/office/drawing/2014/main" id="{02D56EDF-E5CA-D02D-55A1-7060D609E3FA}"/>
                  </a:ext>
                </a:extLst>
              </p:cNvPr>
              <p:cNvSpPr/>
              <p:nvPr/>
            </p:nvSpPr>
            <p:spPr>
              <a:xfrm>
                <a:off x="4819650"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8" name="Freeform 535">
                <a:extLst>
                  <a:ext uri="{FF2B5EF4-FFF2-40B4-BE49-F238E27FC236}">
                    <a16:creationId xmlns:a16="http://schemas.microsoft.com/office/drawing/2014/main" id="{353D2390-FF02-22EF-FA15-FC696F201B94}"/>
                  </a:ext>
                </a:extLst>
              </p:cNvPr>
              <p:cNvSpPr/>
              <p:nvPr/>
            </p:nvSpPr>
            <p:spPr>
              <a:xfrm>
                <a:off x="4612957"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9" name="Freeform 536">
                <a:extLst>
                  <a:ext uri="{FF2B5EF4-FFF2-40B4-BE49-F238E27FC236}">
                    <a16:creationId xmlns:a16="http://schemas.microsoft.com/office/drawing/2014/main" id="{A61DE510-4FA1-BFDB-4A1F-6EE39B82CE56}"/>
                  </a:ext>
                </a:extLst>
              </p:cNvPr>
              <p:cNvSpPr/>
              <p:nvPr/>
            </p:nvSpPr>
            <p:spPr>
              <a:xfrm>
                <a:off x="4624387"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0" name="Freeform 537">
                <a:extLst>
                  <a:ext uri="{FF2B5EF4-FFF2-40B4-BE49-F238E27FC236}">
                    <a16:creationId xmlns:a16="http://schemas.microsoft.com/office/drawing/2014/main" id="{EE450DAD-BEB1-43E2-B391-D443AA19248D}"/>
                  </a:ext>
                </a:extLst>
              </p:cNvPr>
              <p:cNvSpPr/>
              <p:nvPr/>
            </p:nvSpPr>
            <p:spPr>
              <a:xfrm>
                <a:off x="4634865"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1" name="Freeform 538">
                <a:extLst>
                  <a:ext uri="{FF2B5EF4-FFF2-40B4-BE49-F238E27FC236}">
                    <a16:creationId xmlns:a16="http://schemas.microsoft.com/office/drawing/2014/main" id="{1D336617-3B00-B937-3709-E5CA2F23B52F}"/>
                  </a:ext>
                </a:extLst>
              </p:cNvPr>
              <p:cNvSpPr/>
              <p:nvPr/>
            </p:nvSpPr>
            <p:spPr>
              <a:xfrm>
                <a:off x="4640580" y="196935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2" name="Freeform 539">
                <a:extLst>
                  <a:ext uri="{FF2B5EF4-FFF2-40B4-BE49-F238E27FC236}">
                    <a16:creationId xmlns:a16="http://schemas.microsoft.com/office/drawing/2014/main" id="{F9E3CF51-1610-EA21-06BD-62B0A0E73787}"/>
                  </a:ext>
                </a:extLst>
              </p:cNvPr>
              <p:cNvSpPr/>
              <p:nvPr/>
            </p:nvSpPr>
            <p:spPr>
              <a:xfrm>
                <a:off x="4851082"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3" name="Freeform 540">
                <a:extLst>
                  <a:ext uri="{FF2B5EF4-FFF2-40B4-BE49-F238E27FC236}">
                    <a16:creationId xmlns:a16="http://schemas.microsoft.com/office/drawing/2014/main" id="{7EAE5C6D-0266-7033-B34F-67998DB96E77}"/>
                  </a:ext>
                </a:extLst>
              </p:cNvPr>
              <p:cNvSpPr/>
              <p:nvPr/>
            </p:nvSpPr>
            <p:spPr>
              <a:xfrm>
                <a:off x="4845367"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4" name="Freeform 541">
                <a:extLst>
                  <a:ext uri="{FF2B5EF4-FFF2-40B4-BE49-F238E27FC236}">
                    <a16:creationId xmlns:a16="http://schemas.microsoft.com/office/drawing/2014/main" id="{A4719505-30CF-D51D-20A6-5A1C4CCAE24B}"/>
                  </a:ext>
                </a:extLst>
              </p:cNvPr>
              <p:cNvSpPr/>
              <p:nvPr/>
            </p:nvSpPr>
            <p:spPr>
              <a:xfrm>
                <a:off x="4856797"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5" name="Freeform 542">
                <a:extLst>
                  <a:ext uri="{FF2B5EF4-FFF2-40B4-BE49-F238E27FC236}">
                    <a16:creationId xmlns:a16="http://schemas.microsoft.com/office/drawing/2014/main" id="{66166032-3177-AA4C-7CB3-95D068DBC1E8}"/>
                  </a:ext>
                </a:extLst>
              </p:cNvPr>
              <p:cNvSpPr/>
              <p:nvPr/>
            </p:nvSpPr>
            <p:spPr>
              <a:xfrm>
                <a:off x="4861560"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6" name="Freeform 543">
                <a:extLst>
                  <a:ext uri="{FF2B5EF4-FFF2-40B4-BE49-F238E27FC236}">
                    <a16:creationId xmlns:a16="http://schemas.microsoft.com/office/drawing/2014/main" id="{FEBE1872-27A5-E25B-1F2A-594B27BE53DF}"/>
                  </a:ext>
                </a:extLst>
              </p:cNvPr>
              <p:cNvSpPr/>
              <p:nvPr/>
            </p:nvSpPr>
            <p:spPr>
              <a:xfrm>
                <a:off x="4864417"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7" name="Freeform 544">
                <a:extLst>
                  <a:ext uri="{FF2B5EF4-FFF2-40B4-BE49-F238E27FC236}">
                    <a16:creationId xmlns:a16="http://schemas.microsoft.com/office/drawing/2014/main" id="{6E94A8E4-2D24-3580-8E84-CD788285E9C5}"/>
                  </a:ext>
                </a:extLst>
              </p:cNvPr>
              <p:cNvSpPr/>
              <p:nvPr/>
            </p:nvSpPr>
            <p:spPr>
              <a:xfrm>
                <a:off x="4858702"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8" name="Freeform 545">
                <a:extLst>
                  <a:ext uri="{FF2B5EF4-FFF2-40B4-BE49-F238E27FC236}">
                    <a16:creationId xmlns:a16="http://schemas.microsoft.com/office/drawing/2014/main" id="{75EC2215-03FE-68A2-11B9-FF4F02453256}"/>
                  </a:ext>
                </a:extLst>
              </p:cNvPr>
              <p:cNvSpPr/>
              <p:nvPr/>
            </p:nvSpPr>
            <p:spPr>
              <a:xfrm>
                <a:off x="4870132"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9" name="Freeform 546">
                <a:extLst>
                  <a:ext uri="{FF2B5EF4-FFF2-40B4-BE49-F238E27FC236}">
                    <a16:creationId xmlns:a16="http://schemas.microsoft.com/office/drawing/2014/main" id="{CDA4D007-031E-DCDD-6118-8DC2130C0CE2}"/>
                  </a:ext>
                </a:extLst>
              </p:cNvPr>
              <p:cNvSpPr/>
              <p:nvPr/>
            </p:nvSpPr>
            <p:spPr>
              <a:xfrm>
                <a:off x="4875847"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0" name="Freeform 547">
                <a:extLst>
                  <a:ext uri="{FF2B5EF4-FFF2-40B4-BE49-F238E27FC236}">
                    <a16:creationId xmlns:a16="http://schemas.microsoft.com/office/drawing/2014/main" id="{8EA15387-EAF1-0A9C-8967-0446DF36266E}"/>
                  </a:ext>
                </a:extLst>
              </p:cNvPr>
              <p:cNvSpPr/>
              <p:nvPr/>
            </p:nvSpPr>
            <p:spPr>
              <a:xfrm>
                <a:off x="507968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1" name="Freeform 548">
                <a:extLst>
                  <a:ext uri="{FF2B5EF4-FFF2-40B4-BE49-F238E27FC236}">
                    <a16:creationId xmlns:a16="http://schemas.microsoft.com/office/drawing/2014/main" id="{5155E730-F4E2-738A-D93A-BDFE50D0062C}"/>
                  </a:ext>
                </a:extLst>
              </p:cNvPr>
              <p:cNvSpPr/>
              <p:nvPr/>
            </p:nvSpPr>
            <p:spPr>
              <a:xfrm>
                <a:off x="507396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2" name="Freeform 549">
                <a:extLst>
                  <a:ext uri="{FF2B5EF4-FFF2-40B4-BE49-F238E27FC236}">
                    <a16:creationId xmlns:a16="http://schemas.microsoft.com/office/drawing/2014/main" id="{AE228CD2-76AB-F904-1CCE-81C3055F2F0E}"/>
                  </a:ext>
                </a:extLst>
              </p:cNvPr>
              <p:cNvSpPr/>
              <p:nvPr/>
            </p:nvSpPr>
            <p:spPr>
              <a:xfrm>
                <a:off x="508539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3" name="Freeform 550">
                <a:extLst>
                  <a:ext uri="{FF2B5EF4-FFF2-40B4-BE49-F238E27FC236}">
                    <a16:creationId xmlns:a16="http://schemas.microsoft.com/office/drawing/2014/main" id="{8DDC869B-4770-B76B-5862-076D04DB39F3}"/>
                  </a:ext>
                </a:extLst>
              </p:cNvPr>
              <p:cNvSpPr/>
              <p:nvPr/>
            </p:nvSpPr>
            <p:spPr>
              <a:xfrm>
                <a:off x="509111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4" name="Freeform 551">
                <a:extLst>
                  <a:ext uri="{FF2B5EF4-FFF2-40B4-BE49-F238E27FC236}">
                    <a16:creationId xmlns:a16="http://schemas.microsoft.com/office/drawing/2014/main" id="{829BBEEC-0BF4-0EFE-5581-50F610B758E8}"/>
                  </a:ext>
                </a:extLst>
              </p:cNvPr>
              <p:cNvSpPr/>
              <p:nvPr/>
            </p:nvSpPr>
            <p:spPr>
              <a:xfrm>
                <a:off x="509301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5" name="Freeform 552">
                <a:extLst>
                  <a:ext uri="{FF2B5EF4-FFF2-40B4-BE49-F238E27FC236}">
                    <a16:creationId xmlns:a16="http://schemas.microsoft.com/office/drawing/2014/main" id="{A0B97843-C867-35EA-CC43-D0FD177378EE}"/>
                  </a:ext>
                </a:extLst>
              </p:cNvPr>
              <p:cNvSpPr/>
              <p:nvPr/>
            </p:nvSpPr>
            <p:spPr>
              <a:xfrm>
                <a:off x="508730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6" name="Freeform 553">
                <a:extLst>
                  <a:ext uri="{FF2B5EF4-FFF2-40B4-BE49-F238E27FC236}">
                    <a16:creationId xmlns:a16="http://schemas.microsoft.com/office/drawing/2014/main" id="{DB0F21DE-196F-6E27-6CEF-EDB3461AB1FE}"/>
                  </a:ext>
                </a:extLst>
              </p:cNvPr>
              <p:cNvSpPr/>
              <p:nvPr/>
            </p:nvSpPr>
            <p:spPr>
              <a:xfrm>
                <a:off x="509873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7" name="Freeform 554">
                <a:extLst>
                  <a:ext uri="{FF2B5EF4-FFF2-40B4-BE49-F238E27FC236}">
                    <a16:creationId xmlns:a16="http://schemas.microsoft.com/office/drawing/2014/main" id="{B0B210CB-DC58-A378-BEF9-E93E5285BED5}"/>
                  </a:ext>
                </a:extLst>
              </p:cNvPr>
              <p:cNvSpPr/>
              <p:nvPr/>
            </p:nvSpPr>
            <p:spPr>
              <a:xfrm>
                <a:off x="510444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8" name="Freeform 555">
                <a:extLst>
                  <a:ext uri="{FF2B5EF4-FFF2-40B4-BE49-F238E27FC236}">
                    <a16:creationId xmlns:a16="http://schemas.microsoft.com/office/drawing/2014/main" id="{8E3E542C-C09A-28DB-D930-0E26ADB79BB3}"/>
                  </a:ext>
                </a:extLst>
              </p:cNvPr>
              <p:cNvSpPr/>
              <p:nvPr/>
            </p:nvSpPr>
            <p:spPr>
              <a:xfrm>
                <a:off x="509301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9" name="Freeform 556">
                <a:extLst>
                  <a:ext uri="{FF2B5EF4-FFF2-40B4-BE49-F238E27FC236}">
                    <a16:creationId xmlns:a16="http://schemas.microsoft.com/office/drawing/2014/main" id="{077252F3-EA87-47AA-923F-D8FBD2E6B009}"/>
                  </a:ext>
                </a:extLst>
              </p:cNvPr>
              <p:cNvSpPr/>
              <p:nvPr/>
            </p:nvSpPr>
            <p:spPr>
              <a:xfrm>
                <a:off x="508825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0" name="Freeform 557">
                <a:extLst>
                  <a:ext uri="{FF2B5EF4-FFF2-40B4-BE49-F238E27FC236}">
                    <a16:creationId xmlns:a16="http://schemas.microsoft.com/office/drawing/2014/main" id="{C394BC38-9DD1-C054-4031-B74C9C983392}"/>
                  </a:ext>
                </a:extLst>
              </p:cNvPr>
              <p:cNvSpPr/>
              <p:nvPr/>
            </p:nvSpPr>
            <p:spPr>
              <a:xfrm>
                <a:off x="509873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1" name="Freeform 558">
                <a:extLst>
                  <a:ext uri="{FF2B5EF4-FFF2-40B4-BE49-F238E27FC236}">
                    <a16:creationId xmlns:a16="http://schemas.microsoft.com/office/drawing/2014/main" id="{14779117-649A-5152-62D4-3F3F375B2434}"/>
                  </a:ext>
                </a:extLst>
              </p:cNvPr>
              <p:cNvSpPr/>
              <p:nvPr/>
            </p:nvSpPr>
            <p:spPr>
              <a:xfrm>
                <a:off x="510444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2" name="Freeform 559">
                <a:extLst>
                  <a:ext uri="{FF2B5EF4-FFF2-40B4-BE49-F238E27FC236}">
                    <a16:creationId xmlns:a16="http://schemas.microsoft.com/office/drawing/2014/main" id="{87036123-17E1-5DC7-8CCA-E0A5C6744236}"/>
                  </a:ext>
                </a:extLst>
              </p:cNvPr>
              <p:cNvSpPr/>
              <p:nvPr/>
            </p:nvSpPr>
            <p:spPr>
              <a:xfrm>
                <a:off x="510730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3" name="Freeform 560">
                <a:extLst>
                  <a:ext uri="{FF2B5EF4-FFF2-40B4-BE49-F238E27FC236}">
                    <a16:creationId xmlns:a16="http://schemas.microsoft.com/office/drawing/2014/main" id="{194951C7-B7B1-7D8A-7372-B27CA4B84E47}"/>
                  </a:ext>
                </a:extLst>
              </p:cNvPr>
              <p:cNvSpPr/>
              <p:nvPr/>
            </p:nvSpPr>
            <p:spPr>
              <a:xfrm>
                <a:off x="510159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4" name="Freeform 561">
                <a:extLst>
                  <a:ext uri="{FF2B5EF4-FFF2-40B4-BE49-F238E27FC236}">
                    <a16:creationId xmlns:a16="http://schemas.microsoft.com/office/drawing/2014/main" id="{22F5B3B7-DC26-7838-67FB-FB98CDC53B55}"/>
                  </a:ext>
                </a:extLst>
              </p:cNvPr>
              <p:cNvSpPr/>
              <p:nvPr/>
            </p:nvSpPr>
            <p:spPr>
              <a:xfrm>
                <a:off x="511302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5" name="Freeform 562">
                <a:extLst>
                  <a:ext uri="{FF2B5EF4-FFF2-40B4-BE49-F238E27FC236}">
                    <a16:creationId xmlns:a16="http://schemas.microsoft.com/office/drawing/2014/main" id="{2232C1C7-2871-FCB0-B957-F476B4DE5A2F}"/>
                  </a:ext>
                </a:extLst>
              </p:cNvPr>
              <p:cNvSpPr/>
              <p:nvPr/>
            </p:nvSpPr>
            <p:spPr>
              <a:xfrm>
                <a:off x="516350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6" name="Freeform 563">
                <a:extLst>
                  <a:ext uri="{FF2B5EF4-FFF2-40B4-BE49-F238E27FC236}">
                    <a16:creationId xmlns:a16="http://schemas.microsoft.com/office/drawing/2014/main" id="{BFCDDF04-014C-1860-B945-1AC62747A20A}"/>
                  </a:ext>
                </a:extLst>
              </p:cNvPr>
              <p:cNvSpPr/>
              <p:nvPr/>
            </p:nvSpPr>
            <p:spPr>
              <a:xfrm>
                <a:off x="518636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7" name="Freeform 564">
                <a:extLst>
                  <a:ext uri="{FF2B5EF4-FFF2-40B4-BE49-F238E27FC236}">
                    <a16:creationId xmlns:a16="http://schemas.microsoft.com/office/drawing/2014/main" id="{210A09FA-C91F-D8B8-1C14-F37F6EAA8E44}"/>
                  </a:ext>
                </a:extLst>
              </p:cNvPr>
              <p:cNvSpPr/>
              <p:nvPr/>
            </p:nvSpPr>
            <p:spPr>
              <a:xfrm>
                <a:off x="511873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8" name="Freeform 565">
                <a:extLst>
                  <a:ext uri="{FF2B5EF4-FFF2-40B4-BE49-F238E27FC236}">
                    <a16:creationId xmlns:a16="http://schemas.microsoft.com/office/drawing/2014/main" id="{5EAF5A9C-D6D2-53A0-7F0A-26D2BFBBBDE5}"/>
                  </a:ext>
                </a:extLst>
              </p:cNvPr>
              <p:cNvSpPr/>
              <p:nvPr/>
            </p:nvSpPr>
            <p:spPr>
              <a:xfrm>
                <a:off x="526732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9" name="Freeform 566">
                <a:extLst>
                  <a:ext uri="{FF2B5EF4-FFF2-40B4-BE49-F238E27FC236}">
                    <a16:creationId xmlns:a16="http://schemas.microsoft.com/office/drawing/2014/main" id="{21682789-1C87-F08D-0149-FC7CD65306E0}"/>
                  </a:ext>
                </a:extLst>
              </p:cNvPr>
              <p:cNvSpPr/>
              <p:nvPr/>
            </p:nvSpPr>
            <p:spPr>
              <a:xfrm>
                <a:off x="527304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0" name="Freeform 567">
                <a:extLst>
                  <a:ext uri="{FF2B5EF4-FFF2-40B4-BE49-F238E27FC236}">
                    <a16:creationId xmlns:a16="http://schemas.microsoft.com/office/drawing/2014/main" id="{BE9EA32F-4F4D-5696-F407-7802E46BF015}"/>
                  </a:ext>
                </a:extLst>
              </p:cNvPr>
              <p:cNvSpPr/>
              <p:nvPr/>
            </p:nvSpPr>
            <p:spPr>
              <a:xfrm>
                <a:off x="528351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1" name="Freeform 568">
                <a:extLst>
                  <a:ext uri="{FF2B5EF4-FFF2-40B4-BE49-F238E27FC236}">
                    <a16:creationId xmlns:a16="http://schemas.microsoft.com/office/drawing/2014/main" id="{ECB3A37E-5C3B-E31A-F971-33117A9D9484}"/>
                  </a:ext>
                </a:extLst>
              </p:cNvPr>
              <p:cNvSpPr/>
              <p:nvPr/>
            </p:nvSpPr>
            <p:spPr>
              <a:xfrm>
                <a:off x="528923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2" name="Freeform 569">
                <a:extLst>
                  <a:ext uri="{FF2B5EF4-FFF2-40B4-BE49-F238E27FC236}">
                    <a16:creationId xmlns:a16="http://schemas.microsoft.com/office/drawing/2014/main" id="{C2BFA5FF-91DE-7672-B13F-C4E674A42987}"/>
                  </a:ext>
                </a:extLst>
              </p:cNvPr>
              <p:cNvSpPr/>
              <p:nvPr/>
            </p:nvSpPr>
            <p:spPr>
              <a:xfrm>
                <a:off x="530066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3" name="Freeform 570">
                <a:extLst>
                  <a:ext uri="{FF2B5EF4-FFF2-40B4-BE49-F238E27FC236}">
                    <a16:creationId xmlns:a16="http://schemas.microsoft.com/office/drawing/2014/main" id="{85D07D1C-F922-AF3F-4627-393950DCCF47}"/>
                  </a:ext>
                </a:extLst>
              </p:cNvPr>
              <p:cNvSpPr/>
              <p:nvPr/>
            </p:nvSpPr>
            <p:spPr>
              <a:xfrm>
                <a:off x="530637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4" name="Freeform 571">
                <a:extLst>
                  <a:ext uri="{FF2B5EF4-FFF2-40B4-BE49-F238E27FC236}">
                    <a16:creationId xmlns:a16="http://schemas.microsoft.com/office/drawing/2014/main" id="{C9B32BE6-6025-3CC7-3460-33577CBB2276}"/>
                  </a:ext>
                </a:extLst>
              </p:cNvPr>
              <p:cNvSpPr/>
              <p:nvPr/>
            </p:nvSpPr>
            <p:spPr>
              <a:xfrm>
                <a:off x="529494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5" name="Freeform 572">
                <a:extLst>
                  <a:ext uri="{FF2B5EF4-FFF2-40B4-BE49-F238E27FC236}">
                    <a16:creationId xmlns:a16="http://schemas.microsoft.com/office/drawing/2014/main" id="{B9FB2231-C91B-D5CC-096B-E8B966B07DD7}"/>
                  </a:ext>
                </a:extLst>
              </p:cNvPr>
              <p:cNvSpPr/>
              <p:nvPr/>
            </p:nvSpPr>
            <p:spPr>
              <a:xfrm>
                <a:off x="527780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6" name="Freeform 573">
                <a:extLst>
                  <a:ext uri="{FF2B5EF4-FFF2-40B4-BE49-F238E27FC236}">
                    <a16:creationId xmlns:a16="http://schemas.microsoft.com/office/drawing/2014/main" id="{4A16B102-6A73-F573-36A5-AF4FA757C6C4}"/>
                  </a:ext>
                </a:extLst>
              </p:cNvPr>
              <p:cNvSpPr/>
              <p:nvPr/>
            </p:nvSpPr>
            <p:spPr>
              <a:xfrm>
                <a:off x="531114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7" name="Freeform 574">
                <a:extLst>
                  <a:ext uri="{FF2B5EF4-FFF2-40B4-BE49-F238E27FC236}">
                    <a16:creationId xmlns:a16="http://schemas.microsoft.com/office/drawing/2014/main" id="{D6A17936-3AA6-7F96-D15A-094F186B1299}"/>
                  </a:ext>
                </a:extLst>
              </p:cNvPr>
              <p:cNvSpPr/>
              <p:nvPr/>
            </p:nvSpPr>
            <p:spPr>
              <a:xfrm>
                <a:off x="5355907"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8" name="Freeform 575">
                <a:extLst>
                  <a:ext uri="{FF2B5EF4-FFF2-40B4-BE49-F238E27FC236}">
                    <a16:creationId xmlns:a16="http://schemas.microsoft.com/office/drawing/2014/main" id="{DA62161D-E1FE-7F2C-E581-533AD9336B0B}"/>
                  </a:ext>
                </a:extLst>
              </p:cNvPr>
              <p:cNvSpPr/>
              <p:nvPr/>
            </p:nvSpPr>
            <p:spPr>
              <a:xfrm>
                <a:off x="539115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9" name="Freeform 576">
                <a:extLst>
                  <a:ext uri="{FF2B5EF4-FFF2-40B4-BE49-F238E27FC236}">
                    <a16:creationId xmlns:a16="http://schemas.microsoft.com/office/drawing/2014/main" id="{974992E7-37A5-8B8B-AC2F-2B55E09C113B}"/>
                  </a:ext>
                </a:extLst>
              </p:cNvPr>
              <p:cNvSpPr/>
              <p:nvPr/>
            </p:nvSpPr>
            <p:spPr>
              <a:xfrm>
                <a:off x="531685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0" name="Freeform 577">
                <a:extLst>
                  <a:ext uri="{FF2B5EF4-FFF2-40B4-BE49-F238E27FC236}">
                    <a16:creationId xmlns:a16="http://schemas.microsoft.com/office/drawing/2014/main" id="{520A6862-2806-0558-F819-BE0B43F2ABC0}"/>
                  </a:ext>
                </a:extLst>
              </p:cNvPr>
              <p:cNvSpPr/>
              <p:nvPr/>
            </p:nvSpPr>
            <p:spPr>
              <a:xfrm>
                <a:off x="532828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1" name="Freeform 578">
                <a:extLst>
                  <a:ext uri="{FF2B5EF4-FFF2-40B4-BE49-F238E27FC236}">
                    <a16:creationId xmlns:a16="http://schemas.microsoft.com/office/drawing/2014/main" id="{05DF4EB7-215A-1978-D0D0-48FE57789BC0}"/>
                  </a:ext>
                </a:extLst>
              </p:cNvPr>
              <p:cNvSpPr/>
              <p:nvPr/>
            </p:nvSpPr>
            <p:spPr>
              <a:xfrm>
                <a:off x="534543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2" name="Freeform 579">
                <a:extLst>
                  <a:ext uri="{FF2B5EF4-FFF2-40B4-BE49-F238E27FC236}">
                    <a16:creationId xmlns:a16="http://schemas.microsoft.com/office/drawing/2014/main" id="{DF8119AF-235D-66D2-1ADB-C43F9B750831}"/>
                  </a:ext>
                </a:extLst>
              </p:cNvPr>
              <p:cNvSpPr/>
              <p:nvPr/>
            </p:nvSpPr>
            <p:spPr>
              <a:xfrm>
                <a:off x="532257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3" name="Freeform 580">
                <a:extLst>
                  <a:ext uri="{FF2B5EF4-FFF2-40B4-BE49-F238E27FC236}">
                    <a16:creationId xmlns:a16="http://schemas.microsoft.com/office/drawing/2014/main" id="{832BC243-BB9A-2D03-B12A-63672377218F}"/>
                  </a:ext>
                </a:extLst>
              </p:cNvPr>
              <p:cNvSpPr/>
              <p:nvPr/>
            </p:nvSpPr>
            <p:spPr>
              <a:xfrm>
                <a:off x="5334000"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4" name="Freeform 581">
                <a:extLst>
                  <a:ext uri="{FF2B5EF4-FFF2-40B4-BE49-F238E27FC236}">
                    <a16:creationId xmlns:a16="http://schemas.microsoft.com/office/drawing/2014/main" id="{26679372-A51F-5EA0-74FE-3BBCE0CB3CD1}"/>
                  </a:ext>
                </a:extLst>
              </p:cNvPr>
              <p:cNvSpPr/>
              <p:nvPr/>
            </p:nvSpPr>
            <p:spPr>
              <a:xfrm>
                <a:off x="5339715"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5" name="Freeform 582">
                <a:extLst>
                  <a:ext uri="{FF2B5EF4-FFF2-40B4-BE49-F238E27FC236}">
                    <a16:creationId xmlns:a16="http://schemas.microsoft.com/office/drawing/2014/main" id="{CFF57F57-19ED-69E9-9E4F-C7D6332A4B4A}"/>
                  </a:ext>
                </a:extLst>
              </p:cNvPr>
              <p:cNvSpPr/>
              <p:nvPr/>
            </p:nvSpPr>
            <p:spPr>
              <a:xfrm>
                <a:off x="535019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6" name="Freeform 583">
                <a:extLst>
                  <a:ext uri="{FF2B5EF4-FFF2-40B4-BE49-F238E27FC236}">
                    <a16:creationId xmlns:a16="http://schemas.microsoft.com/office/drawing/2014/main" id="{BFB69221-188B-B099-2D4B-DEA63E71F313}"/>
                  </a:ext>
                </a:extLst>
              </p:cNvPr>
              <p:cNvSpPr/>
              <p:nvPr/>
            </p:nvSpPr>
            <p:spPr>
              <a:xfrm>
                <a:off x="5361622" y="20282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7" name="Freeform 584">
                <a:extLst>
                  <a:ext uri="{FF2B5EF4-FFF2-40B4-BE49-F238E27FC236}">
                    <a16:creationId xmlns:a16="http://schemas.microsoft.com/office/drawing/2014/main" id="{7C3A7ADD-0682-3D24-CC5D-B087C12B308A}"/>
                  </a:ext>
                </a:extLst>
              </p:cNvPr>
              <p:cNvSpPr/>
              <p:nvPr/>
            </p:nvSpPr>
            <p:spPr>
              <a:xfrm>
                <a:off x="572833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8" name="Freeform 585">
                <a:extLst>
                  <a:ext uri="{FF2B5EF4-FFF2-40B4-BE49-F238E27FC236}">
                    <a16:creationId xmlns:a16="http://schemas.microsoft.com/office/drawing/2014/main" id="{A884C7EE-2FF6-0512-0906-003095C9D545}"/>
                  </a:ext>
                </a:extLst>
              </p:cNvPr>
              <p:cNvSpPr/>
              <p:nvPr/>
            </p:nvSpPr>
            <p:spPr>
              <a:xfrm>
                <a:off x="5723572" y="20501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9" name="Freeform 586">
                <a:extLst>
                  <a:ext uri="{FF2B5EF4-FFF2-40B4-BE49-F238E27FC236}">
                    <a16:creationId xmlns:a16="http://schemas.microsoft.com/office/drawing/2014/main" id="{031E5DCA-8E35-8154-69CA-737C6BB68E73}"/>
                  </a:ext>
                </a:extLst>
              </p:cNvPr>
              <p:cNvSpPr/>
              <p:nvPr/>
            </p:nvSpPr>
            <p:spPr>
              <a:xfrm>
                <a:off x="5918835" y="20501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0" name="Freeform 587">
                <a:extLst>
                  <a:ext uri="{FF2B5EF4-FFF2-40B4-BE49-F238E27FC236}">
                    <a16:creationId xmlns:a16="http://schemas.microsoft.com/office/drawing/2014/main" id="{BBF4D984-E334-AAFD-4DD7-E9CDF582768B}"/>
                  </a:ext>
                </a:extLst>
              </p:cNvPr>
              <p:cNvSpPr/>
              <p:nvPr/>
            </p:nvSpPr>
            <p:spPr>
              <a:xfrm>
                <a:off x="5989320" y="20501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1" name="Freeform 588">
                <a:extLst>
                  <a:ext uri="{FF2B5EF4-FFF2-40B4-BE49-F238E27FC236}">
                    <a16:creationId xmlns:a16="http://schemas.microsoft.com/office/drawing/2014/main" id="{6326E6F5-73C5-0206-C85B-4EA40FF4D7F2}"/>
                  </a:ext>
                </a:extLst>
              </p:cNvPr>
              <p:cNvSpPr/>
              <p:nvPr/>
            </p:nvSpPr>
            <p:spPr>
              <a:xfrm>
                <a:off x="6025515" y="20501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2" name="Freeform 589">
                <a:extLst>
                  <a:ext uri="{FF2B5EF4-FFF2-40B4-BE49-F238E27FC236}">
                    <a16:creationId xmlns:a16="http://schemas.microsoft.com/office/drawing/2014/main" id="{AC16B883-5A3A-9AE0-0CE0-861179571DB3}"/>
                  </a:ext>
                </a:extLst>
              </p:cNvPr>
              <p:cNvSpPr/>
              <p:nvPr/>
            </p:nvSpPr>
            <p:spPr>
              <a:xfrm>
                <a:off x="6210300" y="2050118"/>
                <a:ext cx="26669" cy="26604"/>
              </a:xfrm>
              <a:custGeom>
                <a:avLst/>
                <a:gdLst>
                  <a:gd name="connsiteX0" fmla="*/ 26670 w 26669"/>
                  <a:gd name="connsiteY0" fmla="*/ 13302 h 26604"/>
                  <a:gd name="connsiteX1" fmla="*/ 13335 w 26669"/>
                  <a:gd name="connsiteY1" fmla="*/ 26604 h 26604"/>
                  <a:gd name="connsiteX2" fmla="*/ -1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699" y="26604"/>
                      <a:pt x="13335" y="26604"/>
                    </a:cubicBezTo>
                    <a:cubicBezTo>
                      <a:pt x="5970" y="26604"/>
                      <a:pt x="-1" y="20649"/>
                      <a:pt x="-1" y="13302"/>
                    </a:cubicBezTo>
                    <a:cubicBezTo>
                      <a:pt x="-1" y="5956"/>
                      <a:pt x="5970" y="0"/>
                      <a:pt x="13335" y="0"/>
                    </a:cubicBezTo>
                    <a:cubicBezTo>
                      <a:pt x="20699"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3" name="Freeform 590">
                <a:extLst>
                  <a:ext uri="{FF2B5EF4-FFF2-40B4-BE49-F238E27FC236}">
                    <a16:creationId xmlns:a16="http://schemas.microsoft.com/office/drawing/2014/main" id="{C5924277-EBFD-70F5-A915-26DE7BCB67AC}"/>
                  </a:ext>
                </a:extLst>
              </p:cNvPr>
              <p:cNvSpPr/>
              <p:nvPr/>
            </p:nvSpPr>
            <p:spPr>
              <a:xfrm>
                <a:off x="6236017" y="20501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699" y="26604"/>
                      <a:pt x="13335" y="26604"/>
                    </a:cubicBezTo>
                    <a:cubicBezTo>
                      <a:pt x="5970" y="26604"/>
                      <a:pt x="0" y="20649"/>
                      <a:pt x="0" y="13302"/>
                    </a:cubicBezTo>
                    <a:cubicBezTo>
                      <a:pt x="0" y="5956"/>
                      <a:pt x="5970" y="0"/>
                      <a:pt x="13335" y="0"/>
                    </a:cubicBezTo>
                    <a:cubicBezTo>
                      <a:pt x="20699"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4" name="Freeform 591">
                <a:extLst>
                  <a:ext uri="{FF2B5EF4-FFF2-40B4-BE49-F238E27FC236}">
                    <a16:creationId xmlns:a16="http://schemas.microsoft.com/office/drawing/2014/main" id="{FE5DD01E-6015-1872-A6D3-BC051EBF19B3}"/>
                  </a:ext>
                </a:extLst>
              </p:cNvPr>
              <p:cNvSpPr/>
              <p:nvPr/>
            </p:nvSpPr>
            <p:spPr>
              <a:xfrm>
                <a:off x="6265545" y="2050118"/>
                <a:ext cx="26669" cy="26604"/>
              </a:xfrm>
              <a:custGeom>
                <a:avLst/>
                <a:gdLst>
                  <a:gd name="connsiteX0" fmla="*/ 26670 w 26669"/>
                  <a:gd name="connsiteY0" fmla="*/ 13302 h 26604"/>
                  <a:gd name="connsiteX1" fmla="*/ 13335 w 26669"/>
                  <a:gd name="connsiteY1" fmla="*/ 26604 h 26604"/>
                  <a:gd name="connsiteX2" fmla="*/ -1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699" y="26604"/>
                      <a:pt x="13335" y="26604"/>
                    </a:cubicBezTo>
                    <a:cubicBezTo>
                      <a:pt x="5970" y="26604"/>
                      <a:pt x="-1" y="20649"/>
                      <a:pt x="-1" y="13302"/>
                    </a:cubicBezTo>
                    <a:cubicBezTo>
                      <a:pt x="-1" y="5956"/>
                      <a:pt x="5970" y="0"/>
                      <a:pt x="13335" y="0"/>
                    </a:cubicBezTo>
                    <a:cubicBezTo>
                      <a:pt x="20699"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5" name="Freeform 592">
                <a:extLst>
                  <a:ext uri="{FF2B5EF4-FFF2-40B4-BE49-F238E27FC236}">
                    <a16:creationId xmlns:a16="http://schemas.microsoft.com/office/drawing/2014/main" id="{54FAE5AF-6367-7896-8D99-F7A1B079CAF7}"/>
                  </a:ext>
                </a:extLst>
              </p:cNvPr>
              <p:cNvSpPr/>
              <p:nvPr/>
            </p:nvSpPr>
            <p:spPr>
              <a:xfrm>
                <a:off x="6315075" y="2050118"/>
                <a:ext cx="26669" cy="26604"/>
              </a:xfrm>
              <a:custGeom>
                <a:avLst/>
                <a:gdLst>
                  <a:gd name="connsiteX0" fmla="*/ 26670 w 26669"/>
                  <a:gd name="connsiteY0" fmla="*/ 13302 h 26604"/>
                  <a:gd name="connsiteX1" fmla="*/ 13335 w 26669"/>
                  <a:gd name="connsiteY1" fmla="*/ 26604 h 26604"/>
                  <a:gd name="connsiteX2" fmla="*/ -1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699" y="26604"/>
                      <a:pt x="13335" y="26604"/>
                    </a:cubicBezTo>
                    <a:cubicBezTo>
                      <a:pt x="5970" y="26604"/>
                      <a:pt x="-1" y="20649"/>
                      <a:pt x="-1" y="13302"/>
                    </a:cubicBezTo>
                    <a:cubicBezTo>
                      <a:pt x="-1" y="5956"/>
                      <a:pt x="5970" y="0"/>
                      <a:pt x="13335" y="0"/>
                    </a:cubicBezTo>
                    <a:cubicBezTo>
                      <a:pt x="20699"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6" name="Freeform 593">
                <a:extLst>
                  <a:ext uri="{FF2B5EF4-FFF2-40B4-BE49-F238E27FC236}">
                    <a16:creationId xmlns:a16="http://schemas.microsoft.com/office/drawing/2014/main" id="{D63FD0F5-0DDC-0257-6A60-7EE78D1E7BD4}"/>
                  </a:ext>
                </a:extLst>
              </p:cNvPr>
              <p:cNvSpPr/>
              <p:nvPr/>
            </p:nvSpPr>
            <p:spPr>
              <a:xfrm>
                <a:off x="590359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7" name="Freeform 594">
                <a:extLst>
                  <a:ext uri="{FF2B5EF4-FFF2-40B4-BE49-F238E27FC236}">
                    <a16:creationId xmlns:a16="http://schemas.microsoft.com/office/drawing/2014/main" id="{55224B26-78E0-635F-4B8B-7DBDFCFDAA87}"/>
                  </a:ext>
                </a:extLst>
              </p:cNvPr>
              <p:cNvSpPr/>
              <p:nvPr/>
            </p:nvSpPr>
            <p:spPr>
              <a:xfrm>
                <a:off x="5887402"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8" name="Freeform 595">
                <a:extLst>
                  <a:ext uri="{FF2B5EF4-FFF2-40B4-BE49-F238E27FC236}">
                    <a16:creationId xmlns:a16="http://schemas.microsoft.com/office/drawing/2014/main" id="{F4B08478-0CFB-369F-F859-BD9BF3BA5FF9}"/>
                  </a:ext>
                </a:extLst>
              </p:cNvPr>
              <p:cNvSpPr/>
              <p:nvPr/>
            </p:nvSpPr>
            <p:spPr>
              <a:xfrm>
                <a:off x="5887402"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9" name="Freeform 596">
                <a:extLst>
                  <a:ext uri="{FF2B5EF4-FFF2-40B4-BE49-F238E27FC236}">
                    <a16:creationId xmlns:a16="http://schemas.microsoft.com/office/drawing/2014/main" id="{3CF691B9-0CE3-FC19-9A4D-191E15C05224}"/>
                  </a:ext>
                </a:extLst>
              </p:cNvPr>
              <p:cNvSpPr/>
              <p:nvPr/>
            </p:nvSpPr>
            <p:spPr>
              <a:xfrm>
                <a:off x="586549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0" name="Freeform 597">
                <a:extLst>
                  <a:ext uri="{FF2B5EF4-FFF2-40B4-BE49-F238E27FC236}">
                    <a16:creationId xmlns:a16="http://schemas.microsoft.com/office/drawing/2014/main" id="{6AA24C00-0E18-6543-6044-0AFBD3559D6D}"/>
                  </a:ext>
                </a:extLst>
              </p:cNvPr>
              <p:cNvSpPr/>
              <p:nvPr/>
            </p:nvSpPr>
            <p:spPr>
              <a:xfrm>
                <a:off x="584644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1" name="Freeform 598">
                <a:extLst>
                  <a:ext uri="{FF2B5EF4-FFF2-40B4-BE49-F238E27FC236}">
                    <a16:creationId xmlns:a16="http://schemas.microsoft.com/office/drawing/2014/main" id="{8AB2B87B-C649-1685-AA34-259516C04D9D}"/>
                  </a:ext>
                </a:extLst>
              </p:cNvPr>
              <p:cNvSpPr/>
              <p:nvPr/>
            </p:nvSpPr>
            <p:spPr>
              <a:xfrm>
                <a:off x="5829300"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2" name="Freeform 599">
                <a:extLst>
                  <a:ext uri="{FF2B5EF4-FFF2-40B4-BE49-F238E27FC236}">
                    <a16:creationId xmlns:a16="http://schemas.microsoft.com/office/drawing/2014/main" id="{1D204189-07F8-249D-6DB1-6247A99025AD}"/>
                  </a:ext>
                </a:extLst>
              </p:cNvPr>
              <p:cNvSpPr/>
              <p:nvPr/>
            </p:nvSpPr>
            <p:spPr>
              <a:xfrm>
                <a:off x="5734050"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3" name="Freeform 600">
                <a:extLst>
                  <a:ext uri="{FF2B5EF4-FFF2-40B4-BE49-F238E27FC236}">
                    <a16:creationId xmlns:a16="http://schemas.microsoft.com/office/drawing/2014/main" id="{2473C3D5-A8F7-B4DF-740B-C65183542D19}"/>
                  </a:ext>
                </a:extLst>
              </p:cNvPr>
              <p:cNvSpPr/>
              <p:nvPr/>
            </p:nvSpPr>
            <p:spPr>
              <a:xfrm>
                <a:off x="5745480"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4" name="Freeform 601">
                <a:extLst>
                  <a:ext uri="{FF2B5EF4-FFF2-40B4-BE49-F238E27FC236}">
                    <a16:creationId xmlns:a16="http://schemas.microsoft.com/office/drawing/2014/main" id="{88CD6938-FD6D-5B18-301D-CE49699FBCAA}"/>
                  </a:ext>
                </a:extLst>
              </p:cNvPr>
              <p:cNvSpPr/>
              <p:nvPr/>
            </p:nvSpPr>
            <p:spPr>
              <a:xfrm>
                <a:off x="575119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5" name="Freeform 602">
                <a:extLst>
                  <a:ext uri="{FF2B5EF4-FFF2-40B4-BE49-F238E27FC236}">
                    <a16:creationId xmlns:a16="http://schemas.microsoft.com/office/drawing/2014/main" id="{DB1862A6-E178-3CDC-B72C-3C19D3D8B5D8}"/>
                  </a:ext>
                </a:extLst>
              </p:cNvPr>
              <p:cNvSpPr/>
              <p:nvPr/>
            </p:nvSpPr>
            <p:spPr>
              <a:xfrm>
                <a:off x="5761672"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6" name="Freeform 603">
                <a:extLst>
                  <a:ext uri="{FF2B5EF4-FFF2-40B4-BE49-F238E27FC236}">
                    <a16:creationId xmlns:a16="http://schemas.microsoft.com/office/drawing/2014/main" id="{07F0E1F0-598D-B858-C089-D05DFF78B102}"/>
                  </a:ext>
                </a:extLst>
              </p:cNvPr>
              <p:cNvSpPr/>
              <p:nvPr/>
            </p:nvSpPr>
            <p:spPr>
              <a:xfrm>
                <a:off x="5767387"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7" name="Freeform 604">
                <a:extLst>
                  <a:ext uri="{FF2B5EF4-FFF2-40B4-BE49-F238E27FC236}">
                    <a16:creationId xmlns:a16="http://schemas.microsoft.com/office/drawing/2014/main" id="{201F5FD6-0CDA-55D6-2548-77BFD478196C}"/>
                  </a:ext>
                </a:extLst>
              </p:cNvPr>
              <p:cNvSpPr/>
              <p:nvPr/>
            </p:nvSpPr>
            <p:spPr>
              <a:xfrm>
                <a:off x="5756910"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8" name="Freeform 605">
                <a:extLst>
                  <a:ext uri="{FF2B5EF4-FFF2-40B4-BE49-F238E27FC236}">
                    <a16:creationId xmlns:a16="http://schemas.microsoft.com/office/drawing/2014/main" id="{A372976A-436D-37CD-6241-03910C68CAFD}"/>
                  </a:ext>
                </a:extLst>
              </p:cNvPr>
              <p:cNvSpPr/>
              <p:nvPr/>
            </p:nvSpPr>
            <p:spPr>
              <a:xfrm>
                <a:off x="573976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9" name="Freeform 606">
                <a:extLst>
                  <a:ext uri="{FF2B5EF4-FFF2-40B4-BE49-F238E27FC236}">
                    <a16:creationId xmlns:a16="http://schemas.microsoft.com/office/drawing/2014/main" id="{48A71889-7A8F-3600-DCF5-6BCFA4020D29}"/>
                  </a:ext>
                </a:extLst>
              </p:cNvPr>
              <p:cNvSpPr/>
              <p:nvPr/>
            </p:nvSpPr>
            <p:spPr>
              <a:xfrm>
                <a:off x="5773102"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0" name="Freeform 607">
                <a:extLst>
                  <a:ext uri="{FF2B5EF4-FFF2-40B4-BE49-F238E27FC236}">
                    <a16:creationId xmlns:a16="http://schemas.microsoft.com/office/drawing/2014/main" id="{55C3CCDA-CC26-08EF-EF96-68D0271056E6}"/>
                  </a:ext>
                </a:extLst>
              </p:cNvPr>
              <p:cNvSpPr/>
              <p:nvPr/>
            </p:nvSpPr>
            <p:spPr>
              <a:xfrm>
                <a:off x="5778817"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1" name="Freeform 608">
                <a:extLst>
                  <a:ext uri="{FF2B5EF4-FFF2-40B4-BE49-F238E27FC236}">
                    <a16:creationId xmlns:a16="http://schemas.microsoft.com/office/drawing/2014/main" id="{61A7148F-D090-F184-7558-63B9EDE7CB4B}"/>
                  </a:ext>
                </a:extLst>
              </p:cNvPr>
              <p:cNvSpPr/>
              <p:nvPr/>
            </p:nvSpPr>
            <p:spPr>
              <a:xfrm>
                <a:off x="5807392"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2" name="Freeform 609">
                <a:extLst>
                  <a:ext uri="{FF2B5EF4-FFF2-40B4-BE49-F238E27FC236}">
                    <a16:creationId xmlns:a16="http://schemas.microsoft.com/office/drawing/2014/main" id="{167C16CB-9540-0967-392F-776B9C011FCB}"/>
                  </a:ext>
                </a:extLst>
              </p:cNvPr>
              <p:cNvSpPr/>
              <p:nvPr/>
            </p:nvSpPr>
            <p:spPr>
              <a:xfrm>
                <a:off x="5817870"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3" name="Freeform 610">
                <a:extLst>
                  <a:ext uri="{FF2B5EF4-FFF2-40B4-BE49-F238E27FC236}">
                    <a16:creationId xmlns:a16="http://schemas.microsoft.com/office/drawing/2014/main" id="{C1A256C3-504C-D6AB-8F55-5035D26187C9}"/>
                  </a:ext>
                </a:extLst>
              </p:cNvPr>
              <p:cNvSpPr/>
              <p:nvPr/>
            </p:nvSpPr>
            <p:spPr>
              <a:xfrm>
                <a:off x="582358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4" name="Freeform 611">
                <a:extLst>
                  <a:ext uri="{FF2B5EF4-FFF2-40B4-BE49-F238E27FC236}">
                    <a16:creationId xmlns:a16="http://schemas.microsoft.com/office/drawing/2014/main" id="{79BEEB43-4A52-5E2B-EDC6-4240BD250EFD}"/>
                  </a:ext>
                </a:extLst>
              </p:cNvPr>
              <p:cNvSpPr/>
              <p:nvPr/>
            </p:nvSpPr>
            <p:spPr>
              <a:xfrm>
                <a:off x="5813107"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5" name="Freeform 612">
                <a:extLst>
                  <a:ext uri="{FF2B5EF4-FFF2-40B4-BE49-F238E27FC236}">
                    <a16:creationId xmlns:a16="http://schemas.microsoft.com/office/drawing/2014/main" id="{8BCE048B-13B2-AB2E-AA92-2491A0077710}"/>
                  </a:ext>
                </a:extLst>
              </p:cNvPr>
              <p:cNvSpPr/>
              <p:nvPr/>
            </p:nvSpPr>
            <p:spPr>
              <a:xfrm>
                <a:off x="5829300"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6" name="Freeform 613">
                <a:extLst>
                  <a:ext uri="{FF2B5EF4-FFF2-40B4-BE49-F238E27FC236}">
                    <a16:creationId xmlns:a16="http://schemas.microsoft.com/office/drawing/2014/main" id="{0C9517CC-9850-BC01-CC6A-92F86D10A034}"/>
                  </a:ext>
                </a:extLst>
              </p:cNvPr>
              <p:cNvSpPr/>
              <p:nvPr/>
            </p:nvSpPr>
            <p:spPr>
              <a:xfrm>
                <a:off x="5835015" y="204916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7" name="Freeform 614">
                <a:extLst>
                  <a:ext uri="{FF2B5EF4-FFF2-40B4-BE49-F238E27FC236}">
                    <a16:creationId xmlns:a16="http://schemas.microsoft.com/office/drawing/2014/main" id="{9DEB2843-0342-B7D7-96FE-A7A91B93AD0B}"/>
                  </a:ext>
                </a:extLst>
              </p:cNvPr>
              <p:cNvSpPr/>
              <p:nvPr/>
            </p:nvSpPr>
            <p:spPr>
              <a:xfrm>
                <a:off x="4898707" y="200166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8" name="Freeform 615">
                <a:extLst>
                  <a:ext uri="{FF2B5EF4-FFF2-40B4-BE49-F238E27FC236}">
                    <a16:creationId xmlns:a16="http://schemas.microsoft.com/office/drawing/2014/main" id="{7908A245-3656-6DCD-056C-E168CDB83A76}"/>
                  </a:ext>
                </a:extLst>
              </p:cNvPr>
              <p:cNvSpPr/>
              <p:nvPr/>
            </p:nvSpPr>
            <p:spPr>
              <a:xfrm>
                <a:off x="4918710" y="201021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9" name="Freeform 616">
                <a:extLst>
                  <a:ext uri="{FF2B5EF4-FFF2-40B4-BE49-F238E27FC236}">
                    <a16:creationId xmlns:a16="http://schemas.microsoft.com/office/drawing/2014/main" id="{326FD9D9-D58B-F320-FB39-A171053617CE}"/>
                  </a:ext>
                </a:extLst>
              </p:cNvPr>
              <p:cNvSpPr/>
              <p:nvPr/>
            </p:nvSpPr>
            <p:spPr>
              <a:xfrm>
                <a:off x="5002530" y="201116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0" name="Freeform 617">
                <a:extLst>
                  <a:ext uri="{FF2B5EF4-FFF2-40B4-BE49-F238E27FC236}">
                    <a16:creationId xmlns:a16="http://schemas.microsoft.com/office/drawing/2014/main" id="{552CE37E-7FA2-50A1-1EF0-7150CDEF7E12}"/>
                  </a:ext>
                </a:extLst>
              </p:cNvPr>
              <p:cNvSpPr/>
              <p:nvPr/>
            </p:nvSpPr>
            <p:spPr>
              <a:xfrm>
                <a:off x="5020627" y="201116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1" name="Freeform 618">
                <a:extLst>
                  <a:ext uri="{FF2B5EF4-FFF2-40B4-BE49-F238E27FC236}">
                    <a16:creationId xmlns:a16="http://schemas.microsoft.com/office/drawing/2014/main" id="{C3D856EA-3D73-202F-F74D-700A937BD943}"/>
                  </a:ext>
                </a:extLst>
              </p:cNvPr>
              <p:cNvSpPr/>
              <p:nvPr/>
            </p:nvSpPr>
            <p:spPr>
              <a:xfrm>
                <a:off x="5032057" y="201686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2" name="Freeform 619">
                <a:extLst>
                  <a:ext uri="{FF2B5EF4-FFF2-40B4-BE49-F238E27FC236}">
                    <a16:creationId xmlns:a16="http://schemas.microsoft.com/office/drawing/2014/main" id="{5707D5F3-B15C-75C4-4EE2-B7EDA077110D}"/>
                  </a:ext>
                </a:extLst>
              </p:cNvPr>
              <p:cNvSpPr/>
              <p:nvPr/>
            </p:nvSpPr>
            <p:spPr>
              <a:xfrm>
                <a:off x="5055870" y="202921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3" name="Freeform 620">
                <a:extLst>
                  <a:ext uri="{FF2B5EF4-FFF2-40B4-BE49-F238E27FC236}">
                    <a16:creationId xmlns:a16="http://schemas.microsoft.com/office/drawing/2014/main" id="{208E0E2B-2630-D6FD-FDAD-7A321E8F887D}"/>
                  </a:ext>
                </a:extLst>
              </p:cNvPr>
              <p:cNvSpPr/>
              <p:nvPr/>
            </p:nvSpPr>
            <p:spPr>
              <a:xfrm>
                <a:off x="3719512" y="1805930"/>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sp>
          <p:nvSpPr>
            <p:cNvPr id="210" name="Freeform 621">
              <a:extLst>
                <a:ext uri="{FF2B5EF4-FFF2-40B4-BE49-F238E27FC236}">
                  <a16:creationId xmlns:a16="http://schemas.microsoft.com/office/drawing/2014/main" id="{61E39424-C378-A795-FE8C-36A4CDF11210}"/>
                </a:ext>
              </a:extLst>
            </p:cNvPr>
            <p:cNvSpPr/>
            <p:nvPr/>
          </p:nvSpPr>
          <p:spPr>
            <a:xfrm>
              <a:off x="3191827" y="1702364"/>
              <a:ext cx="3131820" cy="359156"/>
            </a:xfrm>
            <a:custGeom>
              <a:avLst/>
              <a:gdLst>
                <a:gd name="connsiteX0" fmla="*/ 3131820 w 3131820"/>
                <a:gd name="connsiteY0" fmla="*/ 359156 h 359156"/>
                <a:gd name="connsiteX1" fmla="*/ 2515553 w 3131820"/>
                <a:gd name="connsiteY1" fmla="*/ 359156 h 359156"/>
                <a:gd name="connsiteX2" fmla="*/ 2515553 w 3131820"/>
                <a:gd name="connsiteY2" fmla="*/ 340153 h 359156"/>
                <a:gd name="connsiteX3" fmla="*/ 1860232 w 3131820"/>
                <a:gd name="connsiteY3" fmla="*/ 340153 h 359156"/>
                <a:gd name="connsiteX4" fmla="*/ 1860232 w 3131820"/>
                <a:gd name="connsiteY4" fmla="*/ 333502 h 359156"/>
                <a:gd name="connsiteX5" fmla="*/ 1845945 w 3131820"/>
                <a:gd name="connsiteY5" fmla="*/ 333502 h 359156"/>
                <a:gd name="connsiteX6" fmla="*/ 1845945 w 3131820"/>
                <a:gd name="connsiteY6" fmla="*/ 324951 h 359156"/>
                <a:gd name="connsiteX7" fmla="*/ 1670685 w 3131820"/>
                <a:gd name="connsiteY7" fmla="*/ 324951 h 359156"/>
                <a:gd name="connsiteX8" fmla="*/ 1670685 w 3131820"/>
                <a:gd name="connsiteY8" fmla="*/ 313549 h 359156"/>
                <a:gd name="connsiteX9" fmla="*/ 1620203 w 3131820"/>
                <a:gd name="connsiteY9" fmla="*/ 313549 h 359156"/>
                <a:gd name="connsiteX10" fmla="*/ 1620203 w 3131820"/>
                <a:gd name="connsiteY10" fmla="*/ 304998 h 359156"/>
                <a:gd name="connsiteX11" fmla="*/ 1514475 w 3131820"/>
                <a:gd name="connsiteY11" fmla="*/ 304998 h 359156"/>
                <a:gd name="connsiteX12" fmla="*/ 1514475 w 3131820"/>
                <a:gd name="connsiteY12" fmla="*/ 296446 h 359156"/>
                <a:gd name="connsiteX13" fmla="*/ 1503998 w 3131820"/>
                <a:gd name="connsiteY13" fmla="*/ 296446 h 359156"/>
                <a:gd name="connsiteX14" fmla="*/ 1503998 w 3131820"/>
                <a:gd name="connsiteY14" fmla="*/ 290745 h 359156"/>
                <a:gd name="connsiteX15" fmla="*/ 1375410 w 3131820"/>
                <a:gd name="connsiteY15" fmla="*/ 290745 h 359156"/>
                <a:gd name="connsiteX16" fmla="*/ 1375410 w 3131820"/>
                <a:gd name="connsiteY16" fmla="*/ 268892 h 359156"/>
                <a:gd name="connsiteX17" fmla="*/ 1360170 w 3131820"/>
                <a:gd name="connsiteY17" fmla="*/ 268892 h 359156"/>
                <a:gd name="connsiteX18" fmla="*/ 1360170 w 3131820"/>
                <a:gd name="connsiteY18" fmla="*/ 260341 h 359156"/>
                <a:gd name="connsiteX19" fmla="*/ 1308735 w 3131820"/>
                <a:gd name="connsiteY19" fmla="*/ 260341 h 359156"/>
                <a:gd name="connsiteX20" fmla="*/ 1308735 w 3131820"/>
                <a:gd name="connsiteY20" fmla="*/ 253690 h 359156"/>
                <a:gd name="connsiteX21" fmla="*/ 1226820 w 3131820"/>
                <a:gd name="connsiteY21" fmla="*/ 253690 h 359156"/>
                <a:gd name="connsiteX22" fmla="*/ 1226820 w 3131820"/>
                <a:gd name="connsiteY22" fmla="*/ 244188 h 359156"/>
                <a:gd name="connsiteX23" fmla="*/ 1202055 w 3131820"/>
                <a:gd name="connsiteY23" fmla="*/ 244188 h 359156"/>
                <a:gd name="connsiteX24" fmla="*/ 1196340 w 3131820"/>
                <a:gd name="connsiteY24" fmla="*/ 239437 h 359156"/>
                <a:gd name="connsiteX25" fmla="*/ 1118235 w 3131820"/>
                <a:gd name="connsiteY25" fmla="*/ 239437 h 359156"/>
                <a:gd name="connsiteX26" fmla="*/ 1118235 w 3131820"/>
                <a:gd name="connsiteY26" fmla="*/ 223285 h 359156"/>
                <a:gd name="connsiteX27" fmla="*/ 1104900 w 3131820"/>
                <a:gd name="connsiteY27" fmla="*/ 223285 h 359156"/>
                <a:gd name="connsiteX28" fmla="*/ 1104900 w 3131820"/>
                <a:gd name="connsiteY28" fmla="*/ 216634 h 359156"/>
                <a:gd name="connsiteX29" fmla="*/ 996315 w 3131820"/>
                <a:gd name="connsiteY29" fmla="*/ 216634 h 359156"/>
                <a:gd name="connsiteX30" fmla="*/ 996315 w 3131820"/>
                <a:gd name="connsiteY30" fmla="*/ 203332 h 359156"/>
                <a:gd name="connsiteX31" fmla="*/ 969645 w 3131820"/>
                <a:gd name="connsiteY31" fmla="*/ 203332 h 359156"/>
                <a:gd name="connsiteX32" fmla="*/ 969645 w 3131820"/>
                <a:gd name="connsiteY32" fmla="*/ 195731 h 359156"/>
                <a:gd name="connsiteX33" fmla="*/ 923925 w 3131820"/>
                <a:gd name="connsiteY33" fmla="*/ 195731 h 359156"/>
                <a:gd name="connsiteX34" fmla="*/ 923925 w 3131820"/>
                <a:gd name="connsiteY34" fmla="*/ 188129 h 359156"/>
                <a:gd name="connsiteX35" fmla="*/ 893445 w 3131820"/>
                <a:gd name="connsiteY35" fmla="*/ 188129 h 359156"/>
                <a:gd name="connsiteX36" fmla="*/ 893445 w 3131820"/>
                <a:gd name="connsiteY36" fmla="*/ 175777 h 359156"/>
                <a:gd name="connsiteX37" fmla="*/ 775335 w 3131820"/>
                <a:gd name="connsiteY37" fmla="*/ 175777 h 359156"/>
                <a:gd name="connsiteX38" fmla="*/ 775335 w 3131820"/>
                <a:gd name="connsiteY38" fmla="*/ 170076 h 359156"/>
                <a:gd name="connsiteX39" fmla="*/ 770572 w 3131820"/>
                <a:gd name="connsiteY39" fmla="*/ 170076 h 359156"/>
                <a:gd name="connsiteX40" fmla="*/ 770572 w 3131820"/>
                <a:gd name="connsiteY40" fmla="*/ 163425 h 359156"/>
                <a:gd name="connsiteX41" fmla="*/ 760095 w 3131820"/>
                <a:gd name="connsiteY41" fmla="*/ 163425 h 359156"/>
                <a:gd name="connsiteX42" fmla="*/ 760095 w 3131820"/>
                <a:gd name="connsiteY42" fmla="*/ 159625 h 359156"/>
                <a:gd name="connsiteX43" fmla="*/ 733425 w 3131820"/>
                <a:gd name="connsiteY43" fmla="*/ 159625 h 359156"/>
                <a:gd name="connsiteX44" fmla="*/ 733425 w 3131820"/>
                <a:gd name="connsiteY44" fmla="*/ 152974 h 359156"/>
                <a:gd name="connsiteX45" fmla="*/ 705803 w 3131820"/>
                <a:gd name="connsiteY45" fmla="*/ 152974 h 359156"/>
                <a:gd name="connsiteX46" fmla="*/ 705803 w 3131820"/>
                <a:gd name="connsiteY46" fmla="*/ 143472 h 359156"/>
                <a:gd name="connsiteX47" fmla="*/ 641032 w 3131820"/>
                <a:gd name="connsiteY47" fmla="*/ 143472 h 359156"/>
                <a:gd name="connsiteX48" fmla="*/ 641032 w 3131820"/>
                <a:gd name="connsiteY48" fmla="*/ 133971 h 359156"/>
                <a:gd name="connsiteX49" fmla="*/ 623888 w 3131820"/>
                <a:gd name="connsiteY49" fmla="*/ 133971 h 359156"/>
                <a:gd name="connsiteX50" fmla="*/ 623888 w 3131820"/>
                <a:gd name="connsiteY50" fmla="*/ 130170 h 359156"/>
                <a:gd name="connsiteX51" fmla="*/ 610553 w 3131820"/>
                <a:gd name="connsiteY51" fmla="*/ 130170 h 359156"/>
                <a:gd name="connsiteX52" fmla="*/ 610553 w 3131820"/>
                <a:gd name="connsiteY52" fmla="*/ 124469 h 359156"/>
                <a:gd name="connsiteX53" fmla="*/ 551497 w 3131820"/>
                <a:gd name="connsiteY53" fmla="*/ 124469 h 359156"/>
                <a:gd name="connsiteX54" fmla="*/ 551497 w 3131820"/>
                <a:gd name="connsiteY54" fmla="*/ 113068 h 359156"/>
                <a:gd name="connsiteX55" fmla="*/ 515303 w 3131820"/>
                <a:gd name="connsiteY55" fmla="*/ 113068 h 359156"/>
                <a:gd name="connsiteX56" fmla="*/ 515303 w 3131820"/>
                <a:gd name="connsiteY56" fmla="*/ 106417 h 359156"/>
                <a:gd name="connsiteX57" fmla="*/ 503872 w 3131820"/>
                <a:gd name="connsiteY57" fmla="*/ 106417 h 359156"/>
                <a:gd name="connsiteX58" fmla="*/ 503872 w 3131820"/>
                <a:gd name="connsiteY58" fmla="*/ 91214 h 359156"/>
                <a:gd name="connsiteX59" fmla="*/ 482917 w 3131820"/>
                <a:gd name="connsiteY59" fmla="*/ 91214 h 359156"/>
                <a:gd name="connsiteX60" fmla="*/ 482917 w 3131820"/>
                <a:gd name="connsiteY60" fmla="*/ 82663 h 359156"/>
                <a:gd name="connsiteX61" fmla="*/ 473392 w 3131820"/>
                <a:gd name="connsiteY61" fmla="*/ 82663 h 359156"/>
                <a:gd name="connsiteX62" fmla="*/ 473392 w 3131820"/>
                <a:gd name="connsiteY62" fmla="*/ 76962 h 359156"/>
                <a:gd name="connsiteX63" fmla="*/ 464820 w 3131820"/>
                <a:gd name="connsiteY63" fmla="*/ 76962 h 359156"/>
                <a:gd name="connsiteX64" fmla="*/ 464820 w 3131820"/>
                <a:gd name="connsiteY64" fmla="*/ 68411 h 359156"/>
                <a:gd name="connsiteX65" fmla="*/ 461963 w 3131820"/>
                <a:gd name="connsiteY65" fmla="*/ 68411 h 359156"/>
                <a:gd name="connsiteX66" fmla="*/ 461963 w 3131820"/>
                <a:gd name="connsiteY66" fmla="*/ 61760 h 359156"/>
                <a:gd name="connsiteX67" fmla="*/ 402907 w 3131820"/>
                <a:gd name="connsiteY67" fmla="*/ 61760 h 359156"/>
                <a:gd name="connsiteX68" fmla="*/ 402907 w 3131820"/>
                <a:gd name="connsiteY68" fmla="*/ 50358 h 359156"/>
                <a:gd name="connsiteX69" fmla="*/ 307657 w 3131820"/>
                <a:gd name="connsiteY69" fmla="*/ 50358 h 359156"/>
                <a:gd name="connsiteX70" fmla="*/ 307657 w 3131820"/>
                <a:gd name="connsiteY70" fmla="*/ 44657 h 359156"/>
                <a:gd name="connsiteX71" fmla="*/ 291465 w 3131820"/>
                <a:gd name="connsiteY71" fmla="*/ 44657 h 359156"/>
                <a:gd name="connsiteX72" fmla="*/ 291465 w 3131820"/>
                <a:gd name="connsiteY72" fmla="*/ 29455 h 359156"/>
                <a:gd name="connsiteX73" fmla="*/ 225742 w 3131820"/>
                <a:gd name="connsiteY73" fmla="*/ 29455 h 359156"/>
                <a:gd name="connsiteX74" fmla="*/ 225742 w 3131820"/>
                <a:gd name="connsiteY74" fmla="*/ 17103 h 359156"/>
                <a:gd name="connsiteX75" fmla="*/ 207645 w 3131820"/>
                <a:gd name="connsiteY75" fmla="*/ 17103 h 359156"/>
                <a:gd name="connsiteX76" fmla="*/ 207645 w 3131820"/>
                <a:gd name="connsiteY76" fmla="*/ 9501 h 359156"/>
                <a:gd name="connsiteX77" fmla="*/ 117157 w 3131820"/>
                <a:gd name="connsiteY77" fmla="*/ 9501 h 359156"/>
                <a:gd name="connsiteX78" fmla="*/ 117157 w 3131820"/>
                <a:gd name="connsiteY78" fmla="*/ 0 h 359156"/>
                <a:gd name="connsiteX79" fmla="*/ 0 w 3131820"/>
                <a:gd name="connsiteY79" fmla="*/ 0 h 35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131820" h="359156">
                  <a:moveTo>
                    <a:pt x="3131820" y="359156"/>
                  </a:moveTo>
                  <a:lnTo>
                    <a:pt x="2515553" y="359156"/>
                  </a:lnTo>
                  <a:lnTo>
                    <a:pt x="2515553" y="340153"/>
                  </a:lnTo>
                  <a:lnTo>
                    <a:pt x="1860232" y="340153"/>
                  </a:lnTo>
                  <a:lnTo>
                    <a:pt x="1860232" y="333502"/>
                  </a:lnTo>
                  <a:lnTo>
                    <a:pt x="1845945" y="333502"/>
                  </a:lnTo>
                  <a:lnTo>
                    <a:pt x="1845945" y="324951"/>
                  </a:lnTo>
                  <a:lnTo>
                    <a:pt x="1670685" y="324951"/>
                  </a:lnTo>
                  <a:lnTo>
                    <a:pt x="1670685" y="313549"/>
                  </a:lnTo>
                  <a:lnTo>
                    <a:pt x="1620203" y="313549"/>
                  </a:lnTo>
                  <a:lnTo>
                    <a:pt x="1620203" y="304998"/>
                  </a:lnTo>
                  <a:lnTo>
                    <a:pt x="1514475" y="304998"/>
                  </a:lnTo>
                  <a:lnTo>
                    <a:pt x="1514475" y="296446"/>
                  </a:lnTo>
                  <a:lnTo>
                    <a:pt x="1503998" y="296446"/>
                  </a:lnTo>
                  <a:lnTo>
                    <a:pt x="1503998" y="290745"/>
                  </a:lnTo>
                  <a:lnTo>
                    <a:pt x="1375410" y="290745"/>
                  </a:lnTo>
                  <a:lnTo>
                    <a:pt x="1375410" y="268892"/>
                  </a:lnTo>
                  <a:lnTo>
                    <a:pt x="1360170" y="268892"/>
                  </a:lnTo>
                  <a:lnTo>
                    <a:pt x="1360170" y="260341"/>
                  </a:lnTo>
                  <a:lnTo>
                    <a:pt x="1308735" y="260341"/>
                  </a:lnTo>
                  <a:lnTo>
                    <a:pt x="1308735" y="253690"/>
                  </a:lnTo>
                  <a:lnTo>
                    <a:pt x="1226820" y="253690"/>
                  </a:lnTo>
                  <a:lnTo>
                    <a:pt x="1226820" y="244188"/>
                  </a:lnTo>
                  <a:lnTo>
                    <a:pt x="1202055" y="244188"/>
                  </a:lnTo>
                  <a:lnTo>
                    <a:pt x="1196340" y="239437"/>
                  </a:lnTo>
                  <a:lnTo>
                    <a:pt x="1118235" y="239437"/>
                  </a:lnTo>
                  <a:lnTo>
                    <a:pt x="1118235" y="223285"/>
                  </a:lnTo>
                  <a:lnTo>
                    <a:pt x="1104900" y="223285"/>
                  </a:lnTo>
                  <a:lnTo>
                    <a:pt x="1104900" y="216634"/>
                  </a:lnTo>
                  <a:lnTo>
                    <a:pt x="996315" y="216634"/>
                  </a:lnTo>
                  <a:lnTo>
                    <a:pt x="996315" y="203332"/>
                  </a:lnTo>
                  <a:lnTo>
                    <a:pt x="969645" y="203332"/>
                  </a:lnTo>
                  <a:lnTo>
                    <a:pt x="969645" y="195731"/>
                  </a:lnTo>
                  <a:lnTo>
                    <a:pt x="923925" y="195731"/>
                  </a:lnTo>
                  <a:lnTo>
                    <a:pt x="923925" y="188129"/>
                  </a:lnTo>
                  <a:lnTo>
                    <a:pt x="893445" y="188129"/>
                  </a:lnTo>
                  <a:lnTo>
                    <a:pt x="893445" y="175777"/>
                  </a:lnTo>
                  <a:lnTo>
                    <a:pt x="775335" y="175777"/>
                  </a:lnTo>
                  <a:lnTo>
                    <a:pt x="775335" y="170076"/>
                  </a:lnTo>
                  <a:lnTo>
                    <a:pt x="770572" y="170076"/>
                  </a:lnTo>
                  <a:lnTo>
                    <a:pt x="770572" y="163425"/>
                  </a:lnTo>
                  <a:lnTo>
                    <a:pt x="760095" y="163425"/>
                  </a:lnTo>
                  <a:lnTo>
                    <a:pt x="760095" y="159625"/>
                  </a:lnTo>
                  <a:lnTo>
                    <a:pt x="733425" y="159625"/>
                  </a:lnTo>
                  <a:lnTo>
                    <a:pt x="733425" y="152974"/>
                  </a:lnTo>
                  <a:lnTo>
                    <a:pt x="705803" y="152974"/>
                  </a:lnTo>
                  <a:lnTo>
                    <a:pt x="705803" y="143472"/>
                  </a:lnTo>
                  <a:lnTo>
                    <a:pt x="641032" y="143472"/>
                  </a:lnTo>
                  <a:lnTo>
                    <a:pt x="641032" y="133971"/>
                  </a:lnTo>
                  <a:lnTo>
                    <a:pt x="623888" y="133971"/>
                  </a:lnTo>
                  <a:lnTo>
                    <a:pt x="623888" y="130170"/>
                  </a:lnTo>
                  <a:lnTo>
                    <a:pt x="610553" y="130170"/>
                  </a:lnTo>
                  <a:lnTo>
                    <a:pt x="610553" y="124469"/>
                  </a:lnTo>
                  <a:lnTo>
                    <a:pt x="551497" y="124469"/>
                  </a:lnTo>
                  <a:lnTo>
                    <a:pt x="551497" y="113068"/>
                  </a:lnTo>
                  <a:lnTo>
                    <a:pt x="515303" y="113068"/>
                  </a:lnTo>
                  <a:lnTo>
                    <a:pt x="515303" y="106417"/>
                  </a:lnTo>
                  <a:lnTo>
                    <a:pt x="503872" y="106417"/>
                  </a:lnTo>
                  <a:lnTo>
                    <a:pt x="503872" y="91214"/>
                  </a:lnTo>
                  <a:lnTo>
                    <a:pt x="482917" y="91214"/>
                  </a:lnTo>
                  <a:lnTo>
                    <a:pt x="482917" y="82663"/>
                  </a:lnTo>
                  <a:lnTo>
                    <a:pt x="473392" y="82663"/>
                  </a:lnTo>
                  <a:lnTo>
                    <a:pt x="473392" y="76962"/>
                  </a:lnTo>
                  <a:lnTo>
                    <a:pt x="464820" y="76962"/>
                  </a:lnTo>
                  <a:lnTo>
                    <a:pt x="464820" y="68411"/>
                  </a:lnTo>
                  <a:lnTo>
                    <a:pt x="461963" y="68411"/>
                  </a:lnTo>
                  <a:lnTo>
                    <a:pt x="461963" y="61760"/>
                  </a:lnTo>
                  <a:lnTo>
                    <a:pt x="402907" y="61760"/>
                  </a:lnTo>
                  <a:lnTo>
                    <a:pt x="402907" y="50358"/>
                  </a:lnTo>
                  <a:lnTo>
                    <a:pt x="307657" y="50358"/>
                  </a:lnTo>
                  <a:lnTo>
                    <a:pt x="307657" y="44657"/>
                  </a:lnTo>
                  <a:lnTo>
                    <a:pt x="291465" y="44657"/>
                  </a:lnTo>
                  <a:lnTo>
                    <a:pt x="291465" y="29455"/>
                  </a:lnTo>
                  <a:lnTo>
                    <a:pt x="225742" y="29455"/>
                  </a:lnTo>
                  <a:lnTo>
                    <a:pt x="225742" y="17103"/>
                  </a:lnTo>
                  <a:lnTo>
                    <a:pt x="207645" y="17103"/>
                  </a:lnTo>
                  <a:lnTo>
                    <a:pt x="207645" y="9501"/>
                  </a:lnTo>
                  <a:lnTo>
                    <a:pt x="117157" y="9501"/>
                  </a:lnTo>
                  <a:lnTo>
                    <a:pt x="117157" y="0"/>
                  </a:lnTo>
                  <a:lnTo>
                    <a:pt x="0" y="0"/>
                  </a:lnTo>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aphicFrame>
        <p:nvGraphicFramePr>
          <p:cNvPr id="344" name="Table 624">
            <a:extLst>
              <a:ext uri="{FF2B5EF4-FFF2-40B4-BE49-F238E27FC236}">
                <a16:creationId xmlns:a16="http://schemas.microsoft.com/office/drawing/2014/main" id="{A9404A79-1BB6-5522-4FA5-8F340137A2F9}"/>
              </a:ext>
            </a:extLst>
          </p:cNvPr>
          <p:cNvGraphicFramePr>
            <a:graphicFrameLocks noGrp="1"/>
          </p:cNvGraphicFramePr>
          <p:nvPr/>
        </p:nvGraphicFramePr>
        <p:xfrm>
          <a:off x="6115861" y="1056839"/>
          <a:ext cx="5762706" cy="784080"/>
        </p:xfrm>
        <a:graphic>
          <a:graphicData uri="http://schemas.openxmlformats.org/drawingml/2006/table">
            <a:tbl>
              <a:tblPr firstRow="1" bandRow="1">
                <a:tableStyleId>{B301B821-A1FF-4177-AEE7-76D212191A09}</a:tableStyleId>
              </a:tblPr>
              <a:tblGrid>
                <a:gridCol w="731688">
                  <a:extLst>
                    <a:ext uri="{9D8B030D-6E8A-4147-A177-3AD203B41FA5}">
                      <a16:colId xmlns:a16="http://schemas.microsoft.com/office/drawing/2014/main" val="251015366"/>
                    </a:ext>
                  </a:extLst>
                </a:gridCol>
                <a:gridCol w="967237">
                  <a:extLst>
                    <a:ext uri="{9D8B030D-6E8A-4147-A177-3AD203B41FA5}">
                      <a16:colId xmlns:a16="http://schemas.microsoft.com/office/drawing/2014/main" val="3402117511"/>
                    </a:ext>
                  </a:extLst>
                </a:gridCol>
                <a:gridCol w="1921983">
                  <a:extLst>
                    <a:ext uri="{9D8B030D-6E8A-4147-A177-3AD203B41FA5}">
                      <a16:colId xmlns:a16="http://schemas.microsoft.com/office/drawing/2014/main" val="731516512"/>
                    </a:ext>
                  </a:extLst>
                </a:gridCol>
                <a:gridCol w="1172353">
                  <a:extLst>
                    <a:ext uri="{9D8B030D-6E8A-4147-A177-3AD203B41FA5}">
                      <a16:colId xmlns:a16="http://schemas.microsoft.com/office/drawing/2014/main" val="521913314"/>
                    </a:ext>
                  </a:extLst>
                </a:gridCol>
                <a:gridCol w="969445">
                  <a:extLst>
                    <a:ext uri="{9D8B030D-6E8A-4147-A177-3AD203B41FA5}">
                      <a16:colId xmlns:a16="http://schemas.microsoft.com/office/drawing/2014/main" val="2721838100"/>
                    </a:ext>
                  </a:extLst>
                </a:gridCol>
              </a:tblGrid>
              <a:tr h="261360">
                <a:tc>
                  <a:txBody>
                    <a:bodyPr/>
                    <a:lstStyle/>
                    <a:p>
                      <a:pPr algn="r" defTabSz="457200" rtl="0" eaLnBrk="0" fontAlgn="base" hangingPunct="0">
                        <a:spcBef>
                          <a:spcPct val="0"/>
                        </a:spcBef>
                        <a:spcAft>
                          <a:spcPts val="0"/>
                        </a:spcAft>
                      </a:pPr>
                      <a:endParaRPr lang="en-US" sz="1400" kern="1200">
                        <a:solidFill>
                          <a:schemeClr val="tx1"/>
                        </a:solidFill>
                        <a:latin typeface="+mn-lt"/>
                        <a:ea typeface="+mn-ea"/>
                        <a:cs typeface="+mn-cs"/>
                      </a:endParaRPr>
                    </a:p>
                  </a:txBody>
                  <a:tcPr marL="0" marR="0" marT="24000" marB="24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Events (%)</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400" b="1" kern="1200">
                          <a:solidFill>
                            <a:schemeClr val="tx1"/>
                          </a:solidFill>
                          <a:latin typeface="+mn-lt"/>
                          <a:ea typeface="+mn-ea"/>
                          <a:cs typeface="+mn-cs"/>
                        </a:rPr>
                        <a:t>Median (95% CI), months</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HR (95% CI)</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i="1" kern="1200">
                          <a:solidFill>
                            <a:schemeClr val="tx1"/>
                          </a:solidFill>
                          <a:latin typeface="+mn-lt"/>
                          <a:ea typeface="+mn-ea"/>
                          <a:cs typeface="+mn-cs"/>
                        </a:rPr>
                        <a:t>P</a:t>
                      </a:r>
                      <a:r>
                        <a:rPr lang="en-US" sz="1400" kern="1200">
                          <a:solidFill>
                            <a:schemeClr val="tx1"/>
                          </a:solidFill>
                          <a:latin typeface="+mn-lt"/>
                          <a:ea typeface="+mn-ea"/>
                          <a:cs typeface="+mn-cs"/>
                        </a:rPr>
                        <a:t>-value</a:t>
                      </a:r>
                    </a:p>
                  </a:txBody>
                  <a:tcPr marL="0" marR="0" marT="24000" marB="240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2427492"/>
                  </a:ext>
                </a:extLst>
              </a:tr>
              <a:tr h="261360">
                <a:tc>
                  <a:txBody>
                    <a:bodyPr/>
                    <a:lstStyle/>
                    <a:p>
                      <a:pPr algn="r">
                        <a:spcAft>
                          <a:spcPts val="0"/>
                        </a:spcAft>
                      </a:pPr>
                      <a:r>
                        <a:rPr lang="en-US" sz="1400" b="1">
                          <a:solidFill>
                            <a:srgbClr val="5571BF"/>
                          </a:solidFill>
                          <a:latin typeface="+mn-lt"/>
                          <a:ea typeface="+mn-ea"/>
                        </a:rPr>
                        <a:t>TIS arm</a:t>
                      </a:r>
                    </a:p>
                  </a:txBody>
                  <a:tcPr marL="0" marR="0" marT="24000" marB="24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58 (25.7)</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NR (NE, NE)</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b="1" kern="1200">
                          <a:solidFill>
                            <a:schemeClr val="tx1"/>
                          </a:solidFill>
                          <a:latin typeface="+mn-lt"/>
                          <a:ea typeface="+mn-ea"/>
                          <a:cs typeface="+mn-cs"/>
                        </a:rPr>
                        <a:t>0.56 (0.40, 0.79)</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0.0003</a:t>
                      </a:r>
                    </a:p>
                  </a:txBody>
                  <a:tcPr marL="0" marR="0" marT="24000" marB="240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161890"/>
                  </a:ext>
                </a:extLst>
              </a:tr>
              <a:tr h="261360">
                <a:tc>
                  <a:txBody>
                    <a:bodyPr/>
                    <a:lstStyle/>
                    <a:p>
                      <a:pPr marL="0" marR="0" lvl="0" indent="0" algn="r" defTabSz="457200" rtl="0" eaLnBrk="0" fontAlgn="base" latinLnBrk="0" hangingPunct="0">
                        <a:lnSpc>
                          <a:spcPct val="100000"/>
                        </a:lnSpc>
                        <a:spcBef>
                          <a:spcPct val="0"/>
                        </a:spcBef>
                        <a:spcAft>
                          <a:spcPts val="0"/>
                        </a:spcAft>
                        <a:buClrTx/>
                        <a:buSzTx/>
                        <a:buFontTx/>
                        <a:buNone/>
                        <a:tabLst/>
                        <a:defRPr/>
                      </a:pPr>
                      <a:r>
                        <a:rPr lang="en-US" sz="1400" b="1">
                          <a:solidFill>
                            <a:srgbClr val="7F7F7F"/>
                          </a:solidFill>
                          <a:latin typeface="+mn-lt"/>
                          <a:ea typeface="+mn-ea"/>
                        </a:rPr>
                        <a:t>PBO arm</a:t>
                      </a:r>
                    </a:p>
                  </a:txBody>
                  <a:tcPr marL="0" marR="0" marT="24000" marB="24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83 (36.6)</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NR (16.6, NE)</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endParaRPr lang="en-US" sz="1400" kern="1200">
                        <a:solidFill>
                          <a:schemeClr val="tx1"/>
                        </a:solidFill>
                        <a:latin typeface="+mn-lt"/>
                        <a:ea typeface="+mn-ea"/>
                        <a:cs typeface="+mn-cs"/>
                      </a:endParaRP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endParaRPr lang="en-US" sz="1400" kern="1200">
                        <a:solidFill>
                          <a:schemeClr val="tx1"/>
                        </a:solidFill>
                        <a:latin typeface="+mn-lt"/>
                        <a:ea typeface="+mn-ea"/>
                        <a:cs typeface="+mn-cs"/>
                      </a:endParaRPr>
                    </a:p>
                  </a:txBody>
                  <a:tcPr marL="0" marR="0" marT="24000" marB="240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503204"/>
                  </a:ext>
                </a:extLst>
              </a:tr>
            </a:tbl>
          </a:graphicData>
        </a:graphic>
      </p:graphicFrame>
      <p:cxnSp>
        <p:nvCxnSpPr>
          <p:cNvPr id="6" name="Straight Connector 5">
            <a:extLst>
              <a:ext uri="{FF2B5EF4-FFF2-40B4-BE49-F238E27FC236}">
                <a16:creationId xmlns:a16="http://schemas.microsoft.com/office/drawing/2014/main" id="{17BF6963-2F4B-3AC3-561B-231B8D1DDC38}"/>
              </a:ext>
            </a:extLst>
          </p:cNvPr>
          <p:cNvCxnSpPr>
            <a:cxnSpLocks/>
          </p:cNvCxnSpPr>
          <p:nvPr/>
        </p:nvCxnSpPr>
        <p:spPr>
          <a:xfrm>
            <a:off x="7152826" y="2657796"/>
            <a:ext cx="2124" cy="134112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E0CBF1-6528-1C4F-3178-5F04E4194854}"/>
              </a:ext>
            </a:extLst>
          </p:cNvPr>
          <p:cNvSpPr txBox="1"/>
          <p:nvPr/>
        </p:nvSpPr>
        <p:spPr>
          <a:xfrm>
            <a:off x="7098925" y="2335796"/>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68.3%</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8" name="TextBox 7">
            <a:extLst>
              <a:ext uri="{FF2B5EF4-FFF2-40B4-BE49-F238E27FC236}">
                <a16:creationId xmlns:a16="http://schemas.microsoft.com/office/drawing/2014/main" id="{778CA0D6-D4AB-9DDC-A5CA-1BDF2E08D4F4}"/>
              </a:ext>
            </a:extLst>
          </p:cNvPr>
          <p:cNvSpPr txBox="1"/>
          <p:nvPr/>
        </p:nvSpPr>
        <p:spPr>
          <a:xfrm>
            <a:off x="7098925" y="2985821"/>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51.8%</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2" name="TextBox 6">
            <a:extLst>
              <a:ext uri="{FF2B5EF4-FFF2-40B4-BE49-F238E27FC236}">
                <a16:creationId xmlns:a16="http://schemas.microsoft.com/office/drawing/2014/main" id="{904DADDF-D143-8E6D-F7CF-23EBAE1B7D9E}"/>
              </a:ext>
            </a:extLst>
          </p:cNvPr>
          <p:cNvSpPr txBox="1"/>
          <p:nvPr/>
        </p:nvSpPr>
        <p:spPr>
          <a:xfrm>
            <a:off x="5195571" y="2082422"/>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80.0%</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cxnSp>
        <p:nvCxnSpPr>
          <p:cNvPr id="345" name="Straight Connector 5">
            <a:extLst>
              <a:ext uri="{FF2B5EF4-FFF2-40B4-BE49-F238E27FC236}">
                <a16:creationId xmlns:a16="http://schemas.microsoft.com/office/drawing/2014/main" id="{7C06DB35-27FD-F197-CFE2-822826A2A321}"/>
              </a:ext>
            </a:extLst>
          </p:cNvPr>
          <p:cNvCxnSpPr>
            <a:cxnSpLocks/>
            <a:stCxn id="210" idx="29"/>
          </p:cNvCxnSpPr>
          <p:nvPr/>
        </p:nvCxnSpPr>
        <p:spPr>
          <a:xfrm>
            <a:off x="5315592" y="2444554"/>
            <a:ext cx="3949" cy="1614284"/>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7" name="TextBox 7">
            <a:extLst>
              <a:ext uri="{FF2B5EF4-FFF2-40B4-BE49-F238E27FC236}">
                <a16:creationId xmlns:a16="http://schemas.microsoft.com/office/drawing/2014/main" id="{D0DCE8A7-3C83-8F56-F56D-2348EB6254DD}"/>
              </a:ext>
            </a:extLst>
          </p:cNvPr>
          <p:cNvSpPr txBox="1"/>
          <p:nvPr/>
        </p:nvSpPr>
        <p:spPr>
          <a:xfrm>
            <a:off x="5233233" y="2808357"/>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68.1%</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348" name="TextBox 8">
            <a:extLst>
              <a:ext uri="{FF2B5EF4-FFF2-40B4-BE49-F238E27FC236}">
                <a16:creationId xmlns:a16="http://schemas.microsoft.com/office/drawing/2014/main" id="{8CC4160D-0ECF-19E1-46AD-59AAEF5C6C4B}"/>
              </a:ext>
            </a:extLst>
          </p:cNvPr>
          <p:cNvSpPr txBox="1"/>
          <p:nvPr/>
        </p:nvSpPr>
        <p:spPr>
          <a:xfrm>
            <a:off x="619365" y="4922851"/>
            <a:ext cx="10972801" cy="913199"/>
          </a:xfrm>
          <a:prstGeom prst="rect">
            <a:avLst/>
          </a:prstGeom>
          <a:solidFill>
            <a:srgbClr val="026C72"/>
          </a:solidFill>
        </p:spPr>
        <p:txBody>
          <a:bodyPr wrap="square" rtlCol="0" anchor="ctr">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A statistically significant and clinically meaningful improvement in EFS (HR=0.56 [95% CI: 0.40, 0.79]; one-sided </a:t>
            </a:r>
            <a:r>
              <a:rPr kumimoji="0" lang="en-US" sz="1867" b="1" i="1"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P</a:t>
            </a: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=0.0003) was observed </a:t>
            </a:r>
            <a:r>
              <a:rPr kumimoji="0" lang="en-US" sz="1867" b="1" i="0" u="none" strike="noStrike" kern="1200" cap="none" spc="0" normalizeH="0" baseline="0" noProof="0" err="1">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favouring</a:t>
            </a: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 perioperative TIS</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A clinically meaningful improvement in EFS per investigator (HR=0.55 [95% CI: 0.39, 0.77]) was also observed</a:t>
            </a:r>
            <a:endParaRPr kumimoji="0" lang="en-US" sz="1600" b="0"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9" name="Slide Number Placeholder 2">
            <a:extLst>
              <a:ext uri="{FF2B5EF4-FFF2-40B4-BE49-F238E27FC236}">
                <a16:creationId xmlns:a16="http://schemas.microsoft.com/office/drawing/2014/main" id="{236AC33D-DE29-1B7C-EE70-1232A01536A7}"/>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46" name="TextBox 345">
            <a:extLst>
              <a:ext uri="{FF2B5EF4-FFF2-40B4-BE49-F238E27FC236}">
                <a16:creationId xmlns:a16="http://schemas.microsoft.com/office/drawing/2014/main" id="{622C8FE5-D3A4-8952-A686-634A288A4243}"/>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19033671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27B798-2645-1F5C-E68D-EF50E4022BBF}"/>
              </a:ext>
            </a:extLst>
          </p:cNvPr>
          <p:cNvSpPr>
            <a:spLocks noGrp="1"/>
          </p:cNvSpPr>
          <p:nvPr>
            <p:ph type="ctrTitle"/>
          </p:nvPr>
        </p:nvSpPr>
        <p:spPr>
          <a:xfrm>
            <a:off x="479999" y="646992"/>
            <a:ext cx="11213020" cy="576000"/>
          </a:xfrm>
        </p:spPr>
        <p:txBody>
          <a:bodyPr/>
          <a:lstStyle/>
          <a:p>
            <a:r>
              <a:rPr lang="en-US" cap="none"/>
              <a:t>Event-Free Survival By Subgroups</a:t>
            </a:r>
          </a:p>
        </p:txBody>
      </p:sp>
      <p:sp>
        <p:nvSpPr>
          <p:cNvPr id="6" name="Subtitle 3">
            <a:extLst>
              <a:ext uri="{FF2B5EF4-FFF2-40B4-BE49-F238E27FC236}">
                <a16:creationId xmlns:a16="http://schemas.microsoft.com/office/drawing/2014/main" id="{738A5DC5-8834-1306-5FB7-7BF20E2E4C2B}"/>
              </a:ext>
            </a:extLst>
          </p:cNvPr>
          <p:cNvSpPr>
            <a:spLocks noGrp="1"/>
          </p:cNvSpPr>
          <p:nvPr>
            <p:ph type="subTitle" idx="1"/>
          </p:nvPr>
        </p:nvSpPr>
        <p:spPr>
          <a:xfrm>
            <a:off x="479999" y="1222992"/>
            <a:ext cx="11213020" cy="600000"/>
          </a:xfrm>
        </p:spPr>
        <p:txBody>
          <a:bodyPr/>
          <a:lstStyle/>
          <a:p>
            <a:r>
              <a:rPr lang="en-US"/>
              <a:t>ITT Analysis Set</a:t>
            </a:r>
          </a:p>
        </p:txBody>
      </p:sp>
      <p:sp>
        <p:nvSpPr>
          <p:cNvPr id="154" name="TextBox 153">
            <a:extLst>
              <a:ext uri="{FF2B5EF4-FFF2-40B4-BE49-F238E27FC236}">
                <a16:creationId xmlns:a16="http://schemas.microsoft.com/office/drawing/2014/main" id="{C6860AEB-0FAB-BC14-4E56-3B164CB1EFE2}"/>
              </a:ext>
            </a:extLst>
          </p:cNvPr>
          <p:cNvSpPr txBox="1"/>
          <p:nvPr/>
        </p:nvSpPr>
        <p:spPr>
          <a:xfrm>
            <a:off x="8755466" y="2792929"/>
            <a:ext cx="2670813" cy="1709451"/>
          </a:xfrm>
          <a:prstGeom prst="rect">
            <a:avLst/>
          </a:prstGeom>
          <a:solidFill>
            <a:srgbClr val="026C72"/>
          </a:solidFill>
        </p:spPr>
        <p:txBody>
          <a:bodyPr wrap="square" rtlCol="0" anchor="ctr" anchorCtr="0">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The EFS benefit with perioperative TIS over PBO was generally consistent across prespecified subgroups</a:t>
            </a:r>
            <a:endPar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pic>
        <p:nvPicPr>
          <p:cNvPr id="236" name="Picture 235">
            <a:extLst>
              <a:ext uri="{FF2B5EF4-FFF2-40B4-BE49-F238E27FC236}">
                <a16:creationId xmlns:a16="http://schemas.microsoft.com/office/drawing/2014/main" id="{FA86B561-60AA-2183-00B4-05407A3B14CA}"/>
              </a:ext>
            </a:extLst>
          </p:cNvPr>
          <p:cNvPicPr>
            <a:picLocks noChangeAspect="1"/>
          </p:cNvPicPr>
          <p:nvPr/>
        </p:nvPicPr>
        <p:blipFill>
          <a:blip r:embed="rId2"/>
          <a:stretch>
            <a:fillRect/>
          </a:stretch>
        </p:blipFill>
        <p:spPr>
          <a:xfrm>
            <a:off x="479999" y="1677881"/>
            <a:ext cx="8095830" cy="4341180"/>
          </a:xfrm>
          <a:prstGeom prst="rect">
            <a:avLst/>
          </a:prstGeom>
        </p:spPr>
      </p:pic>
      <p:sp>
        <p:nvSpPr>
          <p:cNvPr id="2" name="Slide Number Placeholder 2">
            <a:extLst>
              <a:ext uri="{FF2B5EF4-FFF2-40B4-BE49-F238E27FC236}">
                <a16:creationId xmlns:a16="http://schemas.microsoft.com/office/drawing/2014/main" id="{3367625B-CA97-D4E7-F51B-DCF3AFC3E0DB}"/>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06487B6-D543-C6A4-2B79-173A49F71C11}"/>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29979347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F62EAE2-6D11-E2F0-2C6A-D6CDCBFC5D96}"/>
              </a:ext>
            </a:extLst>
          </p:cNvPr>
          <p:cNvGrpSpPr/>
          <p:nvPr/>
        </p:nvGrpSpPr>
        <p:grpSpPr>
          <a:xfrm>
            <a:off x="1563303" y="1918932"/>
            <a:ext cx="3922472" cy="1193592"/>
            <a:chOff x="1172477" y="1644939"/>
            <a:chExt cx="2941854" cy="895194"/>
          </a:xfrm>
        </p:grpSpPr>
        <p:sp>
          <p:nvSpPr>
            <p:cNvPr id="6" name="Freeform 1412">
              <a:extLst>
                <a:ext uri="{FF2B5EF4-FFF2-40B4-BE49-F238E27FC236}">
                  <a16:creationId xmlns:a16="http://schemas.microsoft.com/office/drawing/2014/main" id="{22102F4F-847B-B062-51B8-35EE67D18E26}"/>
                </a:ext>
              </a:extLst>
            </p:cNvPr>
            <p:cNvSpPr/>
            <p:nvPr/>
          </p:nvSpPr>
          <p:spPr>
            <a:xfrm>
              <a:off x="1172477" y="164493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1354" name="Graphic 1351">
              <a:extLst>
                <a:ext uri="{FF2B5EF4-FFF2-40B4-BE49-F238E27FC236}">
                  <a16:creationId xmlns:a16="http://schemas.microsoft.com/office/drawing/2014/main" id="{2E37BE10-E54D-1DEF-4FA0-0316CF66B9B1}"/>
                </a:ext>
              </a:extLst>
            </p:cNvPr>
            <p:cNvGrpSpPr/>
            <p:nvPr/>
          </p:nvGrpSpPr>
          <p:grpSpPr>
            <a:xfrm>
              <a:off x="1254258" y="1658675"/>
              <a:ext cx="2860073" cy="881458"/>
              <a:chOff x="1254258" y="1658675"/>
              <a:chExt cx="2860073" cy="881458"/>
            </a:xfrm>
            <a:noFill/>
          </p:grpSpPr>
          <p:sp>
            <p:nvSpPr>
              <p:cNvPr id="1355" name="Freeform 1354">
                <a:extLst>
                  <a:ext uri="{FF2B5EF4-FFF2-40B4-BE49-F238E27FC236}">
                    <a16:creationId xmlns:a16="http://schemas.microsoft.com/office/drawing/2014/main" id="{8CFAD0D5-650F-EB4B-F824-912EEFDD4195}"/>
                  </a:ext>
                </a:extLst>
              </p:cNvPr>
              <p:cNvSpPr/>
              <p:nvPr/>
            </p:nvSpPr>
            <p:spPr>
              <a:xfrm>
                <a:off x="4072495" y="2503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6" name="Freeform 1355">
                <a:extLst>
                  <a:ext uri="{FF2B5EF4-FFF2-40B4-BE49-F238E27FC236}">
                    <a16:creationId xmlns:a16="http://schemas.microsoft.com/office/drawing/2014/main" id="{3200629B-CA64-8978-B634-68640422A560}"/>
                  </a:ext>
                </a:extLst>
              </p:cNvPr>
              <p:cNvSpPr/>
              <p:nvPr/>
            </p:nvSpPr>
            <p:spPr>
              <a:xfrm>
                <a:off x="4036997" y="2503459"/>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7" name="Freeform 1356">
                <a:extLst>
                  <a:ext uri="{FF2B5EF4-FFF2-40B4-BE49-F238E27FC236}">
                    <a16:creationId xmlns:a16="http://schemas.microsoft.com/office/drawing/2014/main" id="{48E44658-FBD3-7016-3876-9E064B41A965}"/>
                  </a:ext>
                </a:extLst>
              </p:cNvPr>
              <p:cNvSpPr/>
              <p:nvPr/>
            </p:nvSpPr>
            <p:spPr>
              <a:xfrm>
                <a:off x="4025587" y="2503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8" name="Freeform 1357">
                <a:extLst>
                  <a:ext uri="{FF2B5EF4-FFF2-40B4-BE49-F238E27FC236}">
                    <a16:creationId xmlns:a16="http://schemas.microsoft.com/office/drawing/2014/main" id="{04F2B87E-978E-0F9D-7E14-3FC0A3BD876C}"/>
                  </a:ext>
                </a:extLst>
              </p:cNvPr>
              <p:cNvSpPr/>
              <p:nvPr/>
            </p:nvSpPr>
            <p:spPr>
              <a:xfrm>
                <a:off x="3916558" y="2503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9" name="Freeform 1358">
                <a:extLst>
                  <a:ext uri="{FF2B5EF4-FFF2-40B4-BE49-F238E27FC236}">
                    <a16:creationId xmlns:a16="http://schemas.microsoft.com/office/drawing/2014/main" id="{6EB06322-92AC-89ED-F251-CD5732267800}"/>
                  </a:ext>
                </a:extLst>
              </p:cNvPr>
              <p:cNvSpPr/>
              <p:nvPr/>
            </p:nvSpPr>
            <p:spPr>
              <a:xfrm>
                <a:off x="3680752" y="2503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0" name="Freeform 1359">
                <a:extLst>
                  <a:ext uri="{FF2B5EF4-FFF2-40B4-BE49-F238E27FC236}">
                    <a16:creationId xmlns:a16="http://schemas.microsoft.com/office/drawing/2014/main" id="{90D9ED7D-D549-83EF-A5EA-FE3B605BE683}"/>
                  </a:ext>
                </a:extLst>
              </p:cNvPr>
              <p:cNvSpPr/>
              <p:nvPr/>
            </p:nvSpPr>
            <p:spPr>
              <a:xfrm>
                <a:off x="3670610" y="250345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1" name="Freeform 1360">
                <a:extLst>
                  <a:ext uri="{FF2B5EF4-FFF2-40B4-BE49-F238E27FC236}">
                    <a16:creationId xmlns:a16="http://schemas.microsoft.com/office/drawing/2014/main" id="{3233279F-D654-64A9-C91A-98AE866D4842}"/>
                  </a:ext>
                </a:extLst>
              </p:cNvPr>
              <p:cNvSpPr/>
              <p:nvPr/>
            </p:nvSpPr>
            <p:spPr>
              <a:xfrm>
                <a:off x="3641451" y="250345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2" name="Freeform 1361">
                <a:extLst>
                  <a:ext uri="{FF2B5EF4-FFF2-40B4-BE49-F238E27FC236}">
                    <a16:creationId xmlns:a16="http://schemas.microsoft.com/office/drawing/2014/main" id="{8A560963-AB1F-E76B-4CDC-ADE039FD3D3F}"/>
                  </a:ext>
                </a:extLst>
              </p:cNvPr>
              <p:cNvSpPr/>
              <p:nvPr/>
            </p:nvSpPr>
            <p:spPr>
              <a:xfrm>
                <a:off x="3608489" y="2503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3" name="Freeform 1362">
                <a:extLst>
                  <a:ext uri="{FF2B5EF4-FFF2-40B4-BE49-F238E27FC236}">
                    <a16:creationId xmlns:a16="http://schemas.microsoft.com/office/drawing/2014/main" id="{1D2B362B-B7F4-99B1-E057-D1DEB850F783}"/>
                  </a:ext>
                </a:extLst>
              </p:cNvPr>
              <p:cNvSpPr/>
              <p:nvPr/>
            </p:nvSpPr>
            <p:spPr>
              <a:xfrm>
                <a:off x="3599614" y="2503459"/>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4" name="Freeform 1363">
                <a:extLst>
                  <a:ext uri="{FF2B5EF4-FFF2-40B4-BE49-F238E27FC236}">
                    <a16:creationId xmlns:a16="http://schemas.microsoft.com/office/drawing/2014/main" id="{876AC7DB-E121-B4F6-2DFC-78A684CBB5C3}"/>
                  </a:ext>
                </a:extLst>
              </p:cNvPr>
              <p:cNvSpPr/>
              <p:nvPr/>
            </p:nvSpPr>
            <p:spPr>
              <a:xfrm>
                <a:off x="3588204" y="250345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5" name="Freeform 1364">
                <a:extLst>
                  <a:ext uri="{FF2B5EF4-FFF2-40B4-BE49-F238E27FC236}">
                    <a16:creationId xmlns:a16="http://schemas.microsoft.com/office/drawing/2014/main" id="{2EC519C4-E263-8498-EEAD-234B63017182}"/>
                  </a:ext>
                </a:extLst>
              </p:cNvPr>
              <p:cNvSpPr/>
              <p:nvPr/>
            </p:nvSpPr>
            <p:spPr>
              <a:xfrm>
                <a:off x="3566652" y="2503459"/>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6" name="Freeform 1365">
                <a:extLst>
                  <a:ext uri="{FF2B5EF4-FFF2-40B4-BE49-F238E27FC236}">
                    <a16:creationId xmlns:a16="http://schemas.microsoft.com/office/drawing/2014/main" id="{C825630B-940D-A68F-C8F0-310ECC0CB297}"/>
                  </a:ext>
                </a:extLst>
              </p:cNvPr>
              <p:cNvSpPr/>
              <p:nvPr/>
            </p:nvSpPr>
            <p:spPr>
              <a:xfrm>
                <a:off x="3557778" y="2502194"/>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7" name="Freeform 1366">
                <a:extLst>
                  <a:ext uri="{FF2B5EF4-FFF2-40B4-BE49-F238E27FC236}">
                    <a16:creationId xmlns:a16="http://schemas.microsoft.com/office/drawing/2014/main" id="{E7192BC7-E62A-0D03-B8F2-6F5F6C06AA3F}"/>
                  </a:ext>
                </a:extLst>
              </p:cNvPr>
              <p:cNvSpPr/>
              <p:nvPr/>
            </p:nvSpPr>
            <p:spPr>
              <a:xfrm>
                <a:off x="3545100" y="2502194"/>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8" name="Freeform 1367">
                <a:extLst>
                  <a:ext uri="{FF2B5EF4-FFF2-40B4-BE49-F238E27FC236}">
                    <a16:creationId xmlns:a16="http://schemas.microsoft.com/office/drawing/2014/main" id="{AA89679C-8475-6D6A-B60D-F59FE1ADF3EB}"/>
                  </a:ext>
                </a:extLst>
              </p:cNvPr>
              <p:cNvSpPr/>
              <p:nvPr/>
            </p:nvSpPr>
            <p:spPr>
              <a:xfrm>
                <a:off x="3299151" y="2502194"/>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9" name="Freeform 1368">
                <a:extLst>
                  <a:ext uri="{FF2B5EF4-FFF2-40B4-BE49-F238E27FC236}">
                    <a16:creationId xmlns:a16="http://schemas.microsoft.com/office/drawing/2014/main" id="{8051EB49-344B-CD37-6D40-E1E6EE407754}"/>
                  </a:ext>
                </a:extLst>
              </p:cNvPr>
              <p:cNvSpPr/>
              <p:nvPr/>
            </p:nvSpPr>
            <p:spPr>
              <a:xfrm>
                <a:off x="3229423" y="2502194"/>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0" name="Freeform 1369">
                <a:extLst>
                  <a:ext uri="{FF2B5EF4-FFF2-40B4-BE49-F238E27FC236}">
                    <a16:creationId xmlns:a16="http://schemas.microsoft.com/office/drawing/2014/main" id="{5A2D9F0D-7206-CDD9-7CEA-B4488F646BF3}"/>
                  </a:ext>
                </a:extLst>
              </p:cNvPr>
              <p:cNvSpPr/>
              <p:nvPr/>
            </p:nvSpPr>
            <p:spPr>
              <a:xfrm>
                <a:off x="3220549" y="2502194"/>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1" name="Freeform 1370">
                <a:extLst>
                  <a:ext uri="{FF2B5EF4-FFF2-40B4-BE49-F238E27FC236}">
                    <a16:creationId xmlns:a16="http://schemas.microsoft.com/office/drawing/2014/main" id="{87AEAD6D-AA32-6497-5AE0-BF777AEBB57F}"/>
                  </a:ext>
                </a:extLst>
              </p:cNvPr>
              <p:cNvSpPr/>
              <p:nvPr/>
            </p:nvSpPr>
            <p:spPr>
              <a:xfrm>
                <a:off x="3193925" y="2502194"/>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2" name="Freeform 1371">
                <a:extLst>
                  <a:ext uri="{FF2B5EF4-FFF2-40B4-BE49-F238E27FC236}">
                    <a16:creationId xmlns:a16="http://schemas.microsoft.com/office/drawing/2014/main" id="{F1469518-E91A-1F0E-F15C-E2F741FCD2EE}"/>
                  </a:ext>
                </a:extLst>
              </p:cNvPr>
              <p:cNvSpPr/>
              <p:nvPr/>
            </p:nvSpPr>
            <p:spPr>
              <a:xfrm>
                <a:off x="3157160" y="2502194"/>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3" name="Freeform 1372">
                <a:extLst>
                  <a:ext uri="{FF2B5EF4-FFF2-40B4-BE49-F238E27FC236}">
                    <a16:creationId xmlns:a16="http://schemas.microsoft.com/office/drawing/2014/main" id="{58BABECC-136E-2C31-9174-8FEB951ACBCC}"/>
                  </a:ext>
                </a:extLst>
              </p:cNvPr>
              <p:cNvSpPr/>
              <p:nvPr/>
            </p:nvSpPr>
            <p:spPr>
              <a:xfrm>
                <a:off x="3144482" y="2502194"/>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4" name="Freeform 1373">
                <a:extLst>
                  <a:ext uri="{FF2B5EF4-FFF2-40B4-BE49-F238E27FC236}">
                    <a16:creationId xmlns:a16="http://schemas.microsoft.com/office/drawing/2014/main" id="{62FE65BF-1DA1-589F-1B52-0802A811B454}"/>
                  </a:ext>
                </a:extLst>
              </p:cNvPr>
              <p:cNvSpPr/>
              <p:nvPr/>
            </p:nvSpPr>
            <p:spPr>
              <a:xfrm>
                <a:off x="3131804" y="2502194"/>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5" name="Freeform 1374">
                <a:extLst>
                  <a:ext uri="{FF2B5EF4-FFF2-40B4-BE49-F238E27FC236}">
                    <a16:creationId xmlns:a16="http://schemas.microsoft.com/office/drawing/2014/main" id="{BAF9B8DD-0D5F-8FEA-CCEE-6698E7A6A4ED}"/>
                  </a:ext>
                </a:extLst>
              </p:cNvPr>
              <p:cNvSpPr/>
              <p:nvPr/>
            </p:nvSpPr>
            <p:spPr>
              <a:xfrm>
                <a:off x="3111520" y="2502194"/>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6" name="Freeform 1375">
                <a:extLst>
                  <a:ext uri="{FF2B5EF4-FFF2-40B4-BE49-F238E27FC236}">
                    <a16:creationId xmlns:a16="http://schemas.microsoft.com/office/drawing/2014/main" id="{77311124-E834-3133-395D-AA5990F16FD6}"/>
                  </a:ext>
                </a:extLst>
              </p:cNvPr>
              <p:cNvSpPr/>
              <p:nvPr/>
            </p:nvSpPr>
            <p:spPr>
              <a:xfrm>
                <a:off x="3064612" y="2502194"/>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7" name="Freeform 1376">
                <a:extLst>
                  <a:ext uri="{FF2B5EF4-FFF2-40B4-BE49-F238E27FC236}">
                    <a16:creationId xmlns:a16="http://schemas.microsoft.com/office/drawing/2014/main" id="{F9B4B85A-1B4C-EF5A-16D6-FBB57F72031A}"/>
                  </a:ext>
                </a:extLst>
              </p:cNvPr>
              <p:cNvSpPr/>
              <p:nvPr/>
            </p:nvSpPr>
            <p:spPr>
              <a:xfrm>
                <a:off x="3002491" y="2499665"/>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8" name="Freeform 1377">
                <a:extLst>
                  <a:ext uri="{FF2B5EF4-FFF2-40B4-BE49-F238E27FC236}">
                    <a16:creationId xmlns:a16="http://schemas.microsoft.com/office/drawing/2014/main" id="{1CD1977B-841B-D2D1-B025-C92378E3FEA0}"/>
                  </a:ext>
                </a:extLst>
              </p:cNvPr>
              <p:cNvSpPr/>
              <p:nvPr/>
            </p:nvSpPr>
            <p:spPr>
              <a:xfrm>
                <a:off x="2968570" y="2499665"/>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9" name="Freeform 1378">
                <a:extLst>
                  <a:ext uri="{FF2B5EF4-FFF2-40B4-BE49-F238E27FC236}">
                    <a16:creationId xmlns:a16="http://schemas.microsoft.com/office/drawing/2014/main" id="{255CB961-9C0B-D644-3E8B-BFF45B65292E}"/>
                  </a:ext>
                </a:extLst>
              </p:cNvPr>
              <p:cNvSpPr/>
              <p:nvPr/>
            </p:nvSpPr>
            <p:spPr>
              <a:xfrm>
                <a:off x="2954470" y="2499665"/>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0" name="Freeform 1379">
                <a:extLst>
                  <a:ext uri="{FF2B5EF4-FFF2-40B4-BE49-F238E27FC236}">
                    <a16:creationId xmlns:a16="http://schemas.microsoft.com/office/drawing/2014/main" id="{03B99404-0C84-F7A9-E461-C1EBE2634A46}"/>
                  </a:ext>
                </a:extLst>
              </p:cNvPr>
              <p:cNvSpPr/>
              <p:nvPr/>
            </p:nvSpPr>
            <p:spPr>
              <a:xfrm>
                <a:off x="2912479" y="2499665"/>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1" name="Freeform 1380">
                <a:extLst>
                  <a:ext uri="{FF2B5EF4-FFF2-40B4-BE49-F238E27FC236}">
                    <a16:creationId xmlns:a16="http://schemas.microsoft.com/office/drawing/2014/main" id="{7228EF73-94A0-3A65-0DB8-055745BDF774}"/>
                  </a:ext>
                </a:extLst>
              </p:cNvPr>
              <p:cNvSpPr/>
              <p:nvPr/>
            </p:nvSpPr>
            <p:spPr>
              <a:xfrm>
                <a:off x="2901069" y="2500930"/>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2" name="Freeform 1381">
                <a:extLst>
                  <a:ext uri="{FF2B5EF4-FFF2-40B4-BE49-F238E27FC236}">
                    <a16:creationId xmlns:a16="http://schemas.microsoft.com/office/drawing/2014/main" id="{9BD58FD4-0372-B99E-F79C-6AAFC192BB7B}"/>
                  </a:ext>
                </a:extLst>
              </p:cNvPr>
              <p:cNvSpPr/>
              <p:nvPr/>
            </p:nvSpPr>
            <p:spPr>
              <a:xfrm>
                <a:off x="2779362" y="250093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3" name="Freeform 1382">
                <a:extLst>
                  <a:ext uri="{FF2B5EF4-FFF2-40B4-BE49-F238E27FC236}">
                    <a16:creationId xmlns:a16="http://schemas.microsoft.com/office/drawing/2014/main" id="{DD9B7CF1-FF5E-652D-9465-766A8AC1CE7A}"/>
                  </a:ext>
                </a:extLst>
              </p:cNvPr>
              <p:cNvSpPr/>
              <p:nvPr/>
            </p:nvSpPr>
            <p:spPr>
              <a:xfrm>
                <a:off x="2755274" y="2494606"/>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4" name="Freeform 1383">
                <a:extLst>
                  <a:ext uri="{FF2B5EF4-FFF2-40B4-BE49-F238E27FC236}">
                    <a16:creationId xmlns:a16="http://schemas.microsoft.com/office/drawing/2014/main" id="{D16AB548-A581-A6C6-3B73-C864657943C8}"/>
                  </a:ext>
                </a:extLst>
              </p:cNvPr>
              <p:cNvSpPr/>
              <p:nvPr/>
            </p:nvSpPr>
            <p:spPr>
              <a:xfrm>
                <a:off x="2709634" y="2445285"/>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5" name="Freeform 1384">
                <a:extLst>
                  <a:ext uri="{FF2B5EF4-FFF2-40B4-BE49-F238E27FC236}">
                    <a16:creationId xmlns:a16="http://schemas.microsoft.com/office/drawing/2014/main" id="{B0969234-459C-1B5D-C627-F54F8CD250FF}"/>
                  </a:ext>
                </a:extLst>
              </p:cNvPr>
              <p:cNvSpPr/>
              <p:nvPr/>
            </p:nvSpPr>
            <p:spPr>
              <a:xfrm>
                <a:off x="2696957" y="2445285"/>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6" name="Freeform 1385">
                <a:extLst>
                  <a:ext uri="{FF2B5EF4-FFF2-40B4-BE49-F238E27FC236}">
                    <a16:creationId xmlns:a16="http://schemas.microsoft.com/office/drawing/2014/main" id="{00EC4D28-32A6-ACA9-00C2-40E2D6018BA4}"/>
                  </a:ext>
                </a:extLst>
              </p:cNvPr>
              <p:cNvSpPr/>
              <p:nvPr/>
            </p:nvSpPr>
            <p:spPr>
              <a:xfrm>
                <a:off x="2680476" y="2422522"/>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7" name="Freeform 1386">
                <a:extLst>
                  <a:ext uri="{FF2B5EF4-FFF2-40B4-BE49-F238E27FC236}">
                    <a16:creationId xmlns:a16="http://schemas.microsoft.com/office/drawing/2014/main" id="{A8780CD0-D4B0-07B3-EFB0-E5F531ADFDD6}"/>
                  </a:ext>
                </a:extLst>
              </p:cNvPr>
              <p:cNvSpPr/>
              <p:nvPr/>
            </p:nvSpPr>
            <p:spPr>
              <a:xfrm>
                <a:off x="2669065" y="2422522"/>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8" name="Freeform 1387">
                <a:extLst>
                  <a:ext uri="{FF2B5EF4-FFF2-40B4-BE49-F238E27FC236}">
                    <a16:creationId xmlns:a16="http://schemas.microsoft.com/office/drawing/2014/main" id="{130A0334-B4C6-1A33-B07C-E5420EF91BEB}"/>
                  </a:ext>
                </a:extLst>
              </p:cNvPr>
              <p:cNvSpPr/>
              <p:nvPr/>
            </p:nvSpPr>
            <p:spPr>
              <a:xfrm>
                <a:off x="2608212" y="2422522"/>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9" name="Freeform 1388">
                <a:extLst>
                  <a:ext uri="{FF2B5EF4-FFF2-40B4-BE49-F238E27FC236}">
                    <a16:creationId xmlns:a16="http://schemas.microsoft.com/office/drawing/2014/main" id="{DEF67D61-994C-7E30-FFC8-BBC7BF72F8F4}"/>
                  </a:ext>
                </a:extLst>
              </p:cNvPr>
              <p:cNvSpPr/>
              <p:nvPr/>
            </p:nvSpPr>
            <p:spPr>
              <a:xfrm>
                <a:off x="2552430" y="2408611"/>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0" name="Freeform 1389">
                <a:extLst>
                  <a:ext uri="{FF2B5EF4-FFF2-40B4-BE49-F238E27FC236}">
                    <a16:creationId xmlns:a16="http://schemas.microsoft.com/office/drawing/2014/main" id="{A3C566A7-6B98-8729-838A-085389DA5844}"/>
                  </a:ext>
                </a:extLst>
              </p:cNvPr>
              <p:cNvSpPr/>
              <p:nvPr/>
            </p:nvSpPr>
            <p:spPr>
              <a:xfrm>
                <a:off x="2516932" y="240861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1" name="Freeform 1390">
                <a:extLst>
                  <a:ext uri="{FF2B5EF4-FFF2-40B4-BE49-F238E27FC236}">
                    <a16:creationId xmlns:a16="http://schemas.microsoft.com/office/drawing/2014/main" id="{F8D74BFA-1EF4-23CB-56BE-A1F99D631B90}"/>
                  </a:ext>
                </a:extLst>
              </p:cNvPr>
              <p:cNvSpPr/>
              <p:nvPr/>
            </p:nvSpPr>
            <p:spPr>
              <a:xfrm>
                <a:off x="2487773" y="2408611"/>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2" name="Freeform 1391">
                <a:extLst>
                  <a:ext uri="{FF2B5EF4-FFF2-40B4-BE49-F238E27FC236}">
                    <a16:creationId xmlns:a16="http://schemas.microsoft.com/office/drawing/2014/main" id="{70B3BF76-54A0-498F-979A-1B86A78EB35C}"/>
                  </a:ext>
                </a:extLst>
              </p:cNvPr>
              <p:cNvSpPr/>
              <p:nvPr/>
            </p:nvSpPr>
            <p:spPr>
              <a:xfrm>
                <a:off x="2461150" y="237825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3" name="Freeform 1392">
                <a:extLst>
                  <a:ext uri="{FF2B5EF4-FFF2-40B4-BE49-F238E27FC236}">
                    <a16:creationId xmlns:a16="http://schemas.microsoft.com/office/drawing/2014/main" id="{4CAF61AE-D532-0AE1-E1E0-CC5CF58B7F20}"/>
                  </a:ext>
                </a:extLst>
              </p:cNvPr>
              <p:cNvSpPr/>
              <p:nvPr/>
            </p:nvSpPr>
            <p:spPr>
              <a:xfrm>
                <a:off x="2454811" y="23782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4" name="Freeform 1393">
                <a:extLst>
                  <a:ext uri="{FF2B5EF4-FFF2-40B4-BE49-F238E27FC236}">
                    <a16:creationId xmlns:a16="http://schemas.microsoft.com/office/drawing/2014/main" id="{C7FE8FFB-F22E-EDE5-8F5C-6C65DF3B52E6}"/>
                  </a:ext>
                </a:extLst>
              </p:cNvPr>
              <p:cNvSpPr/>
              <p:nvPr/>
            </p:nvSpPr>
            <p:spPr>
              <a:xfrm>
                <a:off x="2392690" y="2363083"/>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5" name="Freeform 1394">
                <a:extLst>
                  <a:ext uri="{FF2B5EF4-FFF2-40B4-BE49-F238E27FC236}">
                    <a16:creationId xmlns:a16="http://schemas.microsoft.com/office/drawing/2014/main" id="{2A8573F3-493F-BBBD-7A50-E0F00A2DD8A6}"/>
                  </a:ext>
                </a:extLst>
              </p:cNvPr>
              <p:cNvSpPr/>
              <p:nvPr/>
            </p:nvSpPr>
            <p:spPr>
              <a:xfrm>
                <a:off x="2364799" y="233526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6" name="Freeform 1395">
                <a:extLst>
                  <a:ext uri="{FF2B5EF4-FFF2-40B4-BE49-F238E27FC236}">
                    <a16:creationId xmlns:a16="http://schemas.microsoft.com/office/drawing/2014/main" id="{248E5447-3AEF-BAE3-355A-AADDC53A6996}"/>
                  </a:ext>
                </a:extLst>
              </p:cNvPr>
              <p:cNvSpPr/>
              <p:nvPr/>
            </p:nvSpPr>
            <p:spPr>
              <a:xfrm>
                <a:off x="2315356" y="233526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7" name="Freeform 1396">
                <a:extLst>
                  <a:ext uri="{FF2B5EF4-FFF2-40B4-BE49-F238E27FC236}">
                    <a16:creationId xmlns:a16="http://schemas.microsoft.com/office/drawing/2014/main" id="{751F3E0F-CFA8-5F57-6917-F8245BE0576C}"/>
                  </a:ext>
                </a:extLst>
              </p:cNvPr>
              <p:cNvSpPr/>
              <p:nvPr/>
            </p:nvSpPr>
            <p:spPr>
              <a:xfrm>
                <a:off x="2246896" y="2246736"/>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8" name="Freeform 1397">
                <a:extLst>
                  <a:ext uri="{FF2B5EF4-FFF2-40B4-BE49-F238E27FC236}">
                    <a16:creationId xmlns:a16="http://schemas.microsoft.com/office/drawing/2014/main" id="{74F0A1D7-01CA-6B7D-6BC2-DFA7D38EC8C0}"/>
                  </a:ext>
                </a:extLst>
              </p:cNvPr>
              <p:cNvSpPr/>
              <p:nvPr/>
            </p:nvSpPr>
            <p:spPr>
              <a:xfrm>
                <a:off x="2229147" y="2246736"/>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9" name="Freeform 1398">
                <a:extLst>
                  <a:ext uri="{FF2B5EF4-FFF2-40B4-BE49-F238E27FC236}">
                    <a16:creationId xmlns:a16="http://schemas.microsoft.com/office/drawing/2014/main" id="{0D0907AC-45D2-26EB-D38F-FAD7210DF8D9}"/>
                  </a:ext>
                </a:extLst>
              </p:cNvPr>
              <p:cNvSpPr/>
              <p:nvPr/>
            </p:nvSpPr>
            <p:spPr>
              <a:xfrm>
                <a:off x="2150544" y="2207532"/>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0" name="Freeform 1399">
                <a:extLst>
                  <a:ext uri="{FF2B5EF4-FFF2-40B4-BE49-F238E27FC236}">
                    <a16:creationId xmlns:a16="http://schemas.microsoft.com/office/drawing/2014/main" id="{A2AB7B84-9F71-C9BA-AD6F-D6FECCC72BD9}"/>
                  </a:ext>
                </a:extLst>
              </p:cNvPr>
              <p:cNvSpPr/>
              <p:nvPr/>
            </p:nvSpPr>
            <p:spPr>
              <a:xfrm>
                <a:off x="2117582" y="2179709"/>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1" name="Freeform 1400">
                <a:extLst>
                  <a:ext uri="{FF2B5EF4-FFF2-40B4-BE49-F238E27FC236}">
                    <a16:creationId xmlns:a16="http://schemas.microsoft.com/office/drawing/2014/main" id="{EF348D9C-8D27-A636-EE6D-2936B40B2032}"/>
                  </a:ext>
                </a:extLst>
              </p:cNvPr>
              <p:cNvSpPr/>
              <p:nvPr/>
            </p:nvSpPr>
            <p:spPr>
              <a:xfrm>
                <a:off x="2083352" y="2158210"/>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2" name="Freeform 1401">
                <a:extLst>
                  <a:ext uri="{FF2B5EF4-FFF2-40B4-BE49-F238E27FC236}">
                    <a16:creationId xmlns:a16="http://schemas.microsoft.com/office/drawing/2014/main" id="{A15E6AB8-FF04-70E0-1876-CD1D026CDE6C}"/>
                  </a:ext>
                </a:extLst>
              </p:cNvPr>
              <p:cNvSpPr/>
              <p:nvPr/>
            </p:nvSpPr>
            <p:spPr>
              <a:xfrm>
                <a:off x="1804441" y="2031746"/>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3" name="Freeform 1402">
                <a:extLst>
                  <a:ext uri="{FF2B5EF4-FFF2-40B4-BE49-F238E27FC236}">
                    <a16:creationId xmlns:a16="http://schemas.microsoft.com/office/drawing/2014/main" id="{DAA9543F-EBA1-247F-A69F-8430488606DF}"/>
                  </a:ext>
                </a:extLst>
              </p:cNvPr>
              <p:cNvSpPr/>
              <p:nvPr/>
            </p:nvSpPr>
            <p:spPr>
              <a:xfrm>
                <a:off x="1684002" y="1981160"/>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4" name="Freeform 1403">
                <a:extLst>
                  <a:ext uri="{FF2B5EF4-FFF2-40B4-BE49-F238E27FC236}">
                    <a16:creationId xmlns:a16="http://schemas.microsoft.com/office/drawing/2014/main" id="{1CC11D50-6268-B0B9-DDB4-9F70148C7C65}"/>
                  </a:ext>
                </a:extLst>
              </p:cNvPr>
              <p:cNvSpPr/>
              <p:nvPr/>
            </p:nvSpPr>
            <p:spPr>
              <a:xfrm>
                <a:off x="1610471" y="192930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5" name="Freeform 1404">
                <a:extLst>
                  <a:ext uri="{FF2B5EF4-FFF2-40B4-BE49-F238E27FC236}">
                    <a16:creationId xmlns:a16="http://schemas.microsoft.com/office/drawing/2014/main" id="{625AEFA0-6437-778E-1193-3DB2182FBB7D}"/>
                  </a:ext>
                </a:extLst>
              </p:cNvPr>
              <p:cNvSpPr/>
              <p:nvPr/>
            </p:nvSpPr>
            <p:spPr>
              <a:xfrm>
                <a:off x="1586383" y="1886311"/>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6" name="Freeform 1405">
                <a:extLst>
                  <a:ext uri="{FF2B5EF4-FFF2-40B4-BE49-F238E27FC236}">
                    <a16:creationId xmlns:a16="http://schemas.microsoft.com/office/drawing/2014/main" id="{84064199-4704-4846-7E60-824881118043}"/>
                  </a:ext>
                </a:extLst>
              </p:cNvPr>
              <p:cNvSpPr/>
              <p:nvPr/>
            </p:nvSpPr>
            <p:spPr>
              <a:xfrm>
                <a:off x="1540744" y="1886311"/>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7" name="Freeform 1406">
                <a:extLst>
                  <a:ext uri="{FF2B5EF4-FFF2-40B4-BE49-F238E27FC236}">
                    <a16:creationId xmlns:a16="http://schemas.microsoft.com/office/drawing/2014/main" id="{4E44FA61-1FA8-8401-04CA-358B641B35D3}"/>
                  </a:ext>
                </a:extLst>
              </p:cNvPr>
              <p:cNvSpPr/>
              <p:nvPr/>
            </p:nvSpPr>
            <p:spPr>
              <a:xfrm>
                <a:off x="1497639" y="1886311"/>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8" name="Freeform 1407">
                <a:extLst>
                  <a:ext uri="{FF2B5EF4-FFF2-40B4-BE49-F238E27FC236}">
                    <a16:creationId xmlns:a16="http://schemas.microsoft.com/office/drawing/2014/main" id="{0C49477F-421A-99B2-80B7-24E416CDDBFA}"/>
                  </a:ext>
                </a:extLst>
              </p:cNvPr>
              <p:cNvSpPr/>
              <p:nvPr/>
            </p:nvSpPr>
            <p:spPr>
              <a:xfrm>
                <a:off x="1484961" y="187492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9" name="Freeform 1408">
                <a:extLst>
                  <a:ext uri="{FF2B5EF4-FFF2-40B4-BE49-F238E27FC236}">
                    <a16:creationId xmlns:a16="http://schemas.microsoft.com/office/drawing/2014/main" id="{3BBCE494-57CA-3EDD-201E-B2C13FD1B097}"/>
                  </a:ext>
                </a:extLst>
              </p:cNvPr>
              <p:cNvSpPr/>
              <p:nvPr/>
            </p:nvSpPr>
            <p:spPr>
              <a:xfrm>
                <a:off x="1473551" y="1854695"/>
                <a:ext cx="43104" cy="35410"/>
              </a:xfrm>
              <a:custGeom>
                <a:avLst/>
                <a:gdLst>
                  <a:gd name="connsiteX0" fmla="*/ 21552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0" name="Freeform 1409">
                <a:extLst>
                  <a:ext uri="{FF2B5EF4-FFF2-40B4-BE49-F238E27FC236}">
                    <a16:creationId xmlns:a16="http://schemas.microsoft.com/office/drawing/2014/main" id="{46FB05D0-5219-68A6-2522-EF8C557A4F14}"/>
                  </a:ext>
                </a:extLst>
              </p:cNvPr>
              <p:cNvSpPr/>
              <p:nvPr/>
            </p:nvSpPr>
            <p:spPr>
              <a:xfrm>
                <a:off x="1443125" y="1835725"/>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1" name="Freeform 1410">
                <a:extLst>
                  <a:ext uri="{FF2B5EF4-FFF2-40B4-BE49-F238E27FC236}">
                    <a16:creationId xmlns:a16="http://schemas.microsoft.com/office/drawing/2014/main" id="{44D548E6-6A5A-C1D0-523D-BE37CF28FB13}"/>
                  </a:ext>
                </a:extLst>
              </p:cNvPr>
              <p:cNvSpPr/>
              <p:nvPr/>
            </p:nvSpPr>
            <p:spPr>
              <a:xfrm>
                <a:off x="1413966" y="1811697"/>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2" name="Freeform 1411">
                <a:extLst>
                  <a:ext uri="{FF2B5EF4-FFF2-40B4-BE49-F238E27FC236}">
                    <a16:creationId xmlns:a16="http://schemas.microsoft.com/office/drawing/2014/main" id="{1E80D6A1-D11B-BD3F-72FC-6C51376ADFF2}"/>
                  </a:ext>
                </a:extLst>
              </p:cNvPr>
              <p:cNvSpPr/>
              <p:nvPr/>
            </p:nvSpPr>
            <p:spPr>
              <a:xfrm>
                <a:off x="1387342" y="1754788"/>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3" name="Freeform 1412">
                <a:extLst>
                  <a:ext uri="{FF2B5EF4-FFF2-40B4-BE49-F238E27FC236}">
                    <a16:creationId xmlns:a16="http://schemas.microsoft.com/office/drawing/2014/main" id="{99B537F0-3138-15E7-F320-68FF8E52598B}"/>
                  </a:ext>
                </a:extLst>
              </p:cNvPr>
              <p:cNvSpPr/>
              <p:nvPr/>
            </p:nvSpPr>
            <p:spPr>
              <a:xfrm>
                <a:off x="1374665" y="1739612"/>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4" name="Freeform 1413">
                <a:extLst>
                  <a:ext uri="{FF2B5EF4-FFF2-40B4-BE49-F238E27FC236}">
                    <a16:creationId xmlns:a16="http://schemas.microsoft.com/office/drawing/2014/main" id="{7837F2D1-6B0E-7F13-B622-8F4115BEA9C4}"/>
                  </a:ext>
                </a:extLst>
              </p:cNvPr>
              <p:cNvSpPr/>
              <p:nvPr/>
            </p:nvSpPr>
            <p:spPr>
              <a:xfrm>
                <a:off x="1348041" y="171179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5" name="Freeform 1414">
                <a:extLst>
                  <a:ext uri="{FF2B5EF4-FFF2-40B4-BE49-F238E27FC236}">
                    <a16:creationId xmlns:a16="http://schemas.microsoft.com/office/drawing/2014/main" id="{64AEFCF2-52A7-0396-44EA-1219336B8DA8}"/>
                  </a:ext>
                </a:extLst>
              </p:cNvPr>
              <p:cNvSpPr/>
              <p:nvPr/>
            </p:nvSpPr>
            <p:spPr>
              <a:xfrm>
                <a:off x="1264368" y="1658675"/>
                <a:ext cx="43104" cy="35410"/>
              </a:xfrm>
              <a:custGeom>
                <a:avLst/>
                <a:gdLst>
                  <a:gd name="connsiteX0" fmla="*/ 22820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6" name="Freeform 1415">
                <a:extLst>
                  <a:ext uri="{FF2B5EF4-FFF2-40B4-BE49-F238E27FC236}">
                    <a16:creationId xmlns:a16="http://schemas.microsoft.com/office/drawing/2014/main" id="{4255ECF2-A88D-10BD-1E73-C471F733367C}"/>
                  </a:ext>
                </a:extLst>
              </p:cNvPr>
              <p:cNvSpPr/>
              <p:nvPr/>
            </p:nvSpPr>
            <p:spPr>
              <a:xfrm>
                <a:off x="1429179" y="1835725"/>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7" name="Freeform 1416">
                <a:extLst>
                  <a:ext uri="{FF2B5EF4-FFF2-40B4-BE49-F238E27FC236}">
                    <a16:creationId xmlns:a16="http://schemas.microsoft.com/office/drawing/2014/main" id="{FDBB2D0C-9E6D-72C1-CEBB-3930F82813A7}"/>
                  </a:ext>
                </a:extLst>
              </p:cNvPr>
              <p:cNvSpPr/>
              <p:nvPr/>
            </p:nvSpPr>
            <p:spPr>
              <a:xfrm>
                <a:off x="3623702" y="2503459"/>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1" name="Freeform 1414">
                <a:extLst>
                  <a:ext uri="{FF2B5EF4-FFF2-40B4-BE49-F238E27FC236}">
                    <a16:creationId xmlns:a16="http://schemas.microsoft.com/office/drawing/2014/main" id="{586844FF-5F2A-8187-6321-0BB64AFF781A}"/>
                  </a:ext>
                </a:extLst>
              </p:cNvPr>
              <p:cNvSpPr/>
              <p:nvPr/>
            </p:nvSpPr>
            <p:spPr>
              <a:xfrm>
                <a:off x="1254258" y="1658675"/>
                <a:ext cx="43104" cy="35410"/>
              </a:xfrm>
              <a:custGeom>
                <a:avLst/>
                <a:gdLst>
                  <a:gd name="connsiteX0" fmla="*/ 22820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2" name="Freeform 1397">
                <a:extLst>
                  <a:ext uri="{FF2B5EF4-FFF2-40B4-BE49-F238E27FC236}">
                    <a16:creationId xmlns:a16="http://schemas.microsoft.com/office/drawing/2014/main" id="{45248715-164C-55E9-366D-6D24B631F647}"/>
                  </a:ext>
                </a:extLst>
              </p:cNvPr>
              <p:cNvSpPr/>
              <p:nvPr/>
            </p:nvSpPr>
            <p:spPr>
              <a:xfrm>
                <a:off x="2222547" y="2246736"/>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3" name="Freeform 1396">
                <a:extLst>
                  <a:ext uri="{FF2B5EF4-FFF2-40B4-BE49-F238E27FC236}">
                    <a16:creationId xmlns:a16="http://schemas.microsoft.com/office/drawing/2014/main" id="{4F243647-41D9-311F-07ED-3578BD2CE352}"/>
                  </a:ext>
                </a:extLst>
              </p:cNvPr>
              <p:cNvSpPr/>
              <p:nvPr/>
            </p:nvSpPr>
            <p:spPr>
              <a:xfrm>
                <a:off x="2239335" y="2246736"/>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4" name="Freeform 1385">
                <a:extLst>
                  <a:ext uri="{FF2B5EF4-FFF2-40B4-BE49-F238E27FC236}">
                    <a16:creationId xmlns:a16="http://schemas.microsoft.com/office/drawing/2014/main" id="{AB02F1D6-A9B2-35D8-8243-EE05FD63716B}"/>
                  </a:ext>
                </a:extLst>
              </p:cNvPr>
              <p:cNvSpPr/>
              <p:nvPr/>
            </p:nvSpPr>
            <p:spPr>
              <a:xfrm>
                <a:off x="2688066" y="2422522"/>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49" name="Freeform 1383">
                <a:extLst>
                  <a:ext uri="{FF2B5EF4-FFF2-40B4-BE49-F238E27FC236}">
                    <a16:creationId xmlns:a16="http://schemas.microsoft.com/office/drawing/2014/main" id="{F5401222-7CDA-76CC-D918-3F59CB5E026D}"/>
                  </a:ext>
                </a:extLst>
              </p:cNvPr>
              <p:cNvSpPr/>
              <p:nvPr/>
            </p:nvSpPr>
            <p:spPr>
              <a:xfrm>
                <a:off x="2718859" y="2445285"/>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50" name="Freeform 1380">
                <a:extLst>
                  <a:ext uri="{FF2B5EF4-FFF2-40B4-BE49-F238E27FC236}">
                    <a16:creationId xmlns:a16="http://schemas.microsoft.com/office/drawing/2014/main" id="{6ADBD4C6-25B8-1C8D-887E-158782F04F35}"/>
                  </a:ext>
                </a:extLst>
              </p:cNvPr>
              <p:cNvSpPr/>
              <p:nvPr/>
            </p:nvSpPr>
            <p:spPr>
              <a:xfrm>
                <a:off x="2891684" y="2500930"/>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51" name="Freeform 1380">
                <a:extLst>
                  <a:ext uri="{FF2B5EF4-FFF2-40B4-BE49-F238E27FC236}">
                    <a16:creationId xmlns:a16="http://schemas.microsoft.com/office/drawing/2014/main" id="{64DB68C6-B2DD-C409-9577-741C7AFF0B4B}"/>
                  </a:ext>
                </a:extLst>
              </p:cNvPr>
              <p:cNvSpPr/>
              <p:nvPr/>
            </p:nvSpPr>
            <p:spPr>
              <a:xfrm>
                <a:off x="2916282" y="2500930"/>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52" name="Freeform 1377">
                <a:extLst>
                  <a:ext uri="{FF2B5EF4-FFF2-40B4-BE49-F238E27FC236}">
                    <a16:creationId xmlns:a16="http://schemas.microsoft.com/office/drawing/2014/main" id="{17B84F14-62A0-8AA1-A03D-1CCE3810ABA1}"/>
                  </a:ext>
                </a:extLst>
              </p:cNvPr>
              <p:cNvSpPr/>
              <p:nvPr/>
            </p:nvSpPr>
            <p:spPr>
              <a:xfrm>
                <a:off x="2976146" y="2499665"/>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sp>
        <p:nvSpPr>
          <p:cNvPr id="3" name="Title 2">
            <a:extLst>
              <a:ext uri="{FF2B5EF4-FFF2-40B4-BE49-F238E27FC236}">
                <a16:creationId xmlns:a16="http://schemas.microsoft.com/office/drawing/2014/main" id="{6956957C-2F31-4D3B-7174-3DB5CCB4C1E0}"/>
              </a:ext>
            </a:extLst>
          </p:cNvPr>
          <p:cNvSpPr>
            <a:spLocks noGrp="1"/>
          </p:cNvSpPr>
          <p:nvPr>
            <p:ph type="ctrTitle"/>
          </p:nvPr>
        </p:nvSpPr>
        <p:spPr/>
        <p:txBody>
          <a:bodyPr anchor="t">
            <a:noAutofit/>
          </a:bodyPr>
          <a:lstStyle/>
          <a:p>
            <a:pPr defTabSz="609585" fontAlgn="base">
              <a:spcAft>
                <a:spcPct val="0"/>
              </a:spcAft>
            </a:pPr>
            <a:r>
              <a:rPr lang="en-US" cap="none">
                <a:ea typeface="MS PGothic" pitchFamily="34" charset="-128"/>
              </a:rPr>
              <a:t>Event-Free Survival By Histology </a:t>
            </a:r>
          </a:p>
        </p:txBody>
      </p:sp>
      <p:sp>
        <p:nvSpPr>
          <p:cNvPr id="4" name="Subtitle 3">
            <a:extLst>
              <a:ext uri="{FF2B5EF4-FFF2-40B4-BE49-F238E27FC236}">
                <a16:creationId xmlns:a16="http://schemas.microsoft.com/office/drawing/2014/main" id="{4795CCBD-7154-3E51-5FD7-0235DD5BBDF9}"/>
              </a:ext>
            </a:extLst>
          </p:cNvPr>
          <p:cNvSpPr>
            <a:spLocks noGrp="1"/>
          </p:cNvSpPr>
          <p:nvPr>
            <p:ph type="subTitle" idx="1"/>
          </p:nvPr>
        </p:nvSpPr>
        <p:spPr/>
        <p:txBody>
          <a:bodyPr/>
          <a:lstStyle/>
          <a:p>
            <a:r>
              <a:rPr lang="en-US"/>
              <a:t>ITT Analysis Set </a:t>
            </a:r>
          </a:p>
        </p:txBody>
      </p:sp>
      <p:sp>
        <p:nvSpPr>
          <p:cNvPr id="7" name="Footer Placeholder 6">
            <a:extLst>
              <a:ext uri="{FF2B5EF4-FFF2-40B4-BE49-F238E27FC236}">
                <a16:creationId xmlns:a16="http://schemas.microsoft.com/office/drawing/2014/main" id="{DA8FE0DC-6A2C-A2D5-F1F4-FD64BDA04DFA}"/>
              </a:ext>
            </a:extLst>
          </p:cNvPr>
          <p:cNvSpPr>
            <a:spLocks noGrp="1"/>
          </p:cNvSpPr>
          <p:nvPr>
            <p:ph type="ftr" sz="quarter" idx="14"/>
          </p:nvPr>
        </p:nvSpPr>
        <p:spPr>
          <a:xfrm>
            <a:off x="603252" y="5953339"/>
            <a:ext cx="10887529" cy="28376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EFS was defined as the time from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randomisation</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until any of the following, whichever occurred first: disease progression precluding surgery, local or distant recurrence, or death due to any cause.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CI, confidence interval; EFS, event-free survival; HR, hazard ratio; ITT, intention-to-treat; NE, not evaluable; NR, not reached; NSCLC, non-small cell lung cancer; PBO, placebo; TIS, tislelizumab.</a:t>
            </a:r>
          </a:p>
        </p:txBody>
      </p:sp>
      <p:sp>
        <p:nvSpPr>
          <p:cNvPr id="2" name="TextBox 1">
            <a:extLst>
              <a:ext uri="{FF2B5EF4-FFF2-40B4-BE49-F238E27FC236}">
                <a16:creationId xmlns:a16="http://schemas.microsoft.com/office/drawing/2014/main" id="{465BBEB1-DE31-4346-9364-1C7057C3C2EA}"/>
              </a:ext>
            </a:extLst>
          </p:cNvPr>
          <p:cNvSpPr txBox="1"/>
          <p:nvPr/>
        </p:nvSpPr>
        <p:spPr>
          <a:xfrm>
            <a:off x="1605391" y="1581575"/>
            <a:ext cx="4096908" cy="313267"/>
          </a:xfrm>
          <a:prstGeom prst="rect">
            <a:avLst/>
          </a:prstGeom>
        </p:spPr>
        <p:txBody>
          <a:bodyPr wrap="none" lIns="0" tIns="0" rIns="0" bIns="0" rtlCol="0" anchor="b">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Squamous</a:t>
            </a:r>
            <a:endParaRPr kumimoji="0" lang="en-US"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p:txBody>
      </p:sp>
      <p:sp>
        <p:nvSpPr>
          <p:cNvPr id="345" name="TextBox 344">
            <a:extLst>
              <a:ext uri="{FF2B5EF4-FFF2-40B4-BE49-F238E27FC236}">
                <a16:creationId xmlns:a16="http://schemas.microsoft.com/office/drawing/2014/main" id="{58A29C79-7FEE-3615-5E1E-1FCFE6FE9E4F}"/>
              </a:ext>
            </a:extLst>
          </p:cNvPr>
          <p:cNvSpPr txBox="1"/>
          <p:nvPr/>
        </p:nvSpPr>
        <p:spPr>
          <a:xfrm>
            <a:off x="7396592" y="1597448"/>
            <a:ext cx="4179456" cy="313267"/>
          </a:xfrm>
          <a:prstGeom prst="rect">
            <a:avLst/>
          </a:prstGeom>
        </p:spPr>
        <p:txBody>
          <a:bodyPr wrap="none" lIns="0" tIns="0" rIns="0" bIns="0" rtlCol="0" anchor="b">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Non-squamous</a:t>
            </a:r>
            <a:endParaRPr kumimoji="0" lang="en-US"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p:txBody>
      </p:sp>
      <p:grpSp>
        <p:nvGrpSpPr>
          <p:cNvPr id="105" name="Group 104">
            <a:extLst>
              <a:ext uri="{FF2B5EF4-FFF2-40B4-BE49-F238E27FC236}">
                <a16:creationId xmlns:a16="http://schemas.microsoft.com/office/drawing/2014/main" id="{FC7B715F-2FDE-0D1A-CC75-F9A41BF874F1}"/>
              </a:ext>
            </a:extLst>
          </p:cNvPr>
          <p:cNvGrpSpPr/>
          <p:nvPr/>
        </p:nvGrpSpPr>
        <p:grpSpPr>
          <a:xfrm>
            <a:off x="5398596" y="2032769"/>
            <a:ext cx="785208" cy="287131"/>
            <a:chOff x="8057312" y="2162301"/>
            <a:chExt cx="588906" cy="215348"/>
          </a:xfrm>
        </p:grpSpPr>
        <p:sp>
          <p:nvSpPr>
            <p:cNvPr id="106" name="TextBox 105">
              <a:extLst>
                <a:ext uri="{FF2B5EF4-FFF2-40B4-BE49-F238E27FC236}">
                  <a16:creationId xmlns:a16="http://schemas.microsoft.com/office/drawing/2014/main" id="{31CFA9AA-5663-163F-E8C0-2EFA701E8183}"/>
                </a:ext>
              </a:extLst>
            </p:cNvPr>
            <p:cNvSpPr txBox="1"/>
            <p:nvPr/>
          </p:nvSpPr>
          <p:spPr>
            <a:xfrm>
              <a:off x="8057312" y="2162301"/>
              <a:ext cx="588906" cy="215348"/>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TIS arm</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P</a:t>
              </a: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BO arm</a:t>
              </a:r>
            </a:p>
          </p:txBody>
        </p:sp>
        <p:sp>
          <p:nvSpPr>
            <p:cNvPr id="107" name="Freeform 381">
              <a:extLst>
                <a:ext uri="{FF2B5EF4-FFF2-40B4-BE49-F238E27FC236}">
                  <a16:creationId xmlns:a16="http://schemas.microsoft.com/office/drawing/2014/main" id="{F48638C2-C880-E74D-A353-EFA93F5CE726}"/>
                </a:ext>
              </a:extLst>
            </p:cNvPr>
            <p:cNvSpPr/>
            <p:nvPr/>
          </p:nvSpPr>
          <p:spPr>
            <a:xfrm>
              <a:off x="8126906" y="2306634"/>
              <a:ext cx="55288" cy="46550"/>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8" name="Freeform 382">
              <a:extLst>
                <a:ext uri="{FF2B5EF4-FFF2-40B4-BE49-F238E27FC236}">
                  <a16:creationId xmlns:a16="http://schemas.microsoft.com/office/drawing/2014/main" id="{A68F196B-7945-CF96-94A8-7A1479A0181D}"/>
                </a:ext>
              </a:extLst>
            </p:cNvPr>
            <p:cNvSpPr/>
            <p:nvPr/>
          </p:nvSpPr>
          <p:spPr>
            <a:xfrm>
              <a:off x="8131095" y="2199771"/>
              <a:ext cx="46910" cy="44947"/>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cxnSp>
          <p:nvCxnSpPr>
            <p:cNvPr id="109" name="Straight Connector 108">
              <a:extLst>
                <a:ext uri="{FF2B5EF4-FFF2-40B4-BE49-F238E27FC236}">
                  <a16:creationId xmlns:a16="http://schemas.microsoft.com/office/drawing/2014/main" id="{40694527-54A3-1DEB-3038-2A43D8959549}"/>
                </a:ext>
              </a:extLst>
            </p:cNvPr>
            <p:cNvCxnSpPr>
              <a:cxnSpLocks/>
            </p:cNvCxnSpPr>
            <p:nvPr/>
          </p:nvCxnSpPr>
          <p:spPr>
            <a:xfrm>
              <a:off x="8069803" y="2222244"/>
              <a:ext cx="169495" cy="0"/>
            </a:xfrm>
            <a:prstGeom prst="line">
              <a:avLst/>
            </a:prstGeom>
            <a:noFill/>
            <a:ln w="12700" cap="flat">
              <a:solidFill>
                <a:srgbClr val="5571BF"/>
              </a:solidFill>
              <a:prstDash val="solid"/>
              <a:miter/>
            </a:ln>
          </p:spPr>
        </p:cxnSp>
        <p:cxnSp>
          <p:nvCxnSpPr>
            <p:cNvPr id="110" name="Straight Connector 109">
              <a:extLst>
                <a:ext uri="{FF2B5EF4-FFF2-40B4-BE49-F238E27FC236}">
                  <a16:creationId xmlns:a16="http://schemas.microsoft.com/office/drawing/2014/main" id="{EBFBFDD2-0539-C138-A918-871B755A7CAA}"/>
                </a:ext>
              </a:extLst>
            </p:cNvPr>
            <p:cNvCxnSpPr>
              <a:cxnSpLocks/>
            </p:cNvCxnSpPr>
            <p:nvPr/>
          </p:nvCxnSpPr>
          <p:spPr>
            <a:xfrm>
              <a:off x="8069803" y="2329909"/>
              <a:ext cx="169495" cy="0"/>
            </a:xfrm>
            <a:prstGeom prst="line">
              <a:avLst/>
            </a:prstGeom>
            <a:noFill/>
            <a:ln w="12700" cap="flat">
              <a:solidFill>
                <a:srgbClr val="7F7F7F"/>
              </a:solidFill>
              <a:prstDash val="solid"/>
              <a:miter/>
            </a:ln>
          </p:spPr>
        </p:cxnSp>
      </p:grpSp>
      <p:sp>
        <p:nvSpPr>
          <p:cNvPr id="12" name="TextBox 11">
            <a:extLst>
              <a:ext uri="{FF2B5EF4-FFF2-40B4-BE49-F238E27FC236}">
                <a16:creationId xmlns:a16="http://schemas.microsoft.com/office/drawing/2014/main" id="{C6B4528A-1007-26B6-D2EC-BCAC3E327974}"/>
              </a:ext>
            </a:extLst>
          </p:cNvPr>
          <p:cNvSpPr txBox="1"/>
          <p:nvPr/>
        </p:nvSpPr>
        <p:spPr>
          <a:xfrm rot="16200000">
            <a:off x="-192302" y="3001340"/>
            <a:ext cx="2451761"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EFS (%)</a:t>
            </a:r>
          </a:p>
        </p:txBody>
      </p:sp>
      <p:grpSp>
        <p:nvGrpSpPr>
          <p:cNvPr id="13" name="Group 12">
            <a:extLst>
              <a:ext uri="{FF2B5EF4-FFF2-40B4-BE49-F238E27FC236}">
                <a16:creationId xmlns:a16="http://schemas.microsoft.com/office/drawing/2014/main" id="{699A537E-5D07-C9BB-A92F-CFC3FF840DD2}"/>
              </a:ext>
            </a:extLst>
          </p:cNvPr>
          <p:cNvGrpSpPr/>
          <p:nvPr/>
        </p:nvGrpSpPr>
        <p:grpSpPr>
          <a:xfrm>
            <a:off x="1081267" y="1835031"/>
            <a:ext cx="497271" cy="184666"/>
            <a:chOff x="1965325" y="2343150"/>
            <a:chExt cx="365125" cy="113352"/>
          </a:xfrm>
        </p:grpSpPr>
        <p:sp>
          <p:nvSpPr>
            <p:cNvPr id="14" name="TextBox 13">
              <a:extLst>
                <a:ext uri="{FF2B5EF4-FFF2-40B4-BE49-F238E27FC236}">
                  <a16:creationId xmlns:a16="http://schemas.microsoft.com/office/drawing/2014/main" id="{818E078D-71AD-FCD0-1051-3E136D1C36B5}"/>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100</a:t>
              </a:r>
            </a:p>
          </p:txBody>
        </p:sp>
        <p:cxnSp>
          <p:nvCxnSpPr>
            <p:cNvPr id="15" name="Straight Connector 14">
              <a:extLst>
                <a:ext uri="{FF2B5EF4-FFF2-40B4-BE49-F238E27FC236}">
                  <a16:creationId xmlns:a16="http://schemas.microsoft.com/office/drawing/2014/main" id="{3A3F29DF-0396-1EE7-CE71-8913B6F854FC}"/>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C687696-7947-FF5A-9A1E-7E6F4B4504C6}"/>
              </a:ext>
            </a:extLst>
          </p:cNvPr>
          <p:cNvGrpSpPr/>
          <p:nvPr/>
        </p:nvGrpSpPr>
        <p:grpSpPr>
          <a:xfrm>
            <a:off x="1081267" y="2072965"/>
            <a:ext cx="497271" cy="184666"/>
            <a:chOff x="1965325" y="2343150"/>
            <a:chExt cx="365125" cy="113352"/>
          </a:xfrm>
        </p:grpSpPr>
        <p:sp>
          <p:nvSpPr>
            <p:cNvPr id="17" name="TextBox 16">
              <a:extLst>
                <a:ext uri="{FF2B5EF4-FFF2-40B4-BE49-F238E27FC236}">
                  <a16:creationId xmlns:a16="http://schemas.microsoft.com/office/drawing/2014/main" id="{8A44F5B0-2A05-FF4F-A494-5862D7D6A08A}"/>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90</a:t>
              </a:r>
            </a:p>
          </p:txBody>
        </p:sp>
        <p:cxnSp>
          <p:nvCxnSpPr>
            <p:cNvPr id="18" name="Straight Connector 17">
              <a:extLst>
                <a:ext uri="{FF2B5EF4-FFF2-40B4-BE49-F238E27FC236}">
                  <a16:creationId xmlns:a16="http://schemas.microsoft.com/office/drawing/2014/main" id="{7BA92C4E-99C0-1AC1-460A-654D70211197}"/>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88B4470-928D-CFD4-549D-5103F51728FB}"/>
              </a:ext>
            </a:extLst>
          </p:cNvPr>
          <p:cNvGrpSpPr/>
          <p:nvPr/>
        </p:nvGrpSpPr>
        <p:grpSpPr>
          <a:xfrm>
            <a:off x="1081267" y="2310900"/>
            <a:ext cx="497271" cy="184666"/>
            <a:chOff x="1965325" y="2343150"/>
            <a:chExt cx="365125" cy="113352"/>
          </a:xfrm>
        </p:grpSpPr>
        <p:sp>
          <p:nvSpPr>
            <p:cNvPr id="20" name="TextBox 19">
              <a:extLst>
                <a:ext uri="{FF2B5EF4-FFF2-40B4-BE49-F238E27FC236}">
                  <a16:creationId xmlns:a16="http://schemas.microsoft.com/office/drawing/2014/main" id="{E4E81874-138B-D2DC-395E-3A09678F150D}"/>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p:txBody>
        </p:sp>
        <p:cxnSp>
          <p:nvCxnSpPr>
            <p:cNvPr id="21" name="Straight Connector 20">
              <a:extLst>
                <a:ext uri="{FF2B5EF4-FFF2-40B4-BE49-F238E27FC236}">
                  <a16:creationId xmlns:a16="http://schemas.microsoft.com/office/drawing/2014/main" id="{F30D418A-4C22-F5CC-4973-197DBDA9DD25}"/>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1DFF0DB-5360-0358-8016-83B0DCBF3AE2}"/>
              </a:ext>
            </a:extLst>
          </p:cNvPr>
          <p:cNvGrpSpPr/>
          <p:nvPr/>
        </p:nvGrpSpPr>
        <p:grpSpPr>
          <a:xfrm>
            <a:off x="1081267" y="2548835"/>
            <a:ext cx="497271" cy="184666"/>
            <a:chOff x="1965325" y="2343150"/>
            <a:chExt cx="365125" cy="113352"/>
          </a:xfrm>
        </p:grpSpPr>
        <p:sp>
          <p:nvSpPr>
            <p:cNvPr id="23" name="TextBox 22">
              <a:extLst>
                <a:ext uri="{FF2B5EF4-FFF2-40B4-BE49-F238E27FC236}">
                  <a16:creationId xmlns:a16="http://schemas.microsoft.com/office/drawing/2014/main" id="{AACECD89-0F87-C3B0-71E1-291E79347BA5}"/>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70</a:t>
              </a:r>
            </a:p>
          </p:txBody>
        </p:sp>
        <p:cxnSp>
          <p:nvCxnSpPr>
            <p:cNvPr id="24" name="Straight Connector 23">
              <a:extLst>
                <a:ext uri="{FF2B5EF4-FFF2-40B4-BE49-F238E27FC236}">
                  <a16:creationId xmlns:a16="http://schemas.microsoft.com/office/drawing/2014/main" id="{2F439B0E-783B-F777-10CD-F3CDEE17A343}"/>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E5B9A54-B01E-AE1F-EB62-5F31D2D3AC1D}"/>
              </a:ext>
            </a:extLst>
          </p:cNvPr>
          <p:cNvGrpSpPr/>
          <p:nvPr/>
        </p:nvGrpSpPr>
        <p:grpSpPr>
          <a:xfrm>
            <a:off x="1081267" y="3500573"/>
            <a:ext cx="497271" cy="184666"/>
            <a:chOff x="1965325" y="2343150"/>
            <a:chExt cx="365125" cy="113352"/>
          </a:xfrm>
        </p:grpSpPr>
        <p:sp>
          <p:nvSpPr>
            <p:cNvPr id="26" name="TextBox 25">
              <a:extLst>
                <a:ext uri="{FF2B5EF4-FFF2-40B4-BE49-F238E27FC236}">
                  <a16:creationId xmlns:a16="http://schemas.microsoft.com/office/drawing/2014/main" id="{7D54E01F-3FE5-0250-D548-8F014B2CE635}"/>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27" name="Straight Connector 26">
              <a:extLst>
                <a:ext uri="{FF2B5EF4-FFF2-40B4-BE49-F238E27FC236}">
                  <a16:creationId xmlns:a16="http://schemas.microsoft.com/office/drawing/2014/main" id="{4C5C88A7-B67B-DBF7-1E16-826E6800C27E}"/>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D2A3A24-44B7-1F9B-5C81-506625203EA4}"/>
              </a:ext>
            </a:extLst>
          </p:cNvPr>
          <p:cNvGrpSpPr/>
          <p:nvPr/>
        </p:nvGrpSpPr>
        <p:grpSpPr>
          <a:xfrm>
            <a:off x="1081267" y="3738508"/>
            <a:ext cx="497271" cy="184666"/>
            <a:chOff x="1965325" y="2343150"/>
            <a:chExt cx="365125" cy="113352"/>
          </a:xfrm>
        </p:grpSpPr>
        <p:sp>
          <p:nvSpPr>
            <p:cNvPr id="29" name="TextBox 28">
              <a:extLst>
                <a:ext uri="{FF2B5EF4-FFF2-40B4-BE49-F238E27FC236}">
                  <a16:creationId xmlns:a16="http://schemas.microsoft.com/office/drawing/2014/main" id="{C237EA84-F67E-68C0-D05D-AEAF260AA99F}"/>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cxnSp>
          <p:nvCxnSpPr>
            <p:cNvPr id="30" name="Straight Connector 29">
              <a:extLst>
                <a:ext uri="{FF2B5EF4-FFF2-40B4-BE49-F238E27FC236}">
                  <a16:creationId xmlns:a16="http://schemas.microsoft.com/office/drawing/2014/main" id="{7CA84EA2-9DB4-AE4E-CFE5-0CA720D5FB6B}"/>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48226028-A86E-2663-23B0-37F4DB0C8F34}"/>
              </a:ext>
            </a:extLst>
          </p:cNvPr>
          <p:cNvGrpSpPr/>
          <p:nvPr/>
        </p:nvGrpSpPr>
        <p:grpSpPr>
          <a:xfrm>
            <a:off x="1081267" y="3976443"/>
            <a:ext cx="497271" cy="184666"/>
            <a:chOff x="1965325" y="2343150"/>
            <a:chExt cx="365125" cy="113352"/>
          </a:xfrm>
        </p:grpSpPr>
        <p:sp>
          <p:nvSpPr>
            <p:cNvPr id="32" name="TextBox 31">
              <a:extLst>
                <a:ext uri="{FF2B5EF4-FFF2-40B4-BE49-F238E27FC236}">
                  <a16:creationId xmlns:a16="http://schemas.microsoft.com/office/drawing/2014/main" id="{212B8BA1-DDA1-79CE-70FD-A5406200329E}"/>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p:txBody>
        </p:sp>
        <p:cxnSp>
          <p:nvCxnSpPr>
            <p:cNvPr id="33" name="Straight Connector 32">
              <a:extLst>
                <a:ext uri="{FF2B5EF4-FFF2-40B4-BE49-F238E27FC236}">
                  <a16:creationId xmlns:a16="http://schemas.microsoft.com/office/drawing/2014/main" id="{038A508B-B98A-484C-FCEE-ACE3873FB381}"/>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086A150-89ED-394C-74F0-C0F76A36A692}"/>
              </a:ext>
            </a:extLst>
          </p:cNvPr>
          <p:cNvGrpSpPr/>
          <p:nvPr/>
        </p:nvGrpSpPr>
        <p:grpSpPr>
          <a:xfrm>
            <a:off x="1081268" y="4214377"/>
            <a:ext cx="4778113" cy="184666"/>
            <a:chOff x="1965325" y="2343150"/>
            <a:chExt cx="3508375" cy="113352"/>
          </a:xfrm>
        </p:grpSpPr>
        <p:sp>
          <p:nvSpPr>
            <p:cNvPr id="35" name="TextBox 34">
              <a:extLst>
                <a:ext uri="{FF2B5EF4-FFF2-40B4-BE49-F238E27FC236}">
                  <a16:creationId xmlns:a16="http://schemas.microsoft.com/office/drawing/2014/main" id="{77EDAA02-27BE-64E6-4B69-22C36813707C}"/>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36" name="Straight Connector 35">
              <a:extLst>
                <a:ext uri="{FF2B5EF4-FFF2-40B4-BE49-F238E27FC236}">
                  <a16:creationId xmlns:a16="http://schemas.microsoft.com/office/drawing/2014/main" id="{21C4871B-5546-EC71-0AE7-E27F5F077C5E}"/>
                </a:ext>
              </a:extLst>
            </p:cNvPr>
            <p:cNvCxnSpPr>
              <a:cxnSpLocks/>
            </p:cNvCxnSpPr>
            <p:nvPr/>
          </p:nvCxnSpPr>
          <p:spPr>
            <a:xfrm>
              <a:off x="2254250" y="2412399"/>
              <a:ext cx="321945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13D8A34-19FD-7055-D556-FEE355C0A6E7}"/>
              </a:ext>
            </a:extLst>
          </p:cNvPr>
          <p:cNvGrpSpPr/>
          <p:nvPr/>
        </p:nvGrpSpPr>
        <p:grpSpPr>
          <a:xfrm>
            <a:off x="1081267" y="3024704"/>
            <a:ext cx="497271" cy="184666"/>
            <a:chOff x="1965325" y="2343150"/>
            <a:chExt cx="365125" cy="113352"/>
          </a:xfrm>
        </p:grpSpPr>
        <p:sp>
          <p:nvSpPr>
            <p:cNvPr id="38" name="TextBox 37">
              <a:extLst>
                <a:ext uri="{FF2B5EF4-FFF2-40B4-BE49-F238E27FC236}">
                  <a16:creationId xmlns:a16="http://schemas.microsoft.com/office/drawing/2014/main" id="{554F56E4-6A75-92B8-86D4-3DB2E6C0A440}"/>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cxnSp>
          <p:nvCxnSpPr>
            <p:cNvPr id="39" name="Straight Connector 38">
              <a:extLst>
                <a:ext uri="{FF2B5EF4-FFF2-40B4-BE49-F238E27FC236}">
                  <a16:creationId xmlns:a16="http://schemas.microsoft.com/office/drawing/2014/main" id="{749D26E6-E3F3-03DD-9E99-546087FE161E}"/>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6903172-08AE-B6C0-9E15-999C3A4E1BC9}"/>
              </a:ext>
            </a:extLst>
          </p:cNvPr>
          <p:cNvGrpSpPr/>
          <p:nvPr/>
        </p:nvGrpSpPr>
        <p:grpSpPr>
          <a:xfrm>
            <a:off x="1081267" y="3262639"/>
            <a:ext cx="497271" cy="184666"/>
            <a:chOff x="1965325" y="2343150"/>
            <a:chExt cx="365125" cy="113352"/>
          </a:xfrm>
        </p:grpSpPr>
        <p:sp>
          <p:nvSpPr>
            <p:cNvPr id="41" name="TextBox 40">
              <a:extLst>
                <a:ext uri="{FF2B5EF4-FFF2-40B4-BE49-F238E27FC236}">
                  <a16:creationId xmlns:a16="http://schemas.microsoft.com/office/drawing/2014/main" id="{CDE99D72-0337-F082-9B82-05B5214480AD}"/>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cxnSp>
          <p:nvCxnSpPr>
            <p:cNvPr id="42" name="Straight Connector 41">
              <a:extLst>
                <a:ext uri="{FF2B5EF4-FFF2-40B4-BE49-F238E27FC236}">
                  <a16:creationId xmlns:a16="http://schemas.microsoft.com/office/drawing/2014/main" id="{1B9B482F-C606-3845-E091-002DD3E7D86B}"/>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D2DE71A-6BB5-F5E1-4515-943B3BE07952}"/>
              </a:ext>
            </a:extLst>
          </p:cNvPr>
          <p:cNvGrpSpPr/>
          <p:nvPr/>
        </p:nvGrpSpPr>
        <p:grpSpPr>
          <a:xfrm>
            <a:off x="1081267" y="2786769"/>
            <a:ext cx="497271" cy="184666"/>
            <a:chOff x="1965325" y="2343150"/>
            <a:chExt cx="365125" cy="113352"/>
          </a:xfrm>
        </p:grpSpPr>
        <p:sp>
          <p:nvSpPr>
            <p:cNvPr id="44" name="TextBox 43">
              <a:extLst>
                <a:ext uri="{FF2B5EF4-FFF2-40B4-BE49-F238E27FC236}">
                  <a16:creationId xmlns:a16="http://schemas.microsoft.com/office/drawing/2014/main" id="{1CEC662F-BCFD-1634-D9BB-5559432C73CD}"/>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60</a:t>
              </a:r>
            </a:p>
          </p:txBody>
        </p:sp>
        <p:cxnSp>
          <p:nvCxnSpPr>
            <p:cNvPr id="45" name="Straight Connector 44">
              <a:extLst>
                <a:ext uri="{FF2B5EF4-FFF2-40B4-BE49-F238E27FC236}">
                  <a16:creationId xmlns:a16="http://schemas.microsoft.com/office/drawing/2014/main" id="{5A5A83F9-E948-BFEA-4CED-19403C24BC54}"/>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25A0282-34EB-CCC6-6A9D-F30E04554EB8}"/>
              </a:ext>
            </a:extLst>
          </p:cNvPr>
          <p:cNvGrpSpPr/>
          <p:nvPr/>
        </p:nvGrpSpPr>
        <p:grpSpPr>
          <a:xfrm>
            <a:off x="1388869" y="1866051"/>
            <a:ext cx="367504" cy="2734704"/>
            <a:chOff x="1953060" y="777875"/>
            <a:chExt cx="269843" cy="1678627"/>
          </a:xfrm>
        </p:grpSpPr>
        <p:sp>
          <p:nvSpPr>
            <p:cNvPr id="47" name="TextBox 46">
              <a:extLst>
                <a:ext uri="{FF2B5EF4-FFF2-40B4-BE49-F238E27FC236}">
                  <a16:creationId xmlns:a16="http://schemas.microsoft.com/office/drawing/2014/main" id="{C12C7F15-9B22-84A8-CB28-7D1EE7973367}"/>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48" name="Straight Connector 47">
              <a:extLst>
                <a:ext uri="{FF2B5EF4-FFF2-40B4-BE49-F238E27FC236}">
                  <a16:creationId xmlns:a16="http://schemas.microsoft.com/office/drawing/2014/main" id="{ECAED74E-6B5D-18E5-6C7C-0A49FB003A95}"/>
                </a:ext>
              </a:extLst>
            </p:cNvPr>
            <p:cNvCxnSpPr>
              <a:cxnSpLocks/>
            </p:cNvCxnSpPr>
            <p:nvPr/>
          </p:nvCxnSpPr>
          <p:spPr>
            <a:xfrm>
              <a:off x="2087981" y="777875"/>
              <a:ext cx="0" cy="15684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DDF3F90-A84F-C2D2-B3B4-112907E93911}"/>
              </a:ext>
            </a:extLst>
          </p:cNvPr>
          <p:cNvGrpSpPr/>
          <p:nvPr/>
        </p:nvGrpSpPr>
        <p:grpSpPr>
          <a:xfrm>
            <a:off x="1707429" y="4328159"/>
            <a:ext cx="367504" cy="272598"/>
            <a:chOff x="1953060" y="2289175"/>
            <a:chExt cx="269843" cy="167327"/>
          </a:xfrm>
        </p:grpSpPr>
        <p:sp>
          <p:nvSpPr>
            <p:cNvPr id="50" name="TextBox 49">
              <a:extLst>
                <a:ext uri="{FF2B5EF4-FFF2-40B4-BE49-F238E27FC236}">
                  <a16:creationId xmlns:a16="http://schemas.microsoft.com/office/drawing/2014/main" id="{F87EDC09-9F6A-3C26-D044-47A6367CA519}"/>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p:txBody>
        </p:sp>
        <p:cxnSp>
          <p:nvCxnSpPr>
            <p:cNvPr id="51" name="Straight Connector 50">
              <a:extLst>
                <a:ext uri="{FF2B5EF4-FFF2-40B4-BE49-F238E27FC236}">
                  <a16:creationId xmlns:a16="http://schemas.microsoft.com/office/drawing/2014/main" id="{4B7155E4-DAB7-180C-5CB2-5ADF8C55458F}"/>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258551F-AB58-B9C7-041E-FE566FDED2DC}"/>
              </a:ext>
            </a:extLst>
          </p:cNvPr>
          <p:cNvGrpSpPr/>
          <p:nvPr/>
        </p:nvGrpSpPr>
        <p:grpSpPr>
          <a:xfrm>
            <a:off x="2025989" y="4328159"/>
            <a:ext cx="367504" cy="272598"/>
            <a:chOff x="1953060" y="2289175"/>
            <a:chExt cx="269843" cy="167327"/>
          </a:xfrm>
        </p:grpSpPr>
        <p:sp>
          <p:nvSpPr>
            <p:cNvPr id="53" name="TextBox 52">
              <a:extLst>
                <a:ext uri="{FF2B5EF4-FFF2-40B4-BE49-F238E27FC236}">
                  <a16:creationId xmlns:a16="http://schemas.microsoft.com/office/drawing/2014/main" id="{18F6B3A3-F6C7-F6AD-7348-013A0B4595E0}"/>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cxnSp>
          <p:nvCxnSpPr>
            <p:cNvPr id="54" name="Straight Connector 53">
              <a:extLst>
                <a:ext uri="{FF2B5EF4-FFF2-40B4-BE49-F238E27FC236}">
                  <a16:creationId xmlns:a16="http://schemas.microsoft.com/office/drawing/2014/main" id="{9C5DBF38-43F0-9796-00FC-74DE5895D3F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0AFCFDA-CE87-4AEF-FD10-8F6BFF497B77}"/>
              </a:ext>
            </a:extLst>
          </p:cNvPr>
          <p:cNvGrpSpPr/>
          <p:nvPr/>
        </p:nvGrpSpPr>
        <p:grpSpPr>
          <a:xfrm>
            <a:off x="2344549" y="4328159"/>
            <a:ext cx="367504" cy="272598"/>
            <a:chOff x="1953060" y="2289175"/>
            <a:chExt cx="269843" cy="167327"/>
          </a:xfrm>
        </p:grpSpPr>
        <p:sp>
          <p:nvSpPr>
            <p:cNvPr id="56" name="TextBox 55">
              <a:extLst>
                <a:ext uri="{FF2B5EF4-FFF2-40B4-BE49-F238E27FC236}">
                  <a16:creationId xmlns:a16="http://schemas.microsoft.com/office/drawing/2014/main" id="{C5382168-E134-8097-268A-A3EF9D04B52F}"/>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cxnSp>
          <p:nvCxnSpPr>
            <p:cNvPr id="57" name="Straight Connector 56">
              <a:extLst>
                <a:ext uri="{FF2B5EF4-FFF2-40B4-BE49-F238E27FC236}">
                  <a16:creationId xmlns:a16="http://schemas.microsoft.com/office/drawing/2014/main" id="{FA985061-5199-0BEF-93D2-DD6C56CC3843}"/>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41374C28-B215-7DCF-F21C-CA64E1013127}"/>
              </a:ext>
            </a:extLst>
          </p:cNvPr>
          <p:cNvGrpSpPr/>
          <p:nvPr/>
        </p:nvGrpSpPr>
        <p:grpSpPr>
          <a:xfrm>
            <a:off x="2663111" y="4328159"/>
            <a:ext cx="367504" cy="272598"/>
            <a:chOff x="1953060" y="2289175"/>
            <a:chExt cx="269843" cy="167327"/>
          </a:xfrm>
        </p:grpSpPr>
        <p:sp>
          <p:nvSpPr>
            <p:cNvPr id="59" name="TextBox 58">
              <a:extLst>
                <a:ext uri="{FF2B5EF4-FFF2-40B4-BE49-F238E27FC236}">
                  <a16:creationId xmlns:a16="http://schemas.microsoft.com/office/drawing/2014/main" id="{1CEE8738-5566-F51C-20F3-E9F773C2D8B7}"/>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cxnSp>
          <p:nvCxnSpPr>
            <p:cNvPr id="60" name="Straight Connector 59">
              <a:extLst>
                <a:ext uri="{FF2B5EF4-FFF2-40B4-BE49-F238E27FC236}">
                  <a16:creationId xmlns:a16="http://schemas.microsoft.com/office/drawing/2014/main" id="{09D2049E-13C2-B1F8-77B3-8AB74919B67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6A5E29E3-130B-7B1F-DDE1-9CA77529D8F4}"/>
              </a:ext>
            </a:extLst>
          </p:cNvPr>
          <p:cNvGrpSpPr/>
          <p:nvPr/>
        </p:nvGrpSpPr>
        <p:grpSpPr>
          <a:xfrm>
            <a:off x="2981671" y="4328159"/>
            <a:ext cx="367504" cy="272598"/>
            <a:chOff x="1953060" y="2289175"/>
            <a:chExt cx="269843" cy="167327"/>
          </a:xfrm>
        </p:grpSpPr>
        <p:sp>
          <p:nvSpPr>
            <p:cNvPr id="62" name="TextBox 61">
              <a:extLst>
                <a:ext uri="{FF2B5EF4-FFF2-40B4-BE49-F238E27FC236}">
                  <a16:creationId xmlns:a16="http://schemas.microsoft.com/office/drawing/2014/main" id="{6DF13B3E-41C0-0F4B-4B40-4C0E616A805A}"/>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a:t>
              </a:r>
            </a:p>
          </p:txBody>
        </p:sp>
        <p:cxnSp>
          <p:nvCxnSpPr>
            <p:cNvPr id="63" name="Straight Connector 62">
              <a:extLst>
                <a:ext uri="{FF2B5EF4-FFF2-40B4-BE49-F238E27FC236}">
                  <a16:creationId xmlns:a16="http://schemas.microsoft.com/office/drawing/2014/main" id="{0D61D1BB-4969-E67B-11E1-FADAC4D6617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14682C67-6696-478A-74AF-6637DFE67788}"/>
              </a:ext>
            </a:extLst>
          </p:cNvPr>
          <p:cNvGrpSpPr/>
          <p:nvPr/>
        </p:nvGrpSpPr>
        <p:grpSpPr>
          <a:xfrm>
            <a:off x="3300231" y="4328159"/>
            <a:ext cx="367504" cy="272598"/>
            <a:chOff x="1953060" y="2289175"/>
            <a:chExt cx="269843" cy="167327"/>
          </a:xfrm>
        </p:grpSpPr>
        <p:sp>
          <p:nvSpPr>
            <p:cNvPr id="65" name="TextBox 64">
              <a:extLst>
                <a:ext uri="{FF2B5EF4-FFF2-40B4-BE49-F238E27FC236}">
                  <a16:creationId xmlns:a16="http://schemas.microsoft.com/office/drawing/2014/main" id="{F4928F70-DF16-E629-C606-3018F97C0252}"/>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cxnSp>
          <p:nvCxnSpPr>
            <p:cNvPr id="66" name="Straight Connector 65">
              <a:extLst>
                <a:ext uri="{FF2B5EF4-FFF2-40B4-BE49-F238E27FC236}">
                  <a16:creationId xmlns:a16="http://schemas.microsoft.com/office/drawing/2014/main" id="{1C9A04A7-D125-4827-6090-431B31A504F5}"/>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5ACB691-B2F1-7B88-5EF3-B0FF95D3EFE7}"/>
              </a:ext>
            </a:extLst>
          </p:cNvPr>
          <p:cNvGrpSpPr/>
          <p:nvPr/>
        </p:nvGrpSpPr>
        <p:grpSpPr>
          <a:xfrm>
            <a:off x="3618791" y="4328159"/>
            <a:ext cx="367504" cy="272598"/>
            <a:chOff x="1953060" y="2289175"/>
            <a:chExt cx="269843" cy="167327"/>
          </a:xfrm>
        </p:grpSpPr>
        <p:sp>
          <p:nvSpPr>
            <p:cNvPr id="68" name="TextBox 67">
              <a:extLst>
                <a:ext uri="{FF2B5EF4-FFF2-40B4-BE49-F238E27FC236}">
                  <a16:creationId xmlns:a16="http://schemas.microsoft.com/office/drawing/2014/main" id="{11ADB8D2-51B0-623D-155A-FA65BFB81E33}"/>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cxnSp>
          <p:nvCxnSpPr>
            <p:cNvPr id="69" name="Straight Connector 68">
              <a:extLst>
                <a:ext uri="{FF2B5EF4-FFF2-40B4-BE49-F238E27FC236}">
                  <a16:creationId xmlns:a16="http://schemas.microsoft.com/office/drawing/2014/main" id="{635DC542-6CC8-CB63-64FF-DFB9751E872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C1053DB6-5010-BC3E-5C94-D5314C3F6881}"/>
              </a:ext>
            </a:extLst>
          </p:cNvPr>
          <p:cNvGrpSpPr/>
          <p:nvPr/>
        </p:nvGrpSpPr>
        <p:grpSpPr>
          <a:xfrm>
            <a:off x="3937352" y="4328159"/>
            <a:ext cx="367504" cy="272598"/>
            <a:chOff x="1953060" y="2289175"/>
            <a:chExt cx="269843" cy="167327"/>
          </a:xfrm>
        </p:grpSpPr>
        <p:sp>
          <p:nvSpPr>
            <p:cNvPr id="71" name="TextBox 70">
              <a:extLst>
                <a:ext uri="{FF2B5EF4-FFF2-40B4-BE49-F238E27FC236}">
                  <a16:creationId xmlns:a16="http://schemas.microsoft.com/office/drawing/2014/main" id="{4C0D24D9-E765-3EE8-46EA-A73331596F43}"/>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cxnSp>
          <p:nvCxnSpPr>
            <p:cNvPr id="72" name="Straight Connector 71">
              <a:extLst>
                <a:ext uri="{FF2B5EF4-FFF2-40B4-BE49-F238E27FC236}">
                  <a16:creationId xmlns:a16="http://schemas.microsoft.com/office/drawing/2014/main" id="{314F83FD-46F7-9E60-2FA5-54AB3090F961}"/>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8B9C6B1B-2773-94E9-3233-4F24E2710306}"/>
              </a:ext>
            </a:extLst>
          </p:cNvPr>
          <p:cNvGrpSpPr/>
          <p:nvPr/>
        </p:nvGrpSpPr>
        <p:grpSpPr>
          <a:xfrm>
            <a:off x="4255912" y="4328159"/>
            <a:ext cx="367504" cy="272598"/>
            <a:chOff x="1953060" y="2289175"/>
            <a:chExt cx="269843" cy="167327"/>
          </a:xfrm>
        </p:grpSpPr>
        <p:sp>
          <p:nvSpPr>
            <p:cNvPr id="74" name="TextBox 73">
              <a:extLst>
                <a:ext uri="{FF2B5EF4-FFF2-40B4-BE49-F238E27FC236}">
                  <a16:creationId xmlns:a16="http://schemas.microsoft.com/office/drawing/2014/main" id="{1223397A-5165-F550-DA15-53238881A500}"/>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p:txBody>
        </p:sp>
        <p:cxnSp>
          <p:nvCxnSpPr>
            <p:cNvPr id="75" name="Straight Connector 74">
              <a:extLst>
                <a:ext uri="{FF2B5EF4-FFF2-40B4-BE49-F238E27FC236}">
                  <a16:creationId xmlns:a16="http://schemas.microsoft.com/office/drawing/2014/main" id="{236B8C6F-A435-3280-2B4C-388D67A2856D}"/>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F4625DC4-9229-607D-0655-1ECFFE805A88}"/>
              </a:ext>
            </a:extLst>
          </p:cNvPr>
          <p:cNvGrpSpPr/>
          <p:nvPr/>
        </p:nvGrpSpPr>
        <p:grpSpPr>
          <a:xfrm>
            <a:off x="4574472" y="4328159"/>
            <a:ext cx="367504" cy="272598"/>
            <a:chOff x="1953060" y="2289175"/>
            <a:chExt cx="269843" cy="167327"/>
          </a:xfrm>
        </p:grpSpPr>
        <p:sp>
          <p:nvSpPr>
            <p:cNvPr id="77" name="TextBox 76">
              <a:extLst>
                <a:ext uri="{FF2B5EF4-FFF2-40B4-BE49-F238E27FC236}">
                  <a16:creationId xmlns:a16="http://schemas.microsoft.com/office/drawing/2014/main" id="{44283AF7-28ED-F878-0274-5F5E18FF9A5A}"/>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78" name="Straight Connector 77">
              <a:extLst>
                <a:ext uri="{FF2B5EF4-FFF2-40B4-BE49-F238E27FC236}">
                  <a16:creationId xmlns:a16="http://schemas.microsoft.com/office/drawing/2014/main" id="{58575B1E-E507-AD5F-A04C-6680E1E38EDA}"/>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71BD5E5C-E786-1E89-957B-2E406D5E7417}"/>
              </a:ext>
            </a:extLst>
          </p:cNvPr>
          <p:cNvGrpSpPr/>
          <p:nvPr/>
        </p:nvGrpSpPr>
        <p:grpSpPr>
          <a:xfrm>
            <a:off x="4893032" y="4328159"/>
            <a:ext cx="367504" cy="272598"/>
            <a:chOff x="1953060" y="2289175"/>
            <a:chExt cx="269843" cy="167327"/>
          </a:xfrm>
        </p:grpSpPr>
        <p:sp>
          <p:nvSpPr>
            <p:cNvPr id="80" name="TextBox 79">
              <a:extLst>
                <a:ext uri="{FF2B5EF4-FFF2-40B4-BE49-F238E27FC236}">
                  <a16:creationId xmlns:a16="http://schemas.microsoft.com/office/drawing/2014/main" id="{AFBC6291-0192-6953-22E2-5875905367EA}"/>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cxnSp>
          <p:nvCxnSpPr>
            <p:cNvPr id="81" name="Straight Connector 80">
              <a:extLst>
                <a:ext uri="{FF2B5EF4-FFF2-40B4-BE49-F238E27FC236}">
                  <a16:creationId xmlns:a16="http://schemas.microsoft.com/office/drawing/2014/main" id="{148F925E-8116-0106-4905-7D5395DF111D}"/>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BE80028-EB94-B227-E752-1BA54D87CDDC}"/>
              </a:ext>
            </a:extLst>
          </p:cNvPr>
          <p:cNvGrpSpPr/>
          <p:nvPr/>
        </p:nvGrpSpPr>
        <p:grpSpPr>
          <a:xfrm>
            <a:off x="5211593" y="4328159"/>
            <a:ext cx="367504" cy="272598"/>
            <a:chOff x="1953060" y="2289175"/>
            <a:chExt cx="269843" cy="167327"/>
          </a:xfrm>
        </p:grpSpPr>
        <p:sp>
          <p:nvSpPr>
            <p:cNvPr id="83" name="TextBox 82">
              <a:extLst>
                <a:ext uri="{FF2B5EF4-FFF2-40B4-BE49-F238E27FC236}">
                  <a16:creationId xmlns:a16="http://schemas.microsoft.com/office/drawing/2014/main" id="{229E254B-B12D-F191-165A-FF599487FE84}"/>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cxnSp>
          <p:nvCxnSpPr>
            <p:cNvPr id="84" name="Straight Connector 83">
              <a:extLst>
                <a:ext uri="{FF2B5EF4-FFF2-40B4-BE49-F238E27FC236}">
                  <a16:creationId xmlns:a16="http://schemas.microsoft.com/office/drawing/2014/main" id="{B236B380-C89C-F533-53B3-0A718CBCF804}"/>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23E93A57-C610-0D5A-5CA1-37B18B95A9F8}"/>
              </a:ext>
            </a:extLst>
          </p:cNvPr>
          <p:cNvGrpSpPr/>
          <p:nvPr/>
        </p:nvGrpSpPr>
        <p:grpSpPr>
          <a:xfrm>
            <a:off x="5530156" y="4328159"/>
            <a:ext cx="367504" cy="272598"/>
            <a:chOff x="1953060" y="2289175"/>
            <a:chExt cx="269843" cy="167327"/>
          </a:xfrm>
        </p:grpSpPr>
        <p:sp>
          <p:nvSpPr>
            <p:cNvPr id="86" name="TextBox 85">
              <a:extLst>
                <a:ext uri="{FF2B5EF4-FFF2-40B4-BE49-F238E27FC236}">
                  <a16:creationId xmlns:a16="http://schemas.microsoft.com/office/drawing/2014/main" id="{8ACFDF69-D931-CD11-CDC3-6CF13453E3CB}"/>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cxnSp>
          <p:nvCxnSpPr>
            <p:cNvPr id="87" name="Straight Connector 86">
              <a:extLst>
                <a:ext uri="{FF2B5EF4-FFF2-40B4-BE49-F238E27FC236}">
                  <a16:creationId xmlns:a16="http://schemas.microsoft.com/office/drawing/2014/main" id="{F58B0FD8-CA51-E7F3-C708-CD7FD6B0856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06AD76F8-7B87-E21A-07B4-4A23B7FF059A}"/>
              </a:ext>
            </a:extLst>
          </p:cNvPr>
          <p:cNvSpPr txBox="1"/>
          <p:nvPr/>
        </p:nvSpPr>
        <p:spPr>
          <a:xfrm>
            <a:off x="2379176" y="4592994"/>
            <a:ext cx="2480035"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Time from randomisation (months)</a:t>
            </a:r>
          </a:p>
        </p:txBody>
      </p:sp>
      <p:grpSp>
        <p:nvGrpSpPr>
          <p:cNvPr id="89" name="Group 88">
            <a:extLst>
              <a:ext uri="{FF2B5EF4-FFF2-40B4-BE49-F238E27FC236}">
                <a16:creationId xmlns:a16="http://schemas.microsoft.com/office/drawing/2014/main" id="{7BB0D4BD-4699-179E-4B02-B0A6A539F9D6}"/>
              </a:ext>
            </a:extLst>
          </p:cNvPr>
          <p:cNvGrpSpPr/>
          <p:nvPr/>
        </p:nvGrpSpPr>
        <p:grpSpPr>
          <a:xfrm>
            <a:off x="240078" y="4747845"/>
            <a:ext cx="5657583" cy="553999"/>
            <a:chOff x="2198574" y="3388167"/>
            <a:chExt cx="4154134" cy="340058"/>
          </a:xfrm>
        </p:grpSpPr>
        <p:sp>
          <p:nvSpPr>
            <p:cNvPr id="90" name="TextBox 89">
              <a:extLst>
                <a:ext uri="{FF2B5EF4-FFF2-40B4-BE49-F238E27FC236}">
                  <a16:creationId xmlns:a16="http://schemas.microsoft.com/office/drawing/2014/main" id="{6DE4DB83-F8D4-871F-1EA3-43E36629B48A}"/>
                </a:ext>
              </a:extLst>
            </p:cNvPr>
            <p:cNvSpPr txBox="1"/>
            <p:nvPr/>
          </p:nvSpPr>
          <p:spPr>
            <a:xfrm>
              <a:off x="304208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179</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175</a:t>
              </a:r>
            </a:p>
          </p:txBody>
        </p:sp>
        <p:sp>
          <p:nvSpPr>
            <p:cNvPr id="91" name="TextBox 90">
              <a:extLst>
                <a:ext uri="{FF2B5EF4-FFF2-40B4-BE49-F238E27FC236}">
                  <a16:creationId xmlns:a16="http://schemas.microsoft.com/office/drawing/2014/main" id="{62B1B0C2-056D-3539-9D29-0220D87C9B20}"/>
                </a:ext>
              </a:extLst>
            </p:cNvPr>
            <p:cNvSpPr txBox="1"/>
            <p:nvPr/>
          </p:nvSpPr>
          <p:spPr>
            <a:xfrm>
              <a:off x="327599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154</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143</a:t>
              </a:r>
            </a:p>
          </p:txBody>
        </p:sp>
        <p:sp>
          <p:nvSpPr>
            <p:cNvPr id="92" name="TextBox 91">
              <a:extLst>
                <a:ext uri="{FF2B5EF4-FFF2-40B4-BE49-F238E27FC236}">
                  <a16:creationId xmlns:a16="http://schemas.microsoft.com/office/drawing/2014/main" id="{E70A435E-A60A-D77B-79EC-7815F46D3AE0}"/>
                </a:ext>
              </a:extLst>
            </p:cNvPr>
            <p:cNvSpPr txBox="1"/>
            <p:nvPr/>
          </p:nvSpPr>
          <p:spPr>
            <a:xfrm>
              <a:off x="350989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114</a:t>
              </a:r>
            </a:p>
          </p:txBody>
        </p:sp>
        <p:sp>
          <p:nvSpPr>
            <p:cNvPr id="93" name="TextBox 92">
              <a:extLst>
                <a:ext uri="{FF2B5EF4-FFF2-40B4-BE49-F238E27FC236}">
                  <a16:creationId xmlns:a16="http://schemas.microsoft.com/office/drawing/2014/main" id="{93951528-0BC6-DA69-7679-40FB1CA7A79C}"/>
                </a:ext>
              </a:extLst>
            </p:cNvPr>
            <p:cNvSpPr txBox="1"/>
            <p:nvPr/>
          </p:nvSpPr>
          <p:spPr>
            <a:xfrm>
              <a:off x="374380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101</a:t>
              </a:r>
            </a:p>
          </p:txBody>
        </p:sp>
        <p:sp>
          <p:nvSpPr>
            <p:cNvPr id="94" name="TextBox 93">
              <a:extLst>
                <a:ext uri="{FF2B5EF4-FFF2-40B4-BE49-F238E27FC236}">
                  <a16:creationId xmlns:a16="http://schemas.microsoft.com/office/drawing/2014/main" id="{D3969AD3-6B31-FFCE-3D31-D7D6EFD30EEE}"/>
                </a:ext>
              </a:extLst>
            </p:cNvPr>
            <p:cNvSpPr txBox="1"/>
            <p:nvPr/>
          </p:nvSpPr>
          <p:spPr>
            <a:xfrm>
              <a:off x="397770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112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92</a:t>
              </a:r>
            </a:p>
          </p:txBody>
        </p:sp>
        <p:sp>
          <p:nvSpPr>
            <p:cNvPr id="95" name="TextBox 94">
              <a:extLst>
                <a:ext uri="{FF2B5EF4-FFF2-40B4-BE49-F238E27FC236}">
                  <a16:creationId xmlns:a16="http://schemas.microsoft.com/office/drawing/2014/main" id="{6CC0D8F6-4338-6A67-96D1-390433405DB6}"/>
                </a:ext>
              </a:extLst>
            </p:cNvPr>
            <p:cNvSpPr txBox="1"/>
            <p:nvPr/>
          </p:nvSpPr>
          <p:spPr>
            <a:xfrm>
              <a:off x="421161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99</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75</a:t>
              </a:r>
            </a:p>
          </p:txBody>
        </p:sp>
        <p:sp>
          <p:nvSpPr>
            <p:cNvPr id="96" name="TextBox 95">
              <a:extLst>
                <a:ext uri="{FF2B5EF4-FFF2-40B4-BE49-F238E27FC236}">
                  <a16:creationId xmlns:a16="http://schemas.microsoft.com/office/drawing/2014/main" id="{70C493C2-A27C-DCAF-E257-2AB6B4879C9B}"/>
                </a:ext>
              </a:extLst>
            </p:cNvPr>
            <p:cNvSpPr txBox="1"/>
            <p:nvPr/>
          </p:nvSpPr>
          <p:spPr>
            <a:xfrm>
              <a:off x="444552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61</a:t>
              </a:r>
            </a:p>
          </p:txBody>
        </p:sp>
        <p:sp>
          <p:nvSpPr>
            <p:cNvPr id="97" name="TextBox 96">
              <a:extLst>
                <a:ext uri="{FF2B5EF4-FFF2-40B4-BE49-F238E27FC236}">
                  <a16:creationId xmlns:a16="http://schemas.microsoft.com/office/drawing/2014/main" id="{A5868165-4085-5019-5485-6D7C09D87761}"/>
                </a:ext>
              </a:extLst>
            </p:cNvPr>
            <p:cNvSpPr txBox="1"/>
            <p:nvPr/>
          </p:nvSpPr>
          <p:spPr>
            <a:xfrm>
              <a:off x="467942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45</a:t>
              </a:r>
            </a:p>
          </p:txBody>
        </p:sp>
        <p:sp>
          <p:nvSpPr>
            <p:cNvPr id="98" name="TextBox 97">
              <a:extLst>
                <a:ext uri="{FF2B5EF4-FFF2-40B4-BE49-F238E27FC236}">
                  <a16:creationId xmlns:a16="http://schemas.microsoft.com/office/drawing/2014/main" id="{CF397CC7-EC28-A3B0-B142-4119C39EC4A8}"/>
                </a:ext>
              </a:extLst>
            </p:cNvPr>
            <p:cNvSpPr txBox="1"/>
            <p:nvPr/>
          </p:nvSpPr>
          <p:spPr>
            <a:xfrm>
              <a:off x="491333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sp>
          <p:nvSpPr>
            <p:cNvPr id="99" name="TextBox 98">
              <a:extLst>
                <a:ext uri="{FF2B5EF4-FFF2-40B4-BE49-F238E27FC236}">
                  <a16:creationId xmlns:a16="http://schemas.microsoft.com/office/drawing/2014/main" id="{8198A36A-3409-FDBE-B8DA-28362B90E55A}"/>
                </a:ext>
              </a:extLst>
            </p:cNvPr>
            <p:cNvSpPr txBox="1"/>
            <p:nvPr/>
          </p:nvSpPr>
          <p:spPr>
            <a:xfrm>
              <a:off x="514723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29</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sp>
          <p:nvSpPr>
            <p:cNvPr id="100" name="TextBox 99">
              <a:extLst>
                <a:ext uri="{FF2B5EF4-FFF2-40B4-BE49-F238E27FC236}">
                  <a16:creationId xmlns:a16="http://schemas.microsoft.com/office/drawing/2014/main" id="{6E50E791-D8C7-E490-AF0E-37AF1F9AD65C}"/>
                </a:ext>
              </a:extLst>
            </p:cNvPr>
            <p:cNvSpPr txBox="1"/>
            <p:nvPr/>
          </p:nvSpPr>
          <p:spPr>
            <a:xfrm>
              <a:off x="538114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17</a:t>
              </a:r>
            </a:p>
          </p:txBody>
        </p:sp>
        <p:sp>
          <p:nvSpPr>
            <p:cNvPr id="101" name="TextBox 100">
              <a:extLst>
                <a:ext uri="{FF2B5EF4-FFF2-40B4-BE49-F238E27FC236}">
                  <a16:creationId xmlns:a16="http://schemas.microsoft.com/office/drawing/2014/main" id="{444F5C5B-0BFA-6592-EFB1-3F0BF85DD746}"/>
                </a:ext>
              </a:extLst>
            </p:cNvPr>
            <p:cNvSpPr txBox="1"/>
            <p:nvPr/>
          </p:nvSpPr>
          <p:spPr>
            <a:xfrm>
              <a:off x="561505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a:t>
              </a:r>
            </a:p>
          </p:txBody>
        </p:sp>
        <p:sp>
          <p:nvSpPr>
            <p:cNvPr id="102" name="TextBox 101">
              <a:extLst>
                <a:ext uri="{FF2B5EF4-FFF2-40B4-BE49-F238E27FC236}">
                  <a16:creationId xmlns:a16="http://schemas.microsoft.com/office/drawing/2014/main" id="{F18AAFC1-3EDD-AD92-A0AE-DF1343F57C1E}"/>
                </a:ext>
              </a:extLst>
            </p:cNvPr>
            <p:cNvSpPr txBox="1"/>
            <p:nvPr/>
          </p:nvSpPr>
          <p:spPr>
            <a:xfrm>
              <a:off x="584895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p:txBody>
        </p:sp>
        <p:sp>
          <p:nvSpPr>
            <p:cNvPr id="103" name="TextBox 102">
              <a:extLst>
                <a:ext uri="{FF2B5EF4-FFF2-40B4-BE49-F238E27FC236}">
                  <a16:creationId xmlns:a16="http://schemas.microsoft.com/office/drawing/2014/main" id="{F7EC3281-5BE9-B5D6-CECA-A7E02206E89E}"/>
                </a:ext>
              </a:extLst>
            </p:cNvPr>
            <p:cNvSpPr txBox="1"/>
            <p:nvPr/>
          </p:nvSpPr>
          <p:spPr>
            <a:xfrm>
              <a:off x="608286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04" name="TextBox 103">
              <a:extLst>
                <a:ext uri="{FF2B5EF4-FFF2-40B4-BE49-F238E27FC236}">
                  <a16:creationId xmlns:a16="http://schemas.microsoft.com/office/drawing/2014/main" id="{B73A87D2-3132-6314-C728-E6AF15341831}"/>
                </a:ext>
              </a:extLst>
            </p:cNvPr>
            <p:cNvSpPr txBox="1"/>
            <p:nvPr/>
          </p:nvSpPr>
          <p:spPr>
            <a:xfrm>
              <a:off x="2198574" y="3388167"/>
              <a:ext cx="844518" cy="340057"/>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Number at risk:</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P</a:t>
              </a:r>
              <a:r>
                <a:rPr kumimoji="0" lang="en-GB"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BO arm</a:t>
              </a:r>
            </a:p>
          </p:txBody>
        </p:sp>
      </p:grpSp>
      <p:sp>
        <p:nvSpPr>
          <p:cNvPr id="1015" name="TextBox 1014">
            <a:extLst>
              <a:ext uri="{FF2B5EF4-FFF2-40B4-BE49-F238E27FC236}">
                <a16:creationId xmlns:a16="http://schemas.microsoft.com/office/drawing/2014/main" id="{F99E8FAC-1174-5F89-A8B4-0DD53F2FEA7A}"/>
              </a:ext>
            </a:extLst>
          </p:cNvPr>
          <p:cNvSpPr txBox="1"/>
          <p:nvPr/>
        </p:nvSpPr>
        <p:spPr>
          <a:xfrm rot="16200000">
            <a:off x="5598898" y="3001064"/>
            <a:ext cx="2451761"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EFS (%)</a:t>
            </a:r>
          </a:p>
        </p:txBody>
      </p:sp>
      <p:grpSp>
        <p:nvGrpSpPr>
          <p:cNvPr id="1016" name="Group 1015">
            <a:extLst>
              <a:ext uri="{FF2B5EF4-FFF2-40B4-BE49-F238E27FC236}">
                <a16:creationId xmlns:a16="http://schemas.microsoft.com/office/drawing/2014/main" id="{77B37A16-6F95-124C-1487-755F6A7BA53D}"/>
              </a:ext>
            </a:extLst>
          </p:cNvPr>
          <p:cNvGrpSpPr/>
          <p:nvPr/>
        </p:nvGrpSpPr>
        <p:grpSpPr>
          <a:xfrm>
            <a:off x="6872467" y="1834755"/>
            <a:ext cx="497271" cy="184666"/>
            <a:chOff x="1965325" y="2343150"/>
            <a:chExt cx="365125" cy="113352"/>
          </a:xfrm>
        </p:grpSpPr>
        <p:sp>
          <p:nvSpPr>
            <p:cNvPr id="1345" name="TextBox 1344">
              <a:extLst>
                <a:ext uri="{FF2B5EF4-FFF2-40B4-BE49-F238E27FC236}">
                  <a16:creationId xmlns:a16="http://schemas.microsoft.com/office/drawing/2014/main" id="{0AC18D03-E9EF-CBB1-2A11-DEC8C19CB16E}"/>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100</a:t>
              </a:r>
            </a:p>
          </p:txBody>
        </p:sp>
        <p:cxnSp>
          <p:nvCxnSpPr>
            <p:cNvPr id="1346" name="Straight Connector 1345">
              <a:extLst>
                <a:ext uri="{FF2B5EF4-FFF2-40B4-BE49-F238E27FC236}">
                  <a16:creationId xmlns:a16="http://schemas.microsoft.com/office/drawing/2014/main" id="{AB5D20B5-2C91-9857-45EB-A66E104E8084}"/>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17" name="Group 1016">
            <a:extLst>
              <a:ext uri="{FF2B5EF4-FFF2-40B4-BE49-F238E27FC236}">
                <a16:creationId xmlns:a16="http://schemas.microsoft.com/office/drawing/2014/main" id="{532A00AE-1BFD-8A55-7DE1-C7F4192F7136}"/>
              </a:ext>
            </a:extLst>
          </p:cNvPr>
          <p:cNvGrpSpPr/>
          <p:nvPr/>
        </p:nvGrpSpPr>
        <p:grpSpPr>
          <a:xfrm>
            <a:off x="6872467" y="2072689"/>
            <a:ext cx="497271" cy="184666"/>
            <a:chOff x="1965325" y="2343150"/>
            <a:chExt cx="365125" cy="113352"/>
          </a:xfrm>
        </p:grpSpPr>
        <p:sp>
          <p:nvSpPr>
            <p:cNvPr id="1343" name="TextBox 1342">
              <a:extLst>
                <a:ext uri="{FF2B5EF4-FFF2-40B4-BE49-F238E27FC236}">
                  <a16:creationId xmlns:a16="http://schemas.microsoft.com/office/drawing/2014/main" id="{2E1A6353-55DB-EA3E-5555-96177B011E69}"/>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90</a:t>
              </a:r>
            </a:p>
          </p:txBody>
        </p:sp>
        <p:cxnSp>
          <p:nvCxnSpPr>
            <p:cNvPr id="1344" name="Straight Connector 1343">
              <a:extLst>
                <a:ext uri="{FF2B5EF4-FFF2-40B4-BE49-F238E27FC236}">
                  <a16:creationId xmlns:a16="http://schemas.microsoft.com/office/drawing/2014/main" id="{4E562676-554F-DA90-2718-F6DFE2A21933}"/>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18" name="Group 1017">
            <a:extLst>
              <a:ext uri="{FF2B5EF4-FFF2-40B4-BE49-F238E27FC236}">
                <a16:creationId xmlns:a16="http://schemas.microsoft.com/office/drawing/2014/main" id="{153D0120-FADE-1028-4CCB-789CAFA48DDA}"/>
              </a:ext>
            </a:extLst>
          </p:cNvPr>
          <p:cNvGrpSpPr/>
          <p:nvPr/>
        </p:nvGrpSpPr>
        <p:grpSpPr>
          <a:xfrm>
            <a:off x="6872467" y="2310624"/>
            <a:ext cx="497271" cy="184666"/>
            <a:chOff x="1965325" y="2343150"/>
            <a:chExt cx="365125" cy="113352"/>
          </a:xfrm>
        </p:grpSpPr>
        <p:sp>
          <p:nvSpPr>
            <p:cNvPr id="1341" name="TextBox 1340">
              <a:extLst>
                <a:ext uri="{FF2B5EF4-FFF2-40B4-BE49-F238E27FC236}">
                  <a16:creationId xmlns:a16="http://schemas.microsoft.com/office/drawing/2014/main" id="{834BE5D7-EBD0-7D0F-6439-0B47501DD51B}"/>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p:txBody>
        </p:sp>
        <p:cxnSp>
          <p:nvCxnSpPr>
            <p:cNvPr id="1342" name="Straight Connector 1341">
              <a:extLst>
                <a:ext uri="{FF2B5EF4-FFF2-40B4-BE49-F238E27FC236}">
                  <a16:creationId xmlns:a16="http://schemas.microsoft.com/office/drawing/2014/main" id="{A8D3E500-B0CB-3A58-4202-82AB01D4E0E3}"/>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19" name="Group 1018">
            <a:extLst>
              <a:ext uri="{FF2B5EF4-FFF2-40B4-BE49-F238E27FC236}">
                <a16:creationId xmlns:a16="http://schemas.microsoft.com/office/drawing/2014/main" id="{CD95DA4F-4CB7-6B9C-7BCE-96132E83E6C4}"/>
              </a:ext>
            </a:extLst>
          </p:cNvPr>
          <p:cNvGrpSpPr/>
          <p:nvPr/>
        </p:nvGrpSpPr>
        <p:grpSpPr>
          <a:xfrm>
            <a:off x="6872467" y="2548559"/>
            <a:ext cx="497271" cy="184666"/>
            <a:chOff x="1965325" y="2343150"/>
            <a:chExt cx="365125" cy="113352"/>
          </a:xfrm>
        </p:grpSpPr>
        <p:sp>
          <p:nvSpPr>
            <p:cNvPr id="1339" name="TextBox 1338">
              <a:extLst>
                <a:ext uri="{FF2B5EF4-FFF2-40B4-BE49-F238E27FC236}">
                  <a16:creationId xmlns:a16="http://schemas.microsoft.com/office/drawing/2014/main" id="{4138E23C-80FF-76E7-867B-C6A700ABD43A}"/>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70</a:t>
              </a:r>
            </a:p>
          </p:txBody>
        </p:sp>
        <p:cxnSp>
          <p:nvCxnSpPr>
            <p:cNvPr id="1340" name="Straight Connector 1339">
              <a:extLst>
                <a:ext uri="{FF2B5EF4-FFF2-40B4-BE49-F238E27FC236}">
                  <a16:creationId xmlns:a16="http://schemas.microsoft.com/office/drawing/2014/main" id="{FE6BEB8C-06D8-EBA4-CD84-677113B8684A}"/>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0" name="Group 1019">
            <a:extLst>
              <a:ext uri="{FF2B5EF4-FFF2-40B4-BE49-F238E27FC236}">
                <a16:creationId xmlns:a16="http://schemas.microsoft.com/office/drawing/2014/main" id="{9CF242A4-81BA-9086-FFC5-5361BA9DA011}"/>
              </a:ext>
            </a:extLst>
          </p:cNvPr>
          <p:cNvGrpSpPr/>
          <p:nvPr/>
        </p:nvGrpSpPr>
        <p:grpSpPr>
          <a:xfrm>
            <a:off x="6872467" y="3500297"/>
            <a:ext cx="497271" cy="184666"/>
            <a:chOff x="1965325" y="2343150"/>
            <a:chExt cx="365125" cy="113352"/>
          </a:xfrm>
        </p:grpSpPr>
        <p:sp>
          <p:nvSpPr>
            <p:cNvPr id="1337" name="TextBox 1336">
              <a:extLst>
                <a:ext uri="{FF2B5EF4-FFF2-40B4-BE49-F238E27FC236}">
                  <a16:creationId xmlns:a16="http://schemas.microsoft.com/office/drawing/2014/main" id="{415909DA-1F64-D298-972B-CF15C25F1063}"/>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1338" name="Straight Connector 1337">
              <a:extLst>
                <a:ext uri="{FF2B5EF4-FFF2-40B4-BE49-F238E27FC236}">
                  <a16:creationId xmlns:a16="http://schemas.microsoft.com/office/drawing/2014/main" id="{1B88CF90-E4E1-CB01-AAF5-70D27E5F6215}"/>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1" name="Group 1020">
            <a:extLst>
              <a:ext uri="{FF2B5EF4-FFF2-40B4-BE49-F238E27FC236}">
                <a16:creationId xmlns:a16="http://schemas.microsoft.com/office/drawing/2014/main" id="{0A016AF2-2666-0751-779C-1BA021C14B26}"/>
              </a:ext>
            </a:extLst>
          </p:cNvPr>
          <p:cNvGrpSpPr/>
          <p:nvPr/>
        </p:nvGrpSpPr>
        <p:grpSpPr>
          <a:xfrm>
            <a:off x="6872467" y="3738232"/>
            <a:ext cx="497271" cy="184666"/>
            <a:chOff x="1965325" y="2343150"/>
            <a:chExt cx="365125" cy="113352"/>
          </a:xfrm>
        </p:grpSpPr>
        <p:sp>
          <p:nvSpPr>
            <p:cNvPr id="1335" name="TextBox 1334">
              <a:extLst>
                <a:ext uri="{FF2B5EF4-FFF2-40B4-BE49-F238E27FC236}">
                  <a16:creationId xmlns:a16="http://schemas.microsoft.com/office/drawing/2014/main" id="{460FD394-5B1D-996C-AE72-FCFFD0235555}"/>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cxnSp>
          <p:nvCxnSpPr>
            <p:cNvPr id="1336" name="Straight Connector 1335">
              <a:extLst>
                <a:ext uri="{FF2B5EF4-FFF2-40B4-BE49-F238E27FC236}">
                  <a16:creationId xmlns:a16="http://schemas.microsoft.com/office/drawing/2014/main" id="{40184A4F-0527-3C69-5BE8-53131000397E}"/>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2" name="Group 1021">
            <a:extLst>
              <a:ext uri="{FF2B5EF4-FFF2-40B4-BE49-F238E27FC236}">
                <a16:creationId xmlns:a16="http://schemas.microsoft.com/office/drawing/2014/main" id="{FD40CBEC-4B27-027A-DFF6-05346C0A9E6E}"/>
              </a:ext>
            </a:extLst>
          </p:cNvPr>
          <p:cNvGrpSpPr/>
          <p:nvPr/>
        </p:nvGrpSpPr>
        <p:grpSpPr>
          <a:xfrm>
            <a:off x="6872467" y="3976167"/>
            <a:ext cx="497271" cy="184666"/>
            <a:chOff x="1965325" y="2343150"/>
            <a:chExt cx="365125" cy="113352"/>
          </a:xfrm>
        </p:grpSpPr>
        <p:sp>
          <p:nvSpPr>
            <p:cNvPr id="1333" name="TextBox 1332">
              <a:extLst>
                <a:ext uri="{FF2B5EF4-FFF2-40B4-BE49-F238E27FC236}">
                  <a16:creationId xmlns:a16="http://schemas.microsoft.com/office/drawing/2014/main" id="{CAEB5C89-F780-064F-2BB6-E4CF6BF6A85E}"/>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p:txBody>
        </p:sp>
        <p:cxnSp>
          <p:nvCxnSpPr>
            <p:cNvPr id="1334" name="Straight Connector 1333">
              <a:extLst>
                <a:ext uri="{FF2B5EF4-FFF2-40B4-BE49-F238E27FC236}">
                  <a16:creationId xmlns:a16="http://schemas.microsoft.com/office/drawing/2014/main" id="{21CD731C-3EF9-7BC0-B1F3-575CC92EB79A}"/>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3" name="Group 1022">
            <a:extLst>
              <a:ext uri="{FF2B5EF4-FFF2-40B4-BE49-F238E27FC236}">
                <a16:creationId xmlns:a16="http://schemas.microsoft.com/office/drawing/2014/main" id="{781F853A-5AAF-4AFD-DBC3-6F04DB9C139E}"/>
              </a:ext>
            </a:extLst>
          </p:cNvPr>
          <p:cNvGrpSpPr/>
          <p:nvPr/>
        </p:nvGrpSpPr>
        <p:grpSpPr>
          <a:xfrm>
            <a:off x="6872468" y="4214101"/>
            <a:ext cx="4778113" cy="184666"/>
            <a:chOff x="1965325" y="2343150"/>
            <a:chExt cx="3508375" cy="113352"/>
          </a:xfrm>
        </p:grpSpPr>
        <p:sp>
          <p:nvSpPr>
            <p:cNvPr id="1331" name="TextBox 1330">
              <a:extLst>
                <a:ext uri="{FF2B5EF4-FFF2-40B4-BE49-F238E27FC236}">
                  <a16:creationId xmlns:a16="http://schemas.microsoft.com/office/drawing/2014/main" id="{4556E782-7F9D-E6A2-5B91-EE0BACF76118}"/>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1332" name="Straight Connector 1331">
              <a:extLst>
                <a:ext uri="{FF2B5EF4-FFF2-40B4-BE49-F238E27FC236}">
                  <a16:creationId xmlns:a16="http://schemas.microsoft.com/office/drawing/2014/main" id="{C62CE70F-972F-80BB-2103-093588131242}"/>
                </a:ext>
              </a:extLst>
            </p:cNvPr>
            <p:cNvCxnSpPr>
              <a:cxnSpLocks/>
            </p:cNvCxnSpPr>
            <p:nvPr/>
          </p:nvCxnSpPr>
          <p:spPr>
            <a:xfrm>
              <a:off x="2254250" y="2412399"/>
              <a:ext cx="321945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4" name="Group 1023">
            <a:extLst>
              <a:ext uri="{FF2B5EF4-FFF2-40B4-BE49-F238E27FC236}">
                <a16:creationId xmlns:a16="http://schemas.microsoft.com/office/drawing/2014/main" id="{CFEB3057-EB62-5812-23EF-D5882FB877AF}"/>
              </a:ext>
            </a:extLst>
          </p:cNvPr>
          <p:cNvGrpSpPr/>
          <p:nvPr/>
        </p:nvGrpSpPr>
        <p:grpSpPr>
          <a:xfrm>
            <a:off x="6872467" y="3024428"/>
            <a:ext cx="497271" cy="184666"/>
            <a:chOff x="1965325" y="2343150"/>
            <a:chExt cx="365125" cy="113352"/>
          </a:xfrm>
        </p:grpSpPr>
        <p:sp>
          <p:nvSpPr>
            <p:cNvPr id="1329" name="TextBox 1328">
              <a:extLst>
                <a:ext uri="{FF2B5EF4-FFF2-40B4-BE49-F238E27FC236}">
                  <a16:creationId xmlns:a16="http://schemas.microsoft.com/office/drawing/2014/main" id="{80F1710F-F0D1-2AFD-09D4-2327B68CA338}"/>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cxnSp>
          <p:nvCxnSpPr>
            <p:cNvPr id="1330" name="Straight Connector 1329">
              <a:extLst>
                <a:ext uri="{FF2B5EF4-FFF2-40B4-BE49-F238E27FC236}">
                  <a16:creationId xmlns:a16="http://schemas.microsoft.com/office/drawing/2014/main" id="{6619B115-C508-B797-70BC-11258E094BAB}"/>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5" name="Group 1024">
            <a:extLst>
              <a:ext uri="{FF2B5EF4-FFF2-40B4-BE49-F238E27FC236}">
                <a16:creationId xmlns:a16="http://schemas.microsoft.com/office/drawing/2014/main" id="{2E8B0748-73DF-0101-2013-29521010461F}"/>
              </a:ext>
            </a:extLst>
          </p:cNvPr>
          <p:cNvGrpSpPr/>
          <p:nvPr/>
        </p:nvGrpSpPr>
        <p:grpSpPr>
          <a:xfrm>
            <a:off x="6872467" y="3262363"/>
            <a:ext cx="497271" cy="184666"/>
            <a:chOff x="1965325" y="2343150"/>
            <a:chExt cx="365125" cy="113352"/>
          </a:xfrm>
        </p:grpSpPr>
        <p:sp>
          <p:nvSpPr>
            <p:cNvPr id="1327" name="TextBox 1326">
              <a:extLst>
                <a:ext uri="{FF2B5EF4-FFF2-40B4-BE49-F238E27FC236}">
                  <a16:creationId xmlns:a16="http://schemas.microsoft.com/office/drawing/2014/main" id="{F51AFFD5-17F5-4206-E7C0-E79A775D6003}"/>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cxnSp>
          <p:nvCxnSpPr>
            <p:cNvPr id="1328" name="Straight Connector 1327">
              <a:extLst>
                <a:ext uri="{FF2B5EF4-FFF2-40B4-BE49-F238E27FC236}">
                  <a16:creationId xmlns:a16="http://schemas.microsoft.com/office/drawing/2014/main" id="{ED9ECCF3-622D-7776-A5C2-535184FCF48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8" name="Group 1027">
            <a:extLst>
              <a:ext uri="{FF2B5EF4-FFF2-40B4-BE49-F238E27FC236}">
                <a16:creationId xmlns:a16="http://schemas.microsoft.com/office/drawing/2014/main" id="{7A605292-C668-F90B-D13B-101ECF26AB1D}"/>
              </a:ext>
            </a:extLst>
          </p:cNvPr>
          <p:cNvGrpSpPr/>
          <p:nvPr/>
        </p:nvGrpSpPr>
        <p:grpSpPr>
          <a:xfrm>
            <a:off x="6872467" y="2786493"/>
            <a:ext cx="497271" cy="184666"/>
            <a:chOff x="1965325" y="2343150"/>
            <a:chExt cx="365125" cy="113352"/>
          </a:xfrm>
        </p:grpSpPr>
        <p:sp>
          <p:nvSpPr>
            <p:cNvPr id="1325" name="TextBox 1324">
              <a:extLst>
                <a:ext uri="{FF2B5EF4-FFF2-40B4-BE49-F238E27FC236}">
                  <a16:creationId xmlns:a16="http://schemas.microsoft.com/office/drawing/2014/main" id="{09C2D7C9-09A0-892D-D351-0185F5148F32}"/>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60</a:t>
              </a:r>
            </a:p>
          </p:txBody>
        </p:sp>
        <p:cxnSp>
          <p:nvCxnSpPr>
            <p:cNvPr id="1326" name="Straight Connector 1325">
              <a:extLst>
                <a:ext uri="{FF2B5EF4-FFF2-40B4-BE49-F238E27FC236}">
                  <a16:creationId xmlns:a16="http://schemas.microsoft.com/office/drawing/2014/main" id="{5F40E930-D945-ACBE-5D05-E1C631C42B30}"/>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9" name="Group 1028">
            <a:extLst>
              <a:ext uri="{FF2B5EF4-FFF2-40B4-BE49-F238E27FC236}">
                <a16:creationId xmlns:a16="http://schemas.microsoft.com/office/drawing/2014/main" id="{E067B60A-C01F-D122-BE58-AC9B2D70DAD5}"/>
              </a:ext>
            </a:extLst>
          </p:cNvPr>
          <p:cNvGrpSpPr/>
          <p:nvPr/>
        </p:nvGrpSpPr>
        <p:grpSpPr>
          <a:xfrm>
            <a:off x="7180069" y="1865775"/>
            <a:ext cx="367504" cy="2734704"/>
            <a:chOff x="1953060" y="777875"/>
            <a:chExt cx="269843" cy="1678627"/>
          </a:xfrm>
        </p:grpSpPr>
        <p:sp>
          <p:nvSpPr>
            <p:cNvPr id="1323" name="TextBox 1322">
              <a:extLst>
                <a:ext uri="{FF2B5EF4-FFF2-40B4-BE49-F238E27FC236}">
                  <a16:creationId xmlns:a16="http://schemas.microsoft.com/office/drawing/2014/main" id="{1EEA2B9F-E06A-329F-3C8E-73F3C03E573B}"/>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1324" name="Straight Connector 1323">
              <a:extLst>
                <a:ext uri="{FF2B5EF4-FFF2-40B4-BE49-F238E27FC236}">
                  <a16:creationId xmlns:a16="http://schemas.microsoft.com/office/drawing/2014/main" id="{2130D5CB-2038-953D-FA89-5243B79326A5}"/>
                </a:ext>
              </a:extLst>
            </p:cNvPr>
            <p:cNvCxnSpPr>
              <a:cxnSpLocks/>
            </p:cNvCxnSpPr>
            <p:nvPr/>
          </p:nvCxnSpPr>
          <p:spPr>
            <a:xfrm>
              <a:off x="2087981" y="777875"/>
              <a:ext cx="0" cy="15684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0" name="Group 1029">
            <a:extLst>
              <a:ext uri="{FF2B5EF4-FFF2-40B4-BE49-F238E27FC236}">
                <a16:creationId xmlns:a16="http://schemas.microsoft.com/office/drawing/2014/main" id="{6F03DA5E-E46F-ECD9-3199-05C4636D2B0D}"/>
              </a:ext>
            </a:extLst>
          </p:cNvPr>
          <p:cNvGrpSpPr/>
          <p:nvPr/>
        </p:nvGrpSpPr>
        <p:grpSpPr>
          <a:xfrm>
            <a:off x="7498629" y="4327883"/>
            <a:ext cx="367504" cy="272598"/>
            <a:chOff x="1953060" y="2289175"/>
            <a:chExt cx="269843" cy="167327"/>
          </a:xfrm>
        </p:grpSpPr>
        <p:sp>
          <p:nvSpPr>
            <p:cNvPr id="1321" name="TextBox 1320">
              <a:extLst>
                <a:ext uri="{FF2B5EF4-FFF2-40B4-BE49-F238E27FC236}">
                  <a16:creationId xmlns:a16="http://schemas.microsoft.com/office/drawing/2014/main" id="{DBCDF08F-E6F6-4ACD-ADC2-FC576E016881}"/>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p:txBody>
        </p:sp>
        <p:cxnSp>
          <p:nvCxnSpPr>
            <p:cNvPr id="1322" name="Straight Connector 1321">
              <a:extLst>
                <a:ext uri="{FF2B5EF4-FFF2-40B4-BE49-F238E27FC236}">
                  <a16:creationId xmlns:a16="http://schemas.microsoft.com/office/drawing/2014/main" id="{1F7054AE-CE5B-F338-A3E8-EDC4CB3545F5}"/>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1" name="Group 1030">
            <a:extLst>
              <a:ext uri="{FF2B5EF4-FFF2-40B4-BE49-F238E27FC236}">
                <a16:creationId xmlns:a16="http://schemas.microsoft.com/office/drawing/2014/main" id="{8D6F6CED-6CD5-DD39-C1B5-E459C40A79A0}"/>
              </a:ext>
            </a:extLst>
          </p:cNvPr>
          <p:cNvGrpSpPr/>
          <p:nvPr/>
        </p:nvGrpSpPr>
        <p:grpSpPr>
          <a:xfrm>
            <a:off x="7817189" y="4327883"/>
            <a:ext cx="367504" cy="272598"/>
            <a:chOff x="1953060" y="2289175"/>
            <a:chExt cx="269843" cy="167327"/>
          </a:xfrm>
        </p:grpSpPr>
        <p:sp>
          <p:nvSpPr>
            <p:cNvPr id="1319" name="TextBox 1318">
              <a:extLst>
                <a:ext uri="{FF2B5EF4-FFF2-40B4-BE49-F238E27FC236}">
                  <a16:creationId xmlns:a16="http://schemas.microsoft.com/office/drawing/2014/main" id="{D41BA474-F0BD-C896-07F0-8C1BEF36781C}"/>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cxnSp>
          <p:nvCxnSpPr>
            <p:cNvPr id="1320" name="Straight Connector 1319">
              <a:extLst>
                <a:ext uri="{FF2B5EF4-FFF2-40B4-BE49-F238E27FC236}">
                  <a16:creationId xmlns:a16="http://schemas.microsoft.com/office/drawing/2014/main" id="{04A65F92-AF44-3902-F868-A484AA00C2B1}"/>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2" name="Group 1031">
            <a:extLst>
              <a:ext uri="{FF2B5EF4-FFF2-40B4-BE49-F238E27FC236}">
                <a16:creationId xmlns:a16="http://schemas.microsoft.com/office/drawing/2014/main" id="{5693A1F7-A994-A949-54C8-4BB696FC6EC6}"/>
              </a:ext>
            </a:extLst>
          </p:cNvPr>
          <p:cNvGrpSpPr/>
          <p:nvPr/>
        </p:nvGrpSpPr>
        <p:grpSpPr>
          <a:xfrm>
            <a:off x="8135749" y="4327883"/>
            <a:ext cx="367504" cy="272598"/>
            <a:chOff x="1953060" y="2289175"/>
            <a:chExt cx="269843" cy="167327"/>
          </a:xfrm>
        </p:grpSpPr>
        <p:sp>
          <p:nvSpPr>
            <p:cNvPr id="1317" name="TextBox 1316">
              <a:extLst>
                <a:ext uri="{FF2B5EF4-FFF2-40B4-BE49-F238E27FC236}">
                  <a16:creationId xmlns:a16="http://schemas.microsoft.com/office/drawing/2014/main" id="{AB708929-55BC-E422-ADA5-DCB386047130}"/>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cxnSp>
          <p:nvCxnSpPr>
            <p:cNvPr id="1318" name="Straight Connector 1317">
              <a:extLst>
                <a:ext uri="{FF2B5EF4-FFF2-40B4-BE49-F238E27FC236}">
                  <a16:creationId xmlns:a16="http://schemas.microsoft.com/office/drawing/2014/main" id="{36417BE2-CCFF-AC0E-8F0C-79407C9B4BF8}"/>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3" name="Group 1032">
            <a:extLst>
              <a:ext uri="{FF2B5EF4-FFF2-40B4-BE49-F238E27FC236}">
                <a16:creationId xmlns:a16="http://schemas.microsoft.com/office/drawing/2014/main" id="{C653EA13-B2DC-B925-BA6B-F53091D0D0E1}"/>
              </a:ext>
            </a:extLst>
          </p:cNvPr>
          <p:cNvGrpSpPr/>
          <p:nvPr/>
        </p:nvGrpSpPr>
        <p:grpSpPr>
          <a:xfrm>
            <a:off x="8454311" y="4327883"/>
            <a:ext cx="367504" cy="272598"/>
            <a:chOff x="1953060" y="2289175"/>
            <a:chExt cx="269843" cy="167327"/>
          </a:xfrm>
        </p:grpSpPr>
        <p:sp>
          <p:nvSpPr>
            <p:cNvPr id="1315" name="TextBox 1314">
              <a:extLst>
                <a:ext uri="{FF2B5EF4-FFF2-40B4-BE49-F238E27FC236}">
                  <a16:creationId xmlns:a16="http://schemas.microsoft.com/office/drawing/2014/main" id="{EBB17139-460D-704F-6D34-958C7A511B08}"/>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cxnSp>
          <p:nvCxnSpPr>
            <p:cNvPr id="1316" name="Straight Connector 1315">
              <a:extLst>
                <a:ext uri="{FF2B5EF4-FFF2-40B4-BE49-F238E27FC236}">
                  <a16:creationId xmlns:a16="http://schemas.microsoft.com/office/drawing/2014/main" id="{C71482E2-982F-FC63-8D1B-A5F35053653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4" name="Group 1033">
            <a:extLst>
              <a:ext uri="{FF2B5EF4-FFF2-40B4-BE49-F238E27FC236}">
                <a16:creationId xmlns:a16="http://schemas.microsoft.com/office/drawing/2014/main" id="{CEF791BC-48F0-AB99-7413-5910041A8552}"/>
              </a:ext>
            </a:extLst>
          </p:cNvPr>
          <p:cNvGrpSpPr/>
          <p:nvPr/>
        </p:nvGrpSpPr>
        <p:grpSpPr>
          <a:xfrm>
            <a:off x="8772871" y="4327883"/>
            <a:ext cx="367504" cy="272598"/>
            <a:chOff x="1953060" y="2289175"/>
            <a:chExt cx="269843" cy="167327"/>
          </a:xfrm>
        </p:grpSpPr>
        <p:sp>
          <p:nvSpPr>
            <p:cNvPr id="1313" name="TextBox 1312">
              <a:extLst>
                <a:ext uri="{FF2B5EF4-FFF2-40B4-BE49-F238E27FC236}">
                  <a16:creationId xmlns:a16="http://schemas.microsoft.com/office/drawing/2014/main" id="{371C75DD-4581-8AAF-2DD6-D5EF76E47B90}"/>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a:t>
              </a:r>
            </a:p>
          </p:txBody>
        </p:sp>
        <p:cxnSp>
          <p:nvCxnSpPr>
            <p:cNvPr id="1314" name="Straight Connector 1313">
              <a:extLst>
                <a:ext uri="{FF2B5EF4-FFF2-40B4-BE49-F238E27FC236}">
                  <a16:creationId xmlns:a16="http://schemas.microsoft.com/office/drawing/2014/main" id="{189F3509-9E7D-4057-9934-1FF4E599431C}"/>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5" name="Group 1034">
            <a:extLst>
              <a:ext uri="{FF2B5EF4-FFF2-40B4-BE49-F238E27FC236}">
                <a16:creationId xmlns:a16="http://schemas.microsoft.com/office/drawing/2014/main" id="{E3914429-471F-C94F-7CA1-29FC4F0A935B}"/>
              </a:ext>
            </a:extLst>
          </p:cNvPr>
          <p:cNvGrpSpPr/>
          <p:nvPr/>
        </p:nvGrpSpPr>
        <p:grpSpPr>
          <a:xfrm>
            <a:off x="9091431" y="4327883"/>
            <a:ext cx="367504" cy="272598"/>
            <a:chOff x="1953060" y="2289175"/>
            <a:chExt cx="269843" cy="167327"/>
          </a:xfrm>
        </p:grpSpPr>
        <p:sp>
          <p:nvSpPr>
            <p:cNvPr id="1311" name="TextBox 1310">
              <a:extLst>
                <a:ext uri="{FF2B5EF4-FFF2-40B4-BE49-F238E27FC236}">
                  <a16:creationId xmlns:a16="http://schemas.microsoft.com/office/drawing/2014/main" id="{7E042C7F-0366-2772-219E-4CFDF35C3C54}"/>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cxnSp>
          <p:nvCxnSpPr>
            <p:cNvPr id="1312" name="Straight Connector 1311">
              <a:extLst>
                <a:ext uri="{FF2B5EF4-FFF2-40B4-BE49-F238E27FC236}">
                  <a16:creationId xmlns:a16="http://schemas.microsoft.com/office/drawing/2014/main" id="{A4444254-F1A8-B8E9-6782-5814857AABB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6" name="Group 1035">
            <a:extLst>
              <a:ext uri="{FF2B5EF4-FFF2-40B4-BE49-F238E27FC236}">
                <a16:creationId xmlns:a16="http://schemas.microsoft.com/office/drawing/2014/main" id="{C1BCBAAA-56F9-CAF7-0600-06CE0D40DBB4}"/>
              </a:ext>
            </a:extLst>
          </p:cNvPr>
          <p:cNvGrpSpPr/>
          <p:nvPr/>
        </p:nvGrpSpPr>
        <p:grpSpPr>
          <a:xfrm>
            <a:off x="9409991" y="4327883"/>
            <a:ext cx="367504" cy="272598"/>
            <a:chOff x="1953060" y="2289175"/>
            <a:chExt cx="269843" cy="167327"/>
          </a:xfrm>
        </p:grpSpPr>
        <p:sp>
          <p:nvSpPr>
            <p:cNvPr id="1309" name="TextBox 1308">
              <a:extLst>
                <a:ext uri="{FF2B5EF4-FFF2-40B4-BE49-F238E27FC236}">
                  <a16:creationId xmlns:a16="http://schemas.microsoft.com/office/drawing/2014/main" id="{C870A6D1-15C3-F2A8-D19B-FDC049877F41}"/>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cxnSp>
          <p:nvCxnSpPr>
            <p:cNvPr id="1310" name="Straight Connector 1309">
              <a:extLst>
                <a:ext uri="{FF2B5EF4-FFF2-40B4-BE49-F238E27FC236}">
                  <a16:creationId xmlns:a16="http://schemas.microsoft.com/office/drawing/2014/main" id="{90A36816-8331-596E-22CF-89DBCDE8699E}"/>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7" name="Group 1036">
            <a:extLst>
              <a:ext uri="{FF2B5EF4-FFF2-40B4-BE49-F238E27FC236}">
                <a16:creationId xmlns:a16="http://schemas.microsoft.com/office/drawing/2014/main" id="{67A22270-8491-5D4C-8CC2-A3F0F316E876}"/>
              </a:ext>
            </a:extLst>
          </p:cNvPr>
          <p:cNvGrpSpPr/>
          <p:nvPr/>
        </p:nvGrpSpPr>
        <p:grpSpPr>
          <a:xfrm>
            <a:off x="9728552" y="4327883"/>
            <a:ext cx="367504" cy="272598"/>
            <a:chOff x="1953060" y="2289175"/>
            <a:chExt cx="269843" cy="167327"/>
          </a:xfrm>
        </p:grpSpPr>
        <p:sp>
          <p:nvSpPr>
            <p:cNvPr id="1307" name="TextBox 1306">
              <a:extLst>
                <a:ext uri="{FF2B5EF4-FFF2-40B4-BE49-F238E27FC236}">
                  <a16:creationId xmlns:a16="http://schemas.microsoft.com/office/drawing/2014/main" id="{16ADEF10-A72E-A603-B67C-CB4DCF36E395}"/>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cxnSp>
          <p:nvCxnSpPr>
            <p:cNvPr id="1308" name="Straight Connector 1307">
              <a:extLst>
                <a:ext uri="{FF2B5EF4-FFF2-40B4-BE49-F238E27FC236}">
                  <a16:creationId xmlns:a16="http://schemas.microsoft.com/office/drawing/2014/main" id="{DC705A13-5427-2942-8AA4-56B215AEC35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8" name="Group 1037">
            <a:extLst>
              <a:ext uri="{FF2B5EF4-FFF2-40B4-BE49-F238E27FC236}">
                <a16:creationId xmlns:a16="http://schemas.microsoft.com/office/drawing/2014/main" id="{0DC28D7D-45C2-2591-515C-016BB61306CF}"/>
              </a:ext>
            </a:extLst>
          </p:cNvPr>
          <p:cNvGrpSpPr/>
          <p:nvPr/>
        </p:nvGrpSpPr>
        <p:grpSpPr>
          <a:xfrm>
            <a:off x="10047112" y="4327883"/>
            <a:ext cx="367504" cy="272598"/>
            <a:chOff x="1953060" y="2289175"/>
            <a:chExt cx="269843" cy="167327"/>
          </a:xfrm>
        </p:grpSpPr>
        <p:sp>
          <p:nvSpPr>
            <p:cNvPr id="1305" name="TextBox 1304">
              <a:extLst>
                <a:ext uri="{FF2B5EF4-FFF2-40B4-BE49-F238E27FC236}">
                  <a16:creationId xmlns:a16="http://schemas.microsoft.com/office/drawing/2014/main" id="{13213809-649A-4C1E-B1B6-8E4E7D10B675}"/>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p:txBody>
        </p:sp>
        <p:cxnSp>
          <p:nvCxnSpPr>
            <p:cNvPr id="1306" name="Straight Connector 1305">
              <a:extLst>
                <a:ext uri="{FF2B5EF4-FFF2-40B4-BE49-F238E27FC236}">
                  <a16:creationId xmlns:a16="http://schemas.microsoft.com/office/drawing/2014/main" id="{4F146FBD-3D33-5BF7-FB17-0855726D7D7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9" name="Group 1038">
            <a:extLst>
              <a:ext uri="{FF2B5EF4-FFF2-40B4-BE49-F238E27FC236}">
                <a16:creationId xmlns:a16="http://schemas.microsoft.com/office/drawing/2014/main" id="{41DF3A90-573C-0AC8-3734-F11D8675542E}"/>
              </a:ext>
            </a:extLst>
          </p:cNvPr>
          <p:cNvGrpSpPr/>
          <p:nvPr/>
        </p:nvGrpSpPr>
        <p:grpSpPr>
          <a:xfrm>
            <a:off x="10365672" y="4327883"/>
            <a:ext cx="367504" cy="272598"/>
            <a:chOff x="1953060" y="2289175"/>
            <a:chExt cx="269843" cy="167327"/>
          </a:xfrm>
        </p:grpSpPr>
        <p:sp>
          <p:nvSpPr>
            <p:cNvPr id="1303" name="TextBox 1302">
              <a:extLst>
                <a:ext uri="{FF2B5EF4-FFF2-40B4-BE49-F238E27FC236}">
                  <a16:creationId xmlns:a16="http://schemas.microsoft.com/office/drawing/2014/main" id="{D500E0A9-75AE-F836-20FE-BD5A9B1F0784}"/>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1304" name="Straight Connector 1303">
              <a:extLst>
                <a:ext uri="{FF2B5EF4-FFF2-40B4-BE49-F238E27FC236}">
                  <a16:creationId xmlns:a16="http://schemas.microsoft.com/office/drawing/2014/main" id="{6C16BCDA-3F30-D158-F415-106B0E914FA9}"/>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3708E94A-24CF-3086-0012-D21782B47270}"/>
              </a:ext>
            </a:extLst>
          </p:cNvPr>
          <p:cNvGrpSpPr/>
          <p:nvPr/>
        </p:nvGrpSpPr>
        <p:grpSpPr>
          <a:xfrm>
            <a:off x="10684232" y="4327883"/>
            <a:ext cx="367504" cy="272598"/>
            <a:chOff x="1953060" y="2289175"/>
            <a:chExt cx="269843" cy="167327"/>
          </a:xfrm>
        </p:grpSpPr>
        <p:sp>
          <p:nvSpPr>
            <p:cNvPr id="1301" name="TextBox 1300">
              <a:extLst>
                <a:ext uri="{FF2B5EF4-FFF2-40B4-BE49-F238E27FC236}">
                  <a16:creationId xmlns:a16="http://schemas.microsoft.com/office/drawing/2014/main" id="{26C921B7-07C9-69D4-97DB-26D1E2E1919E}"/>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cxnSp>
          <p:nvCxnSpPr>
            <p:cNvPr id="1302" name="Straight Connector 1301">
              <a:extLst>
                <a:ext uri="{FF2B5EF4-FFF2-40B4-BE49-F238E27FC236}">
                  <a16:creationId xmlns:a16="http://schemas.microsoft.com/office/drawing/2014/main" id="{E382D3A5-FDCE-29D1-5597-E65CB99F642F}"/>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41" name="Group 1040">
            <a:extLst>
              <a:ext uri="{FF2B5EF4-FFF2-40B4-BE49-F238E27FC236}">
                <a16:creationId xmlns:a16="http://schemas.microsoft.com/office/drawing/2014/main" id="{8730E5DE-9B30-68C4-4C4A-03D895E7608D}"/>
              </a:ext>
            </a:extLst>
          </p:cNvPr>
          <p:cNvGrpSpPr/>
          <p:nvPr/>
        </p:nvGrpSpPr>
        <p:grpSpPr>
          <a:xfrm>
            <a:off x="11002793" y="4327883"/>
            <a:ext cx="367504" cy="272598"/>
            <a:chOff x="1953060" y="2289175"/>
            <a:chExt cx="269843" cy="167327"/>
          </a:xfrm>
        </p:grpSpPr>
        <p:sp>
          <p:nvSpPr>
            <p:cNvPr id="1299" name="TextBox 1298">
              <a:extLst>
                <a:ext uri="{FF2B5EF4-FFF2-40B4-BE49-F238E27FC236}">
                  <a16:creationId xmlns:a16="http://schemas.microsoft.com/office/drawing/2014/main" id="{DA51DB26-79EC-8269-9CD0-DD7805180557}"/>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cxnSp>
          <p:nvCxnSpPr>
            <p:cNvPr id="1300" name="Straight Connector 1299">
              <a:extLst>
                <a:ext uri="{FF2B5EF4-FFF2-40B4-BE49-F238E27FC236}">
                  <a16:creationId xmlns:a16="http://schemas.microsoft.com/office/drawing/2014/main" id="{92496A83-2D60-9A8E-CA94-B6FEFAA957FB}"/>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42" name="Group 1041">
            <a:extLst>
              <a:ext uri="{FF2B5EF4-FFF2-40B4-BE49-F238E27FC236}">
                <a16:creationId xmlns:a16="http://schemas.microsoft.com/office/drawing/2014/main" id="{7DB1D9A0-4448-8961-A466-80FBD486DDAC}"/>
              </a:ext>
            </a:extLst>
          </p:cNvPr>
          <p:cNvGrpSpPr/>
          <p:nvPr/>
        </p:nvGrpSpPr>
        <p:grpSpPr>
          <a:xfrm>
            <a:off x="11321356" y="4327883"/>
            <a:ext cx="367504" cy="272598"/>
            <a:chOff x="1953060" y="2289175"/>
            <a:chExt cx="269843" cy="167327"/>
          </a:xfrm>
        </p:grpSpPr>
        <p:sp>
          <p:nvSpPr>
            <p:cNvPr id="1297" name="TextBox 1296">
              <a:extLst>
                <a:ext uri="{FF2B5EF4-FFF2-40B4-BE49-F238E27FC236}">
                  <a16:creationId xmlns:a16="http://schemas.microsoft.com/office/drawing/2014/main" id="{379BC4E1-B648-CEE1-DA61-7FEA4EE09A06}"/>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cxnSp>
          <p:nvCxnSpPr>
            <p:cNvPr id="1298" name="Straight Connector 1297">
              <a:extLst>
                <a:ext uri="{FF2B5EF4-FFF2-40B4-BE49-F238E27FC236}">
                  <a16:creationId xmlns:a16="http://schemas.microsoft.com/office/drawing/2014/main" id="{551F8111-C211-2E90-9D98-C8A2BAF2FC3A}"/>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43" name="TextBox 1042">
            <a:extLst>
              <a:ext uri="{FF2B5EF4-FFF2-40B4-BE49-F238E27FC236}">
                <a16:creationId xmlns:a16="http://schemas.microsoft.com/office/drawing/2014/main" id="{918FD88E-37DB-F99D-CD63-FD3388CC8E70}"/>
              </a:ext>
            </a:extLst>
          </p:cNvPr>
          <p:cNvSpPr txBox="1"/>
          <p:nvPr/>
        </p:nvSpPr>
        <p:spPr>
          <a:xfrm>
            <a:off x="8046375" y="4592994"/>
            <a:ext cx="2728039"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Time from randomisation (months)</a:t>
            </a:r>
          </a:p>
        </p:txBody>
      </p:sp>
      <p:grpSp>
        <p:nvGrpSpPr>
          <p:cNvPr id="1044" name="Group 1043">
            <a:extLst>
              <a:ext uri="{FF2B5EF4-FFF2-40B4-BE49-F238E27FC236}">
                <a16:creationId xmlns:a16="http://schemas.microsoft.com/office/drawing/2014/main" id="{EA40A5C8-D28F-4B27-8D35-710A38E146F9}"/>
              </a:ext>
            </a:extLst>
          </p:cNvPr>
          <p:cNvGrpSpPr/>
          <p:nvPr/>
        </p:nvGrpSpPr>
        <p:grpSpPr>
          <a:xfrm>
            <a:off x="6031278" y="4747845"/>
            <a:ext cx="5657583" cy="553999"/>
            <a:chOff x="2198574" y="3388167"/>
            <a:chExt cx="4154134" cy="340058"/>
          </a:xfrm>
        </p:grpSpPr>
        <p:sp>
          <p:nvSpPr>
            <p:cNvPr id="1282" name="TextBox 1281">
              <a:extLst>
                <a:ext uri="{FF2B5EF4-FFF2-40B4-BE49-F238E27FC236}">
                  <a16:creationId xmlns:a16="http://schemas.microsoft.com/office/drawing/2014/main" id="{4369843D-B32F-159A-4864-F1944C14DBA8}"/>
                </a:ext>
              </a:extLst>
            </p:cNvPr>
            <p:cNvSpPr txBox="1"/>
            <p:nvPr/>
          </p:nvSpPr>
          <p:spPr>
            <a:xfrm>
              <a:off x="304208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sp>
          <p:nvSpPr>
            <p:cNvPr id="1283" name="TextBox 1282">
              <a:extLst>
                <a:ext uri="{FF2B5EF4-FFF2-40B4-BE49-F238E27FC236}">
                  <a16:creationId xmlns:a16="http://schemas.microsoft.com/office/drawing/2014/main" id="{79851C89-75E6-1088-DC95-BA5AE45D0F2F}"/>
                </a:ext>
              </a:extLst>
            </p:cNvPr>
            <p:cNvSpPr txBox="1"/>
            <p:nvPr/>
          </p:nvSpPr>
          <p:spPr>
            <a:xfrm>
              <a:off x="327599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43</a:t>
              </a:r>
            </a:p>
          </p:txBody>
        </p:sp>
        <p:sp>
          <p:nvSpPr>
            <p:cNvPr id="1284" name="TextBox 1283">
              <a:extLst>
                <a:ext uri="{FF2B5EF4-FFF2-40B4-BE49-F238E27FC236}">
                  <a16:creationId xmlns:a16="http://schemas.microsoft.com/office/drawing/2014/main" id="{B8B8EE8F-871E-92ED-36AC-0FFA03B23F1D}"/>
                </a:ext>
              </a:extLst>
            </p:cNvPr>
            <p:cNvSpPr txBox="1"/>
            <p:nvPr/>
          </p:nvSpPr>
          <p:spPr>
            <a:xfrm>
              <a:off x="350989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35</a:t>
              </a:r>
            </a:p>
          </p:txBody>
        </p:sp>
        <p:sp>
          <p:nvSpPr>
            <p:cNvPr id="1285" name="TextBox 1284">
              <a:extLst>
                <a:ext uri="{FF2B5EF4-FFF2-40B4-BE49-F238E27FC236}">
                  <a16:creationId xmlns:a16="http://schemas.microsoft.com/office/drawing/2014/main" id="{4E1E619B-445C-7F95-AF4D-1693901DB950}"/>
                </a:ext>
              </a:extLst>
            </p:cNvPr>
            <p:cNvSpPr txBox="1"/>
            <p:nvPr/>
          </p:nvSpPr>
          <p:spPr>
            <a:xfrm>
              <a:off x="374380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28</a:t>
              </a:r>
            </a:p>
          </p:txBody>
        </p:sp>
        <p:sp>
          <p:nvSpPr>
            <p:cNvPr id="1286" name="TextBox 1285">
              <a:extLst>
                <a:ext uri="{FF2B5EF4-FFF2-40B4-BE49-F238E27FC236}">
                  <a16:creationId xmlns:a16="http://schemas.microsoft.com/office/drawing/2014/main" id="{7822E3AE-60CB-AE57-3C27-74BC79D06C45}"/>
                </a:ext>
              </a:extLst>
            </p:cNvPr>
            <p:cNvSpPr txBox="1"/>
            <p:nvPr/>
          </p:nvSpPr>
          <p:spPr>
            <a:xfrm>
              <a:off x="397770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sp>
          <p:nvSpPr>
            <p:cNvPr id="1287" name="TextBox 1286">
              <a:extLst>
                <a:ext uri="{FF2B5EF4-FFF2-40B4-BE49-F238E27FC236}">
                  <a16:creationId xmlns:a16="http://schemas.microsoft.com/office/drawing/2014/main" id="{9AEB08D5-E3F9-CD46-D482-ADD3190B65AD}"/>
                </a:ext>
              </a:extLst>
            </p:cNvPr>
            <p:cNvSpPr txBox="1"/>
            <p:nvPr/>
          </p:nvSpPr>
          <p:spPr>
            <a:xfrm>
              <a:off x="421161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sp>
          <p:nvSpPr>
            <p:cNvPr id="1288" name="TextBox 1287">
              <a:extLst>
                <a:ext uri="{FF2B5EF4-FFF2-40B4-BE49-F238E27FC236}">
                  <a16:creationId xmlns:a16="http://schemas.microsoft.com/office/drawing/2014/main" id="{46532E1E-F742-D11D-179D-693295047A07}"/>
                </a:ext>
              </a:extLst>
            </p:cNvPr>
            <p:cNvSpPr txBox="1"/>
            <p:nvPr/>
          </p:nvSpPr>
          <p:spPr>
            <a:xfrm>
              <a:off x="444552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16</a:t>
              </a:r>
            </a:p>
          </p:txBody>
        </p:sp>
        <p:sp>
          <p:nvSpPr>
            <p:cNvPr id="1289" name="TextBox 1288">
              <a:extLst>
                <a:ext uri="{FF2B5EF4-FFF2-40B4-BE49-F238E27FC236}">
                  <a16:creationId xmlns:a16="http://schemas.microsoft.com/office/drawing/2014/main" id="{1AC1E9BF-F816-05F0-6447-38A59D9361AC}"/>
                </a:ext>
              </a:extLst>
            </p:cNvPr>
            <p:cNvSpPr txBox="1"/>
            <p:nvPr/>
          </p:nvSpPr>
          <p:spPr>
            <a:xfrm>
              <a:off x="467942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sp>
          <p:nvSpPr>
            <p:cNvPr id="1290" name="TextBox 1289">
              <a:extLst>
                <a:ext uri="{FF2B5EF4-FFF2-40B4-BE49-F238E27FC236}">
                  <a16:creationId xmlns:a16="http://schemas.microsoft.com/office/drawing/2014/main" id="{DCE211C1-2A01-DC0F-63E7-AE328DFCCE36}"/>
                </a:ext>
              </a:extLst>
            </p:cNvPr>
            <p:cNvSpPr txBox="1"/>
            <p:nvPr/>
          </p:nvSpPr>
          <p:spPr>
            <a:xfrm>
              <a:off x="491333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sp>
          <p:nvSpPr>
            <p:cNvPr id="1291" name="TextBox 1290">
              <a:extLst>
                <a:ext uri="{FF2B5EF4-FFF2-40B4-BE49-F238E27FC236}">
                  <a16:creationId xmlns:a16="http://schemas.microsoft.com/office/drawing/2014/main" id="{6AA8B01E-41A8-1536-A97A-A5E26C78E02E}"/>
                </a:ext>
              </a:extLst>
            </p:cNvPr>
            <p:cNvSpPr txBox="1"/>
            <p:nvPr/>
          </p:nvSpPr>
          <p:spPr>
            <a:xfrm>
              <a:off x="514723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sp>
          <p:nvSpPr>
            <p:cNvPr id="1292" name="TextBox 1291">
              <a:extLst>
                <a:ext uri="{FF2B5EF4-FFF2-40B4-BE49-F238E27FC236}">
                  <a16:creationId xmlns:a16="http://schemas.microsoft.com/office/drawing/2014/main" id="{5F44AEA9-8B9E-FF4A-09E5-ADC0518AE2A0}"/>
                </a:ext>
              </a:extLst>
            </p:cNvPr>
            <p:cNvSpPr txBox="1"/>
            <p:nvPr/>
          </p:nvSpPr>
          <p:spPr>
            <a:xfrm>
              <a:off x="538114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sp>
          <p:nvSpPr>
            <p:cNvPr id="1293" name="TextBox 1292">
              <a:extLst>
                <a:ext uri="{FF2B5EF4-FFF2-40B4-BE49-F238E27FC236}">
                  <a16:creationId xmlns:a16="http://schemas.microsoft.com/office/drawing/2014/main" id="{BABE9822-A538-8487-C3E4-2536A4B266AD}"/>
                </a:ext>
              </a:extLst>
            </p:cNvPr>
            <p:cNvSpPr txBox="1"/>
            <p:nvPr/>
          </p:nvSpPr>
          <p:spPr>
            <a:xfrm>
              <a:off x="561505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294" name="TextBox 1293">
              <a:extLst>
                <a:ext uri="{FF2B5EF4-FFF2-40B4-BE49-F238E27FC236}">
                  <a16:creationId xmlns:a16="http://schemas.microsoft.com/office/drawing/2014/main" id="{4652AE75-9895-FF1C-5401-867F14517E4D}"/>
                </a:ext>
              </a:extLst>
            </p:cNvPr>
            <p:cNvSpPr txBox="1"/>
            <p:nvPr/>
          </p:nvSpPr>
          <p:spPr>
            <a:xfrm>
              <a:off x="584895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295" name="TextBox 1294">
              <a:extLst>
                <a:ext uri="{FF2B5EF4-FFF2-40B4-BE49-F238E27FC236}">
                  <a16:creationId xmlns:a16="http://schemas.microsoft.com/office/drawing/2014/main" id="{8C4F4E15-1F06-F9D1-F372-2AE0005D263A}"/>
                </a:ext>
              </a:extLst>
            </p:cNvPr>
            <p:cNvSpPr txBox="1"/>
            <p:nvPr/>
          </p:nvSpPr>
          <p:spPr>
            <a:xfrm>
              <a:off x="608286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296" name="TextBox 1295">
              <a:extLst>
                <a:ext uri="{FF2B5EF4-FFF2-40B4-BE49-F238E27FC236}">
                  <a16:creationId xmlns:a16="http://schemas.microsoft.com/office/drawing/2014/main" id="{BC521188-D5E8-730F-DF84-48BA83240428}"/>
                </a:ext>
              </a:extLst>
            </p:cNvPr>
            <p:cNvSpPr txBox="1"/>
            <p:nvPr/>
          </p:nvSpPr>
          <p:spPr>
            <a:xfrm>
              <a:off x="2198574" y="3388167"/>
              <a:ext cx="844518" cy="340057"/>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Number at risk:</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P</a:t>
              </a:r>
              <a:r>
                <a:rPr kumimoji="0" lang="en-GB"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BO arm</a:t>
              </a:r>
            </a:p>
          </p:txBody>
        </p:sp>
      </p:grpSp>
      <p:grpSp>
        <p:nvGrpSpPr>
          <p:cNvPr id="1418" name="Graphic 1351">
            <a:extLst>
              <a:ext uri="{FF2B5EF4-FFF2-40B4-BE49-F238E27FC236}">
                <a16:creationId xmlns:a16="http://schemas.microsoft.com/office/drawing/2014/main" id="{A4FA5E29-2C14-5D26-826D-5C34D124EEBB}"/>
              </a:ext>
            </a:extLst>
          </p:cNvPr>
          <p:cNvGrpSpPr/>
          <p:nvPr/>
        </p:nvGrpSpPr>
        <p:grpSpPr>
          <a:xfrm>
            <a:off x="1569554" y="1935112"/>
            <a:ext cx="3951060" cy="802291"/>
            <a:chOff x="1177165" y="1657074"/>
            <a:chExt cx="2963295" cy="601718"/>
          </a:xfrm>
          <a:noFill/>
        </p:grpSpPr>
        <p:sp>
          <p:nvSpPr>
            <p:cNvPr id="1419" name="Freeform 1418">
              <a:extLst>
                <a:ext uri="{FF2B5EF4-FFF2-40B4-BE49-F238E27FC236}">
                  <a16:creationId xmlns:a16="http://schemas.microsoft.com/office/drawing/2014/main" id="{9417B10E-840E-B001-F6CA-C023F937A7D6}"/>
                </a:ext>
              </a:extLst>
            </p:cNvPr>
            <p:cNvSpPr/>
            <p:nvPr/>
          </p:nvSpPr>
          <p:spPr>
            <a:xfrm rot="-5368752">
              <a:off x="4102473" y="222026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0" name="Freeform 1419">
              <a:extLst>
                <a:ext uri="{FF2B5EF4-FFF2-40B4-BE49-F238E27FC236}">
                  <a16:creationId xmlns:a16="http://schemas.microsoft.com/office/drawing/2014/main" id="{D1D1A861-3DA7-D995-AB98-57D598D15D51}"/>
                </a:ext>
              </a:extLst>
            </p:cNvPr>
            <p:cNvSpPr/>
            <p:nvPr/>
          </p:nvSpPr>
          <p:spPr>
            <a:xfrm rot="-5368752">
              <a:off x="4061903" y="222026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1" name="Freeform 1420">
              <a:extLst>
                <a:ext uri="{FF2B5EF4-FFF2-40B4-BE49-F238E27FC236}">
                  <a16:creationId xmlns:a16="http://schemas.microsoft.com/office/drawing/2014/main" id="{2C3D38AF-2D7B-9912-43F3-6F03AC9E723E}"/>
                </a:ext>
              </a:extLst>
            </p:cNvPr>
            <p:cNvSpPr/>
            <p:nvPr/>
          </p:nvSpPr>
          <p:spPr>
            <a:xfrm rot="-5368752">
              <a:off x="4032011" y="222080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2" name="Freeform 1421">
              <a:extLst>
                <a:ext uri="{FF2B5EF4-FFF2-40B4-BE49-F238E27FC236}">
                  <a16:creationId xmlns:a16="http://schemas.microsoft.com/office/drawing/2014/main" id="{B991997D-8F7F-42EF-2790-B9A0CC8EA460}"/>
                </a:ext>
              </a:extLst>
            </p:cNvPr>
            <p:cNvSpPr/>
            <p:nvPr/>
          </p:nvSpPr>
          <p:spPr>
            <a:xfrm rot="-5368752">
              <a:off x="4002131" y="222007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3" name="Freeform 1422">
              <a:extLst>
                <a:ext uri="{FF2B5EF4-FFF2-40B4-BE49-F238E27FC236}">
                  <a16:creationId xmlns:a16="http://schemas.microsoft.com/office/drawing/2014/main" id="{8F23876C-3BAB-85F4-E853-BC28A3385A5F}"/>
                </a:ext>
              </a:extLst>
            </p:cNvPr>
            <p:cNvSpPr/>
            <p:nvPr/>
          </p:nvSpPr>
          <p:spPr>
            <a:xfrm rot="-5368752">
              <a:off x="3830263" y="2220628"/>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4" name="Freeform 1423">
              <a:extLst>
                <a:ext uri="{FF2B5EF4-FFF2-40B4-BE49-F238E27FC236}">
                  <a16:creationId xmlns:a16="http://schemas.microsoft.com/office/drawing/2014/main" id="{D27A35E8-F720-5028-238F-9B4B4C3DA795}"/>
                </a:ext>
              </a:extLst>
            </p:cNvPr>
            <p:cNvSpPr/>
            <p:nvPr/>
          </p:nvSpPr>
          <p:spPr>
            <a:xfrm rot="-5368752">
              <a:off x="3800383" y="2219907"/>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5" name="Freeform 1424">
              <a:extLst>
                <a:ext uri="{FF2B5EF4-FFF2-40B4-BE49-F238E27FC236}">
                  <a16:creationId xmlns:a16="http://schemas.microsoft.com/office/drawing/2014/main" id="{108D6D2E-8C48-3445-4A13-68B9E48C36AE}"/>
                </a:ext>
              </a:extLst>
            </p:cNvPr>
            <p:cNvSpPr/>
            <p:nvPr/>
          </p:nvSpPr>
          <p:spPr>
            <a:xfrm rot="-5368752">
              <a:off x="3728845" y="222064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6" name="Freeform 1425">
              <a:extLst>
                <a:ext uri="{FF2B5EF4-FFF2-40B4-BE49-F238E27FC236}">
                  <a16:creationId xmlns:a16="http://schemas.microsoft.com/office/drawing/2014/main" id="{707A7B38-08BF-05CB-BF9B-235213EE1797}"/>
                </a:ext>
              </a:extLst>
            </p:cNvPr>
            <p:cNvSpPr/>
            <p:nvPr/>
          </p:nvSpPr>
          <p:spPr>
            <a:xfrm rot="-5368752">
              <a:off x="3245351" y="218009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7" name="Freeform 1426">
              <a:extLst>
                <a:ext uri="{FF2B5EF4-FFF2-40B4-BE49-F238E27FC236}">
                  <a16:creationId xmlns:a16="http://schemas.microsoft.com/office/drawing/2014/main" id="{F071C5C5-9566-687C-271E-6B4A6543C064}"/>
                </a:ext>
              </a:extLst>
            </p:cNvPr>
            <p:cNvSpPr/>
            <p:nvPr/>
          </p:nvSpPr>
          <p:spPr>
            <a:xfrm rot="-5368752">
              <a:off x="3044395" y="218071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8" name="Freeform 1427">
              <a:extLst>
                <a:ext uri="{FF2B5EF4-FFF2-40B4-BE49-F238E27FC236}">
                  <a16:creationId xmlns:a16="http://schemas.microsoft.com/office/drawing/2014/main" id="{5A33E530-5A20-64AE-FDA9-43112F07F69E}"/>
                </a:ext>
              </a:extLst>
            </p:cNvPr>
            <p:cNvSpPr/>
            <p:nvPr/>
          </p:nvSpPr>
          <p:spPr>
            <a:xfrm rot="-5368752">
              <a:off x="2931723" y="217961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9" name="Freeform 1428">
              <a:extLst>
                <a:ext uri="{FF2B5EF4-FFF2-40B4-BE49-F238E27FC236}">
                  <a16:creationId xmlns:a16="http://schemas.microsoft.com/office/drawing/2014/main" id="{B7DC1B72-30A4-7442-79E5-6505840FDF12}"/>
                </a:ext>
              </a:extLst>
            </p:cNvPr>
            <p:cNvSpPr/>
            <p:nvPr/>
          </p:nvSpPr>
          <p:spPr>
            <a:xfrm rot="-5368752">
              <a:off x="2953320" y="217965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0" name="Freeform 1429">
              <a:extLst>
                <a:ext uri="{FF2B5EF4-FFF2-40B4-BE49-F238E27FC236}">
                  <a16:creationId xmlns:a16="http://schemas.microsoft.com/office/drawing/2014/main" id="{1A6BA695-2279-D7D7-8366-33F81E20E0CD}"/>
                </a:ext>
              </a:extLst>
            </p:cNvPr>
            <p:cNvSpPr/>
            <p:nvPr/>
          </p:nvSpPr>
          <p:spPr>
            <a:xfrm rot="-5368752">
              <a:off x="2973033" y="218036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1" name="Freeform 1430">
              <a:extLst>
                <a:ext uri="{FF2B5EF4-FFF2-40B4-BE49-F238E27FC236}">
                  <a16:creationId xmlns:a16="http://schemas.microsoft.com/office/drawing/2014/main" id="{F7DFFB6F-96B6-5051-9CC0-D4FB97CBEF0A}"/>
                </a:ext>
              </a:extLst>
            </p:cNvPr>
            <p:cNvSpPr/>
            <p:nvPr/>
          </p:nvSpPr>
          <p:spPr>
            <a:xfrm rot="-5368752">
              <a:off x="2905801" y="215933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2" name="Freeform 1431">
              <a:extLst>
                <a:ext uri="{FF2B5EF4-FFF2-40B4-BE49-F238E27FC236}">
                  <a16:creationId xmlns:a16="http://schemas.microsoft.com/office/drawing/2014/main" id="{15BEDD9D-F019-2132-0744-B057AA423208}"/>
                </a:ext>
              </a:extLst>
            </p:cNvPr>
            <p:cNvSpPr/>
            <p:nvPr/>
          </p:nvSpPr>
          <p:spPr>
            <a:xfrm rot="-5368752">
              <a:off x="2886076" y="215990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3" name="Freeform 1432">
              <a:extLst>
                <a:ext uri="{FF2B5EF4-FFF2-40B4-BE49-F238E27FC236}">
                  <a16:creationId xmlns:a16="http://schemas.microsoft.com/office/drawing/2014/main" id="{34D49B24-9A48-2E98-8819-2817F08077D7}"/>
                </a:ext>
              </a:extLst>
            </p:cNvPr>
            <p:cNvSpPr/>
            <p:nvPr/>
          </p:nvSpPr>
          <p:spPr>
            <a:xfrm rot="-5368752">
              <a:off x="2800629" y="215939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4" name="Freeform 1433">
              <a:extLst>
                <a:ext uri="{FF2B5EF4-FFF2-40B4-BE49-F238E27FC236}">
                  <a16:creationId xmlns:a16="http://schemas.microsoft.com/office/drawing/2014/main" id="{995B32B2-F2D4-4CC4-C214-E3D765D599CA}"/>
                </a:ext>
              </a:extLst>
            </p:cNvPr>
            <p:cNvSpPr/>
            <p:nvPr/>
          </p:nvSpPr>
          <p:spPr>
            <a:xfrm rot="-5368752">
              <a:off x="2711187" y="213959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7"/>
                    <a:pt x="29521" y="37941"/>
                    <a:pt x="19017" y="37941"/>
                  </a:cubicBezTo>
                  <a:cubicBezTo>
                    <a:pt x="8514" y="37941"/>
                    <a:pt x="0" y="29447"/>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5" name="Freeform 1434">
              <a:extLst>
                <a:ext uri="{FF2B5EF4-FFF2-40B4-BE49-F238E27FC236}">
                  <a16:creationId xmlns:a16="http://schemas.microsoft.com/office/drawing/2014/main" id="{74E90584-479D-CDBD-33D8-BCBD8CA5C53B}"/>
                </a:ext>
              </a:extLst>
            </p:cNvPr>
            <p:cNvSpPr/>
            <p:nvPr/>
          </p:nvSpPr>
          <p:spPr>
            <a:xfrm rot="-5368752">
              <a:off x="2731842" y="213997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6" name="Freeform 1435">
              <a:extLst>
                <a:ext uri="{FF2B5EF4-FFF2-40B4-BE49-F238E27FC236}">
                  <a16:creationId xmlns:a16="http://schemas.microsoft.com/office/drawing/2014/main" id="{BDBBB9BC-97E0-0EBD-F4AD-E216ECA000ED}"/>
                </a:ext>
              </a:extLst>
            </p:cNvPr>
            <p:cNvSpPr/>
            <p:nvPr/>
          </p:nvSpPr>
          <p:spPr>
            <a:xfrm rot="-5368752">
              <a:off x="2746868" y="213978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7" name="Freeform 1436">
              <a:extLst>
                <a:ext uri="{FF2B5EF4-FFF2-40B4-BE49-F238E27FC236}">
                  <a16:creationId xmlns:a16="http://schemas.microsoft.com/office/drawing/2014/main" id="{416DC76B-AFB5-6F0C-576C-D66098C190BB}"/>
                </a:ext>
              </a:extLst>
            </p:cNvPr>
            <p:cNvSpPr/>
            <p:nvPr/>
          </p:nvSpPr>
          <p:spPr>
            <a:xfrm rot="-5368752">
              <a:off x="2764708" y="2139877"/>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8" name="Freeform 1437">
              <a:extLst>
                <a:ext uri="{FF2B5EF4-FFF2-40B4-BE49-F238E27FC236}">
                  <a16:creationId xmlns:a16="http://schemas.microsoft.com/office/drawing/2014/main" id="{2819CBFB-9D5C-DDA1-ACA6-4732979F2F5E}"/>
                </a:ext>
              </a:extLst>
            </p:cNvPr>
            <p:cNvSpPr/>
            <p:nvPr/>
          </p:nvSpPr>
          <p:spPr>
            <a:xfrm rot="-5368752">
              <a:off x="2533423" y="2091852"/>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9" name="Freeform 1438">
              <a:extLst>
                <a:ext uri="{FF2B5EF4-FFF2-40B4-BE49-F238E27FC236}">
                  <a16:creationId xmlns:a16="http://schemas.microsoft.com/office/drawing/2014/main" id="{C2988D74-CB1D-DF28-BBEC-B7CC740EF79E}"/>
                </a:ext>
              </a:extLst>
            </p:cNvPr>
            <p:cNvSpPr/>
            <p:nvPr/>
          </p:nvSpPr>
          <p:spPr>
            <a:xfrm rot="-5368752">
              <a:off x="2524027" y="2092598"/>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0" name="Freeform 1439">
              <a:extLst>
                <a:ext uri="{FF2B5EF4-FFF2-40B4-BE49-F238E27FC236}">
                  <a16:creationId xmlns:a16="http://schemas.microsoft.com/office/drawing/2014/main" id="{85CFF1FD-7DA9-5C01-AD2F-6AA0661CB06D}"/>
                </a:ext>
              </a:extLst>
            </p:cNvPr>
            <p:cNvSpPr/>
            <p:nvPr/>
          </p:nvSpPr>
          <p:spPr>
            <a:xfrm rot="-5368752">
              <a:off x="2515583" y="2091763"/>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1" name="Freeform 1440">
              <a:extLst>
                <a:ext uri="{FF2B5EF4-FFF2-40B4-BE49-F238E27FC236}">
                  <a16:creationId xmlns:a16="http://schemas.microsoft.com/office/drawing/2014/main" id="{B7748E58-2E36-9788-57A2-C20FEC04A378}"/>
                </a:ext>
              </a:extLst>
            </p:cNvPr>
            <p:cNvSpPr/>
            <p:nvPr/>
          </p:nvSpPr>
          <p:spPr>
            <a:xfrm rot="-5368752">
              <a:off x="2494916" y="2092648"/>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5" y="37941"/>
                    <a:pt x="0" y="29448"/>
                    <a:pt x="0" y="18971"/>
                  </a:cubicBezTo>
                  <a:cubicBezTo>
                    <a:pt x="0" y="8493"/>
                    <a:pt x="8515"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2" name="Freeform 1441">
              <a:extLst>
                <a:ext uri="{FF2B5EF4-FFF2-40B4-BE49-F238E27FC236}">
                  <a16:creationId xmlns:a16="http://schemas.microsoft.com/office/drawing/2014/main" id="{BE3BA751-3DE8-516B-A91D-F0BE1453DAA9}"/>
                </a:ext>
              </a:extLst>
            </p:cNvPr>
            <p:cNvSpPr/>
            <p:nvPr/>
          </p:nvSpPr>
          <p:spPr>
            <a:xfrm rot="-5368752">
              <a:off x="2477076" y="2092560"/>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3" name="Freeform 1442">
              <a:extLst>
                <a:ext uri="{FF2B5EF4-FFF2-40B4-BE49-F238E27FC236}">
                  <a16:creationId xmlns:a16="http://schemas.microsoft.com/office/drawing/2014/main" id="{31A4E1FB-4215-4AD3-BAED-ABBB28F16DDB}"/>
                </a:ext>
              </a:extLst>
            </p:cNvPr>
            <p:cNvSpPr/>
            <p:nvPr/>
          </p:nvSpPr>
          <p:spPr>
            <a:xfrm rot="-5368752">
              <a:off x="2465807" y="2092699"/>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4" name="Freeform 1443">
              <a:extLst>
                <a:ext uri="{FF2B5EF4-FFF2-40B4-BE49-F238E27FC236}">
                  <a16:creationId xmlns:a16="http://schemas.microsoft.com/office/drawing/2014/main" id="{6EDC35FF-6084-C934-164D-37D9F8B12F85}"/>
                </a:ext>
              </a:extLst>
            </p:cNvPr>
            <p:cNvSpPr/>
            <p:nvPr/>
          </p:nvSpPr>
          <p:spPr>
            <a:xfrm rot="-5368752">
              <a:off x="2447314" y="206357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7"/>
                    <a:pt x="29520" y="37941"/>
                    <a:pt x="19017" y="37941"/>
                  </a:cubicBezTo>
                  <a:cubicBezTo>
                    <a:pt x="8514" y="37941"/>
                    <a:pt x="0" y="29447"/>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5" name="Freeform 1444">
              <a:extLst>
                <a:ext uri="{FF2B5EF4-FFF2-40B4-BE49-F238E27FC236}">
                  <a16:creationId xmlns:a16="http://schemas.microsoft.com/office/drawing/2014/main" id="{087C27E2-8C61-BFFC-6A4A-253DBDBEE0F4}"/>
                </a:ext>
              </a:extLst>
            </p:cNvPr>
            <p:cNvSpPr/>
            <p:nvPr/>
          </p:nvSpPr>
          <p:spPr>
            <a:xfrm rot="-5368752">
              <a:off x="2412563" y="2064333"/>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6" name="Freeform 1445">
              <a:extLst>
                <a:ext uri="{FF2B5EF4-FFF2-40B4-BE49-F238E27FC236}">
                  <a16:creationId xmlns:a16="http://schemas.microsoft.com/office/drawing/2014/main" id="{1DE9C784-9097-CE2A-71E1-2344FBF28435}"/>
                </a:ext>
              </a:extLst>
            </p:cNvPr>
            <p:cNvSpPr/>
            <p:nvPr/>
          </p:nvSpPr>
          <p:spPr>
            <a:xfrm rot="-5368752">
              <a:off x="2390777" y="2049297"/>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7" name="Freeform 1446">
              <a:extLst>
                <a:ext uri="{FF2B5EF4-FFF2-40B4-BE49-F238E27FC236}">
                  <a16:creationId xmlns:a16="http://schemas.microsoft.com/office/drawing/2014/main" id="{0AF7421D-8C41-F2D9-E6C2-2E7A789C676E}"/>
                </a:ext>
              </a:extLst>
            </p:cNvPr>
            <p:cNvSpPr/>
            <p:nvPr/>
          </p:nvSpPr>
          <p:spPr>
            <a:xfrm rot="-5368752">
              <a:off x="2359794" y="204874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8" name="Freeform 1447">
              <a:extLst>
                <a:ext uri="{FF2B5EF4-FFF2-40B4-BE49-F238E27FC236}">
                  <a16:creationId xmlns:a16="http://schemas.microsoft.com/office/drawing/2014/main" id="{2EBBF594-0754-8DFC-05EA-061B37929E6F}"/>
                </a:ext>
              </a:extLst>
            </p:cNvPr>
            <p:cNvSpPr/>
            <p:nvPr/>
          </p:nvSpPr>
          <p:spPr>
            <a:xfrm rot="-5368752">
              <a:off x="2333498" y="204907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9" name="Freeform 1448">
              <a:extLst>
                <a:ext uri="{FF2B5EF4-FFF2-40B4-BE49-F238E27FC236}">
                  <a16:creationId xmlns:a16="http://schemas.microsoft.com/office/drawing/2014/main" id="{B0DDA9FC-4271-9618-63A2-1ECF024E6044}"/>
                </a:ext>
              </a:extLst>
            </p:cNvPr>
            <p:cNvSpPr/>
            <p:nvPr/>
          </p:nvSpPr>
          <p:spPr>
            <a:xfrm rot="-5368752">
              <a:off x="2320357" y="204860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0" name="Freeform 1449">
              <a:extLst>
                <a:ext uri="{FF2B5EF4-FFF2-40B4-BE49-F238E27FC236}">
                  <a16:creationId xmlns:a16="http://schemas.microsoft.com/office/drawing/2014/main" id="{6D75C87F-C8AF-A3C8-A627-B9CA780C8752}"/>
                </a:ext>
              </a:extLst>
            </p:cNvPr>
            <p:cNvSpPr/>
            <p:nvPr/>
          </p:nvSpPr>
          <p:spPr>
            <a:xfrm rot="-5368752">
              <a:off x="2301574" y="204884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1" name="Freeform 1450">
              <a:extLst>
                <a:ext uri="{FF2B5EF4-FFF2-40B4-BE49-F238E27FC236}">
                  <a16:creationId xmlns:a16="http://schemas.microsoft.com/office/drawing/2014/main" id="{7D0336DA-A151-0586-FE29-38D3FE7FBA0D}"/>
                </a:ext>
              </a:extLst>
            </p:cNvPr>
            <p:cNvSpPr/>
            <p:nvPr/>
          </p:nvSpPr>
          <p:spPr>
            <a:xfrm rot="-5368752">
              <a:off x="2264951" y="204898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2" name="Freeform 1451">
              <a:extLst>
                <a:ext uri="{FF2B5EF4-FFF2-40B4-BE49-F238E27FC236}">
                  <a16:creationId xmlns:a16="http://schemas.microsoft.com/office/drawing/2014/main" id="{C0119324-03F2-3D08-0938-60872E272489}"/>
                </a:ext>
              </a:extLst>
            </p:cNvPr>
            <p:cNvSpPr/>
            <p:nvPr/>
          </p:nvSpPr>
          <p:spPr>
            <a:xfrm rot="-5368752">
              <a:off x="2243354" y="2048943"/>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3" name="Freeform 1452">
              <a:extLst>
                <a:ext uri="{FF2B5EF4-FFF2-40B4-BE49-F238E27FC236}">
                  <a16:creationId xmlns:a16="http://schemas.microsoft.com/office/drawing/2014/main" id="{201A5205-BD5C-22DB-0198-5FACCB6780D4}"/>
                </a:ext>
              </a:extLst>
            </p:cNvPr>
            <p:cNvSpPr/>
            <p:nvPr/>
          </p:nvSpPr>
          <p:spPr>
            <a:xfrm rot="-5368752">
              <a:off x="2224571" y="204917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4" name="Freeform 1453">
              <a:extLst>
                <a:ext uri="{FF2B5EF4-FFF2-40B4-BE49-F238E27FC236}">
                  <a16:creationId xmlns:a16="http://schemas.microsoft.com/office/drawing/2014/main" id="{0B4E1DB1-727B-F644-75FA-693B72FD3F3B}"/>
                </a:ext>
              </a:extLst>
            </p:cNvPr>
            <p:cNvSpPr/>
            <p:nvPr/>
          </p:nvSpPr>
          <p:spPr>
            <a:xfrm rot="-5368752">
              <a:off x="2172637" y="202702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5" name="Freeform 1454">
              <a:extLst>
                <a:ext uri="{FF2B5EF4-FFF2-40B4-BE49-F238E27FC236}">
                  <a16:creationId xmlns:a16="http://schemas.microsoft.com/office/drawing/2014/main" id="{8168F5DC-B98B-7C8E-2455-E6CD04DAE754}"/>
                </a:ext>
              </a:extLst>
            </p:cNvPr>
            <p:cNvSpPr/>
            <p:nvPr/>
          </p:nvSpPr>
          <p:spPr>
            <a:xfrm rot="-5368752">
              <a:off x="2157104" y="201001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6" name="Freeform 1455">
              <a:extLst>
                <a:ext uri="{FF2B5EF4-FFF2-40B4-BE49-F238E27FC236}">
                  <a16:creationId xmlns:a16="http://schemas.microsoft.com/office/drawing/2014/main" id="{F2759629-EF9C-ECC4-E6A2-835BA3A69EED}"/>
                </a:ext>
              </a:extLst>
            </p:cNvPr>
            <p:cNvSpPr/>
            <p:nvPr/>
          </p:nvSpPr>
          <p:spPr>
            <a:xfrm rot="-5368752">
              <a:off x="2094185" y="2010496"/>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7" name="Freeform 1456">
              <a:extLst>
                <a:ext uri="{FF2B5EF4-FFF2-40B4-BE49-F238E27FC236}">
                  <a16:creationId xmlns:a16="http://schemas.microsoft.com/office/drawing/2014/main" id="{0D091CF9-BC41-C40C-AA93-E5332D2DAD05}"/>
                </a:ext>
              </a:extLst>
            </p:cNvPr>
            <p:cNvSpPr/>
            <p:nvPr/>
          </p:nvSpPr>
          <p:spPr>
            <a:xfrm rot="-5368752">
              <a:off x="2085731" y="2010913"/>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8" name="Freeform 1457">
              <a:extLst>
                <a:ext uri="{FF2B5EF4-FFF2-40B4-BE49-F238E27FC236}">
                  <a16:creationId xmlns:a16="http://schemas.microsoft.com/office/drawing/2014/main" id="{3AC56797-D9F2-30F6-A199-50A678437AB9}"/>
                </a:ext>
              </a:extLst>
            </p:cNvPr>
            <p:cNvSpPr/>
            <p:nvPr/>
          </p:nvSpPr>
          <p:spPr>
            <a:xfrm rot="-5368752">
              <a:off x="2039058" y="198277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9" name="Freeform 1458">
              <a:extLst>
                <a:ext uri="{FF2B5EF4-FFF2-40B4-BE49-F238E27FC236}">
                  <a16:creationId xmlns:a16="http://schemas.microsoft.com/office/drawing/2014/main" id="{3D2F2DAD-1E40-3C42-C07C-63B481DFB616}"/>
                </a:ext>
              </a:extLst>
            </p:cNvPr>
            <p:cNvSpPr/>
            <p:nvPr/>
          </p:nvSpPr>
          <p:spPr>
            <a:xfrm rot="-5368752">
              <a:off x="2027789" y="1982914"/>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0" name="Freeform 1459">
              <a:extLst>
                <a:ext uri="{FF2B5EF4-FFF2-40B4-BE49-F238E27FC236}">
                  <a16:creationId xmlns:a16="http://schemas.microsoft.com/office/drawing/2014/main" id="{2F371489-0178-6346-4305-141970DACB5B}"/>
                </a:ext>
              </a:extLst>
            </p:cNvPr>
            <p:cNvSpPr/>
            <p:nvPr/>
          </p:nvSpPr>
          <p:spPr>
            <a:xfrm rot="-5368752">
              <a:off x="1710862" y="189350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1" name="Freeform 1460">
              <a:extLst>
                <a:ext uri="{FF2B5EF4-FFF2-40B4-BE49-F238E27FC236}">
                  <a16:creationId xmlns:a16="http://schemas.microsoft.com/office/drawing/2014/main" id="{33A2C0FF-9473-56B5-E641-F5121EB8493F}"/>
                </a:ext>
              </a:extLst>
            </p:cNvPr>
            <p:cNvSpPr/>
            <p:nvPr/>
          </p:nvSpPr>
          <p:spPr>
            <a:xfrm rot="-5368752">
              <a:off x="1683766" y="1879647"/>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5" y="37941"/>
                    <a:pt x="0" y="29448"/>
                    <a:pt x="0" y="18971"/>
                  </a:cubicBezTo>
                  <a:cubicBezTo>
                    <a:pt x="0" y="8493"/>
                    <a:pt x="8515"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2" name="Freeform 1461">
              <a:extLst>
                <a:ext uri="{FF2B5EF4-FFF2-40B4-BE49-F238E27FC236}">
                  <a16:creationId xmlns:a16="http://schemas.microsoft.com/office/drawing/2014/main" id="{D7DA76AC-C9B2-1FA1-91D3-404B0D5BA433}"/>
                </a:ext>
              </a:extLst>
            </p:cNvPr>
            <p:cNvSpPr/>
            <p:nvPr/>
          </p:nvSpPr>
          <p:spPr>
            <a:xfrm rot="-5368752">
              <a:off x="1651555" y="1857398"/>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3" name="Freeform 1462">
              <a:extLst>
                <a:ext uri="{FF2B5EF4-FFF2-40B4-BE49-F238E27FC236}">
                  <a16:creationId xmlns:a16="http://schemas.microsoft.com/office/drawing/2014/main" id="{3F6D9D77-33ED-C363-5CB6-3506B6C0BABF}"/>
                </a:ext>
              </a:extLst>
            </p:cNvPr>
            <p:cNvSpPr/>
            <p:nvPr/>
          </p:nvSpPr>
          <p:spPr>
            <a:xfrm rot="-5368752">
              <a:off x="1627753" y="183052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4" name="Freeform 1463">
              <a:extLst>
                <a:ext uri="{FF2B5EF4-FFF2-40B4-BE49-F238E27FC236}">
                  <a16:creationId xmlns:a16="http://schemas.microsoft.com/office/drawing/2014/main" id="{DB679AAF-8622-3039-EB71-D498DE5596FE}"/>
                </a:ext>
              </a:extLst>
            </p:cNvPr>
            <p:cNvSpPr/>
            <p:nvPr/>
          </p:nvSpPr>
          <p:spPr>
            <a:xfrm rot="-5368752">
              <a:off x="1536563" y="1747347"/>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5" name="Freeform 1464">
              <a:extLst>
                <a:ext uri="{FF2B5EF4-FFF2-40B4-BE49-F238E27FC236}">
                  <a16:creationId xmlns:a16="http://schemas.microsoft.com/office/drawing/2014/main" id="{6164F38C-0026-4FE8-AC85-A9BEA485F1BC}"/>
                </a:ext>
              </a:extLst>
            </p:cNvPr>
            <p:cNvSpPr/>
            <p:nvPr/>
          </p:nvSpPr>
          <p:spPr>
            <a:xfrm rot="-5368752">
              <a:off x="1516838" y="1747916"/>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6" name="Freeform 1465">
              <a:extLst>
                <a:ext uri="{FF2B5EF4-FFF2-40B4-BE49-F238E27FC236}">
                  <a16:creationId xmlns:a16="http://schemas.microsoft.com/office/drawing/2014/main" id="{750170FC-1BA1-EECA-8BAC-6AFC8B0DD3A6}"/>
                </a:ext>
              </a:extLst>
            </p:cNvPr>
            <p:cNvSpPr/>
            <p:nvPr/>
          </p:nvSpPr>
          <p:spPr>
            <a:xfrm rot="-5368752">
              <a:off x="1471393" y="1741926"/>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7" name="Freeform 1466">
              <a:extLst>
                <a:ext uri="{FF2B5EF4-FFF2-40B4-BE49-F238E27FC236}">
                  <a16:creationId xmlns:a16="http://schemas.microsoft.com/office/drawing/2014/main" id="{B875AE45-DAD8-067B-4DD0-FC53E33AAB8E}"/>
                </a:ext>
              </a:extLst>
            </p:cNvPr>
            <p:cNvSpPr/>
            <p:nvPr/>
          </p:nvSpPr>
          <p:spPr>
            <a:xfrm rot="-5368752">
              <a:off x="1444448" y="173851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8" name="Freeform 1467">
              <a:extLst>
                <a:ext uri="{FF2B5EF4-FFF2-40B4-BE49-F238E27FC236}">
                  <a16:creationId xmlns:a16="http://schemas.microsoft.com/office/drawing/2014/main" id="{009121DC-A1CB-7881-51F5-28B2EB2A563D}"/>
                </a:ext>
              </a:extLst>
            </p:cNvPr>
            <p:cNvSpPr/>
            <p:nvPr/>
          </p:nvSpPr>
          <p:spPr>
            <a:xfrm rot="-5368752">
              <a:off x="1425479" y="172436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9" name="Freeform 1468">
              <a:extLst>
                <a:ext uri="{FF2B5EF4-FFF2-40B4-BE49-F238E27FC236}">
                  <a16:creationId xmlns:a16="http://schemas.microsoft.com/office/drawing/2014/main" id="{F97CF29A-744E-DDCF-64EE-F31EEC8AF89A}"/>
                </a:ext>
              </a:extLst>
            </p:cNvPr>
            <p:cNvSpPr/>
            <p:nvPr/>
          </p:nvSpPr>
          <p:spPr>
            <a:xfrm rot="-5368752">
              <a:off x="1409365" y="1713043"/>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0" name="Freeform 1469">
              <a:extLst>
                <a:ext uri="{FF2B5EF4-FFF2-40B4-BE49-F238E27FC236}">
                  <a16:creationId xmlns:a16="http://schemas.microsoft.com/office/drawing/2014/main" id="{B82E62A5-5646-19AA-9038-EFF30B232CA9}"/>
                </a:ext>
              </a:extLst>
            </p:cNvPr>
            <p:cNvSpPr/>
            <p:nvPr/>
          </p:nvSpPr>
          <p:spPr>
            <a:xfrm rot="-5368752">
              <a:off x="1397862" y="1712942"/>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1" name="Freeform 1470">
              <a:extLst>
                <a:ext uri="{FF2B5EF4-FFF2-40B4-BE49-F238E27FC236}">
                  <a16:creationId xmlns:a16="http://schemas.microsoft.com/office/drawing/2014/main" id="{37EEFC6F-CC85-07A8-6DF8-2768606DDBAF}"/>
                </a:ext>
              </a:extLst>
            </p:cNvPr>
            <p:cNvSpPr/>
            <p:nvPr/>
          </p:nvSpPr>
          <p:spPr>
            <a:xfrm rot="-5368752">
              <a:off x="1373025" y="170465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2" name="Freeform 1471">
              <a:extLst>
                <a:ext uri="{FF2B5EF4-FFF2-40B4-BE49-F238E27FC236}">
                  <a16:creationId xmlns:a16="http://schemas.microsoft.com/office/drawing/2014/main" id="{93A8A240-BCF3-5921-A72F-088CF33A6814}"/>
                </a:ext>
              </a:extLst>
            </p:cNvPr>
            <p:cNvSpPr/>
            <p:nvPr/>
          </p:nvSpPr>
          <p:spPr>
            <a:xfrm rot="-5368752">
              <a:off x="1368888" y="169262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3" name="Freeform 1472">
              <a:extLst>
                <a:ext uri="{FF2B5EF4-FFF2-40B4-BE49-F238E27FC236}">
                  <a16:creationId xmlns:a16="http://schemas.microsoft.com/office/drawing/2014/main" id="{05721C3D-1016-BE48-6E7C-5C9C9ACD7213}"/>
                </a:ext>
              </a:extLst>
            </p:cNvPr>
            <p:cNvSpPr/>
            <p:nvPr/>
          </p:nvSpPr>
          <p:spPr>
            <a:xfrm rot="-5368752">
              <a:off x="1347715" y="168311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4" name="Freeform 1473">
              <a:extLst>
                <a:ext uri="{FF2B5EF4-FFF2-40B4-BE49-F238E27FC236}">
                  <a16:creationId xmlns:a16="http://schemas.microsoft.com/office/drawing/2014/main" id="{F480E815-5931-963F-6AA5-2471EBD61D14}"/>
                </a:ext>
              </a:extLst>
            </p:cNvPr>
            <p:cNvSpPr/>
            <p:nvPr/>
          </p:nvSpPr>
          <p:spPr>
            <a:xfrm rot="-5368752">
              <a:off x="1285031" y="167703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5" name="Freeform 1474">
              <a:extLst>
                <a:ext uri="{FF2B5EF4-FFF2-40B4-BE49-F238E27FC236}">
                  <a16:creationId xmlns:a16="http://schemas.microsoft.com/office/drawing/2014/main" id="{8A15D380-62E9-58C9-3628-F205E5F17D99}"/>
                </a:ext>
              </a:extLst>
            </p:cNvPr>
            <p:cNvSpPr/>
            <p:nvPr/>
          </p:nvSpPr>
          <p:spPr>
            <a:xfrm rot="-5368752">
              <a:off x="1260477" y="1665473"/>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6" name="Freeform 1475">
              <a:extLst>
                <a:ext uri="{FF2B5EF4-FFF2-40B4-BE49-F238E27FC236}">
                  <a16:creationId xmlns:a16="http://schemas.microsoft.com/office/drawing/2014/main" id="{32476D94-924F-4500-E970-D110EB829A92}"/>
                </a:ext>
              </a:extLst>
            </p:cNvPr>
            <p:cNvSpPr/>
            <p:nvPr/>
          </p:nvSpPr>
          <p:spPr>
            <a:xfrm rot="-5368752">
              <a:off x="1177118" y="165712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7" name="Freeform 1476">
              <a:extLst>
                <a:ext uri="{FF2B5EF4-FFF2-40B4-BE49-F238E27FC236}">
                  <a16:creationId xmlns:a16="http://schemas.microsoft.com/office/drawing/2014/main" id="{2337169B-E26B-7F9D-1E8F-4C825AA5172B}"/>
                </a:ext>
              </a:extLst>
            </p:cNvPr>
            <p:cNvSpPr/>
            <p:nvPr/>
          </p:nvSpPr>
          <p:spPr>
            <a:xfrm rot="-5368752">
              <a:off x="3698964" y="2219920"/>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8" name="Freeform 1477">
              <a:extLst>
                <a:ext uri="{FF2B5EF4-FFF2-40B4-BE49-F238E27FC236}">
                  <a16:creationId xmlns:a16="http://schemas.microsoft.com/office/drawing/2014/main" id="{09BE2C80-850E-999C-5C72-B0C89B5064F0}"/>
                </a:ext>
              </a:extLst>
            </p:cNvPr>
            <p:cNvSpPr/>
            <p:nvPr/>
          </p:nvSpPr>
          <p:spPr>
            <a:xfrm rot="-5368752">
              <a:off x="3648794" y="222045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9" name="Freeform 1478">
              <a:extLst>
                <a:ext uri="{FF2B5EF4-FFF2-40B4-BE49-F238E27FC236}">
                  <a16:creationId xmlns:a16="http://schemas.microsoft.com/office/drawing/2014/main" id="{8161D8DB-BCE1-BDC0-DF5D-F12A412667AE}"/>
                </a:ext>
              </a:extLst>
            </p:cNvPr>
            <p:cNvSpPr/>
            <p:nvPr/>
          </p:nvSpPr>
          <p:spPr>
            <a:xfrm rot="-5368752">
              <a:off x="3555823" y="2220046"/>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0" name="Freeform 1479">
              <a:extLst>
                <a:ext uri="{FF2B5EF4-FFF2-40B4-BE49-F238E27FC236}">
                  <a16:creationId xmlns:a16="http://schemas.microsoft.com/office/drawing/2014/main" id="{BBF3F402-9779-BAF8-4D7F-E09413326BDF}"/>
                </a:ext>
              </a:extLst>
            </p:cNvPr>
            <p:cNvSpPr/>
            <p:nvPr/>
          </p:nvSpPr>
          <p:spPr>
            <a:xfrm rot="-5368752">
              <a:off x="3575545" y="222074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1" name="Freeform 1480">
              <a:extLst>
                <a:ext uri="{FF2B5EF4-FFF2-40B4-BE49-F238E27FC236}">
                  <a16:creationId xmlns:a16="http://schemas.microsoft.com/office/drawing/2014/main" id="{1F711398-C2F6-9936-EC26-9317BDB01C0D}"/>
                </a:ext>
              </a:extLst>
            </p:cNvPr>
            <p:cNvSpPr/>
            <p:nvPr/>
          </p:nvSpPr>
          <p:spPr>
            <a:xfrm rot="-5368752">
              <a:off x="3596203" y="2219857"/>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2" name="Freeform 1481">
              <a:extLst>
                <a:ext uri="{FF2B5EF4-FFF2-40B4-BE49-F238E27FC236}">
                  <a16:creationId xmlns:a16="http://schemas.microsoft.com/office/drawing/2014/main" id="{E3CA3D2D-F2FC-3C34-C347-8F10F77F9DD5}"/>
                </a:ext>
              </a:extLst>
            </p:cNvPr>
            <p:cNvSpPr/>
            <p:nvPr/>
          </p:nvSpPr>
          <p:spPr>
            <a:xfrm rot="-5368752">
              <a:off x="3626248" y="222074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3" name="Freeform 1482">
              <a:extLst>
                <a:ext uri="{FF2B5EF4-FFF2-40B4-BE49-F238E27FC236}">
                  <a16:creationId xmlns:a16="http://schemas.microsoft.com/office/drawing/2014/main" id="{4C312504-87CE-19AC-4537-8F5AEC9F774E}"/>
                </a:ext>
              </a:extLst>
            </p:cNvPr>
            <p:cNvSpPr/>
            <p:nvPr/>
          </p:nvSpPr>
          <p:spPr>
            <a:xfrm rot="-5368752">
              <a:off x="3195578" y="217977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4" name="Freeform 1483">
              <a:extLst>
                <a:ext uri="{FF2B5EF4-FFF2-40B4-BE49-F238E27FC236}">
                  <a16:creationId xmlns:a16="http://schemas.microsoft.com/office/drawing/2014/main" id="{C4C9CF8A-11DA-1847-1F84-884E92BF3867}"/>
                </a:ext>
              </a:extLst>
            </p:cNvPr>
            <p:cNvSpPr/>
            <p:nvPr/>
          </p:nvSpPr>
          <p:spPr>
            <a:xfrm rot="-5368752">
              <a:off x="3124623" y="2179817"/>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5" name="Freeform 1484">
              <a:extLst>
                <a:ext uri="{FF2B5EF4-FFF2-40B4-BE49-F238E27FC236}">
                  <a16:creationId xmlns:a16="http://schemas.microsoft.com/office/drawing/2014/main" id="{DCF1875E-2AB8-402B-48DE-B220954314E5}"/>
                </a:ext>
              </a:extLst>
            </p:cNvPr>
            <p:cNvSpPr/>
            <p:nvPr/>
          </p:nvSpPr>
          <p:spPr>
            <a:xfrm rot="-5368752">
              <a:off x="3142363" y="217980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6" name="Freeform 1485">
              <a:extLst>
                <a:ext uri="{FF2B5EF4-FFF2-40B4-BE49-F238E27FC236}">
                  <a16:creationId xmlns:a16="http://schemas.microsoft.com/office/drawing/2014/main" id="{B5C51B35-F56C-4824-6D56-213691A556BC}"/>
                </a:ext>
              </a:extLst>
            </p:cNvPr>
            <p:cNvSpPr/>
            <p:nvPr/>
          </p:nvSpPr>
          <p:spPr>
            <a:xfrm rot="-5368752">
              <a:off x="3160102" y="217979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7" name="Freeform 1486">
              <a:extLst>
                <a:ext uri="{FF2B5EF4-FFF2-40B4-BE49-F238E27FC236}">
                  <a16:creationId xmlns:a16="http://schemas.microsoft.com/office/drawing/2014/main" id="{30577699-0A82-E1BF-D268-1C60C7AE399D}"/>
                </a:ext>
              </a:extLst>
            </p:cNvPr>
            <p:cNvSpPr/>
            <p:nvPr/>
          </p:nvSpPr>
          <p:spPr>
            <a:xfrm rot="-5368752">
              <a:off x="3177839" y="217979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2" name="Freeform 1462">
              <a:extLst>
                <a:ext uri="{FF2B5EF4-FFF2-40B4-BE49-F238E27FC236}">
                  <a16:creationId xmlns:a16="http://schemas.microsoft.com/office/drawing/2014/main" id="{F0A33988-719B-A16F-435B-222362968F95}"/>
                </a:ext>
              </a:extLst>
            </p:cNvPr>
            <p:cNvSpPr/>
            <p:nvPr/>
          </p:nvSpPr>
          <p:spPr>
            <a:xfrm rot="16231248">
              <a:off x="1642794" y="183052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3" name="Freeform 1430">
              <a:extLst>
                <a:ext uri="{FF2B5EF4-FFF2-40B4-BE49-F238E27FC236}">
                  <a16:creationId xmlns:a16="http://schemas.microsoft.com/office/drawing/2014/main" id="{03E48C33-060E-7B65-F9F4-BF22CD180D8F}"/>
                </a:ext>
              </a:extLst>
            </p:cNvPr>
            <p:cNvSpPr/>
            <p:nvPr/>
          </p:nvSpPr>
          <p:spPr>
            <a:xfrm rot="16231248">
              <a:off x="2895397" y="215933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53" name="Freeform 1421">
              <a:extLst>
                <a:ext uri="{FF2B5EF4-FFF2-40B4-BE49-F238E27FC236}">
                  <a16:creationId xmlns:a16="http://schemas.microsoft.com/office/drawing/2014/main" id="{0E3DFEEF-B3CB-343C-486B-A18878F39EBF}"/>
                </a:ext>
              </a:extLst>
            </p:cNvPr>
            <p:cNvSpPr/>
            <p:nvPr/>
          </p:nvSpPr>
          <p:spPr>
            <a:xfrm rot="16231248">
              <a:off x="3992426" y="222007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sp>
        <p:nvSpPr>
          <p:cNvPr id="1489" name="Freeform 1488">
            <a:extLst>
              <a:ext uri="{FF2B5EF4-FFF2-40B4-BE49-F238E27FC236}">
                <a16:creationId xmlns:a16="http://schemas.microsoft.com/office/drawing/2014/main" id="{93B21B4A-9CA6-A523-452C-A4E3DFDA6416}"/>
              </a:ext>
            </a:extLst>
          </p:cNvPr>
          <p:cNvSpPr/>
          <p:nvPr/>
        </p:nvSpPr>
        <p:spPr>
          <a:xfrm>
            <a:off x="1581021" y="1950737"/>
            <a:ext cx="3869256" cy="1134809"/>
          </a:xfrm>
          <a:custGeom>
            <a:avLst/>
            <a:gdLst>
              <a:gd name="connsiteX0" fmla="*/ 2901943 w 2901942"/>
              <a:gd name="connsiteY0" fmla="*/ 851107 h 851107"/>
              <a:gd name="connsiteX1" fmla="*/ 1589793 w 2901942"/>
              <a:gd name="connsiteY1" fmla="*/ 851107 h 851107"/>
              <a:gd name="connsiteX2" fmla="*/ 1589793 w 2901942"/>
              <a:gd name="connsiteY2" fmla="*/ 828344 h 851107"/>
              <a:gd name="connsiteX3" fmla="*/ 1580919 w 2901942"/>
              <a:gd name="connsiteY3" fmla="*/ 828344 h 851107"/>
              <a:gd name="connsiteX4" fmla="*/ 1580919 w 2901942"/>
              <a:gd name="connsiteY4" fmla="*/ 809374 h 851107"/>
              <a:gd name="connsiteX5" fmla="*/ 1574580 w 2901942"/>
              <a:gd name="connsiteY5" fmla="*/ 809374 h 851107"/>
              <a:gd name="connsiteX6" fmla="*/ 1574580 w 2901942"/>
              <a:gd name="connsiteY6" fmla="*/ 790405 h 851107"/>
              <a:gd name="connsiteX7" fmla="*/ 1523869 w 2901942"/>
              <a:gd name="connsiteY7" fmla="*/ 790405 h 851107"/>
              <a:gd name="connsiteX8" fmla="*/ 1523869 w 2901942"/>
              <a:gd name="connsiteY8" fmla="*/ 768905 h 851107"/>
              <a:gd name="connsiteX9" fmla="*/ 1437660 w 2901942"/>
              <a:gd name="connsiteY9" fmla="*/ 768905 h 851107"/>
              <a:gd name="connsiteX10" fmla="*/ 1437660 w 2901942"/>
              <a:gd name="connsiteY10" fmla="*/ 754994 h 851107"/>
              <a:gd name="connsiteX11" fmla="*/ 1319756 w 2901942"/>
              <a:gd name="connsiteY11" fmla="*/ 754994 h 851107"/>
              <a:gd name="connsiteX12" fmla="*/ 1319756 w 2901942"/>
              <a:gd name="connsiteY12" fmla="*/ 724643 h 851107"/>
              <a:gd name="connsiteX13" fmla="*/ 1274116 w 2901942"/>
              <a:gd name="connsiteY13" fmla="*/ 724643 h 851107"/>
              <a:gd name="connsiteX14" fmla="*/ 1274116 w 2901942"/>
              <a:gd name="connsiteY14" fmla="*/ 710732 h 851107"/>
              <a:gd name="connsiteX15" fmla="*/ 1214531 w 2901942"/>
              <a:gd name="connsiteY15" fmla="*/ 710732 h 851107"/>
              <a:gd name="connsiteX16" fmla="*/ 1214531 w 2901942"/>
              <a:gd name="connsiteY16" fmla="*/ 694291 h 851107"/>
              <a:gd name="connsiteX17" fmla="*/ 1205656 w 2901942"/>
              <a:gd name="connsiteY17" fmla="*/ 694291 h 851107"/>
              <a:gd name="connsiteX18" fmla="*/ 1205656 w 2901942"/>
              <a:gd name="connsiteY18" fmla="*/ 681645 h 851107"/>
              <a:gd name="connsiteX19" fmla="*/ 1146071 w 2901942"/>
              <a:gd name="connsiteY19" fmla="*/ 681645 h 851107"/>
              <a:gd name="connsiteX20" fmla="*/ 1146071 w 2901942"/>
              <a:gd name="connsiteY20" fmla="*/ 666469 h 851107"/>
              <a:gd name="connsiteX21" fmla="*/ 1142268 w 2901942"/>
              <a:gd name="connsiteY21" fmla="*/ 666469 h 851107"/>
              <a:gd name="connsiteX22" fmla="*/ 1142268 w 2901942"/>
              <a:gd name="connsiteY22" fmla="*/ 651293 h 851107"/>
              <a:gd name="connsiteX23" fmla="*/ 1129590 w 2901942"/>
              <a:gd name="connsiteY23" fmla="*/ 651293 h 851107"/>
              <a:gd name="connsiteX24" fmla="*/ 1129590 w 2901942"/>
              <a:gd name="connsiteY24" fmla="*/ 638647 h 851107"/>
              <a:gd name="connsiteX25" fmla="*/ 1114377 w 2901942"/>
              <a:gd name="connsiteY25" fmla="*/ 638647 h 851107"/>
              <a:gd name="connsiteX26" fmla="*/ 1114377 w 2901942"/>
              <a:gd name="connsiteY26" fmla="*/ 626000 h 851107"/>
              <a:gd name="connsiteX27" fmla="*/ 1094092 w 2901942"/>
              <a:gd name="connsiteY27" fmla="*/ 626000 h 851107"/>
              <a:gd name="connsiteX28" fmla="*/ 1094092 w 2901942"/>
              <a:gd name="connsiteY28" fmla="*/ 593119 h 851107"/>
              <a:gd name="connsiteX29" fmla="*/ 1033239 w 2901942"/>
              <a:gd name="connsiteY29" fmla="*/ 593119 h 851107"/>
              <a:gd name="connsiteX30" fmla="*/ 1033239 w 2901942"/>
              <a:gd name="connsiteY30" fmla="*/ 577944 h 851107"/>
              <a:gd name="connsiteX31" fmla="*/ 1009151 w 2901942"/>
              <a:gd name="connsiteY31" fmla="*/ 577944 h 851107"/>
              <a:gd name="connsiteX32" fmla="*/ 1009151 w 2901942"/>
              <a:gd name="connsiteY32" fmla="*/ 565297 h 851107"/>
              <a:gd name="connsiteX33" fmla="*/ 993938 w 2901942"/>
              <a:gd name="connsiteY33" fmla="*/ 565297 h 851107"/>
              <a:gd name="connsiteX34" fmla="*/ 993938 w 2901942"/>
              <a:gd name="connsiteY34" fmla="*/ 552651 h 851107"/>
              <a:gd name="connsiteX35" fmla="*/ 974921 w 2901942"/>
              <a:gd name="connsiteY35" fmla="*/ 552651 h 851107"/>
              <a:gd name="connsiteX36" fmla="*/ 974921 w 2901942"/>
              <a:gd name="connsiteY36" fmla="*/ 538740 h 851107"/>
              <a:gd name="connsiteX37" fmla="*/ 968582 w 2901942"/>
              <a:gd name="connsiteY37" fmla="*/ 538740 h 851107"/>
              <a:gd name="connsiteX38" fmla="*/ 968582 w 2901942"/>
              <a:gd name="connsiteY38" fmla="*/ 523564 h 851107"/>
              <a:gd name="connsiteX39" fmla="*/ 944494 w 2901942"/>
              <a:gd name="connsiteY39" fmla="*/ 523564 h 851107"/>
              <a:gd name="connsiteX40" fmla="*/ 944494 w 2901942"/>
              <a:gd name="connsiteY40" fmla="*/ 514711 h 851107"/>
              <a:gd name="connsiteX41" fmla="*/ 925478 w 2901942"/>
              <a:gd name="connsiteY41" fmla="*/ 514711 h 851107"/>
              <a:gd name="connsiteX42" fmla="*/ 925478 w 2901942"/>
              <a:gd name="connsiteY42" fmla="*/ 499536 h 851107"/>
              <a:gd name="connsiteX43" fmla="*/ 900122 w 2901942"/>
              <a:gd name="connsiteY43" fmla="*/ 499536 h 851107"/>
              <a:gd name="connsiteX44" fmla="*/ 900122 w 2901942"/>
              <a:gd name="connsiteY44" fmla="*/ 484360 h 851107"/>
              <a:gd name="connsiteX45" fmla="*/ 756863 w 2901942"/>
              <a:gd name="connsiteY45" fmla="*/ 484360 h 851107"/>
              <a:gd name="connsiteX46" fmla="*/ 756863 w 2901942"/>
              <a:gd name="connsiteY46" fmla="*/ 472978 h 851107"/>
              <a:gd name="connsiteX47" fmla="*/ 731508 w 2901942"/>
              <a:gd name="connsiteY47" fmla="*/ 472978 h 851107"/>
              <a:gd name="connsiteX48" fmla="*/ 731508 w 2901942"/>
              <a:gd name="connsiteY48" fmla="*/ 456538 h 851107"/>
              <a:gd name="connsiteX49" fmla="*/ 725169 w 2901942"/>
              <a:gd name="connsiteY49" fmla="*/ 456538 h 851107"/>
              <a:gd name="connsiteX50" fmla="*/ 725169 w 2901942"/>
              <a:gd name="connsiteY50" fmla="*/ 446420 h 851107"/>
              <a:gd name="connsiteX51" fmla="*/ 716294 w 2901942"/>
              <a:gd name="connsiteY51" fmla="*/ 446420 h 851107"/>
              <a:gd name="connsiteX52" fmla="*/ 716294 w 2901942"/>
              <a:gd name="connsiteY52" fmla="*/ 431245 h 851107"/>
              <a:gd name="connsiteX53" fmla="*/ 707420 w 2901942"/>
              <a:gd name="connsiteY53" fmla="*/ 431245 h 851107"/>
              <a:gd name="connsiteX54" fmla="*/ 707420 w 2901942"/>
              <a:gd name="connsiteY54" fmla="*/ 405952 h 851107"/>
              <a:gd name="connsiteX55" fmla="*/ 697278 w 2901942"/>
              <a:gd name="connsiteY55" fmla="*/ 405952 h 851107"/>
              <a:gd name="connsiteX56" fmla="*/ 697278 w 2901942"/>
              <a:gd name="connsiteY56" fmla="*/ 379394 h 851107"/>
              <a:gd name="connsiteX57" fmla="*/ 590784 w 2901942"/>
              <a:gd name="connsiteY57" fmla="*/ 379394 h 851107"/>
              <a:gd name="connsiteX58" fmla="*/ 590784 w 2901942"/>
              <a:gd name="connsiteY58" fmla="*/ 364218 h 851107"/>
              <a:gd name="connsiteX59" fmla="*/ 538805 w 2901942"/>
              <a:gd name="connsiteY59" fmla="*/ 364218 h 851107"/>
              <a:gd name="connsiteX60" fmla="*/ 538805 w 2901942"/>
              <a:gd name="connsiteY60" fmla="*/ 349043 h 851107"/>
              <a:gd name="connsiteX61" fmla="*/ 529931 w 2901942"/>
              <a:gd name="connsiteY61" fmla="*/ 349043 h 851107"/>
              <a:gd name="connsiteX62" fmla="*/ 529931 w 2901942"/>
              <a:gd name="connsiteY62" fmla="*/ 336396 h 851107"/>
              <a:gd name="connsiteX63" fmla="*/ 523592 w 2901942"/>
              <a:gd name="connsiteY63" fmla="*/ 336396 h 851107"/>
              <a:gd name="connsiteX64" fmla="*/ 523592 w 2901942"/>
              <a:gd name="connsiteY64" fmla="*/ 325014 h 851107"/>
              <a:gd name="connsiteX65" fmla="*/ 508379 w 2901942"/>
              <a:gd name="connsiteY65" fmla="*/ 325014 h 851107"/>
              <a:gd name="connsiteX66" fmla="*/ 508379 w 2901942"/>
              <a:gd name="connsiteY66" fmla="*/ 306045 h 851107"/>
              <a:gd name="connsiteX67" fmla="*/ 498237 w 2901942"/>
              <a:gd name="connsiteY67" fmla="*/ 306045 h 851107"/>
              <a:gd name="connsiteX68" fmla="*/ 498237 w 2901942"/>
              <a:gd name="connsiteY68" fmla="*/ 285810 h 851107"/>
              <a:gd name="connsiteX69" fmla="*/ 462739 w 2901942"/>
              <a:gd name="connsiteY69" fmla="*/ 285810 h 851107"/>
              <a:gd name="connsiteX70" fmla="*/ 462739 w 2901942"/>
              <a:gd name="connsiteY70" fmla="*/ 274428 h 851107"/>
              <a:gd name="connsiteX71" fmla="*/ 437383 w 2901942"/>
              <a:gd name="connsiteY71" fmla="*/ 274428 h 851107"/>
              <a:gd name="connsiteX72" fmla="*/ 437383 w 2901942"/>
              <a:gd name="connsiteY72" fmla="*/ 245341 h 851107"/>
              <a:gd name="connsiteX73" fmla="*/ 432312 w 2901942"/>
              <a:gd name="connsiteY73" fmla="*/ 245341 h 851107"/>
              <a:gd name="connsiteX74" fmla="*/ 432312 w 2901942"/>
              <a:gd name="connsiteY74" fmla="*/ 236489 h 851107"/>
              <a:gd name="connsiteX75" fmla="*/ 328354 w 2901942"/>
              <a:gd name="connsiteY75" fmla="*/ 236489 h 851107"/>
              <a:gd name="connsiteX76" fmla="*/ 328354 w 2901942"/>
              <a:gd name="connsiteY76" fmla="*/ 222578 h 851107"/>
              <a:gd name="connsiteX77" fmla="*/ 316944 w 2901942"/>
              <a:gd name="connsiteY77" fmla="*/ 222578 h 851107"/>
              <a:gd name="connsiteX78" fmla="*/ 316944 w 2901942"/>
              <a:gd name="connsiteY78" fmla="*/ 199814 h 851107"/>
              <a:gd name="connsiteX79" fmla="*/ 287785 w 2901942"/>
              <a:gd name="connsiteY79" fmla="*/ 199814 h 851107"/>
              <a:gd name="connsiteX80" fmla="*/ 287785 w 2901942"/>
              <a:gd name="connsiteY80" fmla="*/ 183374 h 851107"/>
              <a:gd name="connsiteX81" fmla="*/ 262430 w 2901942"/>
              <a:gd name="connsiteY81" fmla="*/ 183374 h 851107"/>
              <a:gd name="connsiteX82" fmla="*/ 262430 w 2901942"/>
              <a:gd name="connsiteY82" fmla="*/ 159345 h 851107"/>
              <a:gd name="connsiteX83" fmla="*/ 247217 w 2901942"/>
              <a:gd name="connsiteY83" fmla="*/ 159345 h 851107"/>
              <a:gd name="connsiteX84" fmla="*/ 247217 w 2901942"/>
              <a:gd name="connsiteY84" fmla="*/ 140376 h 851107"/>
              <a:gd name="connsiteX85" fmla="*/ 239610 w 2901942"/>
              <a:gd name="connsiteY85" fmla="*/ 140376 h 851107"/>
              <a:gd name="connsiteX86" fmla="*/ 239610 w 2901942"/>
              <a:gd name="connsiteY86" fmla="*/ 112554 h 851107"/>
              <a:gd name="connsiteX87" fmla="*/ 221861 w 2901942"/>
              <a:gd name="connsiteY87" fmla="*/ 112554 h 851107"/>
              <a:gd name="connsiteX88" fmla="*/ 221861 w 2901942"/>
              <a:gd name="connsiteY88" fmla="*/ 78408 h 851107"/>
              <a:gd name="connsiteX89" fmla="*/ 204112 w 2901942"/>
              <a:gd name="connsiteY89" fmla="*/ 78408 h 851107"/>
              <a:gd name="connsiteX90" fmla="*/ 204112 w 2901942"/>
              <a:gd name="connsiteY90" fmla="*/ 56909 h 851107"/>
              <a:gd name="connsiteX91" fmla="*/ 161008 w 2901942"/>
              <a:gd name="connsiteY91" fmla="*/ 56909 h 851107"/>
              <a:gd name="connsiteX92" fmla="*/ 161008 w 2901942"/>
              <a:gd name="connsiteY92" fmla="*/ 46792 h 851107"/>
              <a:gd name="connsiteX93" fmla="*/ 145794 w 2901942"/>
              <a:gd name="connsiteY93" fmla="*/ 46792 h 851107"/>
              <a:gd name="connsiteX94" fmla="*/ 145794 w 2901942"/>
              <a:gd name="connsiteY94" fmla="*/ 31616 h 851107"/>
              <a:gd name="connsiteX95" fmla="*/ 111564 w 2901942"/>
              <a:gd name="connsiteY95" fmla="*/ 31616 h 851107"/>
              <a:gd name="connsiteX96" fmla="*/ 111564 w 2901942"/>
              <a:gd name="connsiteY96" fmla="*/ 17705 h 851107"/>
              <a:gd name="connsiteX97" fmla="*/ 100154 w 2901942"/>
              <a:gd name="connsiteY97" fmla="*/ 17705 h 851107"/>
              <a:gd name="connsiteX98" fmla="*/ 100154 w 2901942"/>
              <a:gd name="connsiteY98" fmla="*/ 0 h 851107"/>
              <a:gd name="connsiteX99" fmla="*/ 0 w 2901942"/>
              <a:gd name="connsiteY99" fmla="*/ 0 h 8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01942" h="851107">
                <a:moveTo>
                  <a:pt x="2901943" y="851107"/>
                </a:moveTo>
                <a:lnTo>
                  <a:pt x="1589793" y="851107"/>
                </a:lnTo>
                <a:lnTo>
                  <a:pt x="1589793" y="828344"/>
                </a:lnTo>
                <a:lnTo>
                  <a:pt x="1580919" y="828344"/>
                </a:lnTo>
                <a:lnTo>
                  <a:pt x="1580919" y="809374"/>
                </a:lnTo>
                <a:lnTo>
                  <a:pt x="1574580" y="809374"/>
                </a:lnTo>
                <a:lnTo>
                  <a:pt x="1574580" y="790405"/>
                </a:lnTo>
                <a:lnTo>
                  <a:pt x="1523869" y="790405"/>
                </a:lnTo>
                <a:cubicBezTo>
                  <a:pt x="1523869" y="790405"/>
                  <a:pt x="1523869" y="767641"/>
                  <a:pt x="1523869" y="768905"/>
                </a:cubicBezTo>
                <a:cubicBezTo>
                  <a:pt x="1523869" y="770170"/>
                  <a:pt x="1437660" y="768905"/>
                  <a:pt x="1437660" y="768905"/>
                </a:cubicBezTo>
                <a:lnTo>
                  <a:pt x="1437660" y="754994"/>
                </a:lnTo>
                <a:lnTo>
                  <a:pt x="1319756" y="754994"/>
                </a:lnTo>
                <a:lnTo>
                  <a:pt x="1319756" y="724643"/>
                </a:lnTo>
                <a:lnTo>
                  <a:pt x="1274116" y="724643"/>
                </a:lnTo>
                <a:lnTo>
                  <a:pt x="1274116" y="710732"/>
                </a:lnTo>
                <a:lnTo>
                  <a:pt x="1214531" y="710732"/>
                </a:lnTo>
                <a:lnTo>
                  <a:pt x="1214531" y="694291"/>
                </a:lnTo>
                <a:lnTo>
                  <a:pt x="1205656" y="694291"/>
                </a:lnTo>
                <a:lnTo>
                  <a:pt x="1205656" y="681645"/>
                </a:lnTo>
                <a:lnTo>
                  <a:pt x="1146071" y="681645"/>
                </a:lnTo>
                <a:lnTo>
                  <a:pt x="1146071" y="666469"/>
                </a:lnTo>
                <a:lnTo>
                  <a:pt x="1142268" y="666469"/>
                </a:lnTo>
                <a:lnTo>
                  <a:pt x="1142268" y="651293"/>
                </a:lnTo>
                <a:lnTo>
                  <a:pt x="1129590" y="651293"/>
                </a:lnTo>
                <a:lnTo>
                  <a:pt x="1129590" y="638647"/>
                </a:lnTo>
                <a:lnTo>
                  <a:pt x="1114377" y="638647"/>
                </a:lnTo>
                <a:lnTo>
                  <a:pt x="1114377" y="626000"/>
                </a:lnTo>
                <a:lnTo>
                  <a:pt x="1094092" y="626000"/>
                </a:lnTo>
                <a:lnTo>
                  <a:pt x="1094092" y="593119"/>
                </a:lnTo>
                <a:lnTo>
                  <a:pt x="1033239" y="593119"/>
                </a:lnTo>
                <a:lnTo>
                  <a:pt x="1033239" y="577944"/>
                </a:lnTo>
                <a:lnTo>
                  <a:pt x="1009151" y="577944"/>
                </a:lnTo>
                <a:lnTo>
                  <a:pt x="1009151" y="565297"/>
                </a:lnTo>
                <a:lnTo>
                  <a:pt x="993938" y="565297"/>
                </a:lnTo>
                <a:lnTo>
                  <a:pt x="993938" y="552651"/>
                </a:lnTo>
                <a:lnTo>
                  <a:pt x="974921" y="552651"/>
                </a:lnTo>
                <a:lnTo>
                  <a:pt x="974921" y="538740"/>
                </a:lnTo>
                <a:lnTo>
                  <a:pt x="968582" y="538740"/>
                </a:lnTo>
                <a:lnTo>
                  <a:pt x="968582" y="523564"/>
                </a:lnTo>
                <a:lnTo>
                  <a:pt x="944494" y="523564"/>
                </a:lnTo>
                <a:lnTo>
                  <a:pt x="944494" y="514711"/>
                </a:lnTo>
                <a:cubicBezTo>
                  <a:pt x="944494" y="514711"/>
                  <a:pt x="925478" y="515976"/>
                  <a:pt x="925478" y="514711"/>
                </a:cubicBezTo>
                <a:cubicBezTo>
                  <a:pt x="925478" y="513447"/>
                  <a:pt x="925478" y="499536"/>
                  <a:pt x="925478" y="499536"/>
                </a:cubicBezTo>
                <a:lnTo>
                  <a:pt x="900122" y="499536"/>
                </a:lnTo>
                <a:lnTo>
                  <a:pt x="900122" y="484360"/>
                </a:lnTo>
                <a:lnTo>
                  <a:pt x="756863" y="484360"/>
                </a:lnTo>
                <a:lnTo>
                  <a:pt x="756863" y="472978"/>
                </a:lnTo>
                <a:lnTo>
                  <a:pt x="731508" y="472978"/>
                </a:lnTo>
                <a:lnTo>
                  <a:pt x="731508" y="456538"/>
                </a:lnTo>
                <a:lnTo>
                  <a:pt x="725169" y="456538"/>
                </a:lnTo>
                <a:lnTo>
                  <a:pt x="725169" y="446420"/>
                </a:lnTo>
                <a:lnTo>
                  <a:pt x="716294" y="446420"/>
                </a:lnTo>
                <a:lnTo>
                  <a:pt x="716294" y="431245"/>
                </a:lnTo>
                <a:lnTo>
                  <a:pt x="707420" y="431245"/>
                </a:lnTo>
                <a:lnTo>
                  <a:pt x="707420" y="405952"/>
                </a:lnTo>
                <a:lnTo>
                  <a:pt x="697278" y="405952"/>
                </a:lnTo>
                <a:lnTo>
                  <a:pt x="697278" y="379394"/>
                </a:lnTo>
                <a:lnTo>
                  <a:pt x="590784" y="379394"/>
                </a:lnTo>
                <a:lnTo>
                  <a:pt x="590784" y="364218"/>
                </a:lnTo>
                <a:lnTo>
                  <a:pt x="538805" y="364218"/>
                </a:lnTo>
                <a:lnTo>
                  <a:pt x="538805" y="349043"/>
                </a:lnTo>
                <a:lnTo>
                  <a:pt x="529931" y="349043"/>
                </a:lnTo>
                <a:lnTo>
                  <a:pt x="529931" y="336396"/>
                </a:lnTo>
                <a:lnTo>
                  <a:pt x="523592" y="336396"/>
                </a:lnTo>
                <a:lnTo>
                  <a:pt x="523592" y="325014"/>
                </a:lnTo>
                <a:lnTo>
                  <a:pt x="508379" y="325014"/>
                </a:lnTo>
                <a:lnTo>
                  <a:pt x="508379" y="306045"/>
                </a:lnTo>
                <a:lnTo>
                  <a:pt x="498237" y="306045"/>
                </a:lnTo>
                <a:cubicBezTo>
                  <a:pt x="498237" y="306045"/>
                  <a:pt x="499504" y="285810"/>
                  <a:pt x="498237" y="285810"/>
                </a:cubicBezTo>
                <a:cubicBezTo>
                  <a:pt x="496969" y="285810"/>
                  <a:pt x="462739" y="285810"/>
                  <a:pt x="462739" y="285810"/>
                </a:cubicBezTo>
                <a:lnTo>
                  <a:pt x="462739" y="274428"/>
                </a:lnTo>
                <a:lnTo>
                  <a:pt x="437383" y="274428"/>
                </a:lnTo>
                <a:lnTo>
                  <a:pt x="437383" y="245341"/>
                </a:lnTo>
                <a:lnTo>
                  <a:pt x="432312" y="245341"/>
                </a:lnTo>
                <a:lnTo>
                  <a:pt x="432312" y="236489"/>
                </a:lnTo>
                <a:lnTo>
                  <a:pt x="328354" y="236489"/>
                </a:lnTo>
                <a:lnTo>
                  <a:pt x="328354" y="222578"/>
                </a:lnTo>
                <a:cubicBezTo>
                  <a:pt x="328354" y="222578"/>
                  <a:pt x="318212" y="223843"/>
                  <a:pt x="316944" y="222578"/>
                </a:cubicBezTo>
                <a:cubicBezTo>
                  <a:pt x="315677" y="221313"/>
                  <a:pt x="316944" y="199814"/>
                  <a:pt x="316944" y="199814"/>
                </a:cubicBezTo>
                <a:lnTo>
                  <a:pt x="287785" y="199814"/>
                </a:lnTo>
                <a:lnTo>
                  <a:pt x="287785" y="183374"/>
                </a:lnTo>
                <a:lnTo>
                  <a:pt x="262430" y="183374"/>
                </a:lnTo>
                <a:lnTo>
                  <a:pt x="262430" y="159345"/>
                </a:lnTo>
                <a:lnTo>
                  <a:pt x="247217" y="159345"/>
                </a:lnTo>
                <a:lnTo>
                  <a:pt x="247217" y="140376"/>
                </a:lnTo>
                <a:lnTo>
                  <a:pt x="239610" y="140376"/>
                </a:lnTo>
                <a:lnTo>
                  <a:pt x="239610" y="112554"/>
                </a:lnTo>
                <a:lnTo>
                  <a:pt x="221861" y="112554"/>
                </a:lnTo>
                <a:lnTo>
                  <a:pt x="221861" y="78408"/>
                </a:lnTo>
                <a:lnTo>
                  <a:pt x="204112" y="78408"/>
                </a:lnTo>
                <a:lnTo>
                  <a:pt x="204112" y="56909"/>
                </a:lnTo>
                <a:lnTo>
                  <a:pt x="161008" y="56909"/>
                </a:lnTo>
                <a:lnTo>
                  <a:pt x="161008" y="46792"/>
                </a:lnTo>
                <a:lnTo>
                  <a:pt x="145794" y="46792"/>
                </a:lnTo>
                <a:lnTo>
                  <a:pt x="145794" y="31616"/>
                </a:lnTo>
                <a:lnTo>
                  <a:pt x="111564" y="31616"/>
                </a:lnTo>
                <a:lnTo>
                  <a:pt x="111564" y="17705"/>
                </a:lnTo>
                <a:lnTo>
                  <a:pt x="100154" y="17705"/>
                </a:lnTo>
                <a:lnTo>
                  <a:pt x="100154" y="0"/>
                </a:lnTo>
                <a:lnTo>
                  <a:pt x="0" y="0"/>
                </a:lnTo>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1490" name="Graphic 1351">
            <a:extLst>
              <a:ext uri="{FF2B5EF4-FFF2-40B4-BE49-F238E27FC236}">
                <a16:creationId xmlns:a16="http://schemas.microsoft.com/office/drawing/2014/main" id="{FCD9EB1A-E132-C21E-0411-B7C885B0EA96}"/>
              </a:ext>
            </a:extLst>
          </p:cNvPr>
          <p:cNvGrpSpPr/>
          <p:nvPr/>
        </p:nvGrpSpPr>
        <p:grpSpPr>
          <a:xfrm>
            <a:off x="7336731" y="1935284"/>
            <a:ext cx="3367216" cy="1183709"/>
            <a:chOff x="5502548" y="1657410"/>
            <a:chExt cx="2525412" cy="887782"/>
          </a:xfrm>
          <a:noFill/>
        </p:grpSpPr>
        <p:sp>
          <p:nvSpPr>
            <p:cNvPr id="1491" name="Freeform 1490">
              <a:extLst>
                <a:ext uri="{FF2B5EF4-FFF2-40B4-BE49-F238E27FC236}">
                  <a16:creationId xmlns:a16="http://schemas.microsoft.com/office/drawing/2014/main" id="{E8977CF8-28D8-4516-1184-7DEA7D195E94}"/>
                </a:ext>
              </a:extLst>
            </p:cNvPr>
            <p:cNvSpPr/>
            <p:nvPr/>
          </p:nvSpPr>
          <p:spPr>
            <a:xfrm>
              <a:off x="7986124" y="2508518"/>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2" name="Freeform 1491">
              <a:extLst>
                <a:ext uri="{FF2B5EF4-FFF2-40B4-BE49-F238E27FC236}">
                  <a16:creationId xmlns:a16="http://schemas.microsoft.com/office/drawing/2014/main" id="{C938DC56-82A8-2B2F-499C-90CDA95F8A23}"/>
                </a:ext>
              </a:extLst>
            </p:cNvPr>
            <p:cNvSpPr/>
            <p:nvPr/>
          </p:nvSpPr>
          <p:spPr>
            <a:xfrm>
              <a:off x="7967107" y="2508518"/>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3" name="Freeform 1492">
              <a:extLst>
                <a:ext uri="{FF2B5EF4-FFF2-40B4-BE49-F238E27FC236}">
                  <a16:creationId xmlns:a16="http://schemas.microsoft.com/office/drawing/2014/main" id="{24269CED-8A91-CFB4-08C9-540E3C349580}"/>
                </a:ext>
              </a:extLst>
            </p:cNvPr>
            <p:cNvSpPr/>
            <p:nvPr/>
          </p:nvSpPr>
          <p:spPr>
            <a:xfrm>
              <a:off x="7930342" y="2508518"/>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4" name="Freeform 1493">
              <a:extLst>
                <a:ext uri="{FF2B5EF4-FFF2-40B4-BE49-F238E27FC236}">
                  <a16:creationId xmlns:a16="http://schemas.microsoft.com/office/drawing/2014/main" id="{DE567647-5F8C-FFFF-9E58-18B17D431D49}"/>
                </a:ext>
              </a:extLst>
            </p:cNvPr>
            <p:cNvSpPr/>
            <p:nvPr/>
          </p:nvSpPr>
          <p:spPr>
            <a:xfrm>
              <a:off x="7915129" y="2508518"/>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5" name="Freeform 1494">
              <a:extLst>
                <a:ext uri="{FF2B5EF4-FFF2-40B4-BE49-F238E27FC236}">
                  <a16:creationId xmlns:a16="http://schemas.microsoft.com/office/drawing/2014/main" id="{FB996CA4-0108-40AF-6257-9A482B074C8A}"/>
                </a:ext>
              </a:extLst>
            </p:cNvPr>
            <p:cNvSpPr/>
            <p:nvPr/>
          </p:nvSpPr>
          <p:spPr>
            <a:xfrm>
              <a:off x="7534796" y="2508518"/>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6" name="Freeform 1495">
              <a:extLst>
                <a:ext uri="{FF2B5EF4-FFF2-40B4-BE49-F238E27FC236}">
                  <a16:creationId xmlns:a16="http://schemas.microsoft.com/office/drawing/2014/main" id="{AF29AD22-95F3-AD56-86EA-BFD1DF25701E}"/>
                </a:ext>
              </a:extLst>
            </p:cNvPr>
            <p:cNvSpPr/>
            <p:nvPr/>
          </p:nvSpPr>
          <p:spPr>
            <a:xfrm>
              <a:off x="7245743" y="2508518"/>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7" name="Freeform 1496">
              <a:extLst>
                <a:ext uri="{FF2B5EF4-FFF2-40B4-BE49-F238E27FC236}">
                  <a16:creationId xmlns:a16="http://schemas.microsoft.com/office/drawing/2014/main" id="{5091343C-632B-0403-3B42-F8C24EE9C8BE}"/>
                </a:ext>
              </a:extLst>
            </p:cNvPr>
            <p:cNvSpPr/>
            <p:nvPr/>
          </p:nvSpPr>
          <p:spPr>
            <a:xfrm>
              <a:off x="7236868" y="2508518"/>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8" name="Freeform 1497">
              <a:extLst>
                <a:ext uri="{FF2B5EF4-FFF2-40B4-BE49-F238E27FC236}">
                  <a16:creationId xmlns:a16="http://schemas.microsoft.com/office/drawing/2014/main" id="{3D2DED9A-58E4-1C63-01B8-C282745FB0A9}"/>
                </a:ext>
              </a:extLst>
            </p:cNvPr>
            <p:cNvSpPr/>
            <p:nvPr/>
          </p:nvSpPr>
          <p:spPr>
            <a:xfrm>
              <a:off x="7220387" y="2508518"/>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9" name="Freeform 1498">
              <a:extLst>
                <a:ext uri="{FF2B5EF4-FFF2-40B4-BE49-F238E27FC236}">
                  <a16:creationId xmlns:a16="http://schemas.microsoft.com/office/drawing/2014/main" id="{C04244CF-5453-041C-6726-DCF11626E3BD}"/>
                </a:ext>
              </a:extLst>
            </p:cNvPr>
            <p:cNvSpPr/>
            <p:nvPr/>
          </p:nvSpPr>
          <p:spPr>
            <a:xfrm>
              <a:off x="7065718" y="2508518"/>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0" name="Freeform 1499">
              <a:extLst>
                <a:ext uri="{FF2B5EF4-FFF2-40B4-BE49-F238E27FC236}">
                  <a16:creationId xmlns:a16="http://schemas.microsoft.com/office/drawing/2014/main" id="{33E81BED-9DBE-A86B-3CC6-698054F39547}"/>
                </a:ext>
              </a:extLst>
            </p:cNvPr>
            <p:cNvSpPr/>
            <p:nvPr/>
          </p:nvSpPr>
          <p:spPr>
            <a:xfrm>
              <a:off x="7023881" y="2508518"/>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1" name="Freeform 1500">
              <a:extLst>
                <a:ext uri="{FF2B5EF4-FFF2-40B4-BE49-F238E27FC236}">
                  <a16:creationId xmlns:a16="http://schemas.microsoft.com/office/drawing/2014/main" id="{3D18E8E0-8219-B9BF-82DC-83D499797CEA}"/>
                </a:ext>
              </a:extLst>
            </p:cNvPr>
            <p:cNvSpPr/>
            <p:nvPr/>
          </p:nvSpPr>
          <p:spPr>
            <a:xfrm>
              <a:off x="6974438" y="2508518"/>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2" name="Freeform 1501">
              <a:extLst>
                <a:ext uri="{FF2B5EF4-FFF2-40B4-BE49-F238E27FC236}">
                  <a16:creationId xmlns:a16="http://schemas.microsoft.com/office/drawing/2014/main" id="{181F8708-B2A5-49CF-8DB2-3853EEA39BC8}"/>
                </a:ext>
              </a:extLst>
            </p:cNvPr>
            <p:cNvSpPr/>
            <p:nvPr/>
          </p:nvSpPr>
          <p:spPr>
            <a:xfrm>
              <a:off x="6924994" y="2445285"/>
              <a:ext cx="41837" cy="36674"/>
            </a:xfrm>
            <a:custGeom>
              <a:avLst/>
              <a:gdLst>
                <a:gd name="connsiteX0" fmla="*/ 21552 w 41837"/>
                <a:gd name="connsiteY0" fmla="*/ 0 h 36674"/>
                <a:gd name="connsiteX1" fmla="*/ 0 w 41837"/>
                <a:gd name="connsiteY1" fmla="*/ 36675 h 36674"/>
                <a:gd name="connsiteX2" fmla="*/ 41837 w 41837"/>
                <a:gd name="connsiteY2" fmla="*/ 36675 h 36674"/>
              </a:gdLst>
              <a:ahLst/>
              <a:cxnLst>
                <a:cxn ang="0">
                  <a:pos x="connsiteX0" y="connsiteY0"/>
                </a:cxn>
                <a:cxn ang="0">
                  <a:pos x="connsiteX1" y="connsiteY1"/>
                </a:cxn>
                <a:cxn ang="0">
                  <a:pos x="connsiteX2" y="connsiteY2"/>
                </a:cxn>
              </a:cxnLst>
              <a:rect l="l" t="t" r="r" b="b"/>
              <a:pathLst>
                <a:path w="41837"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3" name="Freeform 1502">
              <a:extLst>
                <a:ext uri="{FF2B5EF4-FFF2-40B4-BE49-F238E27FC236}">
                  <a16:creationId xmlns:a16="http://schemas.microsoft.com/office/drawing/2014/main" id="{33CAF61F-62BE-EA11-87D5-91568958D0E8}"/>
                </a:ext>
              </a:extLst>
            </p:cNvPr>
            <p:cNvSpPr/>
            <p:nvPr/>
          </p:nvSpPr>
          <p:spPr>
            <a:xfrm>
              <a:off x="6818501" y="2445285"/>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4" name="Freeform 1503">
              <a:extLst>
                <a:ext uri="{FF2B5EF4-FFF2-40B4-BE49-F238E27FC236}">
                  <a16:creationId xmlns:a16="http://schemas.microsoft.com/office/drawing/2014/main" id="{D9EAC108-75B9-66D9-F0D0-ACCDD1A4F799}"/>
                </a:ext>
              </a:extLst>
            </p:cNvPr>
            <p:cNvSpPr/>
            <p:nvPr/>
          </p:nvSpPr>
          <p:spPr>
            <a:xfrm>
              <a:off x="6809627" y="2445285"/>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5" name="Freeform 1504">
              <a:extLst>
                <a:ext uri="{FF2B5EF4-FFF2-40B4-BE49-F238E27FC236}">
                  <a16:creationId xmlns:a16="http://schemas.microsoft.com/office/drawing/2014/main" id="{DFCC031F-1D2B-853B-3627-2540B48D741C}"/>
                </a:ext>
              </a:extLst>
            </p:cNvPr>
            <p:cNvSpPr/>
            <p:nvPr/>
          </p:nvSpPr>
          <p:spPr>
            <a:xfrm>
              <a:off x="6379850" y="2292263"/>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6" name="Freeform 1505">
              <a:extLst>
                <a:ext uri="{FF2B5EF4-FFF2-40B4-BE49-F238E27FC236}">
                  <a16:creationId xmlns:a16="http://schemas.microsoft.com/office/drawing/2014/main" id="{36D3F9E5-C5D7-2518-8D8F-4EB217F35C2B}"/>
                </a:ext>
              </a:extLst>
            </p:cNvPr>
            <p:cNvSpPr/>
            <p:nvPr/>
          </p:nvSpPr>
          <p:spPr>
            <a:xfrm>
              <a:off x="6369708" y="2242942"/>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7" name="Freeform 1506">
              <a:extLst>
                <a:ext uri="{FF2B5EF4-FFF2-40B4-BE49-F238E27FC236}">
                  <a16:creationId xmlns:a16="http://schemas.microsoft.com/office/drawing/2014/main" id="{42709CEF-121C-31D5-507E-537C9304862C}"/>
                </a:ext>
              </a:extLst>
            </p:cNvPr>
            <p:cNvSpPr/>
            <p:nvPr/>
          </p:nvSpPr>
          <p:spPr>
            <a:xfrm>
              <a:off x="6293641" y="2242942"/>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8" name="Freeform 1507">
              <a:extLst>
                <a:ext uri="{FF2B5EF4-FFF2-40B4-BE49-F238E27FC236}">
                  <a16:creationId xmlns:a16="http://schemas.microsoft.com/office/drawing/2014/main" id="{5A95BEC7-4456-5686-3F41-8928354F698F}"/>
                </a:ext>
              </a:extLst>
            </p:cNvPr>
            <p:cNvSpPr/>
            <p:nvPr/>
          </p:nvSpPr>
          <p:spPr>
            <a:xfrm>
              <a:off x="6226449" y="2197414"/>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9" name="Freeform 1508">
              <a:extLst>
                <a:ext uri="{FF2B5EF4-FFF2-40B4-BE49-F238E27FC236}">
                  <a16:creationId xmlns:a16="http://schemas.microsoft.com/office/drawing/2014/main" id="{A5784100-3C76-003F-2568-80DFC89EA3F4}"/>
                </a:ext>
              </a:extLst>
            </p:cNvPr>
            <p:cNvSpPr/>
            <p:nvPr/>
          </p:nvSpPr>
          <p:spPr>
            <a:xfrm>
              <a:off x="6182077" y="2111419"/>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0" name="Freeform 1509">
              <a:extLst>
                <a:ext uri="{FF2B5EF4-FFF2-40B4-BE49-F238E27FC236}">
                  <a16:creationId xmlns:a16="http://schemas.microsoft.com/office/drawing/2014/main" id="{5CCB733F-EF79-1CC0-DDFB-5599CE9DFF65}"/>
                </a:ext>
              </a:extLst>
            </p:cNvPr>
            <p:cNvSpPr/>
            <p:nvPr/>
          </p:nvSpPr>
          <p:spPr>
            <a:xfrm>
              <a:off x="5961484" y="1897693"/>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1" name="Freeform 1510">
              <a:extLst>
                <a:ext uri="{FF2B5EF4-FFF2-40B4-BE49-F238E27FC236}">
                  <a16:creationId xmlns:a16="http://schemas.microsoft.com/office/drawing/2014/main" id="{C5C53C7B-BD99-B4FA-B09F-8E87A0680E78}"/>
                </a:ext>
              </a:extLst>
            </p:cNvPr>
            <p:cNvSpPr/>
            <p:nvPr/>
          </p:nvSpPr>
          <p:spPr>
            <a:xfrm>
              <a:off x="5871471" y="1897693"/>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2" name="Freeform 1511">
              <a:extLst>
                <a:ext uri="{FF2B5EF4-FFF2-40B4-BE49-F238E27FC236}">
                  <a16:creationId xmlns:a16="http://schemas.microsoft.com/office/drawing/2014/main" id="{9E884AED-3705-7233-0780-7AAC6A107FA8}"/>
                </a:ext>
              </a:extLst>
            </p:cNvPr>
            <p:cNvSpPr/>
            <p:nvPr/>
          </p:nvSpPr>
          <p:spPr>
            <a:xfrm>
              <a:off x="5791602" y="1814226"/>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3" name="Freeform 1512">
              <a:extLst>
                <a:ext uri="{FF2B5EF4-FFF2-40B4-BE49-F238E27FC236}">
                  <a16:creationId xmlns:a16="http://schemas.microsoft.com/office/drawing/2014/main" id="{DCF23A1B-207E-C0C5-A786-D258F09AE25A}"/>
                </a:ext>
              </a:extLst>
            </p:cNvPr>
            <p:cNvSpPr/>
            <p:nvPr/>
          </p:nvSpPr>
          <p:spPr>
            <a:xfrm>
              <a:off x="5747229" y="1772493"/>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4" name="Freeform 1513">
              <a:extLst>
                <a:ext uri="{FF2B5EF4-FFF2-40B4-BE49-F238E27FC236}">
                  <a16:creationId xmlns:a16="http://schemas.microsoft.com/office/drawing/2014/main" id="{74C81C4C-CA72-98B0-C651-B428CB898B9A}"/>
                </a:ext>
              </a:extLst>
            </p:cNvPr>
            <p:cNvSpPr/>
            <p:nvPr/>
          </p:nvSpPr>
          <p:spPr>
            <a:xfrm>
              <a:off x="5709196" y="1734554"/>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5" name="Freeform 1514">
              <a:extLst>
                <a:ext uri="{FF2B5EF4-FFF2-40B4-BE49-F238E27FC236}">
                  <a16:creationId xmlns:a16="http://schemas.microsoft.com/office/drawing/2014/main" id="{9BF59A54-FEA6-0C8C-993A-7D7A401E9AB0}"/>
                </a:ext>
              </a:extLst>
            </p:cNvPr>
            <p:cNvSpPr/>
            <p:nvPr/>
          </p:nvSpPr>
          <p:spPr>
            <a:xfrm>
              <a:off x="5606506" y="1657410"/>
              <a:ext cx="43104" cy="35410"/>
            </a:xfrm>
            <a:custGeom>
              <a:avLst/>
              <a:gdLst>
                <a:gd name="connsiteX0" fmla="*/ 21552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6" name="Freeform 1515">
              <a:extLst>
                <a:ext uri="{FF2B5EF4-FFF2-40B4-BE49-F238E27FC236}">
                  <a16:creationId xmlns:a16="http://schemas.microsoft.com/office/drawing/2014/main" id="{0EC44E74-A62A-A6AA-6B92-AB70DDB96834}"/>
                </a:ext>
              </a:extLst>
            </p:cNvPr>
            <p:cNvSpPr/>
            <p:nvPr/>
          </p:nvSpPr>
          <p:spPr>
            <a:xfrm>
              <a:off x="5502548" y="1657410"/>
              <a:ext cx="43104" cy="35410"/>
            </a:xfrm>
            <a:custGeom>
              <a:avLst/>
              <a:gdLst>
                <a:gd name="connsiteX0" fmla="*/ 22820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7" name="Freeform 1516">
              <a:extLst>
                <a:ext uri="{FF2B5EF4-FFF2-40B4-BE49-F238E27FC236}">
                  <a16:creationId xmlns:a16="http://schemas.microsoft.com/office/drawing/2014/main" id="{E6FAB33A-7607-A1EC-A64F-AB61ACB2FBA4}"/>
                </a:ext>
              </a:extLst>
            </p:cNvPr>
            <p:cNvSpPr/>
            <p:nvPr/>
          </p:nvSpPr>
          <p:spPr>
            <a:xfrm>
              <a:off x="7508172" y="2508518"/>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8" name="Freeform 1517">
              <a:extLst>
                <a:ext uri="{FF2B5EF4-FFF2-40B4-BE49-F238E27FC236}">
                  <a16:creationId xmlns:a16="http://schemas.microsoft.com/office/drawing/2014/main" id="{4F51A35D-FFE8-46BF-73AB-2870ED1A95C3}"/>
                </a:ext>
              </a:extLst>
            </p:cNvPr>
            <p:cNvSpPr/>
            <p:nvPr/>
          </p:nvSpPr>
          <p:spPr>
            <a:xfrm>
              <a:off x="7471407" y="2508518"/>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9" name="Freeform 1518">
              <a:extLst>
                <a:ext uri="{FF2B5EF4-FFF2-40B4-BE49-F238E27FC236}">
                  <a16:creationId xmlns:a16="http://schemas.microsoft.com/office/drawing/2014/main" id="{5510E395-5A57-2DF9-CC63-BBC54DDDFB30}"/>
                </a:ext>
              </a:extLst>
            </p:cNvPr>
            <p:cNvSpPr/>
            <p:nvPr/>
          </p:nvSpPr>
          <p:spPr>
            <a:xfrm>
              <a:off x="7944288" y="2508518"/>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sp>
        <p:nvSpPr>
          <p:cNvPr id="1520" name="Freeform 1519">
            <a:extLst>
              <a:ext uri="{FF2B5EF4-FFF2-40B4-BE49-F238E27FC236}">
                <a16:creationId xmlns:a16="http://schemas.microsoft.com/office/drawing/2014/main" id="{1DA54686-E3EF-6302-FEF5-BD04E6BF82C4}"/>
              </a:ext>
            </a:extLst>
          </p:cNvPr>
          <p:cNvSpPr/>
          <p:nvPr/>
        </p:nvSpPr>
        <p:spPr>
          <a:xfrm>
            <a:off x="7363778" y="1955520"/>
            <a:ext cx="3314815" cy="1134809"/>
          </a:xfrm>
          <a:custGeom>
            <a:avLst/>
            <a:gdLst>
              <a:gd name="connsiteX0" fmla="*/ 0 w 2486111"/>
              <a:gd name="connsiteY0" fmla="*/ 0 h 851107"/>
              <a:gd name="connsiteX1" fmla="*/ 128046 w 2486111"/>
              <a:gd name="connsiteY1" fmla="*/ 0 h 851107"/>
              <a:gd name="connsiteX2" fmla="*/ 128046 w 2486111"/>
              <a:gd name="connsiteY2" fmla="*/ 48057 h 851107"/>
              <a:gd name="connsiteX3" fmla="*/ 201577 w 2486111"/>
              <a:gd name="connsiteY3" fmla="*/ 48057 h 851107"/>
              <a:gd name="connsiteX4" fmla="*/ 201577 w 2486111"/>
              <a:gd name="connsiteY4" fmla="*/ 77144 h 851107"/>
              <a:gd name="connsiteX5" fmla="*/ 229468 w 2486111"/>
              <a:gd name="connsiteY5" fmla="*/ 77144 h 851107"/>
              <a:gd name="connsiteX6" fmla="*/ 229468 w 2486111"/>
              <a:gd name="connsiteY6" fmla="*/ 115083 h 851107"/>
              <a:gd name="connsiteX7" fmla="*/ 261162 w 2486111"/>
              <a:gd name="connsiteY7" fmla="*/ 115083 h 851107"/>
              <a:gd name="connsiteX8" fmla="*/ 261162 w 2486111"/>
              <a:gd name="connsiteY8" fmla="*/ 154287 h 851107"/>
              <a:gd name="connsiteX9" fmla="*/ 290321 w 2486111"/>
              <a:gd name="connsiteY9" fmla="*/ 154287 h 851107"/>
              <a:gd name="connsiteX10" fmla="*/ 290321 w 2486111"/>
              <a:gd name="connsiteY10" fmla="*/ 198550 h 851107"/>
              <a:gd name="connsiteX11" fmla="*/ 343568 w 2486111"/>
              <a:gd name="connsiteY11" fmla="*/ 198550 h 851107"/>
              <a:gd name="connsiteX12" fmla="*/ 343568 w 2486111"/>
              <a:gd name="connsiteY12" fmla="*/ 236489 h 851107"/>
              <a:gd name="connsiteX13" fmla="*/ 465275 w 2486111"/>
              <a:gd name="connsiteY13" fmla="*/ 236489 h 851107"/>
              <a:gd name="connsiteX14" fmla="*/ 465275 w 2486111"/>
              <a:gd name="connsiteY14" fmla="*/ 280752 h 851107"/>
              <a:gd name="connsiteX15" fmla="*/ 500772 w 2486111"/>
              <a:gd name="connsiteY15" fmla="*/ 280752 h 851107"/>
              <a:gd name="connsiteX16" fmla="*/ 500772 w 2486111"/>
              <a:gd name="connsiteY16" fmla="*/ 322485 h 851107"/>
              <a:gd name="connsiteX17" fmla="*/ 573036 w 2486111"/>
              <a:gd name="connsiteY17" fmla="*/ 322485 h 851107"/>
              <a:gd name="connsiteX18" fmla="*/ 573036 w 2486111"/>
              <a:gd name="connsiteY18" fmla="*/ 369277 h 851107"/>
              <a:gd name="connsiteX19" fmla="*/ 602194 w 2486111"/>
              <a:gd name="connsiteY19" fmla="*/ 369277 h 851107"/>
              <a:gd name="connsiteX20" fmla="*/ 602194 w 2486111"/>
              <a:gd name="connsiteY20" fmla="*/ 412275 h 851107"/>
              <a:gd name="connsiteX21" fmla="*/ 646567 w 2486111"/>
              <a:gd name="connsiteY21" fmla="*/ 412275 h 851107"/>
              <a:gd name="connsiteX22" fmla="*/ 646567 w 2486111"/>
              <a:gd name="connsiteY22" fmla="*/ 452744 h 851107"/>
              <a:gd name="connsiteX23" fmla="*/ 688403 w 2486111"/>
              <a:gd name="connsiteY23" fmla="*/ 452744 h 851107"/>
              <a:gd name="connsiteX24" fmla="*/ 688403 w 2486111"/>
              <a:gd name="connsiteY24" fmla="*/ 498271 h 851107"/>
              <a:gd name="connsiteX25" fmla="*/ 703617 w 2486111"/>
              <a:gd name="connsiteY25" fmla="*/ 498271 h 851107"/>
              <a:gd name="connsiteX26" fmla="*/ 703617 w 2486111"/>
              <a:gd name="connsiteY26" fmla="*/ 541269 h 851107"/>
              <a:gd name="connsiteX27" fmla="*/ 770809 w 2486111"/>
              <a:gd name="connsiteY27" fmla="*/ 541269 h 851107"/>
              <a:gd name="connsiteX28" fmla="*/ 770809 w 2486111"/>
              <a:gd name="connsiteY28" fmla="*/ 586796 h 851107"/>
              <a:gd name="connsiteX29" fmla="*/ 874767 w 2486111"/>
              <a:gd name="connsiteY29" fmla="*/ 586796 h 851107"/>
              <a:gd name="connsiteX30" fmla="*/ 874767 w 2486111"/>
              <a:gd name="connsiteY30" fmla="*/ 634853 h 851107"/>
              <a:gd name="connsiteX31" fmla="*/ 889980 w 2486111"/>
              <a:gd name="connsiteY31" fmla="*/ 634853 h 851107"/>
              <a:gd name="connsiteX32" fmla="*/ 889980 w 2486111"/>
              <a:gd name="connsiteY32" fmla="*/ 686703 h 851107"/>
              <a:gd name="connsiteX33" fmla="*/ 1034506 w 2486111"/>
              <a:gd name="connsiteY33" fmla="*/ 686703 h 851107"/>
              <a:gd name="connsiteX34" fmla="*/ 1034506 w 2486111"/>
              <a:gd name="connsiteY34" fmla="*/ 737289 h 851107"/>
              <a:gd name="connsiteX35" fmla="*/ 1290597 w 2486111"/>
              <a:gd name="connsiteY35" fmla="*/ 737289 h 851107"/>
              <a:gd name="connsiteX36" fmla="*/ 1290597 w 2486111"/>
              <a:gd name="connsiteY36" fmla="*/ 787875 h 851107"/>
              <a:gd name="connsiteX37" fmla="*/ 1433856 w 2486111"/>
              <a:gd name="connsiteY37" fmla="*/ 787875 h 851107"/>
              <a:gd name="connsiteX38" fmla="*/ 1433856 w 2486111"/>
              <a:gd name="connsiteY38" fmla="*/ 851108 h 851107"/>
              <a:gd name="connsiteX39" fmla="*/ 2486111 w 2486111"/>
              <a:gd name="connsiteY39" fmla="*/ 851108 h 8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86111" h="851107">
                <a:moveTo>
                  <a:pt x="0" y="0"/>
                </a:moveTo>
                <a:lnTo>
                  <a:pt x="128046" y="0"/>
                </a:lnTo>
                <a:lnTo>
                  <a:pt x="128046" y="48057"/>
                </a:lnTo>
                <a:lnTo>
                  <a:pt x="201577" y="48057"/>
                </a:lnTo>
                <a:lnTo>
                  <a:pt x="201577" y="77144"/>
                </a:lnTo>
                <a:lnTo>
                  <a:pt x="229468" y="77144"/>
                </a:lnTo>
                <a:lnTo>
                  <a:pt x="229468" y="115083"/>
                </a:lnTo>
                <a:lnTo>
                  <a:pt x="261162" y="115083"/>
                </a:lnTo>
                <a:lnTo>
                  <a:pt x="261162" y="154287"/>
                </a:lnTo>
                <a:lnTo>
                  <a:pt x="290321" y="154287"/>
                </a:lnTo>
                <a:lnTo>
                  <a:pt x="290321" y="198550"/>
                </a:lnTo>
                <a:lnTo>
                  <a:pt x="343568" y="198550"/>
                </a:lnTo>
                <a:lnTo>
                  <a:pt x="343568" y="236489"/>
                </a:lnTo>
                <a:lnTo>
                  <a:pt x="465275" y="236489"/>
                </a:lnTo>
                <a:lnTo>
                  <a:pt x="465275" y="280752"/>
                </a:lnTo>
                <a:lnTo>
                  <a:pt x="500772" y="280752"/>
                </a:lnTo>
                <a:lnTo>
                  <a:pt x="500772" y="322485"/>
                </a:lnTo>
                <a:lnTo>
                  <a:pt x="573036" y="322485"/>
                </a:lnTo>
                <a:lnTo>
                  <a:pt x="573036" y="369277"/>
                </a:lnTo>
                <a:lnTo>
                  <a:pt x="602194" y="369277"/>
                </a:lnTo>
                <a:lnTo>
                  <a:pt x="602194" y="412275"/>
                </a:lnTo>
                <a:lnTo>
                  <a:pt x="646567" y="412275"/>
                </a:lnTo>
                <a:lnTo>
                  <a:pt x="646567" y="452744"/>
                </a:lnTo>
                <a:lnTo>
                  <a:pt x="688403" y="452744"/>
                </a:lnTo>
                <a:lnTo>
                  <a:pt x="688403" y="498271"/>
                </a:lnTo>
                <a:lnTo>
                  <a:pt x="703617" y="498271"/>
                </a:lnTo>
                <a:lnTo>
                  <a:pt x="703617" y="541269"/>
                </a:lnTo>
                <a:lnTo>
                  <a:pt x="770809" y="541269"/>
                </a:lnTo>
                <a:lnTo>
                  <a:pt x="770809" y="586796"/>
                </a:lnTo>
                <a:lnTo>
                  <a:pt x="874767" y="586796"/>
                </a:lnTo>
                <a:lnTo>
                  <a:pt x="874767" y="634853"/>
                </a:lnTo>
                <a:lnTo>
                  <a:pt x="889980" y="634853"/>
                </a:lnTo>
                <a:lnTo>
                  <a:pt x="889980" y="686703"/>
                </a:lnTo>
                <a:lnTo>
                  <a:pt x="1034506" y="686703"/>
                </a:lnTo>
                <a:lnTo>
                  <a:pt x="1034506" y="737289"/>
                </a:lnTo>
                <a:lnTo>
                  <a:pt x="1290597" y="737289"/>
                </a:lnTo>
                <a:lnTo>
                  <a:pt x="1290597" y="787875"/>
                </a:lnTo>
                <a:lnTo>
                  <a:pt x="1433856" y="787875"/>
                </a:lnTo>
                <a:lnTo>
                  <a:pt x="1433856" y="851108"/>
                </a:lnTo>
                <a:lnTo>
                  <a:pt x="2486111" y="851108"/>
                </a:lnTo>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1" name="Freeform 1520">
            <a:extLst>
              <a:ext uri="{FF2B5EF4-FFF2-40B4-BE49-F238E27FC236}">
                <a16:creationId xmlns:a16="http://schemas.microsoft.com/office/drawing/2014/main" id="{1579D89B-FF0D-E8BC-7300-D3EC249D7DB1}"/>
              </a:ext>
            </a:extLst>
          </p:cNvPr>
          <p:cNvSpPr/>
          <p:nvPr/>
        </p:nvSpPr>
        <p:spPr>
          <a:xfrm>
            <a:off x="7505769" y="1958891"/>
            <a:ext cx="3651199" cy="930780"/>
          </a:xfrm>
          <a:custGeom>
            <a:avLst/>
            <a:gdLst>
              <a:gd name="connsiteX0" fmla="*/ 2738400 w 2738399"/>
              <a:gd name="connsiteY0" fmla="*/ 698085 h 698085"/>
              <a:gd name="connsiteX1" fmla="*/ 1617684 w 2738399"/>
              <a:gd name="connsiteY1" fmla="*/ 698085 h 698085"/>
              <a:gd name="connsiteX2" fmla="*/ 1617684 w 2738399"/>
              <a:gd name="connsiteY2" fmla="*/ 629794 h 698085"/>
              <a:gd name="connsiteX3" fmla="*/ 1402162 w 2738399"/>
              <a:gd name="connsiteY3" fmla="*/ 629794 h 698085"/>
              <a:gd name="connsiteX4" fmla="*/ 1402162 w 2738399"/>
              <a:gd name="connsiteY4" fmla="*/ 576679 h 698085"/>
              <a:gd name="connsiteX5" fmla="*/ 1170159 w 2738399"/>
              <a:gd name="connsiteY5" fmla="*/ 576679 h 698085"/>
              <a:gd name="connsiteX6" fmla="*/ 1170159 w 2738399"/>
              <a:gd name="connsiteY6" fmla="*/ 529887 h 698085"/>
              <a:gd name="connsiteX7" fmla="*/ 1047184 w 2738399"/>
              <a:gd name="connsiteY7" fmla="*/ 529887 h 698085"/>
              <a:gd name="connsiteX8" fmla="*/ 1047184 w 2738399"/>
              <a:gd name="connsiteY8" fmla="*/ 440097 h 698085"/>
              <a:gd name="connsiteX9" fmla="*/ 1015490 w 2738399"/>
              <a:gd name="connsiteY9" fmla="*/ 440097 h 698085"/>
              <a:gd name="connsiteX10" fmla="*/ 1015490 w 2738399"/>
              <a:gd name="connsiteY10" fmla="*/ 390776 h 698085"/>
              <a:gd name="connsiteX11" fmla="*/ 944495 w 2738399"/>
              <a:gd name="connsiteY11" fmla="*/ 390776 h 698085"/>
              <a:gd name="connsiteX12" fmla="*/ 944495 w 2738399"/>
              <a:gd name="connsiteY12" fmla="*/ 345249 h 698085"/>
              <a:gd name="connsiteX13" fmla="*/ 839269 w 2738399"/>
              <a:gd name="connsiteY13" fmla="*/ 345249 h 698085"/>
              <a:gd name="connsiteX14" fmla="*/ 839269 w 2738399"/>
              <a:gd name="connsiteY14" fmla="*/ 300986 h 698085"/>
              <a:gd name="connsiteX15" fmla="*/ 808842 w 2738399"/>
              <a:gd name="connsiteY15" fmla="*/ 300986 h 698085"/>
              <a:gd name="connsiteX16" fmla="*/ 808842 w 2738399"/>
              <a:gd name="connsiteY16" fmla="*/ 264311 h 698085"/>
              <a:gd name="connsiteX17" fmla="*/ 730240 w 2738399"/>
              <a:gd name="connsiteY17" fmla="*/ 264311 h 698085"/>
              <a:gd name="connsiteX18" fmla="*/ 730240 w 2738399"/>
              <a:gd name="connsiteY18" fmla="*/ 213725 h 698085"/>
              <a:gd name="connsiteX19" fmla="*/ 622479 w 2738399"/>
              <a:gd name="connsiteY19" fmla="*/ 213725 h 698085"/>
              <a:gd name="connsiteX20" fmla="*/ 622479 w 2738399"/>
              <a:gd name="connsiteY20" fmla="*/ 170727 h 698085"/>
              <a:gd name="connsiteX21" fmla="*/ 469078 w 2738399"/>
              <a:gd name="connsiteY21" fmla="*/ 170727 h 698085"/>
              <a:gd name="connsiteX22" fmla="*/ 469078 w 2738399"/>
              <a:gd name="connsiteY22" fmla="*/ 128994 h 698085"/>
              <a:gd name="connsiteX23" fmla="*/ 370191 w 2738399"/>
              <a:gd name="connsiteY23" fmla="*/ 128994 h 698085"/>
              <a:gd name="connsiteX24" fmla="*/ 370191 w 2738399"/>
              <a:gd name="connsiteY24" fmla="*/ 82202 h 698085"/>
              <a:gd name="connsiteX25" fmla="*/ 197773 w 2738399"/>
              <a:gd name="connsiteY25" fmla="*/ 82202 h 698085"/>
              <a:gd name="connsiteX26" fmla="*/ 197773 w 2738399"/>
              <a:gd name="connsiteY26" fmla="*/ 40469 h 698085"/>
              <a:gd name="connsiteX27" fmla="*/ 0 w 2738399"/>
              <a:gd name="connsiteY27" fmla="*/ 40469 h 698085"/>
              <a:gd name="connsiteX28" fmla="*/ 0 w 2738399"/>
              <a:gd name="connsiteY28" fmla="*/ 0 h 69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38399" h="698085">
                <a:moveTo>
                  <a:pt x="2738400" y="698085"/>
                </a:moveTo>
                <a:lnTo>
                  <a:pt x="1617684" y="698085"/>
                </a:lnTo>
                <a:lnTo>
                  <a:pt x="1617684" y="629794"/>
                </a:lnTo>
                <a:lnTo>
                  <a:pt x="1402162" y="629794"/>
                </a:lnTo>
                <a:lnTo>
                  <a:pt x="1402162" y="576679"/>
                </a:lnTo>
                <a:lnTo>
                  <a:pt x="1170159" y="576679"/>
                </a:lnTo>
                <a:lnTo>
                  <a:pt x="1170159" y="529887"/>
                </a:lnTo>
                <a:lnTo>
                  <a:pt x="1047184" y="529887"/>
                </a:lnTo>
                <a:lnTo>
                  <a:pt x="1047184" y="440097"/>
                </a:lnTo>
                <a:lnTo>
                  <a:pt x="1015490" y="440097"/>
                </a:lnTo>
                <a:lnTo>
                  <a:pt x="1015490" y="390776"/>
                </a:lnTo>
                <a:lnTo>
                  <a:pt x="944495" y="390776"/>
                </a:lnTo>
                <a:lnTo>
                  <a:pt x="944495" y="345249"/>
                </a:lnTo>
                <a:lnTo>
                  <a:pt x="839269" y="345249"/>
                </a:lnTo>
                <a:lnTo>
                  <a:pt x="839269" y="300986"/>
                </a:lnTo>
                <a:lnTo>
                  <a:pt x="808842" y="300986"/>
                </a:lnTo>
                <a:lnTo>
                  <a:pt x="808842" y="264311"/>
                </a:lnTo>
                <a:lnTo>
                  <a:pt x="730240" y="264311"/>
                </a:lnTo>
                <a:lnTo>
                  <a:pt x="730240" y="213725"/>
                </a:lnTo>
                <a:lnTo>
                  <a:pt x="622479" y="213725"/>
                </a:lnTo>
                <a:lnTo>
                  <a:pt x="622479" y="170727"/>
                </a:lnTo>
                <a:lnTo>
                  <a:pt x="469078" y="170727"/>
                </a:lnTo>
                <a:lnTo>
                  <a:pt x="469078" y="128994"/>
                </a:lnTo>
                <a:lnTo>
                  <a:pt x="370191" y="128994"/>
                </a:lnTo>
                <a:lnTo>
                  <a:pt x="370191" y="82202"/>
                </a:lnTo>
                <a:lnTo>
                  <a:pt x="197773" y="82202"/>
                </a:lnTo>
                <a:lnTo>
                  <a:pt x="197773" y="40469"/>
                </a:lnTo>
                <a:lnTo>
                  <a:pt x="0" y="40469"/>
                </a:lnTo>
                <a:lnTo>
                  <a:pt x="0" y="0"/>
                </a:lnTo>
              </a:path>
            </a:pathLst>
          </a:custGeom>
          <a:noFill/>
          <a:ln w="12674"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1522" name="Graphic 1351">
            <a:extLst>
              <a:ext uri="{FF2B5EF4-FFF2-40B4-BE49-F238E27FC236}">
                <a16:creationId xmlns:a16="http://schemas.microsoft.com/office/drawing/2014/main" id="{5333386F-096E-E727-CD2E-7CF2A6D3DAA7}"/>
              </a:ext>
            </a:extLst>
          </p:cNvPr>
          <p:cNvGrpSpPr/>
          <p:nvPr/>
        </p:nvGrpSpPr>
        <p:grpSpPr>
          <a:xfrm>
            <a:off x="7492097" y="1985950"/>
            <a:ext cx="3696316" cy="927121"/>
            <a:chOff x="5619072" y="1695409"/>
            <a:chExt cx="2772237" cy="695341"/>
          </a:xfrm>
          <a:noFill/>
        </p:grpSpPr>
        <p:sp>
          <p:nvSpPr>
            <p:cNvPr id="1523" name="Freeform 1522">
              <a:extLst>
                <a:ext uri="{FF2B5EF4-FFF2-40B4-BE49-F238E27FC236}">
                  <a16:creationId xmlns:a16="http://schemas.microsoft.com/office/drawing/2014/main" id="{C7598CA7-5E11-CEEC-5B0E-7B38698DA784}"/>
                </a:ext>
              </a:extLst>
            </p:cNvPr>
            <p:cNvSpPr/>
            <p:nvPr/>
          </p:nvSpPr>
          <p:spPr>
            <a:xfrm rot="-5368752">
              <a:off x="5619244" y="1695580"/>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4" name="Freeform 1523">
              <a:extLst>
                <a:ext uri="{FF2B5EF4-FFF2-40B4-BE49-F238E27FC236}">
                  <a16:creationId xmlns:a16="http://schemas.microsoft.com/office/drawing/2014/main" id="{C1A7BA77-8EBF-FC48-1E27-EA14582816A4}"/>
                </a:ext>
              </a:extLst>
            </p:cNvPr>
            <p:cNvSpPr/>
            <p:nvPr/>
          </p:nvSpPr>
          <p:spPr>
            <a:xfrm rot="-5368752">
              <a:off x="5709669" y="169598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5" name="Freeform 1524">
              <a:extLst>
                <a:ext uri="{FF2B5EF4-FFF2-40B4-BE49-F238E27FC236}">
                  <a16:creationId xmlns:a16="http://schemas.microsoft.com/office/drawing/2014/main" id="{0D8B4670-6D50-F940-0066-5BBA2DA23E40}"/>
                </a:ext>
              </a:extLst>
            </p:cNvPr>
            <p:cNvSpPr/>
            <p:nvPr/>
          </p:nvSpPr>
          <p:spPr>
            <a:xfrm rot="-5368752">
              <a:off x="6029492" y="178454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6" name="Freeform 1525">
              <a:extLst>
                <a:ext uri="{FF2B5EF4-FFF2-40B4-BE49-F238E27FC236}">
                  <a16:creationId xmlns:a16="http://schemas.microsoft.com/office/drawing/2014/main" id="{9212DC3D-E87C-349E-4870-8A93D5064B36}"/>
                </a:ext>
              </a:extLst>
            </p:cNvPr>
            <p:cNvSpPr/>
            <p:nvPr/>
          </p:nvSpPr>
          <p:spPr>
            <a:xfrm rot="-5368752">
              <a:off x="6652354" y="213869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7" name="Freeform 1526">
              <a:extLst>
                <a:ext uri="{FF2B5EF4-FFF2-40B4-BE49-F238E27FC236}">
                  <a16:creationId xmlns:a16="http://schemas.microsoft.com/office/drawing/2014/main" id="{2CFB13A3-3F7D-38AF-4F01-C68EFBF428AA}"/>
                </a:ext>
              </a:extLst>
            </p:cNvPr>
            <p:cNvSpPr/>
            <p:nvPr/>
          </p:nvSpPr>
          <p:spPr>
            <a:xfrm rot="-5368752">
              <a:off x="6707630" y="2187588"/>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5" y="37941"/>
                    <a:pt x="0" y="29448"/>
                    <a:pt x="0" y="18971"/>
                  </a:cubicBezTo>
                  <a:cubicBezTo>
                    <a:pt x="0" y="8493"/>
                    <a:pt x="8515"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8" name="Freeform 1527">
              <a:extLst>
                <a:ext uri="{FF2B5EF4-FFF2-40B4-BE49-F238E27FC236}">
                  <a16:creationId xmlns:a16="http://schemas.microsoft.com/office/drawing/2014/main" id="{EE8B2283-5496-7C70-C16A-1EC498A9C13A}"/>
                </a:ext>
              </a:extLst>
            </p:cNvPr>
            <p:cNvSpPr/>
            <p:nvPr/>
          </p:nvSpPr>
          <p:spPr>
            <a:xfrm rot="-5368752">
              <a:off x="6866097" y="223407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9" name="Freeform 1528">
              <a:extLst>
                <a:ext uri="{FF2B5EF4-FFF2-40B4-BE49-F238E27FC236}">
                  <a16:creationId xmlns:a16="http://schemas.microsoft.com/office/drawing/2014/main" id="{8A324FD8-DE37-DC47-247F-C6CD633B2B7B}"/>
                </a:ext>
              </a:extLst>
            </p:cNvPr>
            <p:cNvSpPr/>
            <p:nvPr/>
          </p:nvSpPr>
          <p:spPr>
            <a:xfrm rot="-5368752">
              <a:off x="6978383" y="2234780"/>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0" name="Freeform 1529">
              <a:extLst>
                <a:ext uri="{FF2B5EF4-FFF2-40B4-BE49-F238E27FC236}">
                  <a16:creationId xmlns:a16="http://schemas.microsoft.com/office/drawing/2014/main" id="{A4B5553A-244B-68E2-81D7-A0D15C27A5F9}"/>
                </a:ext>
              </a:extLst>
            </p:cNvPr>
            <p:cNvSpPr/>
            <p:nvPr/>
          </p:nvSpPr>
          <p:spPr>
            <a:xfrm rot="-5368752">
              <a:off x="7012506" y="228427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1" name="Freeform 1530">
              <a:extLst>
                <a:ext uri="{FF2B5EF4-FFF2-40B4-BE49-F238E27FC236}">
                  <a16:creationId xmlns:a16="http://schemas.microsoft.com/office/drawing/2014/main" id="{5BF2EEAD-CB5D-9BFC-CD8F-63F99D85605B}"/>
                </a:ext>
              </a:extLst>
            </p:cNvPr>
            <p:cNvSpPr/>
            <p:nvPr/>
          </p:nvSpPr>
          <p:spPr>
            <a:xfrm rot="-5368752">
              <a:off x="7032936" y="228314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2" name="Freeform 1531">
              <a:extLst>
                <a:ext uri="{FF2B5EF4-FFF2-40B4-BE49-F238E27FC236}">
                  <a16:creationId xmlns:a16="http://schemas.microsoft.com/office/drawing/2014/main" id="{3E34A1F3-F3FA-E4A3-D762-5C3B35BC00C7}"/>
                </a:ext>
              </a:extLst>
            </p:cNvPr>
            <p:cNvSpPr/>
            <p:nvPr/>
          </p:nvSpPr>
          <p:spPr>
            <a:xfrm rot="-5368752">
              <a:off x="7207933" y="228317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3" name="Freeform 1532">
              <a:extLst>
                <a:ext uri="{FF2B5EF4-FFF2-40B4-BE49-F238E27FC236}">
                  <a16:creationId xmlns:a16="http://schemas.microsoft.com/office/drawing/2014/main" id="{87C2B715-315E-6C89-0DEB-67A2FA5D959F}"/>
                </a:ext>
              </a:extLst>
            </p:cNvPr>
            <p:cNvSpPr/>
            <p:nvPr/>
          </p:nvSpPr>
          <p:spPr>
            <a:xfrm rot="-5368752">
              <a:off x="7295142" y="235263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4" name="Freeform 1533">
              <a:extLst>
                <a:ext uri="{FF2B5EF4-FFF2-40B4-BE49-F238E27FC236}">
                  <a16:creationId xmlns:a16="http://schemas.microsoft.com/office/drawing/2014/main" id="{CB8E59B9-FC5D-85CF-97BD-1013A20F52D0}"/>
                </a:ext>
              </a:extLst>
            </p:cNvPr>
            <p:cNvSpPr/>
            <p:nvPr/>
          </p:nvSpPr>
          <p:spPr>
            <a:xfrm rot="-5368752">
              <a:off x="7362222" y="2352524"/>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5" name="Freeform 1534">
              <a:extLst>
                <a:ext uri="{FF2B5EF4-FFF2-40B4-BE49-F238E27FC236}">
                  <a16:creationId xmlns:a16="http://schemas.microsoft.com/office/drawing/2014/main" id="{89AAC222-CC49-FEB9-0A8B-6A16E1AB000D}"/>
                </a:ext>
              </a:extLst>
            </p:cNvPr>
            <p:cNvSpPr/>
            <p:nvPr/>
          </p:nvSpPr>
          <p:spPr>
            <a:xfrm rot="-5368752">
              <a:off x="7460664" y="235206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6" name="Freeform 1535">
              <a:extLst>
                <a:ext uri="{FF2B5EF4-FFF2-40B4-BE49-F238E27FC236}">
                  <a16:creationId xmlns:a16="http://schemas.microsoft.com/office/drawing/2014/main" id="{C7F30F0D-A532-5B00-DC19-91AC2CA487E5}"/>
                </a:ext>
              </a:extLst>
            </p:cNvPr>
            <p:cNvSpPr/>
            <p:nvPr/>
          </p:nvSpPr>
          <p:spPr>
            <a:xfrm rot="-5368752">
              <a:off x="7469416" y="235194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7" name="Freeform 1536">
              <a:extLst>
                <a:ext uri="{FF2B5EF4-FFF2-40B4-BE49-F238E27FC236}">
                  <a16:creationId xmlns:a16="http://schemas.microsoft.com/office/drawing/2014/main" id="{729229D6-976F-76A0-59BD-E55FCC49B109}"/>
                </a:ext>
              </a:extLst>
            </p:cNvPr>
            <p:cNvSpPr/>
            <p:nvPr/>
          </p:nvSpPr>
          <p:spPr>
            <a:xfrm rot="-5368752">
              <a:off x="7505135" y="235217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8" name="Freeform 1537">
              <a:extLst>
                <a:ext uri="{FF2B5EF4-FFF2-40B4-BE49-F238E27FC236}">
                  <a16:creationId xmlns:a16="http://schemas.microsoft.com/office/drawing/2014/main" id="{27FF514C-84BC-C9C0-C529-1D207169A5E8}"/>
                </a:ext>
              </a:extLst>
            </p:cNvPr>
            <p:cNvSpPr/>
            <p:nvPr/>
          </p:nvSpPr>
          <p:spPr>
            <a:xfrm rot="-5368752">
              <a:off x="7513888" y="235204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9" name="Freeform 1538">
              <a:extLst>
                <a:ext uri="{FF2B5EF4-FFF2-40B4-BE49-F238E27FC236}">
                  <a16:creationId xmlns:a16="http://schemas.microsoft.com/office/drawing/2014/main" id="{25ADBEB0-26C8-E7F7-5F55-A230255DF4A8}"/>
                </a:ext>
              </a:extLst>
            </p:cNvPr>
            <p:cNvSpPr/>
            <p:nvPr/>
          </p:nvSpPr>
          <p:spPr>
            <a:xfrm rot="-5368752">
              <a:off x="7893026" y="2352106"/>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0" name="Freeform 1539">
              <a:extLst>
                <a:ext uri="{FF2B5EF4-FFF2-40B4-BE49-F238E27FC236}">
                  <a16:creationId xmlns:a16="http://schemas.microsoft.com/office/drawing/2014/main" id="{7AA64F9C-7CE1-69AA-7B8C-B06D22A4D4BD}"/>
                </a:ext>
              </a:extLst>
            </p:cNvPr>
            <p:cNvSpPr/>
            <p:nvPr/>
          </p:nvSpPr>
          <p:spPr>
            <a:xfrm rot="-5368752">
              <a:off x="7959373" y="235252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1" name="Freeform 1540">
              <a:extLst>
                <a:ext uri="{FF2B5EF4-FFF2-40B4-BE49-F238E27FC236}">
                  <a16:creationId xmlns:a16="http://schemas.microsoft.com/office/drawing/2014/main" id="{F380F062-6BE5-9AD0-6781-CF4E3072C7ED}"/>
                </a:ext>
              </a:extLst>
            </p:cNvPr>
            <p:cNvSpPr/>
            <p:nvPr/>
          </p:nvSpPr>
          <p:spPr>
            <a:xfrm rot="-5368752">
              <a:off x="7976877" y="235227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2" name="Freeform 1541">
              <a:extLst>
                <a:ext uri="{FF2B5EF4-FFF2-40B4-BE49-F238E27FC236}">
                  <a16:creationId xmlns:a16="http://schemas.microsoft.com/office/drawing/2014/main" id="{C747E0C2-01D0-079E-E2D5-F84D796BBBA6}"/>
                </a:ext>
              </a:extLst>
            </p:cNvPr>
            <p:cNvSpPr/>
            <p:nvPr/>
          </p:nvSpPr>
          <p:spPr>
            <a:xfrm rot="-5368752">
              <a:off x="8001677" y="235171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3" name="Freeform 1542">
              <a:extLst>
                <a:ext uri="{FF2B5EF4-FFF2-40B4-BE49-F238E27FC236}">
                  <a16:creationId xmlns:a16="http://schemas.microsoft.com/office/drawing/2014/main" id="{CF7F6E0B-AF9B-D6C8-82C9-F51AAC6532B6}"/>
                </a:ext>
              </a:extLst>
            </p:cNvPr>
            <p:cNvSpPr/>
            <p:nvPr/>
          </p:nvSpPr>
          <p:spPr>
            <a:xfrm rot="-5368752">
              <a:off x="8046148" y="2351816"/>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4" name="Freeform 1543">
              <a:extLst>
                <a:ext uri="{FF2B5EF4-FFF2-40B4-BE49-F238E27FC236}">
                  <a16:creationId xmlns:a16="http://schemas.microsoft.com/office/drawing/2014/main" id="{B02D5E19-FDD6-05DE-D487-3A35AF406C6E}"/>
                </a:ext>
              </a:extLst>
            </p:cNvPr>
            <p:cNvSpPr/>
            <p:nvPr/>
          </p:nvSpPr>
          <p:spPr>
            <a:xfrm rot="-5368752">
              <a:off x="8333420" y="235254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5" name="Freeform 1544">
              <a:extLst>
                <a:ext uri="{FF2B5EF4-FFF2-40B4-BE49-F238E27FC236}">
                  <a16:creationId xmlns:a16="http://schemas.microsoft.com/office/drawing/2014/main" id="{DB010462-9B50-7C39-35A8-D423BAAF2EF8}"/>
                </a:ext>
              </a:extLst>
            </p:cNvPr>
            <p:cNvSpPr/>
            <p:nvPr/>
          </p:nvSpPr>
          <p:spPr>
            <a:xfrm rot="-5368752">
              <a:off x="8353102" y="235195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sp>
        <p:nvSpPr>
          <p:cNvPr id="1546" name="Freeform 1545">
            <a:extLst>
              <a:ext uri="{FF2B5EF4-FFF2-40B4-BE49-F238E27FC236}">
                <a16:creationId xmlns:a16="http://schemas.microsoft.com/office/drawing/2014/main" id="{CD96655C-D2EA-16E2-1281-322E3EAB670A}"/>
              </a:ext>
            </a:extLst>
          </p:cNvPr>
          <p:cNvSpPr/>
          <p:nvPr/>
        </p:nvSpPr>
        <p:spPr>
          <a:xfrm>
            <a:off x="1575950" y="1964226"/>
            <a:ext cx="3911516" cy="755415"/>
          </a:xfrm>
          <a:custGeom>
            <a:avLst/>
            <a:gdLst>
              <a:gd name="connsiteX0" fmla="*/ 0 w 2933637"/>
              <a:gd name="connsiteY0" fmla="*/ 0 h 566561"/>
              <a:gd name="connsiteX1" fmla="*/ 115368 w 2933637"/>
              <a:gd name="connsiteY1" fmla="*/ 0 h 566561"/>
              <a:gd name="connsiteX2" fmla="*/ 115368 w 2933637"/>
              <a:gd name="connsiteY2" fmla="*/ 16440 h 566561"/>
              <a:gd name="connsiteX3" fmla="*/ 161008 w 2933637"/>
              <a:gd name="connsiteY3" fmla="*/ 16440 h 566561"/>
              <a:gd name="connsiteX4" fmla="*/ 161008 w 2933637"/>
              <a:gd name="connsiteY4" fmla="*/ 29087 h 566561"/>
              <a:gd name="connsiteX5" fmla="*/ 209183 w 2933637"/>
              <a:gd name="connsiteY5" fmla="*/ 29087 h 566561"/>
              <a:gd name="connsiteX6" fmla="*/ 209183 w 2933637"/>
              <a:gd name="connsiteY6" fmla="*/ 55645 h 566561"/>
              <a:gd name="connsiteX7" fmla="*/ 248484 w 2933637"/>
              <a:gd name="connsiteY7" fmla="*/ 55645 h 566561"/>
              <a:gd name="connsiteX8" fmla="*/ 248484 w 2933637"/>
              <a:gd name="connsiteY8" fmla="*/ 68291 h 566561"/>
              <a:gd name="connsiteX9" fmla="*/ 270037 w 2933637"/>
              <a:gd name="connsiteY9" fmla="*/ 68291 h 566561"/>
              <a:gd name="connsiteX10" fmla="*/ 270037 w 2933637"/>
              <a:gd name="connsiteY10" fmla="*/ 92319 h 566561"/>
              <a:gd name="connsiteX11" fmla="*/ 384137 w 2933637"/>
              <a:gd name="connsiteY11" fmla="*/ 92319 h 566561"/>
              <a:gd name="connsiteX12" fmla="*/ 384137 w 2933637"/>
              <a:gd name="connsiteY12" fmla="*/ 113818 h 566561"/>
              <a:gd name="connsiteX13" fmla="*/ 441187 w 2933637"/>
              <a:gd name="connsiteY13" fmla="*/ 113818 h 566561"/>
              <a:gd name="connsiteX14" fmla="*/ 441187 w 2933637"/>
              <a:gd name="connsiteY14" fmla="*/ 131523 h 566561"/>
              <a:gd name="connsiteX15" fmla="*/ 447526 w 2933637"/>
              <a:gd name="connsiteY15" fmla="*/ 131523 h 566561"/>
              <a:gd name="connsiteX16" fmla="*/ 447526 w 2933637"/>
              <a:gd name="connsiteY16" fmla="*/ 154287 h 566561"/>
              <a:gd name="connsiteX17" fmla="*/ 466542 w 2933637"/>
              <a:gd name="connsiteY17" fmla="*/ 154287 h 566561"/>
              <a:gd name="connsiteX18" fmla="*/ 466542 w 2933637"/>
              <a:gd name="connsiteY18" fmla="*/ 177051 h 566561"/>
              <a:gd name="connsiteX19" fmla="*/ 481756 w 2933637"/>
              <a:gd name="connsiteY19" fmla="*/ 177051 h 566561"/>
              <a:gd name="connsiteX20" fmla="*/ 481756 w 2933637"/>
              <a:gd name="connsiteY20" fmla="*/ 197285 h 566561"/>
              <a:gd name="connsiteX21" fmla="*/ 493165 w 2933637"/>
              <a:gd name="connsiteY21" fmla="*/ 197285 h 566561"/>
              <a:gd name="connsiteX22" fmla="*/ 493165 w 2933637"/>
              <a:gd name="connsiteY22" fmla="*/ 207402 h 566561"/>
              <a:gd name="connsiteX23" fmla="*/ 515986 w 2933637"/>
              <a:gd name="connsiteY23" fmla="*/ 207402 h 566561"/>
              <a:gd name="connsiteX24" fmla="*/ 515986 w 2933637"/>
              <a:gd name="connsiteY24" fmla="*/ 225107 h 566561"/>
              <a:gd name="connsiteX25" fmla="*/ 529931 w 2933637"/>
              <a:gd name="connsiteY25" fmla="*/ 225107 h 566561"/>
              <a:gd name="connsiteX26" fmla="*/ 529931 w 2933637"/>
              <a:gd name="connsiteY26" fmla="*/ 235224 h 566561"/>
              <a:gd name="connsiteX27" fmla="*/ 592052 w 2933637"/>
              <a:gd name="connsiteY27" fmla="*/ 235224 h 566561"/>
              <a:gd name="connsiteX28" fmla="*/ 592052 w 2933637"/>
              <a:gd name="connsiteY28" fmla="*/ 244077 h 566561"/>
              <a:gd name="connsiteX29" fmla="*/ 612337 w 2933637"/>
              <a:gd name="connsiteY29" fmla="*/ 244077 h 566561"/>
              <a:gd name="connsiteX30" fmla="*/ 612337 w 2933637"/>
              <a:gd name="connsiteY30" fmla="*/ 257988 h 566561"/>
              <a:gd name="connsiteX31" fmla="*/ 665583 w 2933637"/>
              <a:gd name="connsiteY31" fmla="*/ 257988 h 566561"/>
              <a:gd name="connsiteX32" fmla="*/ 665583 w 2933637"/>
              <a:gd name="connsiteY32" fmla="*/ 282016 h 566561"/>
              <a:gd name="connsiteX33" fmla="*/ 701081 w 2933637"/>
              <a:gd name="connsiteY33" fmla="*/ 282016 h 566561"/>
              <a:gd name="connsiteX34" fmla="*/ 701081 w 2933637"/>
              <a:gd name="connsiteY34" fmla="*/ 293398 h 566561"/>
              <a:gd name="connsiteX35" fmla="*/ 721365 w 2933637"/>
              <a:gd name="connsiteY35" fmla="*/ 293398 h 566561"/>
              <a:gd name="connsiteX36" fmla="*/ 721365 w 2933637"/>
              <a:gd name="connsiteY36" fmla="*/ 308574 h 566561"/>
              <a:gd name="connsiteX37" fmla="*/ 740382 w 2933637"/>
              <a:gd name="connsiteY37" fmla="*/ 308574 h 566561"/>
              <a:gd name="connsiteX38" fmla="*/ 740382 w 2933637"/>
              <a:gd name="connsiteY38" fmla="*/ 318691 h 566561"/>
              <a:gd name="connsiteX39" fmla="*/ 843072 w 2933637"/>
              <a:gd name="connsiteY39" fmla="*/ 318691 h 566561"/>
              <a:gd name="connsiteX40" fmla="*/ 843072 w 2933637"/>
              <a:gd name="connsiteY40" fmla="*/ 327544 h 566561"/>
              <a:gd name="connsiteX41" fmla="*/ 872231 w 2933637"/>
              <a:gd name="connsiteY41" fmla="*/ 327544 h 566561"/>
              <a:gd name="connsiteX42" fmla="*/ 872231 w 2933637"/>
              <a:gd name="connsiteY42" fmla="*/ 345249 h 566561"/>
              <a:gd name="connsiteX43" fmla="*/ 920406 w 2933637"/>
              <a:gd name="connsiteY43" fmla="*/ 345249 h 566561"/>
              <a:gd name="connsiteX44" fmla="*/ 920406 w 2933637"/>
              <a:gd name="connsiteY44" fmla="*/ 355366 h 566561"/>
              <a:gd name="connsiteX45" fmla="*/ 999009 w 2933637"/>
              <a:gd name="connsiteY45" fmla="*/ 355366 h 566561"/>
              <a:gd name="connsiteX46" fmla="*/ 999009 w 2933637"/>
              <a:gd name="connsiteY46" fmla="*/ 368012 h 566561"/>
              <a:gd name="connsiteX47" fmla="*/ 1040845 w 2933637"/>
              <a:gd name="connsiteY47" fmla="*/ 368012 h 566561"/>
              <a:gd name="connsiteX48" fmla="*/ 1040845 w 2933637"/>
              <a:gd name="connsiteY48" fmla="*/ 376865 h 566561"/>
              <a:gd name="connsiteX49" fmla="*/ 1050988 w 2933637"/>
              <a:gd name="connsiteY49" fmla="*/ 376865 h 566561"/>
              <a:gd name="connsiteX50" fmla="*/ 1050988 w 2933637"/>
              <a:gd name="connsiteY50" fmla="*/ 386982 h 566561"/>
              <a:gd name="connsiteX51" fmla="*/ 1057327 w 2933637"/>
              <a:gd name="connsiteY51" fmla="*/ 386982 h 566561"/>
              <a:gd name="connsiteX52" fmla="*/ 1057327 w 2933637"/>
              <a:gd name="connsiteY52" fmla="*/ 393305 h 566561"/>
              <a:gd name="connsiteX53" fmla="*/ 1239886 w 2933637"/>
              <a:gd name="connsiteY53" fmla="*/ 393305 h 566561"/>
              <a:gd name="connsiteX54" fmla="*/ 1239886 w 2933637"/>
              <a:gd name="connsiteY54" fmla="*/ 408481 h 566561"/>
              <a:gd name="connsiteX55" fmla="*/ 1293133 w 2933637"/>
              <a:gd name="connsiteY55" fmla="*/ 408481 h 566561"/>
              <a:gd name="connsiteX56" fmla="*/ 1293133 w 2933637"/>
              <a:gd name="connsiteY56" fmla="*/ 435039 h 566561"/>
              <a:gd name="connsiteX57" fmla="*/ 1371735 w 2933637"/>
              <a:gd name="connsiteY57" fmla="*/ 435039 h 566561"/>
              <a:gd name="connsiteX58" fmla="*/ 1371735 w 2933637"/>
              <a:gd name="connsiteY58" fmla="*/ 454008 h 566561"/>
              <a:gd name="connsiteX59" fmla="*/ 1411036 w 2933637"/>
              <a:gd name="connsiteY59" fmla="*/ 454008 h 566561"/>
              <a:gd name="connsiteX60" fmla="*/ 1411036 w 2933637"/>
              <a:gd name="connsiteY60" fmla="*/ 465390 h 566561"/>
              <a:gd name="connsiteX61" fmla="*/ 1428785 w 2933637"/>
              <a:gd name="connsiteY61" fmla="*/ 465390 h 566561"/>
              <a:gd name="connsiteX62" fmla="*/ 1428785 w 2933637"/>
              <a:gd name="connsiteY62" fmla="*/ 483095 h 566561"/>
              <a:gd name="connsiteX63" fmla="*/ 1613881 w 2933637"/>
              <a:gd name="connsiteY63" fmla="*/ 483095 h 566561"/>
              <a:gd name="connsiteX64" fmla="*/ 1613881 w 2933637"/>
              <a:gd name="connsiteY64" fmla="*/ 505859 h 566561"/>
              <a:gd name="connsiteX65" fmla="*/ 1753336 w 2933637"/>
              <a:gd name="connsiteY65" fmla="*/ 505859 h 566561"/>
              <a:gd name="connsiteX66" fmla="*/ 1753336 w 2933637"/>
              <a:gd name="connsiteY66" fmla="*/ 526093 h 566561"/>
              <a:gd name="connsiteX67" fmla="*/ 2359334 w 2933637"/>
              <a:gd name="connsiteY67" fmla="*/ 526093 h 566561"/>
              <a:gd name="connsiteX68" fmla="*/ 2359334 w 2933637"/>
              <a:gd name="connsiteY68" fmla="*/ 566562 h 566561"/>
              <a:gd name="connsiteX69" fmla="*/ 2933637 w 2933637"/>
              <a:gd name="connsiteY69" fmla="*/ 566562 h 56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933637" h="566561">
                <a:moveTo>
                  <a:pt x="0" y="0"/>
                </a:moveTo>
                <a:lnTo>
                  <a:pt x="115368" y="0"/>
                </a:lnTo>
                <a:lnTo>
                  <a:pt x="115368" y="16440"/>
                </a:lnTo>
                <a:lnTo>
                  <a:pt x="161008" y="16440"/>
                </a:lnTo>
                <a:lnTo>
                  <a:pt x="161008" y="29087"/>
                </a:lnTo>
                <a:lnTo>
                  <a:pt x="209183" y="29087"/>
                </a:lnTo>
                <a:lnTo>
                  <a:pt x="209183" y="55645"/>
                </a:lnTo>
                <a:lnTo>
                  <a:pt x="248484" y="55645"/>
                </a:lnTo>
                <a:lnTo>
                  <a:pt x="248484" y="68291"/>
                </a:lnTo>
                <a:lnTo>
                  <a:pt x="270037" y="68291"/>
                </a:lnTo>
                <a:lnTo>
                  <a:pt x="270037" y="92319"/>
                </a:lnTo>
                <a:lnTo>
                  <a:pt x="384137" y="92319"/>
                </a:lnTo>
                <a:lnTo>
                  <a:pt x="384137" y="113818"/>
                </a:lnTo>
                <a:lnTo>
                  <a:pt x="441187" y="113818"/>
                </a:lnTo>
                <a:lnTo>
                  <a:pt x="441187" y="131523"/>
                </a:lnTo>
                <a:lnTo>
                  <a:pt x="447526" y="131523"/>
                </a:lnTo>
                <a:lnTo>
                  <a:pt x="447526" y="154287"/>
                </a:lnTo>
                <a:lnTo>
                  <a:pt x="466542" y="154287"/>
                </a:lnTo>
                <a:lnTo>
                  <a:pt x="466542" y="177051"/>
                </a:lnTo>
                <a:lnTo>
                  <a:pt x="481756" y="177051"/>
                </a:lnTo>
                <a:lnTo>
                  <a:pt x="481756" y="197285"/>
                </a:lnTo>
                <a:lnTo>
                  <a:pt x="493165" y="197285"/>
                </a:lnTo>
                <a:lnTo>
                  <a:pt x="493165" y="207402"/>
                </a:lnTo>
                <a:lnTo>
                  <a:pt x="515986" y="207402"/>
                </a:lnTo>
                <a:lnTo>
                  <a:pt x="515986" y="225107"/>
                </a:lnTo>
                <a:lnTo>
                  <a:pt x="529931" y="225107"/>
                </a:lnTo>
                <a:lnTo>
                  <a:pt x="529931" y="235224"/>
                </a:lnTo>
                <a:lnTo>
                  <a:pt x="592052" y="235224"/>
                </a:lnTo>
                <a:lnTo>
                  <a:pt x="592052" y="244077"/>
                </a:lnTo>
                <a:lnTo>
                  <a:pt x="612337" y="244077"/>
                </a:lnTo>
                <a:lnTo>
                  <a:pt x="612337" y="257988"/>
                </a:lnTo>
                <a:lnTo>
                  <a:pt x="665583" y="257988"/>
                </a:lnTo>
                <a:lnTo>
                  <a:pt x="665583" y="282016"/>
                </a:lnTo>
                <a:lnTo>
                  <a:pt x="701081" y="282016"/>
                </a:lnTo>
                <a:lnTo>
                  <a:pt x="701081" y="293398"/>
                </a:lnTo>
                <a:lnTo>
                  <a:pt x="721365" y="293398"/>
                </a:lnTo>
                <a:lnTo>
                  <a:pt x="721365" y="308574"/>
                </a:lnTo>
                <a:lnTo>
                  <a:pt x="740382" y="308574"/>
                </a:lnTo>
                <a:lnTo>
                  <a:pt x="740382" y="318691"/>
                </a:lnTo>
                <a:lnTo>
                  <a:pt x="843072" y="318691"/>
                </a:lnTo>
                <a:lnTo>
                  <a:pt x="843072" y="327544"/>
                </a:lnTo>
                <a:lnTo>
                  <a:pt x="872231" y="327544"/>
                </a:lnTo>
                <a:lnTo>
                  <a:pt x="872231" y="345249"/>
                </a:lnTo>
                <a:lnTo>
                  <a:pt x="920406" y="345249"/>
                </a:lnTo>
                <a:lnTo>
                  <a:pt x="920406" y="355366"/>
                </a:lnTo>
                <a:lnTo>
                  <a:pt x="999009" y="355366"/>
                </a:lnTo>
                <a:lnTo>
                  <a:pt x="999009" y="368012"/>
                </a:lnTo>
                <a:lnTo>
                  <a:pt x="1040845" y="368012"/>
                </a:lnTo>
                <a:lnTo>
                  <a:pt x="1040845" y="376865"/>
                </a:lnTo>
                <a:lnTo>
                  <a:pt x="1050988" y="376865"/>
                </a:lnTo>
                <a:lnTo>
                  <a:pt x="1050988" y="386982"/>
                </a:lnTo>
                <a:lnTo>
                  <a:pt x="1057327" y="386982"/>
                </a:lnTo>
                <a:lnTo>
                  <a:pt x="1057327" y="393305"/>
                </a:lnTo>
                <a:lnTo>
                  <a:pt x="1239886" y="393305"/>
                </a:lnTo>
                <a:lnTo>
                  <a:pt x="1239886" y="408481"/>
                </a:lnTo>
                <a:lnTo>
                  <a:pt x="1293133" y="408481"/>
                </a:lnTo>
                <a:lnTo>
                  <a:pt x="1293133" y="435039"/>
                </a:lnTo>
                <a:lnTo>
                  <a:pt x="1371735" y="435039"/>
                </a:lnTo>
                <a:lnTo>
                  <a:pt x="1371735" y="454008"/>
                </a:lnTo>
                <a:lnTo>
                  <a:pt x="1411036" y="454008"/>
                </a:lnTo>
                <a:lnTo>
                  <a:pt x="1411036" y="465390"/>
                </a:lnTo>
                <a:lnTo>
                  <a:pt x="1428785" y="465390"/>
                </a:lnTo>
                <a:lnTo>
                  <a:pt x="1428785" y="483095"/>
                </a:lnTo>
                <a:lnTo>
                  <a:pt x="1613881" y="483095"/>
                </a:lnTo>
                <a:lnTo>
                  <a:pt x="1613881" y="505859"/>
                </a:lnTo>
                <a:lnTo>
                  <a:pt x="1753336" y="505859"/>
                </a:lnTo>
                <a:lnTo>
                  <a:pt x="1753336" y="526093"/>
                </a:lnTo>
                <a:cubicBezTo>
                  <a:pt x="1753336" y="526093"/>
                  <a:pt x="2359334" y="523564"/>
                  <a:pt x="2359334" y="526093"/>
                </a:cubicBezTo>
                <a:cubicBezTo>
                  <a:pt x="2359334" y="528623"/>
                  <a:pt x="2359334" y="566562"/>
                  <a:pt x="2359334" y="566562"/>
                </a:cubicBezTo>
                <a:lnTo>
                  <a:pt x="2933637" y="566562"/>
                </a:lnTo>
              </a:path>
            </a:pathLst>
          </a:custGeom>
          <a:noFill/>
          <a:ln w="12674"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9" name="Group 8">
            <a:extLst>
              <a:ext uri="{FF2B5EF4-FFF2-40B4-BE49-F238E27FC236}">
                <a16:creationId xmlns:a16="http://schemas.microsoft.com/office/drawing/2014/main" id="{380105EC-63D0-311E-7CB5-62BC1762F145}"/>
              </a:ext>
            </a:extLst>
          </p:cNvPr>
          <p:cNvGrpSpPr/>
          <p:nvPr/>
        </p:nvGrpSpPr>
        <p:grpSpPr>
          <a:xfrm>
            <a:off x="10911492" y="2032493"/>
            <a:ext cx="785208" cy="287131"/>
            <a:chOff x="8057312" y="2162301"/>
            <a:chExt cx="588906" cy="215348"/>
          </a:xfrm>
        </p:grpSpPr>
        <p:sp>
          <p:nvSpPr>
            <p:cNvPr id="10" name="TextBox 9">
              <a:extLst>
                <a:ext uri="{FF2B5EF4-FFF2-40B4-BE49-F238E27FC236}">
                  <a16:creationId xmlns:a16="http://schemas.microsoft.com/office/drawing/2014/main" id="{EADB31CF-D265-9418-B150-D611C1275165}"/>
                </a:ext>
              </a:extLst>
            </p:cNvPr>
            <p:cNvSpPr txBox="1"/>
            <p:nvPr/>
          </p:nvSpPr>
          <p:spPr>
            <a:xfrm>
              <a:off x="8057312" y="2162301"/>
              <a:ext cx="588906" cy="215348"/>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TIS arm</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P</a:t>
              </a: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BO arm</a:t>
              </a:r>
            </a:p>
          </p:txBody>
        </p:sp>
        <p:sp>
          <p:nvSpPr>
            <p:cNvPr id="11" name="Freeform 381">
              <a:extLst>
                <a:ext uri="{FF2B5EF4-FFF2-40B4-BE49-F238E27FC236}">
                  <a16:creationId xmlns:a16="http://schemas.microsoft.com/office/drawing/2014/main" id="{43A496B8-454D-9F2E-E9A8-E628262D2D41}"/>
                </a:ext>
              </a:extLst>
            </p:cNvPr>
            <p:cNvSpPr/>
            <p:nvPr/>
          </p:nvSpPr>
          <p:spPr>
            <a:xfrm>
              <a:off x="8126906" y="2306634"/>
              <a:ext cx="55288" cy="46550"/>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47" name="Freeform 382">
              <a:extLst>
                <a:ext uri="{FF2B5EF4-FFF2-40B4-BE49-F238E27FC236}">
                  <a16:creationId xmlns:a16="http://schemas.microsoft.com/office/drawing/2014/main" id="{78257E8A-80E4-C226-757B-451AB51D25C2}"/>
                </a:ext>
              </a:extLst>
            </p:cNvPr>
            <p:cNvSpPr/>
            <p:nvPr/>
          </p:nvSpPr>
          <p:spPr>
            <a:xfrm>
              <a:off x="8131095" y="2199771"/>
              <a:ext cx="46910" cy="44947"/>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cxnSp>
          <p:nvCxnSpPr>
            <p:cNvPr id="1349" name="Straight Connector 1348">
              <a:extLst>
                <a:ext uri="{FF2B5EF4-FFF2-40B4-BE49-F238E27FC236}">
                  <a16:creationId xmlns:a16="http://schemas.microsoft.com/office/drawing/2014/main" id="{62D77AF0-00CA-DE4E-501B-43314467AE3A}"/>
                </a:ext>
              </a:extLst>
            </p:cNvPr>
            <p:cNvCxnSpPr>
              <a:cxnSpLocks/>
            </p:cNvCxnSpPr>
            <p:nvPr/>
          </p:nvCxnSpPr>
          <p:spPr>
            <a:xfrm>
              <a:off x="8069803" y="2222244"/>
              <a:ext cx="169495" cy="0"/>
            </a:xfrm>
            <a:prstGeom prst="line">
              <a:avLst/>
            </a:prstGeom>
            <a:noFill/>
            <a:ln w="12700" cap="flat">
              <a:solidFill>
                <a:srgbClr val="5571BF"/>
              </a:solidFill>
              <a:prstDash val="solid"/>
              <a:miter/>
            </a:ln>
          </p:spPr>
        </p:cxnSp>
        <p:cxnSp>
          <p:nvCxnSpPr>
            <p:cNvPr id="1350" name="Straight Connector 1349">
              <a:extLst>
                <a:ext uri="{FF2B5EF4-FFF2-40B4-BE49-F238E27FC236}">
                  <a16:creationId xmlns:a16="http://schemas.microsoft.com/office/drawing/2014/main" id="{4E505F03-1D59-F26B-4BC3-57141F0816E0}"/>
                </a:ext>
              </a:extLst>
            </p:cNvPr>
            <p:cNvCxnSpPr>
              <a:cxnSpLocks/>
            </p:cNvCxnSpPr>
            <p:nvPr/>
          </p:nvCxnSpPr>
          <p:spPr>
            <a:xfrm>
              <a:off x="8069803" y="2329909"/>
              <a:ext cx="169495" cy="0"/>
            </a:xfrm>
            <a:prstGeom prst="line">
              <a:avLst/>
            </a:prstGeom>
            <a:noFill/>
            <a:ln w="12700" cap="flat">
              <a:solidFill>
                <a:srgbClr val="7F7F7F"/>
              </a:solidFill>
              <a:prstDash val="solid"/>
              <a:miter/>
            </a:ln>
          </p:spPr>
        </p:cxnSp>
      </p:grpSp>
      <p:sp>
        <p:nvSpPr>
          <p:cNvPr id="995" name="TextBox 6">
            <a:extLst>
              <a:ext uri="{FF2B5EF4-FFF2-40B4-BE49-F238E27FC236}">
                <a16:creationId xmlns:a16="http://schemas.microsoft.com/office/drawing/2014/main" id="{348344CC-EA8B-6C35-1D9C-BB98BC38C615}"/>
              </a:ext>
            </a:extLst>
          </p:cNvPr>
          <p:cNvSpPr txBox="1"/>
          <p:nvPr/>
        </p:nvSpPr>
        <p:spPr>
          <a:xfrm>
            <a:off x="4051156" y="2288998"/>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70.2%</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996" name="TextBox 7">
            <a:extLst>
              <a:ext uri="{FF2B5EF4-FFF2-40B4-BE49-F238E27FC236}">
                <a16:creationId xmlns:a16="http://schemas.microsoft.com/office/drawing/2014/main" id="{713850AF-A48D-E2BA-98F1-D69F5DEF57B0}"/>
              </a:ext>
            </a:extLst>
          </p:cNvPr>
          <p:cNvSpPr txBox="1"/>
          <p:nvPr/>
        </p:nvSpPr>
        <p:spPr>
          <a:xfrm>
            <a:off x="4060687" y="3127445"/>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52.2%</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999" name="TextBox 16">
            <a:extLst>
              <a:ext uri="{FF2B5EF4-FFF2-40B4-BE49-F238E27FC236}">
                <a16:creationId xmlns:a16="http://schemas.microsoft.com/office/drawing/2014/main" id="{BC17516D-1A85-9DF3-BAA4-28A640FB4C9A}"/>
              </a:ext>
            </a:extLst>
          </p:cNvPr>
          <p:cNvSpPr txBox="1"/>
          <p:nvPr/>
        </p:nvSpPr>
        <p:spPr>
          <a:xfrm>
            <a:off x="609600" y="5357862"/>
            <a:ext cx="10972801" cy="619807"/>
          </a:xfrm>
          <a:prstGeom prst="rect">
            <a:avLst/>
          </a:prstGeom>
          <a:solidFill>
            <a:srgbClr val="026C72"/>
          </a:solidFill>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MS PGothic" panose="020B0600070205080204" pitchFamily="34" charset="-128"/>
                <a:cs typeface="Calibri" panose="020F0502020204030204" pitchFamily="34" charset="0"/>
              </a:rPr>
              <a:t>The EFS improvement with perioperative TIS over PBO was consistently observed in patients with squamous and non-squamous NSCLC</a:t>
            </a:r>
            <a:endParaRPr kumimoji="0" lang="en-US" sz="1867" b="1" i="0" u="none" strike="sngStrike" kern="1200" cap="none" spc="0" normalizeH="0" baseline="0" noProof="0">
              <a:ln>
                <a:noFill/>
              </a:ln>
              <a:solidFill>
                <a:srgbClr val="FF0000"/>
              </a:solidFill>
              <a:effectLst/>
              <a:uLnTx/>
              <a:uFillTx/>
              <a:latin typeface="Arial Narrow" panose="020B0606020202030204" pitchFamily="34" charset="0"/>
              <a:ea typeface="MS PGothic" panose="020B0600070205080204" pitchFamily="34" charset="-128"/>
              <a:cs typeface="Calibri" panose="020F0502020204030204" pitchFamily="34" charset="0"/>
            </a:endParaRPr>
          </a:p>
        </p:txBody>
      </p:sp>
      <p:sp>
        <p:nvSpPr>
          <p:cNvPr id="1001" name="TextBox 6">
            <a:extLst>
              <a:ext uri="{FF2B5EF4-FFF2-40B4-BE49-F238E27FC236}">
                <a16:creationId xmlns:a16="http://schemas.microsoft.com/office/drawing/2014/main" id="{2C6BA761-5225-928D-DB95-B5A08B193F94}"/>
              </a:ext>
            </a:extLst>
          </p:cNvPr>
          <p:cNvSpPr txBox="1"/>
          <p:nvPr/>
        </p:nvSpPr>
        <p:spPr>
          <a:xfrm>
            <a:off x="9813031" y="2539777"/>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60.8%</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1002" name="TextBox 7">
            <a:extLst>
              <a:ext uri="{FF2B5EF4-FFF2-40B4-BE49-F238E27FC236}">
                <a16:creationId xmlns:a16="http://schemas.microsoft.com/office/drawing/2014/main" id="{369107DB-F78B-22AA-550A-7D6D9A7A0BAB}"/>
              </a:ext>
            </a:extLst>
          </p:cNvPr>
          <p:cNvSpPr txBox="1"/>
          <p:nvPr/>
        </p:nvSpPr>
        <p:spPr>
          <a:xfrm>
            <a:off x="9855187" y="3120509"/>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52.1%</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1003" name="TextBox 6">
            <a:extLst>
              <a:ext uri="{FF2B5EF4-FFF2-40B4-BE49-F238E27FC236}">
                <a16:creationId xmlns:a16="http://schemas.microsoft.com/office/drawing/2014/main" id="{FDEFB018-BC40-1D41-65B5-1F64B5EAC85F}"/>
              </a:ext>
            </a:extLst>
          </p:cNvPr>
          <p:cNvSpPr txBox="1"/>
          <p:nvPr/>
        </p:nvSpPr>
        <p:spPr>
          <a:xfrm>
            <a:off x="2802180" y="2099932"/>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79.8%</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1005" name="TextBox 7">
            <a:extLst>
              <a:ext uri="{FF2B5EF4-FFF2-40B4-BE49-F238E27FC236}">
                <a16:creationId xmlns:a16="http://schemas.microsoft.com/office/drawing/2014/main" id="{C7DD52F4-88B8-CA00-0094-98382A9EFC66}"/>
              </a:ext>
            </a:extLst>
          </p:cNvPr>
          <p:cNvSpPr txBox="1"/>
          <p:nvPr/>
        </p:nvSpPr>
        <p:spPr>
          <a:xfrm>
            <a:off x="2790243" y="2948992"/>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70.5%</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1006" name="TextBox 6">
            <a:extLst>
              <a:ext uri="{FF2B5EF4-FFF2-40B4-BE49-F238E27FC236}">
                <a16:creationId xmlns:a16="http://schemas.microsoft.com/office/drawing/2014/main" id="{27E60EA3-8909-5D44-E396-A5F1E030E9BD}"/>
              </a:ext>
            </a:extLst>
          </p:cNvPr>
          <p:cNvSpPr txBox="1"/>
          <p:nvPr/>
        </p:nvSpPr>
        <p:spPr>
          <a:xfrm>
            <a:off x="8584989" y="2096276"/>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80.3%</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1007" name="TextBox 7">
            <a:extLst>
              <a:ext uri="{FF2B5EF4-FFF2-40B4-BE49-F238E27FC236}">
                <a16:creationId xmlns:a16="http://schemas.microsoft.com/office/drawing/2014/main" id="{8F871C0E-93D1-4DCC-70CA-AD0A05360F33}"/>
              </a:ext>
            </a:extLst>
          </p:cNvPr>
          <p:cNvSpPr txBox="1"/>
          <p:nvPr/>
        </p:nvSpPr>
        <p:spPr>
          <a:xfrm>
            <a:off x="8637753" y="3005657"/>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61.4%</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graphicFrame>
        <p:nvGraphicFramePr>
          <p:cNvPr id="346" name="Table 624">
            <a:extLst>
              <a:ext uri="{FF2B5EF4-FFF2-40B4-BE49-F238E27FC236}">
                <a16:creationId xmlns:a16="http://schemas.microsoft.com/office/drawing/2014/main" id="{4FBFCFCC-B895-2702-0FAB-5AE77DA181D0}"/>
              </a:ext>
            </a:extLst>
          </p:cNvPr>
          <p:cNvGraphicFramePr>
            <a:graphicFrameLocks noGrp="1"/>
          </p:cNvGraphicFramePr>
          <p:nvPr/>
        </p:nvGraphicFramePr>
        <p:xfrm>
          <a:off x="1593600" y="3457032"/>
          <a:ext cx="3510425" cy="700161"/>
        </p:xfrm>
        <a:graphic>
          <a:graphicData uri="http://schemas.openxmlformats.org/drawingml/2006/table">
            <a:tbl>
              <a:tblPr firstRow="1" bandRow="1">
                <a:tableStyleId>{B301B821-A1FF-4177-AEE7-76D212191A09}</a:tableStyleId>
              </a:tblPr>
              <a:tblGrid>
                <a:gridCol w="546699">
                  <a:extLst>
                    <a:ext uri="{9D8B030D-6E8A-4147-A177-3AD203B41FA5}">
                      <a16:colId xmlns:a16="http://schemas.microsoft.com/office/drawing/2014/main" val="251015366"/>
                    </a:ext>
                  </a:extLst>
                </a:gridCol>
                <a:gridCol w="768471">
                  <a:extLst>
                    <a:ext uri="{9D8B030D-6E8A-4147-A177-3AD203B41FA5}">
                      <a16:colId xmlns:a16="http://schemas.microsoft.com/office/drawing/2014/main" val="3402117511"/>
                    </a:ext>
                  </a:extLst>
                </a:gridCol>
                <a:gridCol w="1163179">
                  <a:extLst>
                    <a:ext uri="{9D8B030D-6E8A-4147-A177-3AD203B41FA5}">
                      <a16:colId xmlns:a16="http://schemas.microsoft.com/office/drawing/2014/main" val="731516512"/>
                    </a:ext>
                  </a:extLst>
                </a:gridCol>
                <a:gridCol w="1032076">
                  <a:extLst>
                    <a:ext uri="{9D8B030D-6E8A-4147-A177-3AD203B41FA5}">
                      <a16:colId xmlns:a16="http://schemas.microsoft.com/office/drawing/2014/main" val="521913314"/>
                    </a:ext>
                  </a:extLst>
                </a:gridCol>
              </a:tblGrid>
              <a:tr h="350081">
                <a:tc>
                  <a:txBody>
                    <a:bodyPr/>
                    <a:lstStyle/>
                    <a:p>
                      <a:pPr algn="r" defTabSz="457200" rtl="0" eaLnBrk="0" fontAlgn="base" hangingPunct="0">
                        <a:spcBef>
                          <a:spcPct val="0"/>
                        </a:spcBef>
                        <a:spcAft>
                          <a:spcPts val="0"/>
                        </a:spcAft>
                      </a:pPr>
                      <a:endParaRPr lang="en-US" sz="900" kern="1200">
                        <a:solidFill>
                          <a:schemeClr val="tx1"/>
                        </a:solidFill>
                        <a:latin typeface="+mn-lt"/>
                        <a:ea typeface="+mn-ea"/>
                        <a:cs typeface="+mn-cs"/>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Events (%)</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900" b="1" kern="1200">
                          <a:solidFill>
                            <a:schemeClr val="tx1"/>
                          </a:solidFill>
                          <a:latin typeface="+mn-lt"/>
                          <a:ea typeface="+mn-ea"/>
                          <a:cs typeface="+mn-cs"/>
                        </a:rPr>
                        <a:t>Median (95% CI), </a:t>
                      </a:r>
                      <a:br>
                        <a:rPr lang="en-GB" sz="900" b="1" kern="1200">
                          <a:solidFill>
                            <a:schemeClr val="tx1"/>
                          </a:solidFill>
                          <a:latin typeface="+mn-lt"/>
                          <a:ea typeface="+mn-ea"/>
                          <a:cs typeface="+mn-cs"/>
                        </a:rPr>
                      </a:br>
                      <a:r>
                        <a:rPr lang="en-GB" sz="900" b="1" kern="1200">
                          <a:solidFill>
                            <a:schemeClr val="tx1"/>
                          </a:solidFill>
                          <a:latin typeface="+mn-lt"/>
                          <a:ea typeface="+mn-ea"/>
                          <a:cs typeface="+mn-cs"/>
                        </a:rPr>
                        <a:t>months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HR (95% CI)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2427492"/>
                  </a:ext>
                </a:extLst>
              </a:tr>
              <a:tr h="175040">
                <a:tc>
                  <a:txBody>
                    <a:bodyPr/>
                    <a:lstStyle/>
                    <a:p>
                      <a:pPr algn="r">
                        <a:spcAft>
                          <a:spcPts val="0"/>
                        </a:spcAft>
                      </a:pPr>
                      <a:r>
                        <a:rPr lang="en-US" sz="900" b="1">
                          <a:solidFill>
                            <a:srgbClr val="5571BF"/>
                          </a:solidFill>
                          <a:latin typeface="+mn-lt"/>
                          <a:ea typeface="+mn-ea"/>
                        </a:rPr>
                        <a:t>TIS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43 (24.0)</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NR (NE,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0.56 (0.38, 0.83)</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161890"/>
                  </a:ext>
                </a:extLst>
              </a:tr>
              <a:tr h="175040">
                <a:tc>
                  <a:txBody>
                    <a:bodyPr/>
                    <a:lstStyle/>
                    <a:p>
                      <a:pPr marL="0" marR="0" lvl="0" indent="0" algn="r" defTabSz="457200" rtl="0" eaLnBrk="0" fontAlgn="base" latinLnBrk="0" hangingPunct="0">
                        <a:lnSpc>
                          <a:spcPct val="100000"/>
                        </a:lnSpc>
                        <a:spcBef>
                          <a:spcPct val="0"/>
                        </a:spcBef>
                        <a:spcAft>
                          <a:spcPts val="0"/>
                        </a:spcAft>
                        <a:buClrTx/>
                        <a:buSzTx/>
                        <a:buFontTx/>
                        <a:buNone/>
                        <a:tabLst/>
                        <a:defRPr/>
                      </a:pPr>
                      <a:r>
                        <a:rPr lang="en-US" sz="900" b="1">
                          <a:solidFill>
                            <a:srgbClr val="7F7F7F"/>
                          </a:solidFill>
                          <a:latin typeface="+mn-lt"/>
                          <a:ea typeface="+mn-ea"/>
                        </a:rPr>
                        <a:t>PBO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63 (36.0)</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NR (16.6,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endParaRPr lang="en-US" sz="900" kern="1200">
                        <a:solidFill>
                          <a:schemeClr val="tx1"/>
                        </a:solidFill>
                        <a:latin typeface="+mn-lt"/>
                        <a:ea typeface="+mn-ea"/>
                        <a:cs typeface="+mn-cs"/>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503204"/>
                  </a:ext>
                </a:extLst>
              </a:tr>
            </a:tbl>
          </a:graphicData>
        </a:graphic>
      </p:graphicFrame>
      <p:graphicFrame>
        <p:nvGraphicFramePr>
          <p:cNvPr id="1348" name="Table 624">
            <a:extLst>
              <a:ext uri="{FF2B5EF4-FFF2-40B4-BE49-F238E27FC236}">
                <a16:creationId xmlns:a16="http://schemas.microsoft.com/office/drawing/2014/main" id="{B8D0B742-D1B7-69DA-EB7D-F0FB6688CAFD}"/>
              </a:ext>
            </a:extLst>
          </p:cNvPr>
          <p:cNvGraphicFramePr>
            <a:graphicFrameLocks noGrp="1"/>
          </p:cNvGraphicFramePr>
          <p:nvPr/>
        </p:nvGraphicFramePr>
        <p:xfrm>
          <a:off x="7449601" y="3456001"/>
          <a:ext cx="3464209" cy="700161"/>
        </p:xfrm>
        <a:graphic>
          <a:graphicData uri="http://schemas.openxmlformats.org/drawingml/2006/table">
            <a:tbl>
              <a:tblPr firstRow="1" bandRow="1">
                <a:tableStyleId>{B301B821-A1FF-4177-AEE7-76D212191A09}</a:tableStyleId>
              </a:tblPr>
              <a:tblGrid>
                <a:gridCol w="547200">
                  <a:extLst>
                    <a:ext uri="{9D8B030D-6E8A-4147-A177-3AD203B41FA5}">
                      <a16:colId xmlns:a16="http://schemas.microsoft.com/office/drawing/2014/main" val="251015366"/>
                    </a:ext>
                  </a:extLst>
                </a:gridCol>
                <a:gridCol w="671864">
                  <a:extLst>
                    <a:ext uri="{9D8B030D-6E8A-4147-A177-3AD203B41FA5}">
                      <a16:colId xmlns:a16="http://schemas.microsoft.com/office/drawing/2014/main" val="3402117511"/>
                    </a:ext>
                  </a:extLst>
                </a:gridCol>
                <a:gridCol w="1208345">
                  <a:extLst>
                    <a:ext uri="{9D8B030D-6E8A-4147-A177-3AD203B41FA5}">
                      <a16:colId xmlns:a16="http://schemas.microsoft.com/office/drawing/2014/main" val="731516512"/>
                    </a:ext>
                  </a:extLst>
                </a:gridCol>
                <a:gridCol w="1036800">
                  <a:extLst>
                    <a:ext uri="{9D8B030D-6E8A-4147-A177-3AD203B41FA5}">
                      <a16:colId xmlns:a16="http://schemas.microsoft.com/office/drawing/2014/main" val="521913314"/>
                    </a:ext>
                  </a:extLst>
                </a:gridCol>
              </a:tblGrid>
              <a:tr h="350081">
                <a:tc>
                  <a:txBody>
                    <a:bodyPr/>
                    <a:lstStyle/>
                    <a:p>
                      <a:pPr algn="r" defTabSz="457200" rtl="0" eaLnBrk="0" fontAlgn="base" hangingPunct="0">
                        <a:spcBef>
                          <a:spcPts val="0"/>
                        </a:spcBef>
                        <a:spcAft>
                          <a:spcPts val="0"/>
                        </a:spcAft>
                      </a:pPr>
                      <a:endParaRPr lang="en-US" sz="900" kern="1200">
                        <a:solidFill>
                          <a:schemeClr val="tx1"/>
                        </a:solidFill>
                        <a:latin typeface="+mn-lt"/>
                        <a:ea typeface="+mn-ea"/>
                        <a:cs typeface="+mn-cs"/>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Events (%)</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spcBef>
                          <a:spcPts val="0"/>
                        </a:spcBef>
                      </a:pPr>
                      <a:r>
                        <a:rPr lang="en-GB" sz="900" b="1" kern="1200">
                          <a:solidFill>
                            <a:schemeClr val="tx1"/>
                          </a:solidFill>
                          <a:latin typeface="+mn-lt"/>
                          <a:ea typeface="+mn-ea"/>
                          <a:cs typeface="+mn-cs"/>
                        </a:rPr>
                        <a:t>Median (95% CI), </a:t>
                      </a:r>
                      <a:br>
                        <a:rPr lang="en-GB" sz="900" b="1" kern="1200">
                          <a:solidFill>
                            <a:schemeClr val="tx1"/>
                          </a:solidFill>
                          <a:latin typeface="+mn-lt"/>
                          <a:ea typeface="+mn-ea"/>
                          <a:cs typeface="+mn-cs"/>
                        </a:rPr>
                      </a:br>
                      <a:r>
                        <a:rPr lang="en-GB" sz="900" b="1" kern="1200">
                          <a:solidFill>
                            <a:schemeClr val="tx1"/>
                          </a:solidFill>
                          <a:latin typeface="+mn-lt"/>
                          <a:ea typeface="+mn-ea"/>
                          <a:cs typeface="+mn-cs"/>
                        </a:rPr>
                        <a:t>months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HR (95% CI)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2427492"/>
                  </a:ext>
                </a:extLst>
              </a:tr>
              <a:tr h="175040">
                <a:tc>
                  <a:txBody>
                    <a:bodyPr/>
                    <a:lstStyle/>
                    <a:p>
                      <a:pPr algn="r">
                        <a:spcBef>
                          <a:spcPts val="0"/>
                        </a:spcBef>
                        <a:spcAft>
                          <a:spcPts val="0"/>
                        </a:spcAft>
                      </a:pPr>
                      <a:r>
                        <a:rPr lang="en-US" sz="900" b="1">
                          <a:solidFill>
                            <a:srgbClr val="5571BF"/>
                          </a:solidFill>
                          <a:latin typeface="+mn-lt"/>
                          <a:ea typeface="+mn-ea"/>
                        </a:rPr>
                        <a:t>TIS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15 (33.3)</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NR (19.1,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0.64 (0.32, 1.26)</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161890"/>
                  </a:ext>
                </a:extLst>
              </a:tr>
              <a:tr h="175040">
                <a:tc>
                  <a:txBody>
                    <a:bodyPr/>
                    <a:lstStyle/>
                    <a:p>
                      <a:pPr marL="0" marR="0" lvl="0" indent="0" algn="r" defTabSz="457200" rtl="0" eaLnBrk="0" fontAlgn="base" latinLnBrk="0" hangingPunct="0">
                        <a:lnSpc>
                          <a:spcPct val="100000"/>
                        </a:lnSpc>
                        <a:spcBef>
                          <a:spcPts val="0"/>
                        </a:spcBef>
                        <a:spcAft>
                          <a:spcPts val="0"/>
                        </a:spcAft>
                        <a:buClrTx/>
                        <a:buSzTx/>
                        <a:buFontTx/>
                        <a:buNone/>
                        <a:tabLst/>
                        <a:defRPr/>
                      </a:pPr>
                      <a:r>
                        <a:rPr lang="en-US" sz="900" b="1">
                          <a:solidFill>
                            <a:srgbClr val="7F7F7F"/>
                          </a:solidFill>
                          <a:latin typeface="+mn-lt"/>
                          <a:ea typeface="+mn-ea"/>
                        </a:rPr>
                        <a:t>PBO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19 (38.0)</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NR (11.1,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endParaRPr lang="en-US" sz="900" kern="1200">
                        <a:solidFill>
                          <a:schemeClr val="tx1"/>
                        </a:solidFill>
                        <a:latin typeface="+mn-lt"/>
                        <a:ea typeface="+mn-ea"/>
                        <a:cs typeface="+mn-cs"/>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503204"/>
                  </a:ext>
                </a:extLst>
              </a:tr>
            </a:tbl>
          </a:graphicData>
        </a:graphic>
      </p:graphicFrame>
      <p:cxnSp>
        <p:nvCxnSpPr>
          <p:cNvPr id="997" name="Straight Connector 5">
            <a:extLst>
              <a:ext uri="{FF2B5EF4-FFF2-40B4-BE49-F238E27FC236}">
                <a16:creationId xmlns:a16="http://schemas.microsoft.com/office/drawing/2014/main" id="{F959D990-239C-35AB-DBB0-AF942D905E82}"/>
              </a:ext>
            </a:extLst>
          </p:cNvPr>
          <p:cNvCxnSpPr>
            <a:cxnSpLocks/>
          </p:cNvCxnSpPr>
          <p:nvPr/>
        </p:nvCxnSpPr>
        <p:spPr>
          <a:xfrm>
            <a:off x="2846861" y="2449004"/>
            <a:ext cx="0" cy="182880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94" name="Straight Connector 5">
            <a:extLst>
              <a:ext uri="{FF2B5EF4-FFF2-40B4-BE49-F238E27FC236}">
                <a16:creationId xmlns:a16="http://schemas.microsoft.com/office/drawing/2014/main" id="{855B5127-B508-EB2C-9683-8C2200948681}"/>
              </a:ext>
            </a:extLst>
          </p:cNvPr>
          <p:cNvCxnSpPr>
            <a:cxnSpLocks/>
          </p:cNvCxnSpPr>
          <p:nvPr/>
        </p:nvCxnSpPr>
        <p:spPr>
          <a:xfrm>
            <a:off x="4116711" y="2661636"/>
            <a:ext cx="0" cy="1683853"/>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98" name="Straight Connector 5">
            <a:extLst>
              <a:ext uri="{FF2B5EF4-FFF2-40B4-BE49-F238E27FC236}">
                <a16:creationId xmlns:a16="http://schemas.microsoft.com/office/drawing/2014/main" id="{74897060-ACDC-59B2-576B-7F28EE2A11DD}"/>
              </a:ext>
            </a:extLst>
          </p:cNvPr>
          <p:cNvCxnSpPr>
            <a:cxnSpLocks/>
          </p:cNvCxnSpPr>
          <p:nvPr/>
        </p:nvCxnSpPr>
        <p:spPr>
          <a:xfrm>
            <a:off x="8638061" y="2450163"/>
            <a:ext cx="0" cy="182880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0" name="Straight Connector 5">
            <a:extLst>
              <a:ext uri="{FF2B5EF4-FFF2-40B4-BE49-F238E27FC236}">
                <a16:creationId xmlns:a16="http://schemas.microsoft.com/office/drawing/2014/main" id="{0BF3CEC5-BD82-747F-41B4-0B2FDF3F98E8}"/>
              </a:ext>
            </a:extLst>
          </p:cNvPr>
          <p:cNvCxnSpPr>
            <a:cxnSpLocks/>
          </p:cNvCxnSpPr>
          <p:nvPr/>
        </p:nvCxnSpPr>
        <p:spPr>
          <a:xfrm>
            <a:off x="9896782" y="2886316"/>
            <a:ext cx="14429" cy="1452237"/>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1" name="Slide Number Placeholder 2">
            <a:extLst>
              <a:ext uri="{FF2B5EF4-FFF2-40B4-BE49-F238E27FC236}">
                <a16:creationId xmlns:a16="http://schemas.microsoft.com/office/drawing/2014/main" id="{8E687AE5-E4D0-3D09-D07D-58FFA37CD66A}"/>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17" name="TextBox 116">
            <a:extLst>
              <a:ext uri="{FF2B5EF4-FFF2-40B4-BE49-F238E27FC236}">
                <a16:creationId xmlns:a16="http://schemas.microsoft.com/office/drawing/2014/main" id="{5E9187AC-3BEA-661D-9385-E8905E3C10FB}"/>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053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6957C-2F31-4D3B-7174-3DB5CCB4C1E0}"/>
              </a:ext>
            </a:extLst>
          </p:cNvPr>
          <p:cNvSpPr>
            <a:spLocks noGrp="1"/>
          </p:cNvSpPr>
          <p:nvPr>
            <p:ph type="ctrTitle"/>
          </p:nvPr>
        </p:nvSpPr>
        <p:spPr/>
        <p:txBody>
          <a:bodyPr/>
          <a:lstStyle/>
          <a:p>
            <a:r>
              <a:rPr lang="en-US" cap="none"/>
              <a:t>Event-Free Survival By Disease Stage </a:t>
            </a:r>
            <a:endParaRPr lang="en-US"/>
          </a:p>
        </p:txBody>
      </p:sp>
      <p:sp>
        <p:nvSpPr>
          <p:cNvPr id="4" name="Subtitle 3">
            <a:extLst>
              <a:ext uri="{FF2B5EF4-FFF2-40B4-BE49-F238E27FC236}">
                <a16:creationId xmlns:a16="http://schemas.microsoft.com/office/drawing/2014/main" id="{4795CCBD-7154-3E51-5FD7-0235DD5BBDF9}"/>
              </a:ext>
            </a:extLst>
          </p:cNvPr>
          <p:cNvSpPr>
            <a:spLocks noGrp="1"/>
          </p:cNvSpPr>
          <p:nvPr>
            <p:ph type="subTitle" idx="1"/>
          </p:nvPr>
        </p:nvSpPr>
        <p:spPr/>
        <p:txBody>
          <a:bodyPr/>
          <a:lstStyle/>
          <a:p>
            <a:r>
              <a:rPr lang="en-US"/>
              <a:t>ITT Analysis Set </a:t>
            </a:r>
          </a:p>
        </p:txBody>
      </p:sp>
      <p:sp>
        <p:nvSpPr>
          <p:cNvPr id="8" name="Footer Placeholder 7">
            <a:extLst>
              <a:ext uri="{FF2B5EF4-FFF2-40B4-BE49-F238E27FC236}">
                <a16:creationId xmlns:a16="http://schemas.microsoft.com/office/drawing/2014/main" id="{6A4B27FA-85B6-25F1-C1EF-CD207A8154B2}"/>
              </a:ext>
            </a:extLst>
          </p:cNvPr>
          <p:cNvSpPr>
            <a:spLocks noGrp="1"/>
          </p:cNvSpPr>
          <p:nvPr>
            <p:ph type="ftr" sz="quarter" idx="14"/>
          </p:nvPr>
        </p:nvSpPr>
        <p:spPr>
          <a:xfrm>
            <a:off x="603252" y="5931931"/>
            <a:ext cx="10890705" cy="305172"/>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a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Stage IIA, IIB: 6.2% and 34.5% in TIS arm, 4.8% and 35.2% in PBO arm. EFS was defined as the time from randomisation until any of the following, whichever occurred first: disease progression precluding surgery, local or distant recurrence, or death due to any cause.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CI, confidence interval; EFS, event-free survival; HR, hazard ratio; ITT, intention-to-treat; NE, not evaluable; NR, not reached; NSCLC, non-small cell lung cancer; PBO, placebo; TIS, tislelizumab.</a:t>
            </a:r>
          </a:p>
        </p:txBody>
      </p:sp>
      <p:sp>
        <p:nvSpPr>
          <p:cNvPr id="12" name="TextBox 11">
            <a:extLst>
              <a:ext uri="{FF2B5EF4-FFF2-40B4-BE49-F238E27FC236}">
                <a16:creationId xmlns:a16="http://schemas.microsoft.com/office/drawing/2014/main" id="{73ACE8D8-A050-729F-46C7-BCFADCD0DCD2}"/>
              </a:ext>
            </a:extLst>
          </p:cNvPr>
          <p:cNvSpPr txBox="1"/>
          <p:nvPr/>
        </p:nvSpPr>
        <p:spPr>
          <a:xfrm>
            <a:off x="1605391" y="1576495"/>
            <a:ext cx="4096908" cy="313267"/>
          </a:xfrm>
          <a:prstGeom prst="rect">
            <a:avLst/>
          </a:prstGeom>
        </p:spPr>
        <p:txBody>
          <a:bodyPr wrap="none" lIns="0" tIns="0" rIns="0" bIns="0" rtlCol="0" anchor="b">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Stage </a:t>
            </a:r>
            <a:r>
              <a:rPr kumimoji="0" lang="en-GB" sz="1200" b="1"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II</a:t>
            </a:r>
            <a:r>
              <a:rPr kumimoji="0" lang="en-GB" sz="1200" b="1" i="0" u="none" strike="noStrike" kern="1200" cap="none" spc="0" normalizeH="0" baseline="54000" noProof="0" err="1">
                <a:ln>
                  <a:noFill/>
                </a:ln>
                <a:solidFill>
                  <a:prstClr val="black"/>
                </a:solidFill>
                <a:effectLst/>
                <a:uLnTx/>
                <a:uFillTx/>
                <a:latin typeface="Arial Narrow"/>
                <a:ea typeface="MS Mincho" panose="02020609040205080304" pitchFamily="49" charset="-128"/>
                <a:cs typeface="Calibri" panose="020F0502020204030204" pitchFamily="34" charset="0"/>
              </a:rPr>
              <a:t>a</a:t>
            </a:r>
            <a:endParaRPr kumimoji="0" lang="en-US" sz="1200" b="1" i="0" u="none" strike="noStrike" kern="1200" cap="none" spc="0" normalizeH="0" baseline="5400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p:txBody>
      </p:sp>
      <p:sp>
        <p:nvSpPr>
          <p:cNvPr id="13" name="TextBox 12">
            <a:extLst>
              <a:ext uri="{FF2B5EF4-FFF2-40B4-BE49-F238E27FC236}">
                <a16:creationId xmlns:a16="http://schemas.microsoft.com/office/drawing/2014/main" id="{B84BDE49-E35B-4A32-2765-133C4AE896CD}"/>
              </a:ext>
            </a:extLst>
          </p:cNvPr>
          <p:cNvSpPr txBox="1"/>
          <p:nvPr/>
        </p:nvSpPr>
        <p:spPr>
          <a:xfrm>
            <a:off x="7396592" y="1573829"/>
            <a:ext cx="4179456" cy="313267"/>
          </a:xfrm>
          <a:prstGeom prst="rect">
            <a:avLst/>
          </a:prstGeom>
        </p:spPr>
        <p:txBody>
          <a:bodyPr wrap="none" lIns="0" tIns="0" rIns="0" bIns="0" rtlCol="0" anchor="b">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Stage IIIA</a:t>
            </a:r>
            <a:endParaRPr kumimoji="0" lang="en-US" sz="12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endParaRPr>
          </a:p>
        </p:txBody>
      </p:sp>
      <p:grpSp>
        <p:nvGrpSpPr>
          <p:cNvPr id="22" name="Group 21">
            <a:extLst>
              <a:ext uri="{FF2B5EF4-FFF2-40B4-BE49-F238E27FC236}">
                <a16:creationId xmlns:a16="http://schemas.microsoft.com/office/drawing/2014/main" id="{675FACC5-8847-A278-5159-0B1FB383ADB8}"/>
              </a:ext>
            </a:extLst>
          </p:cNvPr>
          <p:cNvGrpSpPr/>
          <p:nvPr/>
        </p:nvGrpSpPr>
        <p:grpSpPr>
          <a:xfrm>
            <a:off x="1081267" y="1835031"/>
            <a:ext cx="497271" cy="184666"/>
            <a:chOff x="1965325" y="2343150"/>
            <a:chExt cx="365125" cy="113352"/>
          </a:xfrm>
        </p:grpSpPr>
        <p:sp>
          <p:nvSpPr>
            <p:cNvPr id="23" name="TextBox 22">
              <a:extLst>
                <a:ext uri="{FF2B5EF4-FFF2-40B4-BE49-F238E27FC236}">
                  <a16:creationId xmlns:a16="http://schemas.microsoft.com/office/drawing/2014/main" id="{A48E0A57-F974-0325-48C9-38E78232D4F2}"/>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100</a:t>
              </a:r>
            </a:p>
          </p:txBody>
        </p:sp>
        <p:cxnSp>
          <p:nvCxnSpPr>
            <p:cNvPr id="24" name="Straight Connector 23">
              <a:extLst>
                <a:ext uri="{FF2B5EF4-FFF2-40B4-BE49-F238E27FC236}">
                  <a16:creationId xmlns:a16="http://schemas.microsoft.com/office/drawing/2014/main" id="{5963603A-CE22-B0BC-B01C-96719F2342E5}"/>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5689071-3F3E-C6A4-0B8E-78DE87A948D9}"/>
              </a:ext>
            </a:extLst>
          </p:cNvPr>
          <p:cNvGrpSpPr/>
          <p:nvPr/>
        </p:nvGrpSpPr>
        <p:grpSpPr>
          <a:xfrm>
            <a:off x="1081267" y="2072965"/>
            <a:ext cx="497271" cy="184666"/>
            <a:chOff x="1965325" y="2343150"/>
            <a:chExt cx="365125" cy="113352"/>
          </a:xfrm>
        </p:grpSpPr>
        <p:sp>
          <p:nvSpPr>
            <p:cNvPr id="26" name="TextBox 25">
              <a:extLst>
                <a:ext uri="{FF2B5EF4-FFF2-40B4-BE49-F238E27FC236}">
                  <a16:creationId xmlns:a16="http://schemas.microsoft.com/office/drawing/2014/main" id="{4E034280-A0BD-3DFA-43D2-80958990957B}"/>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90</a:t>
              </a:r>
            </a:p>
          </p:txBody>
        </p:sp>
        <p:cxnSp>
          <p:nvCxnSpPr>
            <p:cNvPr id="27" name="Straight Connector 26">
              <a:extLst>
                <a:ext uri="{FF2B5EF4-FFF2-40B4-BE49-F238E27FC236}">
                  <a16:creationId xmlns:a16="http://schemas.microsoft.com/office/drawing/2014/main" id="{77A76516-FE35-31B0-6567-E0E7A57B6B5E}"/>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6AF211F-A34B-1235-C04F-1CC1DC5C0B11}"/>
              </a:ext>
            </a:extLst>
          </p:cNvPr>
          <p:cNvGrpSpPr/>
          <p:nvPr/>
        </p:nvGrpSpPr>
        <p:grpSpPr>
          <a:xfrm>
            <a:off x="1081267" y="2310900"/>
            <a:ext cx="497271" cy="184666"/>
            <a:chOff x="1965325" y="2343150"/>
            <a:chExt cx="365125" cy="113352"/>
          </a:xfrm>
        </p:grpSpPr>
        <p:sp>
          <p:nvSpPr>
            <p:cNvPr id="29" name="TextBox 28">
              <a:extLst>
                <a:ext uri="{FF2B5EF4-FFF2-40B4-BE49-F238E27FC236}">
                  <a16:creationId xmlns:a16="http://schemas.microsoft.com/office/drawing/2014/main" id="{74C8821A-06C2-AE7E-32F7-132B2E4076BD}"/>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p:txBody>
        </p:sp>
        <p:cxnSp>
          <p:nvCxnSpPr>
            <p:cNvPr id="30" name="Straight Connector 29">
              <a:extLst>
                <a:ext uri="{FF2B5EF4-FFF2-40B4-BE49-F238E27FC236}">
                  <a16:creationId xmlns:a16="http://schemas.microsoft.com/office/drawing/2014/main" id="{3C6A52F9-93D7-AFD3-F902-D02965E31B98}"/>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4C78CE07-BD48-C238-121D-E981CBC958CA}"/>
              </a:ext>
            </a:extLst>
          </p:cNvPr>
          <p:cNvGrpSpPr/>
          <p:nvPr/>
        </p:nvGrpSpPr>
        <p:grpSpPr>
          <a:xfrm>
            <a:off x="1081267" y="2548835"/>
            <a:ext cx="497271" cy="184666"/>
            <a:chOff x="1965325" y="2343150"/>
            <a:chExt cx="365125" cy="113352"/>
          </a:xfrm>
        </p:grpSpPr>
        <p:sp>
          <p:nvSpPr>
            <p:cNvPr id="32" name="TextBox 31">
              <a:extLst>
                <a:ext uri="{FF2B5EF4-FFF2-40B4-BE49-F238E27FC236}">
                  <a16:creationId xmlns:a16="http://schemas.microsoft.com/office/drawing/2014/main" id="{D7B78AF8-0C2F-AD39-08E3-AE68DB33994B}"/>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70</a:t>
              </a:r>
            </a:p>
          </p:txBody>
        </p:sp>
        <p:cxnSp>
          <p:nvCxnSpPr>
            <p:cNvPr id="33" name="Straight Connector 32">
              <a:extLst>
                <a:ext uri="{FF2B5EF4-FFF2-40B4-BE49-F238E27FC236}">
                  <a16:creationId xmlns:a16="http://schemas.microsoft.com/office/drawing/2014/main" id="{8C6AA607-8EB1-94C2-F35A-3B40D198BE19}"/>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7426582-52F5-F8C9-6544-8D9A204C520E}"/>
              </a:ext>
            </a:extLst>
          </p:cNvPr>
          <p:cNvGrpSpPr/>
          <p:nvPr/>
        </p:nvGrpSpPr>
        <p:grpSpPr>
          <a:xfrm>
            <a:off x="1081267" y="3500573"/>
            <a:ext cx="497271" cy="184666"/>
            <a:chOff x="1965325" y="2343150"/>
            <a:chExt cx="365125" cy="113352"/>
          </a:xfrm>
        </p:grpSpPr>
        <p:sp>
          <p:nvSpPr>
            <p:cNvPr id="35" name="TextBox 34">
              <a:extLst>
                <a:ext uri="{FF2B5EF4-FFF2-40B4-BE49-F238E27FC236}">
                  <a16:creationId xmlns:a16="http://schemas.microsoft.com/office/drawing/2014/main" id="{EF66033B-0DA8-545F-D6F0-18A6429D6AF9}"/>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36" name="Straight Connector 35">
              <a:extLst>
                <a:ext uri="{FF2B5EF4-FFF2-40B4-BE49-F238E27FC236}">
                  <a16:creationId xmlns:a16="http://schemas.microsoft.com/office/drawing/2014/main" id="{900875FB-228E-6A5A-F14C-982E0D010C1C}"/>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51D93D1-6CE6-9042-7738-76B6DFA3A56B}"/>
              </a:ext>
            </a:extLst>
          </p:cNvPr>
          <p:cNvGrpSpPr/>
          <p:nvPr/>
        </p:nvGrpSpPr>
        <p:grpSpPr>
          <a:xfrm>
            <a:off x="1081267" y="3738508"/>
            <a:ext cx="497271" cy="184666"/>
            <a:chOff x="1965325" y="2343150"/>
            <a:chExt cx="365125" cy="113352"/>
          </a:xfrm>
        </p:grpSpPr>
        <p:sp>
          <p:nvSpPr>
            <p:cNvPr id="38" name="TextBox 37">
              <a:extLst>
                <a:ext uri="{FF2B5EF4-FFF2-40B4-BE49-F238E27FC236}">
                  <a16:creationId xmlns:a16="http://schemas.microsoft.com/office/drawing/2014/main" id="{9B1D746C-2057-3D61-7F27-C5B30A0DFBDE}"/>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cxnSp>
          <p:nvCxnSpPr>
            <p:cNvPr id="39" name="Straight Connector 38">
              <a:extLst>
                <a:ext uri="{FF2B5EF4-FFF2-40B4-BE49-F238E27FC236}">
                  <a16:creationId xmlns:a16="http://schemas.microsoft.com/office/drawing/2014/main" id="{C745E90D-95CF-8BA8-4A25-E6E961F68B91}"/>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48CAA25-D283-02EE-2702-343A31551F2C}"/>
              </a:ext>
            </a:extLst>
          </p:cNvPr>
          <p:cNvGrpSpPr/>
          <p:nvPr/>
        </p:nvGrpSpPr>
        <p:grpSpPr>
          <a:xfrm>
            <a:off x="1081267" y="3976443"/>
            <a:ext cx="497271" cy="184666"/>
            <a:chOff x="1965325" y="2343150"/>
            <a:chExt cx="365125" cy="113352"/>
          </a:xfrm>
        </p:grpSpPr>
        <p:sp>
          <p:nvSpPr>
            <p:cNvPr id="41" name="TextBox 40">
              <a:extLst>
                <a:ext uri="{FF2B5EF4-FFF2-40B4-BE49-F238E27FC236}">
                  <a16:creationId xmlns:a16="http://schemas.microsoft.com/office/drawing/2014/main" id="{C9825F0A-445F-B735-6B0C-1220706B8FA8}"/>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p:txBody>
        </p:sp>
        <p:cxnSp>
          <p:nvCxnSpPr>
            <p:cNvPr id="42" name="Straight Connector 41">
              <a:extLst>
                <a:ext uri="{FF2B5EF4-FFF2-40B4-BE49-F238E27FC236}">
                  <a16:creationId xmlns:a16="http://schemas.microsoft.com/office/drawing/2014/main" id="{3C3A2450-B391-7016-3BA1-7BEA9BDB0313}"/>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5C32F8EB-CDFF-2885-4519-217878886B1E}"/>
              </a:ext>
            </a:extLst>
          </p:cNvPr>
          <p:cNvGrpSpPr/>
          <p:nvPr/>
        </p:nvGrpSpPr>
        <p:grpSpPr>
          <a:xfrm>
            <a:off x="1081268" y="4214377"/>
            <a:ext cx="4778113" cy="184666"/>
            <a:chOff x="1965325" y="2343150"/>
            <a:chExt cx="3508375" cy="113352"/>
          </a:xfrm>
        </p:grpSpPr>
        <p:sp>
          <p:nvSpPr>
            <p:cNvPr id="44" name="TextBox 43">
              <a:extLst>
                <a:ext uri="{FF2B5EF4-FFF2-40B4-BE49-F238E27FC236}">
                  <a16:creationId xmlns:a16="http://schemas.microsoft.com/office/drawing/2014/main" id="{1A179779-7D69-F91F-4E12-37FF76BE918B}"/>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45" name="Straight Connector 44">
              <a:extLst>
                <a:ext uri="{FF2B5EF4-FFF2-40B4-BE49-F238E27FC236}">
                  <a16:creationId xmlns:a16="http://schemas.microsoft.com/office/drawing/2014/main" id="{83B77B49-D6F9-8237-D63C-1C51AEAB1B4D}"/>
                </a:ext>
              </a:extLst>
            </p:cNvPr>
            <p:cNvCxnSpPr>
              <a:cxnSpLocks/>
            </p:cNvCxnSpPr>
            <p:nvPr/>
          </p:nvCxnSpPr>
          <p:spPr>
            <a:xfrm>
              <a:off x="2254250" y="2412399"/>
              <a:ext cx="321945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34B22FB-4F0D-5851-AFFF-276A45E32492}"/>
              </a:ext>
            </a:extLst>
          </p:cNvPr>
          <p:cNvGrpSpPr/>
          <p:nvPr/>
        </p:nvGrpSpPr>
        <p:grpSpPr>
          <a:xfrm>
            <a:off x="1081267" y="3024704"/>
            <a:ext cx="497271" cy="184666"/>
            <a:chOff x="1965325" y="2343150"/>
            <a:chExt cx="365125" cy="113352"/>
          </a:xfrm>
        </p:grpSpPr>
        <p:sp>
          <p:nvSpPr>
            <p:cNvPr id="47" name="TextBox 46">
              <a:extLst>
                <a:ext uri="{FF2B5EF4-FFF2-40B4-BE49-F238E27FC236}">
                  <a16:creationId xmlns:a16="http://schemas.microsoft.com/office/drawing/2014/main" id="{936E4AA8-0164-2106-2761-DCD127E25D08}"/>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cxnSp>
          <p:nvCxnSpPr>
            <p:cNvPr id="48" name="Straight Connector 47">
              <a:extLst>
                <a:ext uri="{FF2B5EF4-FFF2-40B4-BE49-F238E27FC236}">
                  <a16:creationId xmlns:a16="http://schemas.microsoft.com/office/drawing/2014/main" id="{D374EC96-FB86-80E4-EC0C-19D0965AC9BD}"/>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B5D3D75-B1C2-8981-B6CB-63BDC7B6FDF1}"/>
              </a:ext>
            </a:extLst>
          </p:cNvPr>
          <p:cNvGrpSpPr/>
          <p:nvPr/>
        </p:nvGrpSpPr>
        <p:grpSpPr>
          <a:xfrm>
            <a:off x="1081267" y="3262639"/>
            <a:ext cx="497271" cy="184666"/>
            <a:chOff x="1965325" y="2343150"/>
            <a:chExt cx="365125" cy="113352"/>
          </a:xfrm>
        </p:grpSpPr>
        <p:sp>
          <p:nvSpPr>
            <p:cNvPr id="50" name="TextBox 49">
              <a:extLst>
                <a:ext uri="{FF2B5EF4-FFF2-40B4-BE49-F238E27FC236}">
                  <a16:creationId xmlns:a16="http://schemas.microsoft.com/office/drawing/2014/main" id="{0F2C1F2F-2819-C42B-3845-B59EF9C553D6}"/>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cxnSp>
          <p:nvCxnSpPr>
            <p:cNvPr id="51" name="Straight Connector 50">
              <a:extLst>
                <a:ext uri="{FF2B5EF4-FFF2-40B4-BE49-F238E27FC236}">
                  <a16:creationId xmlns:a16="http://schemas.microsoft.com/office/drawing/2014/main" id="{D1D8581F-8165-789A-C215-C857E4522BAD}"/>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6BB698E-8B92-85FE-E146-A476E5AEDC6A}"/>
              </a:ext>
            </a:extLst>
          </p:cNvPr>
          <p:cNvGrpSpPr/>
          <p:nvPr/>
        </p:nvGrpSpPr>
        <p:grpSpPr>
          <a:xfrm>
            <a:off x="1081267" y="2786769"/>
            <a:ext cx="497271" cy="184666"/>
            <a:chOff x="1965325" y="2343150"/>
            <a:chExt cx="365125" cy="113352"/>
          </a:xfrm>
        </p:grpSpPr>
        <p:sp>
          <p:nvSpPr>
            <p:cNvPr id="53" name="TextBox 52">
              <a:extLst>
                <a:ext uri="{FF2B5EF4-FFF2-40B4-BE49-F238E27FC236}">
                  <a16:creationId xmlns:a16="http://schemas.microsoft.com/office/drawing/2014/main" id="{D9E78DE6-8AD1-B08F-478F-B175A389BF74}"/>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60</a:t>
              </a:r>
            </a:p>
          </p:txBody>
        </p:sp>
        <p:cxnSp>
          <p:nvCxnSpPr>
            <p:cNvPr id="54" name="Straight Connector 53">
              <a:extLst>
                <a:ext uri="{FF2B5EF4-FFF2-40B4-BE49-F238E27FC236}">
                  <a16:creationId xmlns:a16="http://schemas.microsoft.com/office/drawing/2014/main" id="{3DBF9FF5-D404-B806-EAC9-08EB645871C6}"/>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794D2B58-D64E-3B19-C4E8-1EA0C79B23B5}"/>
              </a:ext>
            </a:extLst>
          </p:cNvPr>
          <p:cNvGrpSpPr/>
          <p:nvPr/>
        </p:nvGrpSpPr>
        <p:grpSpPr>
          <a:xfrm>
            <a:off x="1388869" y="1866051"/>
            <a:ext cx="367504" cy="2734704"/>
            <a:chOff x="1953060" y="777875"/>
            <a:chExt cx="269843" cy="1678627"/>
          </a:xfrm>
        </p:grpSpPr>
        <p:sp>
          <p:nvSpPr>
            <p:cNvPr id="56" name="TextBox 55">
              <a:extLst>
                <a:ext uri="{FF2B5EF4-FFF2-40B4-BE49-F238E27FC236}">
                  <a16:creationId xmlns:a16="http://schemas.microsoft.com/office/drawing/2014/main" id="{2218A27C-83B0-863E-C0EA-54BA63B63B43}"/>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57" name="Straight Connector 56">
              <a:extLst>
                <a:ext uri="{FF2B5EF4-FFF2-40B4-BE49-F238E27FC236}">
                  <a16:creationId xmlns:a16="http://schemas.microsoft.com/office/drawing/2014/main" id="{BC6FABF9-8CA2-957A-A9CD-00B35F471B39}"/>
                </a:ext>
              </a:extLst>
            </p:cNvPr>
            <p:cNvCxnSpPr>
              <a:cxnSpLocks/>
            </p:cNvCxnSpPr>
            <p:nvPr/>
          </p:nvCxnSpPr>
          <p:spPr>
            <a:xfrm>
              <a:off x="2087981" y="777875"/>
              <a:ext cx="0" cy="15684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A1B791F-D833-3A2E-223A-6C4654F8B383}"/>
              </a:ext>
            </a:extLst>
          </p:cNvPr>
          <p:cNvGrpSpPr/>
          <p:nvPr/>
        </p:nvGrpSpPr>
        <p:grpSpPr>
          <a:xfrm>
            <a:off x="1707429" y="4328159"/>
            <a:ext cx="367504" cy="272598"/>
            <a:chOff x="1953060" y="2289175"/>
            <a:chExt cx="269843" cy="167327"/>
          </a:xfrm>
        </p:grpSpPr>
        <p:sp>
          <p:nvSpPr>
            <p:cNvPr id="59" name="TextBox 58">
              <a:extLst>
                <a:ext uri="{FF2B5EF4-FFF2-40B4-BE49-F238E27FC236}">
                  <a16:creationId xmlns:a16="http://schemas.microsoft.com/office/drawing/2014/main" id="{2D6118FA-DEF8-3930-7E13-D77B2E24FC90}"/>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p:txBody>
        </p:sp>
        <p:cxnSp>
          <p:nvCxnSpPr>
            <p:cNvPr id="60" name="Straight Connector 59">
              <a:extLst>
                <a:ext uri="{FF2B5EF4-FFF2-40B4-BE49-F238E27FC236}">
                  <a16:creationId xmlns:a16="http://schemas.microsoft.com/office/drawing/2014/main" id="{0E853332-4C0C-04E3-CDF5-ED2126BCA0F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49A87D81-9597-DE60-28C4-D27EB7924864}"/>
              </a:ext>
            </a:extLst>
          </p:cNvPr>
          <p:cNvGrpSpPr/>
          <p:nvPr/>
        </p:nvGrpSpPr>
        <p:grpSpPr>
          <a:xfrm>
            <a:off x="2025989" y="4328159"/>
            <a:ext cx="367504" cy="272598"/>
            <a:chOff x="1953060" y="2289175"/>
            <a:chExt cx="269843" cy="167327"/>
          </a:xfrm>
        </p:grpSpPr>
        <p:sp>
          <p:nvSpPr>
            <p:cNvPr id="62" name="TextBox 61">
              <a:extLst>
                <a:ext uri="{FF2B5EF4-FFF2-40B4-BE49-F238E27FC236}">
                  <a16:creationId xmlns:a16="http://schemas.microsoft.com/office/drawing/2014/main" id="{9181C3F5-B518-14B3-8CB9-59C1CA9DE5CD}"/>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cxnSp>
          <p:nvCxnSpPr>
            <p:cNvPr id="63" name="Straight Connector 62">
              <a:extLst>
                <a:ext uri="{FF2B5EF4-FFF2-40B4-BE49-F238E27FC236}">
                  <a16:creationId xmlns:a16="http://schemas.microsoft.com/office/drawing/2014/main" id="{7DECFBAB-CB88-4648-CACC-FF9A1E704CD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4A647718-51E4-9D02-70D7-ADA566431FC3}"/>
              </a:ext>
            </a:extLst>
          </p:cNvPr>
          <p:cNvGrpSpPr/>
          <p:nvPr/>
        </p:nvGrpSpPr>
        <p:grpSpPr>
          <a:xfrm>
            <a:off x="2344549" y="4328159"/>
            <a:ext cx="367504" cy="272598"/>
            <a:chOff x="1953060" y="2289175"/>
            <a:chExt cx="269843" cy="167327"/>
          </a:xfrm>
        </p:grpSpPr>
        <p:sp>
          <p:nvSpPr>
            <p:cNvPr id="65" name="TextBox 64">
              <a:extLst>
                <a:ext uri="{FF2B5EF4-FFF2-40B4-BE49-F238E27FC236}">
                  <a16:creationId xmlns:a16="http://schemas.microsoft.com/office/drawing/2014/main" id="{4F63EC1D-2540-D234-6DBE-52EE3E4A9219}"/>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cxnSp>
          <p:nvCxnSpPr>
            <p:cNvPr id="66" name="Straight Connector 65">
              <a:extLst>
                <a:ext uri="{FF2B5EF4-FFF2-40B4-BE49-F238E27FC236}">
                  <a16:creationId xmlns:a16="http://schemas.microsoft.com/office/drawing/2014/main" id="{F38D40E9-F7CA-4AF1-E5F2-86BE8A53E535}"/>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F2611AF-EC3F-BA01-EC5A-B67CF3AB2678}"/>
              </a:ext>
            </a:extLst>
          </p:cNvPr>
          <p:cNvGrpSpPr/>
          <p:nvPr/>
        </p:nvGrpSpPr>
        <p:grpSpPr>
          <a:xfrm>
            <a:off x="2663111" y="4328159"/>
            <a:ext cx="367504" cy="272598"/>
            <a:chOff x="1953060" y="2289175"/>
            <a:chExt cx="269843" cy="167327"/>
          </a:xfrm>
        </p:grpSpPr>
        <p:sp>
          <p:nvSpPr>
            <p:cNvPr id="68" name="TextBox 67">
              <a:extLst>
                <a:ext uri="{FF2B5EF4-FFF2-40B4-BE49-F238E27FC236}">
                  <a16:creationId xmlns:a16="http://schemas.microsoft.com/office/drawing/2014/main" id="{C1DEE529-CE9B-AD7F-A902-0C7C29ADD3DF}"/>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cxnSp>
          <p:nvCxnSpPr>
            <p:cNvPr id="69" name="Straight Connector 68">
              <a:extLst>
                <a:ext uri="{FF2B5EF4-FFF2-40B4-BE49-F238E27FC236}">
                  <a16:creationId xmlns:a16="http://schemas.microsoft.com/office/drawing/2014/main" id="{D8C18752-A6CA-F5D1-A5DF-A4355855960B}"/>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0D56DEE-834A-500A-1181-41374E043051}"/>
              </a:ext>
            </a:extLst>
          </p:cNvPr>
          <p:cNvGrpSpPr/>
          <p:nvPr/>
        </p:nvGrpSpPr>
        <p:grpSpPr>
          <a:xfrm>
            <a:off x="2981671" y="4328159"/>
            <a:ext cx="367504" cy="272598"/>
            <a:chOff x="1953060" y="2289175"/>
            <a:chExt cx="269843" cy="167327"/>
          </a:xfrm>
        </p:grpSpPr>
        <p:sp>
          <p:nvSpPr>
            <p:cNvPr id="71" name="TextBox 70">
              <a:extLst>
                <a:ext uri="{FF2B5EF4-FFF2-40B4-BE49-F238E27FC236}">
                  <a16:creationId xmlns:a16="http://schemas.microsoft.com/office/drawing/2014/main" id="{4DFDAD4A-51A1-F969-2DEE-9089452CE478}"/>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a:t>
              </a:r>
            </a:p>
          </p:txBody>
        </p:sp>
        <p:cxnSp>
          <p:nvCxnSpPr>
            <p:cNvPr id="72" name="Straight Connector 71">
              <a:extLst>
                <a:ext uri="{FF2B5EF4-FFF2-40B4-BE49-F238E27FC236}">
                  <a16:creationId xmlns:a16="http://schemas.microsoft.com/office/drawing/2014/main" id="{137CA0EF-690D-EB0D-8D60-A72A57438818}"/>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CD3D55F3-2448-714A-5182-53EB24F9B04D}"/>
              </a:ext>
            </a:extLst>
          </p:cNvPr>
          <p:cNvGrpSpPr/>
          <p:nvPr/>
        </p:nvGrpSpPr>
        <p:grpSpPr>
          <a:xfrm>
            <a:off x="3300231" y="4328159"/>
            <a:ext cx="367504" cy="272598"/>
            <a:chOff x="1953060" y="2289175"/>
            <a:chExt cx="269843" cy="167327"/>
          </a:xfrm>
        </p:grpSpPr>
        <p:sp>
          <p:nvSpPr>
            <p:cNvPr id="74" name="TextBox 73">
              <a:extLst>
                <a:ext uri="{FF2B5EF4-FFF2-40B4-BE49-F238E27FC236}">
                  <a16:creationId xmlns:a16="http://schemas.microsoft.com/office/drawing/2014/main" id="{CFEF7C86-5B6E-42B6-DC2D-C5F4D90239AB}"/>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cxnSp>
          <p:nvCxnSpPr>
            <p:cNvPr id="75" name="Straight Connector 74">
              <a:extLst>
                <a:ext uri="{FF2B5EF4-FFF2-40B4-BE49-F238E27FC236}">
                  <a16:creationId xmlns:a16="http://schemas.microsoft.com/office/drawing/2014/main" id="{DEA4BFC7-6250-C0E9-C11F-AB46C3D5D434}"/>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4B169EAF-D53F-1C26-713B-B898EB8266ED}"/>
              </a:ext>
            </a:extLst>
          </p:cNvPr>
          <p:cNvGrpSpPr/>
          <p:nvPr/>
        </p:nvGrpSpPr>
        <p:grpSpPr>
          <a:xfrm>
            <a:off x="3618791" y="4328159"/>
            <a:ext cx="367504" cy="272598"/>
            <a:chOff x="1953060" y="2289175"/>
            <a:chExt cx="269843" cy="167327"/>
          </a:xfrm>
        </p:grpSpPr>
        <p:sp>
          <p:nvSpPr>
            <p:cNvPr id="77" name="TextBox 76">
              <a:extLst>
                <a:ext uri="{FF2B5EF4-FFF2-40B4-BE49-F238E27FC236}">
                  <a16:creationId xmlns:a16="http://schemas.microsoft.com/office/drawing/2014/main" id="{56FD55B1-CC26-1E01-9BF5-73245EB31B52}"/>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cxnSp>
          <p:nvCxnSpPr>
            <p:cNvPr id="78" name="Straight Connector 77">
              <a:extLst>
                <a:ext uri="{FF2B5EF4-FFF2-40B4-BE49-F238E27FC236}">
                  <a16:creationId xmlns:a16="http://schemas.microsoft.com/office/drawing/2014/main" id="{876C47E2-B787-4C43-C615-4923957962EA}"/>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9A32E9F-5F1C-814C-C2EC-8D2E8415CCEA}"/>
              </a:ext>
            </a:extLst>
          </p:cNvPr>
          <p:cNvGrpSpPr/>
          <p:nvPr/>
        </p:nvGrpSpPr>
        <p:grpSpPr>
          <a:xfrm>
            <a:off x="3937352" y="4328159"/>
            <a:ext cx="367504" cy="272598"/>
            <a:chOff x="1953060" y="2289175"/>
            <a:chExt cx="269843" cy="167327"/>
          </a:xfrm>
        </p:grpSpPr>
        <p:sp>
          <p:nvSpPr>
            <p:cNvPr id="80" name="TextBox 79">
              <a:extLst>
                <a:ext uri="{FF2B5EF4-FFF2-40B4-BE49-F238E27FC236}">
                  <a16:creationId xmlns:a16="http://schemas.microsoft.com/office/drawing/2014/main" id="{F7B4E78F-9A3B-0E5F-9F81-740EA8DDEA53}"/>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cxnSp>
          <p:nvCxnSpPr>
            <p:cNvPr id="81" name="Straight Connector 80">
              <a:extLst>
                <a:ext uri="{FF2B5EF4-FFF2-40B4-BE49-F238E27FC236}">
                  <a16:creationId xmlns:a16="http://schemas.microsoft.com/office/drawing/2014/main" id="{C6289C17-BCDE-994D-BB6F-87BC07222168}"/>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1F9766E6-417F-7D3C-F0C3-146A52A12288}"/>
              </a:ext>
            </a:extLst>
          </p:cNvPr>
          <p:cNvGrpSpPr/>
          <p:nvPr/>
        </p:nvGrpSpPr>
        <p:grpSpPr>
          <a:xfrm>
            <a:off x="4255912" y="4328159"/>
            <a:ext cx="367504" cy="272598"/>
            <a:chOff x="1953060" y="2289175"/>
            <a:chExt cx="269843" cy="167327"/>
          </a:xfrm>
        </p:grpSpPr>
        <p:sp>
          <p:nvSpPr>
            <p:cNvPr id="83" name="TextBox 82">
              <a:extLst>
                <a:ext uri="{FF2B5EF4-FFF2-40B4-BE49-F238E27FC236}">
                  <a16:creationId xmlns:a16="http://schemas.microsoft.com/office/drawing/2014/main" id="{005284CD-EE41-F274-5620-9617F240AEE5}"/>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p:txBody>
        </p:sp>
        <p:cxnSp>
          <p:nvCxnSpPr>
            <p:cNvPr id="84" name="Straight Connector 83">
              <a:extLst>
                <a:ext uri="{FF2B5EF4-FFF2-40B4-BE49-F238E27FC236}">
                  <a16:creationId xmlns:a16="http://schemas.microsoft.com/office/drawing/2014/main" id="{550B94FE-1975-FDB4-7C53-2BB17CDABD5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2950728D-649F-A001-E3F7-C77C4D968AE0}"/>
              </a:ext>
            </a:extLst>
          </p:cNvPr>
          <p:cNvGrpSpPr/>
          <p:nvPr/>
        </p:nvGrpSpPr>
        <p:grpSpPr>
          <a:xfrm>
            <a:off x="4574472" y="4328159"/>
            <a:ext cx="367504" cy="272598"/>
            <a:chOff x="1953060" y="2289175"/>
            <a:chExt cx="269843" cy="167327"/>
          </a:xfrm>
        </p:grpSpPr>
        <p:sp>
          <p:nvSpPr>
            <p:cNvPr id="86" name="TextBox 85">
              <a:extLst>
                <a:ext uri="{FF2B5EF4-FFF2-40B4-BE49-F238E27FC236}">
                  <a16:creationId xmlns:a16="http://schemas.microsoft.com/office/drawing/2014/main" id="{FB9EFF56-E1D7-80FF-8CAB-E0A51F737CB1}"/>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87" name="Straight Connector 86">
              <a:extLst>
                <a:ext uri="{FF2B5EF4-FFF2-40B4-BE49-F238E27FC236}">
                  <a16:creationId xmlns:a16="http://schemas.microsoft.com/office/drawing/2014/main" id="{8977DFB7-B451-FB26-26E7-98264B00EDC0}"/>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DB112EDC-89FC-CB9F-49E7-7CE443F89E79}"/>
              </a:ext>
            </a:extLst>
          </p:cNvPr>
          <p:cNvGrpSpPr/>
          <p:nvPr/>
        </p:nvGrpSpPr>
        <p:grpSpPr>
          <a:xfrm>
            <a:off x="4893032" y="4328159"/>
            <a:ext cx="367504" cy="272598"/>
            <a:chOff x="1953060" y="2289175"/>
            <a:chExt cx="269843" cy="167327"/>
          </a:xfrm>
        </p:grpSpPr>
        <p:sp>
          <p:nvSpPr>
            <p:cNvPr id="89" name="TextBox 88">
              <a:extLst>
                <a:ext uri="{FF2B5EF4-FFF2-40B4-BE49-F238E27FC236}">
                  <a16:creationId xmlns:a16="http://schemas.microsoft.com/office/drawing/2014/main" id="{51802411-55D7-884E-92DD-59A37EBA9AD9}"/>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cxnSp>
          <p:nvCxnSpPr>
            <p:cNvPr id="90" name="Straight Connector 89">
              <a:extLst>
                <a:ext uri="{FF2B5EF4-FFF2-40B4-BE49-F238E27FC236}">
                  <a16:creationId xmlns:a16="http://schemas.microsoft.com/office/drawing/2014/main" id="{C224D364-4C35-6947-3639-04E1459D03E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2D71CB90-E7FD-3286-28F6-41272DF9CF7C}"/>
              </a:ext>
            </a:extLst>
          </p:cNvPr>
          <p:cNvGrpSpPr/>
          <p:nvPr/>
        </p:nvGrpSpPr>
        <p:grpSpPr>
          <a:xfrm>
            <a:off x="5211593" y="4328159"/>
            <a:ext cx="367504" cy="272598"/>
            <a:chOff x="1953060" y="2289175"/>
            <a:chExt cx="269843" cy="167327"/>
          </a:xfrm>
        </p:grpSpPr>
        <p:sp>
          <p:nvSpPr>
            <p:cNvPr id="92" name="TextBox 91">
              <a:extLst>
                <a:ext uri="{FF2B5EF4-FFF2-40B4-BE49-F238E27FC236}">
                  <a16:creationId xmlns:a16="http://schemas.microsoft.com/office/drawing/2014/main" id="{E96C3D5B-547D-F26E-2DD4-AB582CFBABDC}"/>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cxnSp>
          <p:nvCxnSpPr>
            <p:cNvPr id="93" name="Straight Connector 92">
              <a:extLst>
                <a:ext uri="{FF2B5EF4-FFF2-40B4-BE49-F238E27FC236}">
                  <a16:creationId xmlns:a16="http://schemas.microsoft.com/office/drawing/2014/main" id="{D0D2F991-8F7A-227C-D910-23D2F031AD29}"/>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C96E878B-603B-3D73-0579-1325957E6D0D}"/>
              </a:ext>
            </a:extLst>
          </p:cNvPr>
          <p:cNvGrpSpPr/>
          <p:nvPr/>
        </p:nvGrpSpPr>
        <p:grpSpPr>
          <a:xfrm>
            <a:off x="5530156" y="4328159"/>
            <a:ext cx="367504" cy="272598"/>
            <a:chOff x="1953060" y="2289175"/>
            <a:chExt cx="269843" cy="167327"/>
          </a:xfrm>
        </p:grpSpPr>
        <p:sp>
          <p:nvSpPr>
            <p:cNvPr id="95" name="TextBox 94">
              <a:extLst>
                <a:ext uri="{FF2B5EF4-FFF2-40B4-BE49-F238E27FC236}">
                  <a16:creationId xmlns:a16="http://schemas.microsoft.com/office/drawing/2014/main" id="{3354F153-BC6A-526A-382B-4A2C93B7384D}"/>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cxnSp>
          <p:nvCxnSpPr>
            <p:cNvPr id="96" name="Straight Connector 95">
              <a:extLst>
                <a:ext uri="{FF2B5EF4-FFF2-40B4-BE49-F238E27FC236}">
                  <a16:creationId xmlns:a16="http://schemas.microsoft.com/office/drawing/2014/main" id="{FDF55229-8053-48CF-CBD8-8E9575D94C8B}"/>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11A49882-11EA-77CE-200E-33DA97194C3A}"/>
              </a:ext>
            </a:extLst>
          </p:cNvPr>
          <p:cNvSpPr txBox="1"/>
          <p:nvPr/>
        </p:nvSpPr>
        <p:spPr>
          <a:xfrm>
            <a:off x="2379176" y="4592994"/>
            <a:ext cx="2480035"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Time from randomisation (months)</a:t>
            </a:r>
          </a:p>
        </p:txBody>
      </p:sp>
      <p:grpSp>
        <p:nvGrpSpPr>
          <p:cNvPr id="98" name="Group 97">
            <a:extLst>
              <a:ext uri="{FF2B5EF4-FFF2-40B4-BE49-F238E27FC236}">
                <a16:creationId xmlns:a16="http://schemas.microsoft.com/office/drawing/2014/main" id="{B0B5D9A5-E1DF-289C-C88D-ECAFF3802593}"/>
              </a:ext>
            </a:extLst>
          </p:cNvPr>
          <p:cNvGrpSpPr/>
          <p:nvPr/>
        </p:nvGrpSpPr>
        <p:grpSpPr>
          <a:xfrm>
            <a:off x="240078" y="4747845"/>
            <a:ext cx="5657583" cy="553999"/>
            <a:chOff x="2198574" y="3388167"/>
            <a:chExt cx="4154134" cy="340058"/>
          </a:xfrm>
        </p:grpSpPr>
        <p:sp>
          <p:nvSpPr>
            <p:cNvPr id="99" name="TextBox 98">
              <a:extLst>
                <a:ext uri="{FF2B5EF4-FFF2-40B4-BE49-F238E27FC236}">
                  <a16:creationId xmlns:a16="http://schemas.microsoft.com/office/drawing/2014/main" id="{27381661-8845-6894-FD89-0FE2A3D9D030}"/>
                </a:ext>
              </a:extLst>
            </p:cNvPr>
            <p:cNvSpPr txBox="1"/>
            <p:nvPr/>
          </p:nvSpPr>
          <p:spPr>
            <a:xfrm>
              <a:off x="304208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91</a:t>
              </a:r>
            </a:p>
          </p:txBody>
        </p:sp>
        <p:sp>
          <p:nvSpPr>
            <p:cNvPr id="100" name="TextBox 99">
              <a:extLst>
                <a:ext uri="{FF2B5EF4-FFF2-40B4-BE49-F238E27FC236}">
                  <a16:creationId xmlns:a16="http://schemas.microsoft.com/office/drawing/2014/main" id="{48385398-F71B-3CBD-8ABE-2793AC292978}"/>
                </a:ext>
              </a:extLst>
            </p:cNvPr>
            <p:cNvSpPr txBox="1"/>
            <p:nvPr/>
          </p:nvSpPr>
          <p:spPr>
            <a:xfrm>
              <a:off x="327599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78</a:t>
              </a:r>
            </a:p>
          </p:txBody>
        </p:sp>
        <p:sp>
          <p:nvSpPr>
            <p:cNvPr id="101" name="TextBox 100">
              <a:extLst>
                <a:ext uri="{FF2B5EF4-FFF2-40B4-BE49-F238E27FC236}">
                  <a16:creationId xmlns:a16="http://schemas.microsoft.com/office/drawing/2014/main" id="{70B1346E-6A1D-2A6D-1683-39F0E28E8815}"/>
                </a:ext>
              </a:extLst>
            </p:cNvPr>
            <p:cNvSpPr txBox="1"/>
            <p:nvPr/>
          </p:nvSpPr>
          <p:spPr>
            <a:xfrm>
              <a:off x="350989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61</a:t>
              </a:r>
            </a:p>
          </p:txBody>
        </p:sp>
        <p:sp>
          <p:nvSpPr>
            <p:cNvPr id="102" name="TextBox 101">
              <a:extLst>
                <a:ext uri="{FF2B5EF4-FFF2-40B4-BE49-F238E27FC236}">
                  <a16:creationId xmlns:a16="http://schemas.microsoft.com/office/drawing/2014/main" id="{480C146C-2FA8-0392-9F2C-CB4E16804731}"/>
                </a:ext>
              </a:extLst>
            </p:cNvPr>
            <p:cNvSpPr txBox="1"/>
            <p:nvPr/>
          </p:nvSpPr>
          <p:spPr>
            <a:xfrm>
              <a:off x="374380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54</a:t>
              </a:r>
            </a:p>
          </p:txBody>
        </p:sp>
        <p:sp>
          <p:nvSpPr>
            <p:cNvPr id="103" name="TextBox 102">
              <a:extLst>
                <a:ext uri="{FF2B5EF4-FFF2-40B4-BE49-F238E27FC236}">
                  <a16:creationId xmlns:a16="http://schemas.microsoft.com/office/drawing/2014/main" id="{8C30F2A9-FA30-1EF7-0BAC-FE71DAC3B238}"/>
                </a:ext>
              </a:extLst>
            </p:cNvPr>
            <p:cNvSpPr txBox="1"/>
            <p:nvPr/>
          </p:nvSpPr>
          <p:spPr>
            <a:xfrm>
              <a:off x="397770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47</a:t>
              </a:r>
            </a:p>
          </p:txBody>
        </p:sp>
        <p:sp>
          <p:nvSpPr>
            <p:cNvPr id="104" name="TextBox 103">
              <a:extLst>
                <a:ext uri="{FF2B5EF4-FFF2-40B4-BE49-F238E27FC236}">
                  <a16:creationId xmlns:a16="http://schemas.microsoft.com/office/drawing/2014/main" id="{75CC60BC-B0A6-D381-B0FA-891E4E6CFF46}"/>
                </a:ext>
              </a:extLst>
            </p:cNvPr>
            <p:cNvSpPr txBox="1"/>
            <p:nvPr/>
          </p:nvSpPr>
          <p:spPr>
            <a:xfrm>
              <a:off x="421161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sp>
          <p:nvSpPr>
            <p:cNvPr id="105" name="TextBox 104">
              <a:extLst>
                <a:ext uri="{FF2B5EF4-FFF2-40B4-BE49-F238E27FC236}">
                  <a16:creationId xmlns:a16="http://schemas.microsoft.com/office/drawing/2014/main" id="{2F53409B-6953-E39E-59F8-BDF37ED8E482}"/>
                </a:ext>
              </a:extLst>
            </p:cNvPr>
            <p:cNvSpPr txBox="1"/>
            <p:nvPr/>
          </p:nvSpPr>
          <p:spPr>
            <a:xfrm>
              <a:off x="444552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41</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sp>
          <p:nvSpPr>
            <p:cNvPr id="106" name="TextBox 105">
              <a:extLst>
                <a:ext uri="{FF2B5EF4-FFF2-40B4-BE49-F238E27FC236}">
                  <a16:creationId xmlns:a16="http://schemas.microsoft.com/office/drawing/2014/main" id="{B11B1C94-83EF-D9DE-447F-229783D6E8A7}"/>
                </a:ext>
              </a:extLst>
            </p:cNvPr>
            <p:cNvSpPr txBox="1"/>
            <p:nvPr/>
          </p:nvSpPr>
          <p:spPr>
            <a:xfrm>
              <a:off x="467942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sp>
          <p:nvSpPr>
            <p:cNvPr id="107" name="TextBox 106">
              <a:extLst>
                <a:ext uri="{FF2B5EF4-FFF2-40B4-BE49-F238E27FC236}">
                  <a16:creationId xmlns:a16="http://schemas.microsoft.com/office/drawing/2014/main" id="{69204524-CFF4-BD1D-6BD5-FE39A2F92D5D}"/>
                </a:ext>
              </a:extLst>
            </p:cNvPr>
            <p:cNvSpPr txBox="1"/>
            <p:nvPr/>
          </p:nvSpPr>
          <p:spPr>
            <a:xfrm>
              <a:off x="491333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a:t>
              </a:r>
            </a:p>
          </p:txBody>
        </p:sp>
        <p:sp>
          <p:nvSpPr>
            <p:cNvPr id="108" name="TextBox 107">
              <a:extLst>
                <a:ext uri="{FF2B5EF4-FFF2-40B4-BE49-F238E27FC236}">
                  <a16:creationId xmlns:a16="http://schemas.microsoft.com/office/drawing/2014/main" id="{43733994-81A0-6CF3-0C79-8F5649525136}"/>
                </a:ext>
              </a:extLst>
            </p:cNvPr>
            <p:cNvSpPr txBox="1"/>
            <p:nvPr/>
          </p:nvSpPr>
          <p:spPr>
            <a:xfrm>
              <a:off x="514723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14</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a:t>
              </a:r>
            </a:p>
          </p:txBody>
        </p:sp>
        <p:sp>
          <p:nvSpPr>
            <p:cNvPr id="109" name="TextBox 108">
              <a:extLst>
                <a:ext uri="{FF2B5EF4-FFF2-40B4-BE49-F238E27FC236}">
                  <a16:creationId xmlns:a16="http://schemas.microsoft.com/office/drawing/2014/main" id="{EB584050-6A9D-F0B5-AAA7-CD4A17885141}"/>
                </a:ext>
              </a:extLst>
            </p:cNvPr>
            <p:cNvSpPr txBox="1"/>
            <p:nvPr/>
          </p:nvSpPr>
          <p:spPr>
            <a:xfrm>
              <a:off x="538114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a:t>
              </a:r>
            </a:p>
          </p:txBody>
        </p:sp>
        <p:sp>
          <p:nvSpPr>
            <p:cNvPr id="110" name="TextBox 109">
              <a:extLst>
                <a:ext uri="{FF2B5EF4-FFF2-40B4-BE49-F238E27FC236}">
                  <a16:creationId xmlns:a16="http://schemas.microsoft.com/office/drawing/2014/main" id="{B824279C-F4E0-5CC7-B7D4-D030016ACF6E}"/>
                </a:ext>
              </a:extLst>
            </p:cNvPr>
            <p:cNvSpPr txBox="1"/>
            <p:nvPr/>
          </p:nvSpPr>
          <p:spPr>
            <a:xfrm>
              <a:off x="561505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p:txBody>
        </p:sp>
        <p:sp>
          <p:nvSpPr>
            <p:cNvPr id="111" name="TextBox 110">
              <a:extLst>
                <a:ext uri="{FF2B5EF4-FFF2-40B4-BE49-F238E27FC236}">
                  <a16:creationId xmlns:a16="http://schemas.microsoft.com/office/drawing/2014/main" id="{0192B2D0-F8B1-F7EC-86C4-9CA822EE2917}"/>
                </a:ext>
              </a:extLst>
            </p:cNvPr>
            <p:cNvSpPr txBox="1"/>
            <p:nvPr/>
          </p:nvSpPr>
          <p:spPr>
            <a:xfrm>
              <a:off x="584895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p:txBody>
        </p:sp>
        <p:sp>
          <p:nvSpPr>
            <p:cNvPr id="112" name="TextBox 111">
              <a:extLst>
                <a:ext uri="{FF2B5EF4-FFF2-40B4-BE49-F238E27FC236}">
                  <a16:creationId xmlns:a16="http://schemas.microsoft.com/office/drawing/2014/main" id="{50B8689E-8011-8A81-40C9-0B3F074C9F0C}"/>
                </a:ext>
              </a:extLst>
            </p:cNvPr>
            <p:cNvSpPr txBox="1"/>
            <p:nvPr/>
          </p:nvSpPr>
          <p:spPr>
            <a:xfrm>
              <a:off x="608286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13" name="TextBox 112">
              <a:extLst>
                <a:ext uri="{FF2B5EF4-FFF2-40B4-BE49-F238E27FC236}">
                  <a16:creationId xmlns:a16="http://schemas.microsoft.com/office/drawing/2014/main" id="{D4B523BB-A86C-C3FB-003C-8E93F31F6B07}"/>
                </a:ext>
              </a:extLst>
            </p:cNvPr>
            <p:cNvSpPr txBox="1"/>
            <p:nvPr/>
          </p:nvSpPr>
          <p:spPr>
            <a:xfrm>
              <a:off x="2198574" y="3388167"/>
              <a:ext cx="844518" cy="340057"/>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Number at risk:</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P</a:t>
              </a:r>
              <a:r>
                <a:rPr kumimoji="0" lang="en-GB"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BO arm</a:t>
              </a:r>
            </a:p>
          </p:txBody>
        </p:sp>
      </p:grpSp>
      <p:grpSp>
        <p:nvGrpSpPr>
          <p:cNvPr id="115" name="Group 114">
            <a:extLst>
              <a:ext uri="{FF2B5EF4-FFF2-40B4-BE49-F238E27FC236}">
                <a16:creationId xmlns:a16="http://schemas.microsoft.com/office/drawing/2014/main" id="{9815B8D8-76B2-09F9-1310-C8FA2C3EDA29}"/>
              </a:ext>
            </a:extLst>
          </p:cNvPr>
          <p:cNvGrpSpPr/>
          <p:nvPr/>
        </p:nvGrpSpPr>
        <p:grpSpPr>
          <a:xfrm>
            <a:off x="6872467" y="1832365"/>
            <a:ext cx="497271" cy="184666"/>
            <a:chOff x="1965325" y="2343150"/>
            <a:chExt cx="365125" cy="113352"/>
          </a:xfrm>
        </p:grpSpPr>
        <p:sp>
          <p:nvSpPr>
            <p:cNvPr id="116" name="TextBox 115">
              <a:extLst>
                <a:ext uri="{FF2B5EF4-FFF2-40B4-BE49-F238E27FC236}">
                  <a16:creationId xmlns:a16="http://schemas.microsoft.com/office/drawing/2014/main" id="{32BED234-AC6E-3447-DB6A-83DE93B9DC30}"/>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100</a:t>
              </a:r>
            </a:p>
          </p:txBody>
        </p:sp>
        <p:cxnSp>
          <p:nvCxnSpPr>
            <p:cNvPr id="117" name="Straight Connector 116">
              <a:extLst>
                <a:ext uri="{FF2B5EF4-FFF2-40B4-BE49-F238E27FC236}">
                  <a16:creationId xmlns:a16="http://schemas.microsoft.com/office/drawing/2014/main" id="{21144C6C-2469-44C5-E8E0-D656BCAA1C3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60325BEB-0A10-BA38-2FAF-F69BA0B11A12}"/>
              </a:ext>
            </a:extLst>
          </p:cNvPr>
          <p:cNvGrpSpPr/>
          <p:nvPr/>
        </p:nvGrpSpPr>
        <p:grpSpPr>
          <a:xfrm>
            <a:off x="6872467" y="2070300"/>
            <a:ext cx="497271" cy="184666"/>
            <a:chOff x="1965325" y="2343150"/>
            <a:chExt cx="365125" cy="113352"/>
          </a:xfrm>
        </p:grpSpPr>
        <p:sp>
          <p:nvSpPr>
            <p:cNvPr id="119" name="TextBox 118">
              <a:extLst>
                <a:ext uri="{FF2B5EF4-FFF2-40B4-BE49-F238E27FC236}">
                  <a16:creationId xmlns:a16="http://schemas.microsoft.com/office/drawing/2014/main" id="{3013E218-CE88-F3A7-7AD4-BA2BDF3AECEF}"/>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90</a:t>
              </a:r>
            </a:p>
          </p:txBody>
        </p:sp>
        <p:cxnSp>
          <p:nvCxnSpPr>
            <p:cNvPr id="120" name="Straight Connector 119">
              <a:extLst>
                <a:ext uri="{FF2B5EF4-FFF2-40B4-BE49-F238E27FC236}">
                  <a16:creationId xmlns:a16="http://schemas.microsoft.com/office/drawing/2014/main" id="{F81A6FC7-0FFA-AA6A-89A9-991B41449DFA}"/>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D099C387-BA5D-185F-3200-879AE8A748E5}"/>
              </a:ext>
            </a:extLst>
          </p:cNvPr>
          <p:cNvGrpSpPr/>
          <p:nvPr/>
        </p:nvGrpSpPr>
        <p:grpSpPr>
          <a:xfrm>
            <a:off x="6872467" y="2308235"/>
            <a:ext cx="497271" cy="184666"/>
            <a:chOff x="1965325" y="2343150"/>
            <a:chExt cx="365125" cy="113352"/>
          </a:xfrm>
        </p:grpSpPr>
        <p:sp>
          <p:nvSpPr>
            <p:cNvPr id="122" name="TextBox 121">
              <a:extLst>
                <a:ext uri="{FF2B5EF4-FFF2-40B4-BE49-F238E27FC236}">
                  <a16:creationId xmlns:a16="http://schemas.microsoft.com/office/drawing/2014/main" id="{FB3D66AB-6CEC-CD30-957A-45AFC875BC32}"/>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p:txBody>
        </p:sp>
        <p:cxnSp>
          <p:nvCxnSpPr>
            <p:cNvPr id="123" name="Straight Connector 122">
              <a:extLst>
                <a:ext uri="{FF2B5EF4-FFF2-40B4-BE49-F238E27FC236}">
                  <a16:creationId xmlns:a16="http://schemas.microsoft.com/office/drawing/2014/main" id="{11B59ECD-7BB8-D6F2-A02A-F2EF2F7679AD}"/>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35683D70-BFB0-FA61-6B1D-603DAFB88464}"/>
              </a:ext>
            </a:extLst>
          </p:cNvPr>
          <p:cNvGrpSpPr/>
          <p:nvPr/>
        </p:nvGrpSpPr>
        <p:grpSpPr>
          <a:xfrm>
            <a:off x="6872467" y="2546169"/>
            <a:ext cx="497271" cy="184666"/>
            <a:chOff x="1965325" y="2343150"/>
            <a:chExt cx="365125" cy="113352"/>
          </a:xfrm>
        </p:grpSpPr>
        <p:sp>
          <p:nvSpPr>
            <p:cNvPr id="125" name="TextBox 124">
              <a:extLst>
                <a:ext uri="{FF2B5EF4-FFF2-40B4-BE49-F238E27FC236}">
                  <a16:creationId xmlns:a16="http://schemas.microsoft.com/office/drawing/2014/main" id="{BC6257CC-7A43-4FBD-E832-21C5216499DE}"/>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70</a:t>
              </a:r>
            </a:p>
          </p:txBody>
        </p:sp>
        <p:cxnSp>
          <p:nvCxnSpPr>
            <p:cNvPr id="126" name="Straight Connector 125">
              <a:extLst>
                <a:ext uri="{FF2B5EF4-FFF2-40B4-BE49-F238E27FC236}">
                  <a16:creationId xmlns:a16="http://schemas.microsoft.com/office/drawing/2014/main" id="{05ADC5E5-1570-CD3C-76FF-7331EA8D5CF3}"/>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B6423070-A8F5-40B9-971B-893E7A4A0306}"/>
              </a:ext>
            </a:extLst>
          </p:cNvPr>
          <p:cNvGrpSpPr/>
          <p:nvPr/>
        </p:nvGrpSpPr>
        <p:grpSpPr>
          <a:xfrm>
            <a:off x="6872467" y="3497908"/>
            <a:ext cx="497271" cy="184666"/>
            <a:chOff x="1965325" y="2343150"/>
            <a:chExt cx="365125" cy="113352"/>
          </a:xfrm>
        </p:grpSpPr>
        <p:sp>
          <p:nvSpPr>
            <p:cNvPr id="128" name="TextBox 127">
              <a:extLst>
                <a:ext uri="{FF2B5EF4-FFF2-40B4-BE49-F238E27FC236}">
                  <a16:creationId xmlns:a16="http://schemas.microsoft.com/office/drawing/2014/main" id="{AB2E6473-566A-D5B0-E83E-6CF76441186B}"/>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129" name="Straight Connector 128">
              <a:extLst>
                <a:ext uri="{FF2B5EF4-FFF2-40B4-BE49-F238E27FC236}">
                  <a16:creationId xmlns:a16="http://schemas.microsoft.com/office/drawing/2014/main" id="{6294E4DD-0D46-4C98-3409-EF0C0EAC34C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7E6DB74-2210-EC4B-49DF-A2716CDEFEBF}"/>
              </a:ext>
            </a:extLst>
          </p:cNvPr>
          <p:cNvGrpSpPr/>
          <p:nvPr/>
        </p:nvGrpSpPr>
        <p:grpSpPr>
          <a:xfrm>
            <a:off x="6872467" y="3735843"/>
            <a:ext cx="497271" cy="184666"/>
            <a:chOff x="1965325" y="2343150"/>
            <a:chExt cx="365125" cy="113352"/>
          </a:xfrm>
        </p:grpSpPr>
        <p:sp>
          <p:nvSpPr>
            <p:cNvPr id="131" name="TextBox 130">
              <a:extLst>
                <a:ext uri="{FF2B5EF4-FFF2-40B4-BE49-F238E27FC236}">
                  <a16:creationId xmlns:a16="http://schemas.microsoft.com/office/drawing/2014/main" id="{AB7F142C-8056-A929-F48D-6230F16E4BC6}"/>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cxnSp>
          <p:nvCxnSpPr>
            <p:cNvPr id="132" name="Straight Connector 131">
              <a:extLst>
                <a:ext uri="{FF2B5EF4-FFF2-40B4-BE49-F238E27FC236}">
                  <a16:creationId xmlns:a16="http://schemas.microsoft.com/office/drawing/2014/main" id="{14EF34CD-BFE2-161D-85FF-25CD60604134}"/>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986ED277-F175-17FE-7CF6-B2836034D4EB}"/>
              </a:ext>
            </a:extLst>
          </p:cNvPr>
          <p:cNvGrpSpPr/>
          <p:nvPr/>
        </p:nvGrpSpPr>
        <p:grpSpPr>
          <a:xfrm>
            <a:off x="6872467" y="3973777"/>
            <a:ext cx="497271" cy="184666"/>
            <a:chOff x="1965325" y="2343150"/>
            <a:chExt cx="365125" cy="113352"/>
          </a:xfrm>
        </p:grpSpPr>
        <p:sp>
          <p:nvSpPr>
            <p:cNvPr id="134" name="TextBox 133">
              <a:extLst>
                <a:ext uri="{FF2B5EF4-FFF2-40B4-BE49-F238E27FC236}">
                  <a16:creationId xmlns:a16="http://schemas.microsoft.com/office/drawing/2014/main" id="{24AB9D16-187B-FFFE-899C-BB6B5ED627D2}"/>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p:txBody>
        </p:sp>
        <p:cxnSp>
          <p:nvCxnSpPr>
            <p:cNvPr id="135" name="Straight Connector 134">
              <a:extLst>
                <a:ext uri="{FF2B5EF4-FFF2-40B4-BE49-F238E27FC236}">
                  <a16:creationId xmlns:a16="http://schemas.microsoft.com/office/drawing/2014/main" id="{B8B29CCC-5605-88A0-3E2D-E7F281E70AF8}"/>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9D4A9D2B-835E-D15B-254D-480E18B09765}"/>
              </a:ext>
            </a:extLst>
          </p:cNvPr>
          <p:cNvGrpSpPr/>
          <p:nvPr/>
        </p:nvGrpSpPr>
        <p:grpSpPr>
          <a:xfrm>
            <a:off x="6872468" y="4211712"/>
            <a:ext cx="4778113" cy="184666"/>
            <a:chOff x="1965325" y="2343150"/>
            <a:chExt cx="3508375" cy="113352"/>
          </a:xfrm>
        </p:grpSpPr>
        <p:sp>
          <p:nvSpPr>
            <p:cNvPr id="137" name="TextBox 136">
              <a:extLst>
                <a:ext uri="{FF2B5EF4-FFF2-40B4-BE49-F238E27FC236}">
                  <a16:creationId xmlns:a16="http://schemas.microsoft.com/office/drawing/2014/main" id="{5AB47267-EA5A-9B39-8F7A-47A5D9918080}"/>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138" name="Straight Connector 137">
              <a:extLst>
                <a:ext uri="{FF2B5EF4-FFF2-40B4-BE49-F238E27FC236}">
                  <a16:creationId xmlns:a16="http://schemas.microsoft.com/office/drawing/2014/main" id="{70D3225E-756F-F7E8-3FA4-CECE9254BDDA}"/>
                </a:ext>
              </a:extLst>
            </p:cNvPr>
            <p:cNvCxnSpPr>
              <a:cxnSpLocks/>
            </p:cNvCxnSpPr>
            <p:nvPr/>
          </p:nvCxnSpPr>
          <p:spPr>
            <a:xfrm>
              <a:off x="2254250" y="2412399"/>
              <a:ext cx="321945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98E6258F-89AC-77D8-FFAE-82B90653F062}"/>
              </a:ext>
            </a:extLst>
          </p:cNvPr>
          <p:cNvGrpSpPr/>
          <p:nvPr/>
        </p:nvGrpSpPr>
        <p:grpSpPr>
          <a:xfrm>
            <a:off x="6872467" y="3022039"/>
            <a:ext cx="497271" cy="184666"/>
            <a:chOff x="1965325" y="2343150"/>
            <a:chExt cx="365125" cy="113352"/>
          </a:xfrm>
        </p:grpSpPr>
        <p:sp>
          <p:nvSpPr>
            <p:cNvPr id="140" name="TextBox 139">
              <a:extLst>
                <a:ext uri="{FF2B5EF4-FFF2-40B4-BE49-F238E27FC236}">
                  <a16:creationId xmlns:a16="http://schemas.microsoft.com/office/drawing/2014/main" id="{8A19EC83-4090-7B62-2174-EE353B9D5720}"/>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cxnSp>
          <p:nvCxnSpPr>
            <p:cNvPr id="141" name="Straight Connector 140">
              <a:extLst>
                <a:ext uri="{FF2B5EF4-FFF2-40B4-BE49-F238E27FC236}">
                  <a16:creationId xmlns:a16="http://schemas.microsoft.com/office/drawing/2014/main" id="{E2380460-A681-BAED-AF4C-AEAB3C49CBF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2453F8CE-EF03-0D47-09BD-BD5612FE9C98}"/>
              </a:ext>
            </a:extLst>
          </p:cNvPr>
          <p:cNvGrpSpPr/>
          <p:nvPr/>
        </p:nvGrpSpPr>
        <p:grpSpPr>
          <a:xfrm>
            <a:off x="6872467" y="3259973"/>
            <a:ext cx="497271" cy="184666"/>
            <a:chOff x="1965325" y="2343150"/>
            <a:chExt cx="365125" cy="113352"/>
          </a:xfrm>
        </p:grpSpPr>
        <p:sp>
          <p:nvSpPr>
            <p:cNvPr id="143" name="TextBox 142">
              <a:extLst>
                <a:ext uri="{FF2B5EF4-FFF2-40B4-BE49-F238E27FC236}">
                  <a16:creationId xmlns:a16="http://schemas.microsoft.com/office/drawing/2014/main" id="{C8E44643-0117-90CB-AA24-1742E881AA02}"/>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cxnSp>
          <p:nvCxnSpPr>
            <p:cNvPr id="144" name="Straight Connector 143">
              <a:extLst>
                <a:ext uri="{FF2B5EF4-FFF2-40B4-BE49-F238E27FC236}">
                  <a16:creationId xmlns:a16="http://schemas.microsoft.com/office/drawing/2014/main" id="{0CC865B8-CDEB-A874-39CA-69AECD4967B9}"/>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9122568A-D437-F790-F2D4-5372B288F136}"/>
              </a:ext>
            </a:extLst>
          </p:cNvPr>
          <p:cNvGrpSpPr/>
          <p:nvPr/>
        </p:nvGrpSpPr>
        <p:grpSpPr>
          <a:xfrm>
            <a:off x="6872467" y="2784104"/>
            <a:ext cx="497271" cy="184666"/>
            <a:chOff x="1965325" y="2343150"/>
            <a:chExt cx="365125" cy="113352"/>
          </a:xfrm>
        </p:grpSpPr>
        <p:sp>
          <p:nvSpPr>
            <p:cNvPr id="146" name="TextBox 145">
              <a:extLst>
                <a:ext uri="{FF2B5EF4-FFF2-40B4-BE49-F238E27FC236}">
                  <a16:creationId xmlns:a16="http://schemas.microsoft.com/office/drawing/2014/main" id="{33907860-203D-F3BC-8235-BDE838EB520C}"/>
                </a:ext>
              </a:extLst>
            </p:cNvPr>
            <p:cNvSpPr txBox="1"/>
            <p:nvPr/>
          </p:nvSpPr>
          <p:spPr>
            <a:xfrm>
              <a:off x="1965325" y="2343150"/>
              <a:ext cx="245312" cy="113352"/>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60</a:t>
              </a:r>
            </a:p>
          </p:txBody>
        </p:sp>
        <p:cxnSp>
          <p:nvCxnSpPr>
            <p:cNvPr id="147" name="Straight Connector 146">
              <a:extLst>
                <a:ext uri="{FF2B5EF4-FFF2-40B4-BE49-F238E27FC236}">
                  <a16:creationId xmlns:a16="http://schemas.microsoft.com/office/drawing/2014/main" id="{3D6FEAA9-143A-280B-10E5-0E45226C76DC}"/>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51C0A639-9060-A2CE-7E0F-725B63F5B99D}"/>
              </a:ext>
            </a:extLst>
          </p:cNvPr>
          <p:cNvGrpSpPr/>
          <p:nvPr/>
        </p:nvGrpSpPr>
        <p:grpSpPr>
          <a:xfrm>
            <a:off x="7180069" y="1863386"/>
            <a:ext cx="367504" cy="2734704"/>
            <a:chOff x="1953060" y="777875"/>
            <a:chExt cx="269843" cy="1678627"/>
          </a:xfrm>
        </p:grpSpPr>
        <p:sp>
          <p:nvSpPr>
            <p:cNvPr id="149" name="TextBox 148">
              <a:extLst>
                <a:ext uri="{FF2B5EF4-FFF2-40B4-BE49-F238E27FC236}">
                  <a16:creationId xmlns:a16="http://schemas.microsoft.com/office/drawing/2014/main" id="{247DD167-608E-BFA1-F8BB-41EE654863B4}"/>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150" name="Straight Connector 149">
              <a:extLst>
                <a:ext uri="{FF2B5EF4-FFF2-40B4-BE49-F238E27FC236}">
                  <a16:creationId xmlns:a16="http://schemas.microsoft.com/office/drawing/2014/main" id="{10A4738A-C16E-7393-CC2D-B5AE48ED7AEE}"/>
                </a:ext>
              </a:extLst>
            </p:cNvPr>
            <p:cNvCxnSpPr>
              <a:cxnSpLocks/>
            </p:cNvCxnSpPr>
            <p:nvPr/>
          </p:nvCxnSpPr>
          <p:spPr>
            <a:xfrm>
              <a:off x="2087981" y="777875"/>
              <a:ext cx="0" cy="15684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8E26EBC4-BC3F-3692-46BD-38F5D6EE4274}"/>
              </a:ext>
            </a:extLst>
          </p:cNvPr>
          <p:cNvGrpSpPr/>
          <p:nvPr/>
        </p:nvGrpSpPr>
        <p:grpSpPr>
          <a:xfrm>
            <a:off x="7498629" y="4325494"/>
            <a:ext cx="367504" cy="272598"/>
            <a:chOff x="1953060" y="2289175"/>
            <a:chExt cx="269843" cy="167327"/>
          </a:xfrm>
        </p:grpSpPr>
        <p:sp>
          <p:nvSpPr>
            <p:cNvPr id="152" name="TextBox 151">
              <a:extLst>
                <a:ext uri="{FF2B5EF4-FFF2-40B4-BE49-F238E27FC236}">
                  <a16:creationId xmlns:a16="http://schemas.microsoft.com/office/drawing/2014/main" id="{AB2D1D4F-708E-DBE5-5CDE-C96B6292B6C2}"/>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p:txBody>
        </p:sp>
        <p:cxnSp>
          <p:nvCxnSpPr>
            <p:cNvPr id="153" name="Straight Connector 152">
              <a:extLst>
                <a:ext uri="{FF2B5EF4-FFF2-40B4-BE49-F238E27FC236}">
                  <a16:creationId xmlns:a16="http://schemas.microsoft.com/office/drawing/2014/main" id="{329D1797-8A32-602E-3714-0BDABAEB218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2F30F75F-825C-DC47-D3A8-E56C947C7D21}"/>
              </a:ext>
            </a:extLst>
          </p:cNvPr>
          <p:cNvGrpSpPr/>
          <p:nvPr/>
        </p:nvGrpSpPr>
        <p:grpSpPr>
          <a:xfrm>
            <a:off x="7817189" y="4325494"/>
            <a:ext cx="367504" cy="272598"/>
            <a:chOff x="1953060" y="2289175"/>
            <a:chExt cx="269843" cy="167327"/>
          </a:xfrm>
        </p:grpSpPr>
        <p:sp>
          <p:nvSpPr>
            <p:cNvPr id="155" name="TextBox 154">
              <a:extLst>
                <a:ext uri="{FF2B5EF4-FFF2-40B4-BE49-F238E27FC236}">
                  <a16:creationId xmlns:a16="http://schemas.microsoft.com/office/drawing/2014/main" id="{9237AE7F-5FFC-9F3D-143B-FB0B8BA60A02}"/>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cxnSp>
          <p:nvCxnSpPr>
            <p:cNvPr id="156" name="Straight Connector 155">
              <a:extLst>
                <a:ext uri="{FF2B5EF4-FFF2-40B4-BE49-F238E27FC236}">
                  <a16:creationId xmlns:a16="http://schemas.microsoft.com/office/drawing/2014/main" id="{ECCAF330-FF01-B751-15E7-5E356C8D7060}"/>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71ACE352-DB1A-9A27-655D-6EAB629AC09C}"/>
              </a:ext>
            </a:extLst>
          </p:cNvPr>
          <p:cNvGrpSpPr/>
          <p:nvPr/>
        </p:nvGrpSpPr>
        <p:grpSpPr>
          <a:xfrm>
            <a:off x="8135749" y="4325494"/>
            <a:ext cx="367504" cy="272598"/>
            <a:chOff x="1953060" y="2289175"/>
            <a:chExt cx="269843" cy="167327"/>
          </a:xfrm>
        </p:grpSpPr>
        <p:sp>
          <p:nvSpPr>
            <p:cNvPr id="158" name="TextBox 157">
              <a:extLst>
                <a:ext uri="{FF2B5EF4-FFF2-40B4-BE49-F238E27FC236}">
                  <a16:creationId xmlns:a16="http://schemas.microsoft.com/office/drawing/2014/main" id="{4A541062-D348-7333-00FD-78E2726EBAFD}"/>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cxnSp>
          <p:nvCxnSpPr>
            <p:cNvPr id="159" name="Straight Connector 158">
              <a:extLst>
                <a:ext uri="{FF2B5EF4-FFF2-40B4-BE49-F238E27FC236}">
                  <a16:creationId xmlns:a16="http://schemas.microsoft.com/office/drawing/2014/main" id="{C7A7876A-505E-FE60-DBAB-AC8B11985735}"/>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E9F7614-10F1-D889-B895-9D9F730D667F}"/>
              </a:ext>
            </a:extLst>
          </p:cNvPr>
          <p:cNvGrpSpPr/>
          <p:nvPr/>
        </p:nvGrpSpPr>
        <p:grpSpPr>
          <a:xfrm>
            <a:off x="8454311" y="4325494"/>
            <a:ext cx="367504" cy="272598"/>
            <a:chOff x="1953060" y="2289175"/>
            <a:chExt cx="269843" cy="167327"/>
          </a:xfrm>
        </p:grpSpPr>
        <p:sp>
          <p:nvSpPr>
            <p:cNvPr id="161" name="TextBox 160">
              <a:extLst>
                <a:ext uri="{FF2B5EF4-FFF2-40B4-BE49-F238E27FC236}">
                  <a16:creationId xmlns:a16="http://schemas.microsoft.com/office/drawing/2014/main" id="{23F45973-E44F-F5F1-05DB-5319A78A7DA2}"/>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cxnSp>
          <p:nvCxnSpPr>
            <p:cNvPr id="162" name="Straight Connector 161">
              <a:extLst>
                <a:ext uri="{FF2B5EF4-FFF2-40B4-BE49-F238E27FC236}">
                  <a16:creationId xmlns:a16="http://schemas.microsoft.com/office/drawing/2014/main" id="{1CA63D8C-59BF-18F0-4C34-C86709715060}"/>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6D148518-4F62-8D97-BCFB-5130F17A4AAA}"/>
              </a:ext>
            </a:extLst>
          </p:cNvPr>
          <p:cNvGrpSpPr/>
          <p:nvPr/>
        </p:nvGrpSpPr>
        <p:grpSpPr>
          <a:xfrm>
            <a:off x="8772871" y="4325494"/>
            <a:ext cx="367504" cy="272598"/>
            <a:chOff x="1953060" y="2289175"/>
            <a:chExt cx="269843" cy="167327"/>
          </a:xfrm>
        </p:grpSpPr>
        <p:sp>
          <p:nvSpPr>
            <p:cNvPr id="164" name="TextBox 163">
              <a:extLst>
                <a:ext uri="{FF2B5EF4-FFF2-40B4-BE49-F238E27FC236}">
                  <a16:creationId xmlns:a16="http://schemas.microsoft.com/office/drawing/2014/main" id="{DFDA80F6-4D7C-7C92-FEC0-B65D8F46654C}"/>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a:t>
              </a:r>
            </a:p>
          </p:txBody>
        </p:sp>
        <p:cxnSp>
          <p:nvCxnSpPr>
            <p:cNvPr id="165" name="Straight Connector 164">
              <a:extLst>
                <a:ext uri="{FF2B5EF4-FFF2-40B4-BE49-F238E27FC236}">
                  <a16:creationId xmlns:a16="http://schemas.microsoft.com/office/drawing/2014/main" id="{F0964682-4922-7CCE-00AC-29E7F7C2ABBC}"/>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DD9E290E-C1E4-417E-8C1D-EE09D6E5A15D}"/>
              </a:ext>
            </a:extLst>
          </p:cNvPr>
          <p:cNvGrpSpPr/>
          <p:nvPr/>
        </p:nvGrpSpPr>
        <p:grpSpPr>
          <a:xfrm>
            <a:off x="9091431" y="4325494"/>
            <a:ext cx="367504" cy="272598"/>
            <a:chOff x="1953060" y="2289175"/>
            <a:chExt cx="269843" cy="167327"/>
          </a:xfrm>
        </p:grpSpPr>
        <p:sp>
          <p:nvSpPr>
            <p:cNvPr id="167" name="TextBox 166">
              <a:extLst>
                <a:ext uri="{FF2B5EF4-FFF2-40B4-BE49-F238E27FC236}">
                  <a16:creationId xmlns:a16="http://schemas.microsoft.com/office/drawing/2014/main" id="{DEF1F240-EB6E-A819-EE66-90F1A19B590D}"/>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cxnSp>
          <p:nvCxnSpPr>
            <p:cNvPr id="168" name="Straight Connector 167">
              <a:extLst>
                <a:ext uri="{FF2B5EF4-FFF2-40B4-BE49-F238E27FC236}">
                  <a16:creationId xmlns:a16="http://schemas.microsoft.com/office/drawing/2014/main" id="{C8C6ED5A-924F-EF7D-EC97-89DC3087D48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7293AFCE-C35A-E068-D854-10A55AF340A0}"/>
              </a:ext>
            </a:extLst>
          </p:cNvPr>
          <p:cNvGrpSpPr/>
          <p:nvPr/>
        </p:nvGrpSpPr>
        <p:grpSpPr>
          <a:xfrm>
            <a:off x="9409991" y="4325494"/>
            <a:ext cx="367504" cy="272598"/>
            <a:chOff x="1953060" y="2289175"/>
            <a:chExt cx="269843" cy="167327"/>
          </a:xfrm>
        </p:grpSpPr>
        <p:sp>
          <p:nvSpPr>
            <p:cNvPr id="170" name="TextBox 169">
              <a:extLst>
                <a:ext uri="{FF2B5EF4-FFF2-40B4-BE49-F238E27FC236}">
                  <a16:creationId xmlns:a16="http://schemas.microsoft.com/office/drawing/2014/main" id="{4E7ADDDA-557A-F268-7FD4-888D417BAFC8}"/>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cxnSp>
          <p:nvCxnSpPr>
            <p:cNvPr id="171" name="Straight Connector 170">
              <a:extLst>
                <a:ext uri="{FF2B5EF4-FFF2-40B4-BE49-F238E27FC236}">
                  <a16:creationId xmlns:a16="http://schemas.microsoft.com/office/drawing/2014/main" id="{9F5DFFDF-B695-B8E8-657A-59AF9A5FD1F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C363827E-8D4A-142E-E7F4-EF3B2D0CAD45}"/>
              </a:ext>
            </a:extLst>
          </p:cNvPr>
          <p:cNvGrpSpPr/>
          <p:nvPr/>
        </p:nvGrpSpPr>
        <p:grpSpPr>
          <a:xfrm>
            <a:off x="9728552" y="4325494"/>
            <a:ext cx="367504" cy="272598"/>
            <a:chOff x="1953060" y="2289175"/>
            <a:chExt cx="269843" cy="167327"/>
          </a:xfrm>
        </p:grpSpPr>
        <p:sp>
          <p:nvSpPr>
            <p:cNvPr id="173" name="TextBox 172">
              <a:extLst>
                <a:ext uri="{FF2B5EF4-FFF2-40B4-BE49-F238E27FC236}">
                  <a16:creationId xmlns:a16="http://schemas.microsoft.com/office/drawing/2014/main" id="{9E279218-6370-95BD-8659-7E0061FDB798}"/>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cxnSp>
          <p:nvCxnSpPr>
            <p:cNvPr id="174" name="Straight Connector 173">
              <a:extLst>
                <a:ext uri="{FF2B5EF4-FFF2-40B4-BE49-F238E27FC236}">
                  <a16:creationId xmlns:a16="http://schemas.microsoft.com/office/drawing/2014/main" id="{6D7324B6-A323-EC95-E2C3-B608F804AAB1}"/>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634D5B63-942B-629C-07C1-D4A687053558}"/>
              </a:ext>
            </a:extLst>
          </p:cNvPr>
          <p:cNvGrpSpPr/>
          <p:nvPr/>
        </p:nvGrpSpPr>
        <p:grpSpPr>
          <a:xfrm>
            <a:off x="10047112" y="4325494"/>
            <a:ext cx="367504" cy="272598"/>
            <a:chOff x="1953060" y="2289175"/>
            <a:chExt cx="269843" cy="167327"/>
          </a:xfrm>
        </p:grpSpPr>
        <p:sp>
          <p:nvSpPr>
            <p:cNvPr id="176" name="TextBox 175">
              <a:extLst>
                <a:ext uri="{FF2B5EF4-FFF2-40B4-BE49-F238E27FC236}">
                  <a16:creationId xmlns:a16="http://schemas.microsoft.com/office/drawing/2014/main" id="{59F23D9B-2127-E39C-22B1-380F057B562D}"/>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p:txBody>
        </p:sp>
        <p:cxnSp>
          <p:nvCxnSpPr>
            <p:cNvPr id="177" name="Straight Connector 176">
              <a:extLst>
                <a:ext uri="{FF2B5EF4-FFF2-40B4-BE49-F238E27FC236}">
                  <a16:creationId xmlns:a16="http://schemas.microsoft.com/office/drawing/2014/main" id="{B8CB3808-ECFC-03B8-0B09-F2F8BAA0428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5B03DA6C-B850-48CF-468E-72A9C693A12B}"/>
              </a:ext>
            </a:extLst>
          </p:cNvPr>
          <p:cNvGrpSpPr/>
          <p:nvPr/>
        </p:nvGrpSpPr>
        <p:grpSpPr>
          <a:xfrm>
            <a:off x="10365672" y="4325494"/>
            <a:ext cx="367504" cy="272598"/>
            <a:chOff x="1953060" y="2289175"/>
            <a:chExt cx="269843" cy="167327"/>
          </a:xfrm>
        </p:grpSpPr>
        <p:sp>
          <p:nvSpPr>
            <p:cNvPr id="179" name="TextBox 178">
              <a:extLst>
                <a:ext uri="{FF2B5EF4-FFF2-40B4-BE49-F238E27FC236}">
                  <a16:creationId xmlns:a16="http://schemas.microsoft.com/office/drawing/2014/main" id="{1CD24DB5-6E54-D090-749D-EDF2F3945260}"/>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180" name="Straight Connector 179">
              <a:extLst>
                <a:ext uri="{FF2B5EF4-FFF2-40B4-BE49-F238E27FC236}">
                  <a16:creationId xmlns:a16="http://schemas.microsoft.com/office/drawing/2014/main" id="{8B460D51-3831-A438-0879-24F168F66A66}"/>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8AA0BCA6-F1E9-73C6-656C-D75E85C0CC83}"/>
              </a:ext>
            </a:extLst>
          </p:cNvPr>
          <p:cNvGrpSpPr/>
          <p:nvPr/>
        </p:nvGrpSpPr>
        <p:grpSpPr>
          <a:xfrm>
            <a:off x="10684232" y="4325494"/>
            <a:ext cx="367504" cy="272598"/>
            <a:chOff x="1953060" y="2289175"/>
            <a:chExt cx="269843" cy="167327"/>
          </a:xfrm>
        </p:grpSpPr>
        <p:sp>
          <p:nvSpPr>
            <p:cNvPr id="182" name="TextBox 181">
              <a:extLst>
                <a:ext uri="{FF2B5EF4-FFF2-40B4-BE49-F238E27FC236}">
                  <a16:creationId xmlns:a16="http://schemas.microsoft.com/office/drawing/2014/main" id="{ED3DF126-1CFB-409C-57EA-E8E45AD6EB1F}"/>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cxnSp>
          <p:nvCxnSpPr>
            <p:cNvPr id="183" name="Straight Connector 182">
              <a:extLst>
                <a:ext uri="{FF2B5EF4-FFF2-40B4-BE49-F238E27FC236}">
                  <a16:creationId xmlns:a16="http://schemas.microsoft.com/office/drawing/2014/main" id="{D48D4705-8B63-19C1-E0AE-75063B34E09C}"/>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1B7D3741-3EA7-CFE7-BE15-822F2C7C054E}"/>
              </a:ext>
            </a:extLst>
          </p:cNvPr>
          <p:cNvGrpSpPr/>
          <p:nvPr/>
        </p:nvGrpSpPr>
        <p:grpSpPr>
          <a:xfrm>
            <a:off x="11002793" y="4325494"/>
            <a:ext cx="367504" cy="272598"/>
            <a:chOff x="1953060" y="2289175"/>
            <a:chExt cx="269843" cy="167327"/>
          </a:xfrm>
        </p:grpSpPr>
        <p:sp>
          <p:nvSpPr>
            <p:cNvPr id="185" name="TextBox 184">
              <a:extLst>
                <a:ext uri="{FF2B5EF4-FFF2-40B4-BE49-F238E27FC236}">
                  <a16:creationId xmlns:a16="http://schemas.microsoft.com/office/drawing/2014/main" id="{FD8C3F50-9D28-005A-B231-298017B0F996}"/>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cxnSp>
          <p:nvCxnSpPr>
            <p:cNvPr id="186" name="Straight Connector 185">
              <a:extLst>
                <a:ext uri="{FF2B5EF4-FFF2-40B4-BE49-F238E27FC236}">
                  <a16:creationId xmlns:a16="http://schemas.microsoft.com/office/drawing/2014/main" id="{EC949BF6-1DA5-3B2C-5C7C-F4A836A3C23F}"/>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A7FB9348-2CF4-D195-451A-A801DF4B433C}"/>
              </a:ext>
            </a:extLst>
          </p:cNvPr>
          <p:cNvGrpSpPr/>
          <p:nvPr/>
        </p:nvGrpSpPr>
        <p:grpSpPr>
          <a:xfrm>
            <a:off x="11321356" y="4325494"/>
            <a:ext cx="367504" cy="272598"/>
            <a:chOff x="1953060" y="2289175"/>
            <a:chExt cx="269843" cy="167327"/>
          </a:xfrm>
        </p:grpSpPr>
        <p:sp>
          <p:nvSpPr>
            <p:cNvPr id="188" name="TextBox 187">
              <a:extLst>
                <a:ext uri="{FF2B5EF4-FFF2-40B4-BE49-F238E27FC236}">
                  <a16:creationId xmlns:a16="http://schemas.microsoft.com/office/drawing/2014/main" id="{32430398-FF7A-7259-840D-D6124E242AF1}"/>
                </a:ext>
              </a:extLst>
            </p:cNvPr>
            <p:cNvSpPr txBox="1"/>
            <p:nvPr/>
          </p:nvSpPr>
          <p:spPr>
            <a:xfrm>
              <a:off x="1953060" y="2343150"/>
              <a:ext cx="269843" cy="113352"/>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cxnSp>
          <p:nvCxnSpPr>
            <p:cNvPr id="189" name="Straight Connector 188">
              <a:extLst>
                <a:ext uri="{FF2B5EF4-FFF2-40B4-BE49-F238E27FC236}">
                  <a16:creationId xmlns:a16="http://schemas.microsoft.com/office/drawing/2014/main" id="{92B951EB-6C7E-1868-9E5E-F861B166C204}"/>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90" name="TextBox 189">
            <a:extLst>
              <a:ext uri="{FF2B5EF4-FFF2-40B4-BE49-F238E27FC236}">
                <a16:creationId xmlns:a16="http://schemas.microsoft.com/office/drawing/2014/main" id="{13A5B1E2-E1E2-EF93-969E-43FDB845B132}"/>
              </a:ext>
            </a:extLst>
          </p:cNvPr>
          <p:cNvSpPr txBox="1"/>
          <p:nvPr/>
        </p:nvSpPr>
        <p:spPr>
          <a:xfrm>
            <a:off x="8046375" y="4592994"/>
            <a:ext cx="2728039"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Time from randomisation (months)</a:t>
            </a:r>
          </a:p>
        </p:txBody>
      </p:sp>
      <p:grpSp>
        <p:nvGrpSpPr>
          <p:cNvPr id="191" name="Group 190">
            <a:extLst>
              <a:ext uri="{FF2B5EF4-FFF2-40B4-BE49-F238E27FC236}">
                <a16:creationId xmlns:a16="http://schemas.microsoft.com/office/drawing/2014/main" id="{304E568B-E36F-1433-8BB2-65CC119EFA76}"/>
              </a:ext>
            </a:extLst>
          </p:cNvPr>
          <p:cNvGrpSpPr/>
          <p:nvPr/>
        </p:nvGrpSpPr>
        <p:grpSpPr>
          <a:xfrm>
            <a:off x="6031278" y="4747845"/>
            <a:ext cx="5657583" cy="553999"/>
            <a:chOff x="2198574" y="3388167"/>
            <a:chExt cx="4154134" cy="340058"/>
          </a:xfrm>
        </p:grpSpPr>
        <p:sp>
          <p:nvSpPr>
            <p:cNvPr id="192" name="TextBox 191">
              <a:extLst>
                <a:ext uri="{FF2B5EF4-FFF2-40B4-BE49-F238E27FC236}">
                  <a16:creationId xmlns:a16="http://schemas.microsoft.com/office/drawing/2014/main" id="{94EFDDA3-86ED-69A4-5A5E-DA9B2EE14219}"/>
                </a:ext>
              </a:extLst>
            </p:cNvPr>
            <p:cNvSpPr txBox="1"/>
            <p:nvPr/>
          </p:nvSpPr>
          <p:spPr>
            <a:xfrm>
              <a:off x="304208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133</a:t>
              </a:r>
            </a:p>
          </p:txBody>
        </p:sp>
        <p:sp>
          <p:nvSpPr>
            <p:cNvPr id="193" name="TextBox 192">
              <a:extLst>
                <a:ext uri="{FF2B5EF4-FFF2-40B4-BE49-F238E27FC236}">
                  <a16:creationId xmlns:a16="http://schemas.microsoft.com/office/drawing/2014/main" id="{A3823B8C-B776-6B1D-D567-17C3927F4D47}"/>
                </a:ext>
              </a:extLst>
            </p:cNvPr>
            <p:cNvSpPr txBox="1"/>
            <p:nvPr/>
          </p:nvSpPr>
          <p:spPr>
            <a:xfrm>
              <a:off x="327599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117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107</a:t>
              </a:r>
            </a:p>
          </p:txBody>
        </p:sp>
        <p:sp>
          <p:nvSpPr>
            <p:cNvPr id="194" name="TextBox 193">
              <a:extLst>
                <a:ext uri="{FF2B5EF4-FFF2-40B4-BE49-F238E27FC236}">
                  <a16:creationId xmlns:a16="http://schemas.microsoft.com/office/drawing/2014/main" id="{BD3EE2EA-0857-CC30-2213-35D5D22BAD41}"/>
                </a:ext>
              </a:extLst>
            </p:cNvPr>
            <p:cNvSpPr txBox="1"/>
            <p:nvPr/>
          </p:nvSpPr>
          <p:spPr>
            <a:xfrm>
              <a:off x="350989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87</a:t>
              </a:r>
            </a:p>
          </p:txBody>
        </p:sp>
        <p:sp>
          <p:nvSpPr>
            <p:cNvPr id="195" name="TextBox 194">
              <a:extLst>
                <a:ext uri="{FF2B5EF4-FFF2-40B4-BE49-F238E27FC236}">
                  <a16:creationId xmlns:a16="http://schemas.microsoft.com/office/drawing/2014/main" id="{F7C52FDD-C3CA-5AE3-A113-D244D05ED92C}"/>
                </a:ext>
              </a:extLst>
            </p:cNvPr>
            <p:cNvSpPr txBox="1"/>
            <p:nvPr/>
          </p:nvSpPr>
          <p:spPr>
            <a:xfrm>
              <a:off x="374380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74</a:t>
              </a:r>
            </a:p>
          </p:txBody>
        </p:sp>
        <p:sp>
          <p:nvSpPr>
            <p:cNvPr id="196" name="TextBox 195">
              <a:extLst>
                <a:ext uri="{FF2B5EF4-FFF2-40B4-BE49-F238E27FC236}">
                  <a16:creationId xmlns:a16="http://schemas.microsoft.com/office/drawing/2014/main" id="{87A00970-581B-904A-6BC7-28A64D7B3F3F}"/>
                </a:ext>
              </a:extLst>
            </p:cNvPr>
            <p:cNvSpPr txBox="1"/>
            <p:nvPr/>
          </p:nvSpPr>
          <p:spPr>
            <a:xfrm>
              <a:off x="397770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65</a:t>
              </a:r>
            </a:p>
          </p:txBody>
        </p:sp>
        <p:sp>
          <p:nvSpPr>
            <p:cNvPr id="197" name="TextBox 196">
              <a:extLst>
                <a:ext uri="{FF2B5EF4-FFF2-40B4-BE49-F238E27FC236}">
                  <a16:creationId xmlns:a16="http://schemas.microsoft.com/office/drawing/2014/main" id="{C99BD395-65FF-54C9-F124-7479BB296E09}"/>
                </a:ext>
              </a:extLst>
            </p:cNvPr>
            <p:cNvSpPr txBox="1"/>
            <p:nvPr/>
          </p:nvSpPr>
          <p:spPr>
            <a:xfrm>
              <a:off x="421161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55</a:t>
              </a:r>
            </a:p>
          </p:txBody>
        </p:sp>
        <p:sp>
          <p:nvSpPr>
            <p:cNvPr id="198" name="TextBox 197">
              <a:extLst>
                <a:ext uri="{FF2B5EF4-FFF2-40B4-BE49-F238E27FC236}">
                  <a16:creationId xmlns:a16="http://schemas.microsoft.com/office/drawing/2014/main" id="{980BE227-E588-43A1-87A2-868DFEF7E4C6}"/>
                </a:ext>
              </a:extLst>
            </p:cNvPr>
            <p:cNvSpPr txBox="1"/>
            <p:nvPr/>
          </p:nvSpPr>
          <p:spPr>
            <a:xfrm>
              <a:off x="444552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47</a:t>
              </a:r>
            </a:p>
          </p:txBody>
        </p:sp>
        <p:sp>
          <p:nvSpPr>
            <p:cNvPr id="199" name="TextBox 198">
              <a:extLst>
                <a:ext uri="{FF2B5EF4-FFF2-40B4-BE49-F238E27FC236}">
                  <a16:creationId xmlns:a16="http://schemas.microsoft.com/office/drawing/2014/main" id="{EA720750-A576-45AC-D259-0FBCC1248AE5}"/>
                </a:ext>
              </a:extLst>
            </p:cNvPr>
            <p:cNvSpPr txBox="1"/>
            <p:nvPr/>
          </p:nvSpPr>
          <p:spPr>
            <a:xfrm>
              <a:off x="467942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sp>
          <p:nvSpPr>
            <p:cNvPr id="200" name="TextBox 199">
              <a:extLst>
                <a:ext uri="{FF2B5EF4-FFF2-40B4-BE49-F238E27FC236}">
                  <a16:creationId xmlns:a16="http://schemas.microsoft.com/office/drawing/2014/main" id="{7E13F292-638D-C424-785D-29B9D43AF3EB}"/>
                </a:ext>
              </a:extLst>
            </p:cNvPr>
            <p:cNvSpPr txBox="1"/>
            <p:nvPr/>
          </p:nvSpPr>
          <p:spPr>
            <a:xfrm>
              <a:off x="4913333"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29</a:t>
              </a:r>
            </a:p>
          </p:txBody>
        </p:sp>
        <p:sp>
          <p:nvSpPr>
            <p:cNvPr id="201" name="TextBox 200">
              <a:extLst>
                <a:ext uri="{FF2B5EF4-FFF2-40B4-BE49-F238E27FC236}">
                  <a16:creationId xmlns:a16="http://schemas.microsoft.com/office/drawing/2014/main" id="{9C66A189-A84D-0A3C-E412-66A189D23AAE}"/>
                </a:ext>
              </a:extLst>
            </p:cNvPr>
            <p:cNvSpPr txBox="1"/>
            <p:nvPr/>
          </p:nvSpPr>
          <p:spPr>
            <a:xfrm>
              <a:off x="5147239"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17</a:t>
              </a:r>
            </a:p>
          </p:txBody>
        </p:sp>
        <p:sp>
          <p:nvSpPr>
            <p:cNvPr id="202" name="TextBox 201">
              <a:extLst>
                <a:ext uri="{FF2B5EF4-FFF2-40B4-BE49-F238E27FC236}">
                  <a16:creationId xmlns:a16="http://schemas.microsoft.com/office/drawing/2014/main" id="{A9855FDC-9D0A-812D-B1C1-7FA87B842115}"/>
                </a:ext>
              </a:extLst>
            </p:cNvPr>
            <p:cNvSpPr txBox="1"/>
            <p:nvPr/>
          </p:nvSpPr>
          <p:spPr>
            <a:xfrm>
              <a:off x="538114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16</a:t>
              </a:r>
            </a:p>
          </p:txBody>
        </p:sp>
        <p:sp>
          <p:nvSpPr>
            <p:cNvPr id="203" name="TextBox 202">
              <a:extLst>
                <a:ext uri="{FF2B5EF4-FFF2-40B4-BE49-F238E27FC236}">
                  <a16:creationId xmlns:a16="http://schemas.microsoft.com/office/drawing/2014/main" id="{00ADE613-B6B7-51B4-9FCA-722A2BE21B5B}"/>
                </a:ext>
              </a:extLst>
            </p:cNvPr>
            <p:cNvSpPr txBox="1"/>
            <p:nvPr/>
          </p:nvSpPr>
          <p:spPr>
            <a:xfrm>
              <a:off x="5615051"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a:t>
              </a:r>
            </a:p>
          </p:txBody>
        </p:sp>
        <p:sp>
          <p:nvSpPr>
            <p:cNvPr id="204" name="TextBox 203">
              <a:extLst>
                <a:ext uri="{FF2B5EF4-FFF2-40B4-BE49-F238E27FC236}">
                  <a16:creationId xmlns:a16="http://schemas.microsoft.com/office/drawing/2014/main" id="{66FDECBC-64BD-E2ED-5570-1BB5F70F7215}"/>
                </a:ext>
              </a:extLst>
            </p:cNvPr>
            <p:cNvSpPr txBox="1"/>
            <p:nvPr/>
          </p:nvSpPr>
          <p:spPr>
            <a:xfrm>
              <a:off x="5848957"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205" name="TextBox 204">
              <a:extLst>
                <a:ext uri="{FF2B5EF4-FFF2-40B4-BE49-F238E27FC236}">
                  <a16:creationId xmlns:a16="http://schemas.microsoft.com/office/drawing/2014/main" id="{AB9E18A0-CF8C-3855-EB7B-09E5E7A65A12}"/>
                </a:ext>
              </a:extLst>
            </p:cNvPr>
            <p:cNvSpPr txBox="1"/>
            <p:nvPr/>
          </p:nvSpPr>
          <p:spPr>
            <a:xfrm>
              <a:off x="6082865" y="3501520"/>
              <a:ext cx="269843" cy="226705"/>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206" name="TextBox 205">
              <a:extLst>
                <a:ext uri="{FF2B5EF4-FFF2-40B4-BE49-F238E27FC236}">
                  <a16:creationId xmlns:a16="http://schemas.microsoft.com/office/drawing/2014/main" id="{7382F1BF-38B4-1E4E-809A-C35B68C4E647}"/>
                </a:ext>
              </a:extLst>
            </p:cNvPr>
            <p:cNvSpPr txBox="1"/>
            <p:nvPr/>
          </p:nvSpPr>
          <p:spPr>
            <a:xfrm>
              <a:off x="2198574" y="3388167"/>
              <a:ext cx="844518" cy="340057"/>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Number at risk:</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P</a:t>
              </a:r>
              <a:r>
                <a:rPr kumimoji="0" lang="en-GB"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BO arm</a:t>
              </a:r>
            </a:p>
          </p:txBody>
        </p:sp>
      </p:grpSp>
      <p:grpSp>
        <p:nvGrpSpPr>
          <p:cNvPr id="2049" name="Graphic 10">
            <a:extLst>
              <a:ext uri="{FF2B5EF4-FFF2-40B4-BE49-F238E27FC236}">
                <a16:creationId xmlns:a16="http://schemas.microsoft.com/office/drawing/2014/main" id="{4F09636A-8CB2-E043-7B5E-EB96F25D6FCA}"/>
              </a:ext>
            </a:extLst>
          </p:cNvPr>
          <p:cNvGrpSpPr/>
          <p:nvPr/>
        </p:nvGrpSpPr>
        <p:grpSpPr>
          <a:xfrm>
            <a:off x="1555255" y="1934666"/>
            <a:ext cx="3927140" cy="1078375"/>
            <a:chOff x="1166441" y="1656739"/>
            <a:chExt cx="2945355" cy="808781"/>
          </a:xfrm>
          <a:noFill/>
        </p:grpSpPr>
        <p:sp>
          <p:nvSpPr>
            <p:cNvPr id="2052" name="Freeform 2051">
              <a:extLst>
                <a:ext uri="{FF2B5EF4-FFF2-40B4-BE49-F238E27FC236}">
                  <a16:creationId xmlns:a16="http://schemas.microsoft.com/office/drawing/2014/main" id="{136CB261-EB6F-1047-04E1-39919112D8EE}"/>
                </a:ext>
              </a:extLst>
            </p:cNvPr>
            <p:cNvSpPr/>
            <p:nvPr/>
          </p:nvSpPr>
          <p:spPr>
            <a:xfrm>
              <a:off x="4068692" y="2428845"/>
              <a:ext cx="43104" cy="35410"/>
            </a:xfrm>
            <a:custGeom>
              <a:avLst/>
              <a:gdLst>
                <a:gd name="connsiteX0" fmla="*/ 21552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3" name="Freeform 2052">
              <a:extLst>
                <a:ext uri="{FF2B5EF4-FFF2-40B4-BE49-F238E27FC236}">
                  <a16:creationId xmlns:a16="http://schemas.microsoft.com/office/drawing/2014/main" id="{76B5DDBE-4E3A-335F-1954-AC0F10C56A8B}"/>
                </a:ext>
              </a:extLst>
            </p:cNvPr>
            <p:cNvSpPr/>
            <p:nvPr/>
          </p:nvSpPr>
          <p:spPr>
            <a:xfrm>
              <a:off x="3669342" y="2428845"/>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4" name="Freeform 2053">
              <a:extLst>
                <a:ext uri="{FF2B5EF4-FFF2-40B4-BE49-F238E27FC236}">
                  <a16:creationId xmlns:a16="http://schemas.microsoft.com/office/drawing/2014/main" id="{64DEFDA5-0C2C-86F4-BA23-600E0AB0C8F4}"/>
                </a:ext>
              </a:extLst>
            </p:cNvPr>
            <p:cNvSpPr/>
            <p:nvPr/>
          </p:nvSpPr>
          <p:spPr>
            <a:xfrm>
              <a:off x="3630041" y="2428845"/>
              <a:ext cx="43104" cy="35410"/>
            </a:xfrm>
            <a:custGeom>
              <a:avLst/>
              <a:gdLst>
                <a:gd name="connsiteX0" fmla="*/ 21552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5" name="Freeform 2054">
              <a:extLst>
                <a:ext uri="{FF2B5EF4-FFF2-40B4-BE49-F238E27FC236}">
                  <a16:creationId xmlns:a16="http://schemas.microsoft.com/office/drawing/2014/main" id="{21520FCA-82AE-1949-A4CA-DA2CB8D963AD}"/>
                </a:ext>
              </a:extLst>
            </p:cNvPr>
            <p:cNvSpPr/>
            <p:nvPr/>
          </p:nvSpPr>
          <p:spPr>
            <a:xfrm>
              <a:off x="3609756" y="2428845"/>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6" name="Freeform 2055">
              <a:extLst>
                <a:ext uri="{FF2B5EF4-FFF2-40B4-BE49-F238E27FC236}">
                  <a16:creationId xmlns:a16="http://schemas.microsoft.com/office/drawing/2014/main" id="{2F123D90-1DD5-1CA4-0158-5AD723913DC5}"/>
                </a:ext>
              </a:extLst>
            </p:cNvPr>
            <p:cNvSpPr/>
            <p:nvPr/>
          </p:nvSpPr>
          <p:spPr>
            <a:xfrm>
              <a:off x="3564116" y="2428845"/>
              <a:ext cx="43104" cy="35410"/>
            </a:xfrm>
            <a:custGeom>
              <a:avLst/>
              <a:gdLst>
                <a:gd name="connsiteX0" fmla="*/ 22820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7" name="Freeform 2056">
              <a:extLst>
                <a:ext uri="{FF2B5EF4-FFF2-40B4-BE49-F238E27FC236}">
                  <a16:creationId xmlns:a16="http://schemas.microsoft.com/office/drawing/2014/main" id="{123ACC48-54EB-7C29-26DB-922C5E472437}"/>
                </a:ext>
              </a:extLst>
            </p:cNvPr>
            <p:cNvSpPr/>
            <p:nvPr/>
          </p:nvSpPr>
          <p:spPr>
            <a:xfrm>
              <a:off x="3190122" y="2428845"/>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8" name="Freeform 2057">
              <a:extLst>
                <a:ext uri="{FF2B5EF4-FFF2-40B4-BE49-F238E27FC236}">
                  <a16:creationId xmlns:a16="http://schemas.microsoft.com/office/drawing/2014/main" id="{2E010C78-C0E9-8AE9-CD9D-EB6C06969078}"/>
                </a:ext>
              </a:extLst>
            </p:cNvPr>
            <p:cNvSpPr/>
            <p:nvPr/>
          </p:nvSpPr>
          <p:spPr>
            <a:xfrm>
              <a:off x="3171105" y="2430110"/>
              <a:ext cx="43104" cy="35410"/>
            </a:xfrm>
            <a:custGeom>
              <a:avLst/>
              <a:gdLst>
                <a:gd name="connsiteX0" fmla="*/ 21552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9" name="Freeform 2058">
              <a:extLst>
                <a:ext uri="{FF2B5EF4-FFF2-40B4-BE49-F238E27FC236}">
                  <a16:creationId xmlns:a16="http://schemas.microsoft.com/office/drawing/2014/main" id="{271EE4CB-FCA6-FADF-54B1-FECFFEDCEA44}"/>
                </a:ext>
              </a:extLst>
            </p:cNvPr>
            <p:cNvSpPr/>
            <p:nvPr/>
          </p:nvSpPr>
          <p:spPr>
            <a:xfrm>
              <a:off x="3128001"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0" name="Freeform 2059">
              <a:extLst>
                <a:ext uri="{FF2B5EF4-FFF2-40B4-BE49-F238E27FC236}">
                  <a16:creationId xmlns:a16="http://schemas.microsoft.com/office/drawing/2014/main" id="{9FBD7B9B-9CBE-E3C0-BACF-DA9718B8EBF5}"/>
                </a:ext>
              </a:extLst>
            </p:cNvPr>
            <p:cNvSpPr/>
            <p:nvPr/>
          </p:nvSpPr>
          <p:spPr>
            <a:xfrm>
              <a:off x="3115323"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1" name="Freeform 2060">
              <a:extLst>
                <a:ext uri="{FF2B5EF4-FFF2-40B4-BE49-F238E27FC236}">
                  <a16:creationId xmlns:a16="http://schemas.microsoft.com/office/drawing/2014/main" id="{BDA74105-685C-3F3C-D5EA-D242341DBDCD}"/>
                </a:ext>
              </a:extLst>
            </p:cNvPr>
            <p:cNvSpPr/>
            <p:nvPr/>
          </p:nvSpPr>
          <p:spPr>
            <a:xfrm>
              <a:off x="2977135"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2" name="Freeform 2061">
              <a:extLst>
                <a:ext uri="{FF2B5EF4-FFF2-40B4-BE49-F238E27FC236}">
                  <a16:creationId xmlns:a16="http://schemas.microsoft.com/office/drawing/2014/main" id="{56BF3E56-FFC6-D6BD-7EB9-FC0E41AF88B4}"/>
                </a:ext>
              </a:extLst>
            </p:cNvPr>
            <p:cNvSpPr/>
            <p:nvPr/>
          </p:nvSpPr>
          <p:spPr>
            <a:xfrm>
              <a:off x="2954315" y="2430110"/>
              <a:ext cx="43104" cy="35410"/>
            </a:xfrm>
            <a:custGeom>
              <a:avLst/>
              <a:gdLst>
                <a:gd name="connsiteX0" fmla="*/ 21552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3" name="Freeform 2062">
              <a:extLst>
                <a:ext uri="{FF2B5EF4-FFF2-40B4-BE49-F238E27FC236}">
                  <a16:creationId xmlns:a16="http://schemas.microsoft.com/office/drawing/2014/main" id="{621FDC71-CD7C-FA04-9401-7FAAD655D706}"/>
                </a:ext>
              </a:extLst>
            </p:cNvPr>
            <p:cNvSpPr/>
            <p:nvPr/>
          </p:nvSpPr>
          <p:spPr>
            <a:xfrm>
              <a:off x="2913746"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4" name="Freeform 2063">
              <a:extLst>
                <a:ext uri="{FF2B5EF4-FFF2-40B4-BE49-F238E27FC236}">
                  <a16:creationId xmlns:a16="http://schemas.microsoft.com/office/drawing/2014/main" id="{AD5425F1-6FDE-089D-76A2-8AF44F3548AD}"/>
                </a:ext>
              </a:extLst>
            </p:cNvPr>
            <p:cNvSpPr/>
            <p:nvPr/>
          </p:nvSpPr>
          <p:spPr>
            <a:xfrm>
              <a:off x="2901069" y="2430110"/>
              <a:ext cx="43104" cy="35410"/>
            </a:xfrm>
            <a:custGeom>
              <a:avLst/>
              <a:gdLst>
                <a:gd name="connsiteX0" fmla="*/ 22820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5" name="Freeform 2064">
              <a:extLst>
                <a:ext uri="{FF2B5EF4-FFF2-40B4-BE49-F238E27FC236}">
                  <a16:creationId xmlns:a16="http://schemas.microsoft.com/office/drawing/2014/main" id="{069C701C-5124-0B0D-056F-7E5900501B34}"/>
                </a:ext>
              </a:extLst>
            </p:cNvPr>
            <p:cNvSpPr/>
            <p:nvPr/>
          </p:nvSpPr>
          <p:spPr>
            <a:xfrm>
              <a:off x="2893462"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6" name="Freeform 2065">
              <a:extLst>
                <a:ext uri="{FF2B5EF4-FFF2-40B4-BE49-F238E27FC236}">
                  <a16:creationId xmlns:a16="http://schemas.microsoft.com/office/drawing/2014/main" id="{080769BF-6FA3-3F58-EDE9-CF0849109C53}"/>
                </a:ext>
              </a:extLst>
            </p:cNvPr>
            <p:cNvSpPr/>
            <p:nvPr/>
          </p:nvSpPr>
          <p:spPr>
            <a:xfrm>
              <a:off x="2884588"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7" name="Freeform 2066">
              <a:extLst>
                <a:ext uri="{FF2B5EF4-FFF2-40B4-BE49-F238E27FC236}">
                  <a16:creationId xmlns:a16="http://schemas.microsoft.com/office/drawing/2014/main" id="{0D70C2CC-E338-5B1B-1499-F5C0DB1C61E9}"/>
                </a:ext>
              </a:extLst>
            </p:cNvPr>
            <p:cNvSpPr/>
            <p:nvPr/>
          </p:nvSpPr>
          <p:spPr>
            <a:xfrm>
              <a:off x="2775559" y="2430110"/>
              <a:ext cx="43104" cy="35410"/>
            </a:xfrm>
            <a:custGeom>
              <a:avLst/>
              <a:gdLst>
                <a:gd name="connsiteX0" fmla="*/ 21552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1552"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8" name="Freeform 2067">
              <a:extLst>
                <a:ext uri="{FF2B5EF4-FFF2-40B4-BE49-F238E27FC236}">
                  <a16:creationId xmlns:a16="http://schemas.microsoft.com/office/drawing/2014/main" id="{9EFD9B1D-ABCF-69E9-4EF6-4084FB8FDE3C}"/>
                </a:ext>
              </a:extLst>
            </p:cNvPr>
            <p:cNvSpPr/>
            <p:nvPr/>
          </p:nvSpPr>
          <p:spPr>
            <a:xfrm>
              <a:off x="2748935" y="2389641"/>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9" name="Freeform 2068">
              <a:extLst>
                <a:ext uri="{FF2B5EF4-FFF2-40B4-BE49-F238E27FC236}">
                  <a16:creationId xmlns:a16="http://schemas.microsoft.com/office/drawing/2014/main" id="{C2BC2CD7-BD83-923A-627C-35CB437017EC}"/>
                </a:ext>
              </a:extLst>
            </p:cNvPr>
            <p:cNvSpPr/>
            <p:nvPr/>
          </p:nvSpPr>
          <p:spPr>
            <a:xfrm>
              <a:off x="2715973" y="238964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0" name="Freeform 2069">
              <a:extLst>
                <a:ext uri="{FF2B5EF4-FFF2-40B4-BE49-F238E27FC236}">
                  <a16:creationId xmlns:a16="http://schemas.microsoft.com/office/drawing/2014/main" id="{95763C73-FAF9-1C4A-5593-BBF7E074CD5A}"/>
                </a:ext>
              </a:extLst>
            </p:cNvPr>
            <p:cNvSpPr/>
            <p:nvPr/>
          </p:nvSpPr>
          <p:spPr>
            <a:xfrm>
              <a:off x="2690618" y="2389641"/>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1" name="Freeform 2070">
              <a:extLst>
                <a:ext uri="{FF2B5EF4-FFF2-40B4-BE49-F238E27FC236}">
                  <a16:creationId xmlns:a16="http://schemas.microsoft.com/office/drawing/2014/main" id="{7EBF9855-E3BD-942E-5C38-462EC1E647BB}"/>
                </a:ext>
              </a:extLst>
            </p:cNvPr>
            <p:cNvSpPr/>
            <p:nvPr/>
          </p:nvSpPr>
          <p:spPr>
            <a:xfrm>
              <a:off x="2679208" y="238964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2" name="Freeform 2071">
              <a:extLst>
                <a:ext uri="{FF2B5EF4-FFF2-40B4-BE49-F238E27FC236}">
                  <a16:creationId xmlns:a16="http://schemas.microsoft.com/office/drawing/2014/main" id="{57ED2BDD-C9F1-A405-C016-726CDAFF12D0}"/>
                </a:ext>
              </a:extLst>
            </p:cNvPr>
            <p:cNvSpPr/>
            <p:nvPr/>
          </p:nvSpPr>
          <p:spPr>
            <a:xfrm>
              <a:off x="2590463" y="2354231"/>
              <a:ext cx="43104" cy="35410"/>
            </a:xfrm>
            <a:custGeom>
              <a:avLst/>
              <a:gdLst>
                <a:gd name="connsiteX0" fmla="*/ 22820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3" name="Freeform 2072">
              <a:extLst>
                <a:ext uri="{FF2B5EF4-FFF2-40B4-BE49-F238E27FC236}">
                  <a16:creationId xmlns:a16="http://schemas.microsoft.com/office/drawing/2014/main" id="{D12C0302-EFD3-9F4F-0D99-428CC5FB1262}"/>
                </a:ext>
              </a:extLst>
            </p:cNvPr>
            <p:cNvSpPr/>
            <p:nvPr/>
          </p:nvSpPr>
          <p:spPr>
            <a:xfrm>
              <a:off x="2511861" y="2354231"/>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4" name="Freeform 2073">
              <a:extLst>
                <a:ext uri="{FF2B5EF4-FFF2-40B4-BE49-F238E27FC236}">
                  <a16:creationId xmlns:a16="http://schemas.microsoft.com/office/drawing/2014/main" id="{D0573006-2783-D45B-7A67-AA9EB5C72221}"/>
                </a:ext>
              </a:extLst>
            </p:cNvPr>
            <p:cNvSpPr/>
            <p:nvPr/>
          </p:nvSpPr>
          <p:spPr>
            <a:xfrm>
              <a:off x="2491577" y="2354231"/>
              <a:ext cx="43104" cy="35410"/>
            </a:xfrm>
            <a:custGeom>
              <a:avLst/>
              <a:gdLst>
                <a:gd name="connsiteX0" fmla="*/ 22820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5" name="Freeform 2074">
              <a:extLst>
                <a:ext uri="{FF2B5EF4-FFF2-40B4-BE49-F238E27FC236}">
                  <a16:creationId xmlns:a16="http://schemas.microsoft.com/office/drawing/2014/main" id="{BD210D71-8418-461B-A5C1-8776674293AA}"/>
                </a:ext>
              </a:extLst>
            </p:cNvPr>
            <p:cNvSpPr/>
            <p:nvPr/>
          </p:nvSpPr>
          <p:spPr>
            <a:xfrm>
              <a:off x="2476363" y="2294792"/>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6" name="Freeform 2075">
              <a:extLst>
                <a:ext uri="{FF2B5EF4-FFF2-40B4-BE49-F238E27FC236}">
                  <a16:creationId xmlns:a16="http://schemas.microsoft.com/office/drawing/2014/main" id="{0B93AE26-1F26-3291-BB81-9D73BAEF93FB}"/>
                </a:ext>
              </a:extLst>
            </p:cNvPr>
            <p:cNvSpPr/>
            <p:nvPr/>
          </p:nvSpPr>
          <p:spPr>
            <a:xfrm>
              <a:off x="2462418" y="2294792"/>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7" name="Freeform 2076">
              <a:extLst>
                <a:ext uri="{FF2B5EF4-FFF2-40B4-BE49-F238E27FC236}">
                  <a16:creationId xmlns:a16="http://schemas.microsoft.com/office/drawing/2014/main" id="{A09F5487-575B-F48F-4FD2-FB452EB470B0}"/>
                </a:ext>
              </a:extLst>
            </p:cNvPr>
            <p:cNvSpPr/>
            <p:nvPr/>
          </p:nvSpPr>
          <p:spPr>
            <a:xfrm>
              <a:off x="2248163" y="2170857"/>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8" name="Freeform 2077">
              <a:extLst>
                <a:ext uri="{FF2B5EF4-FFF2-40B4-BE49-F238E27FC236}">
                  <a16:creationId xmlns:a16="http://schemas.microsoft.com/office/drawing/2014/main" id="{F5313E0C-17B6-5167-3698-DBD9331237AF}"/>
                </a:ext>
              </a:extLst>
            </p:cNvPr>
            <p:cNvSpPr/>
            <p:nvPr/>
          </p:nvSpPr>
          <p:spPr>
            <a:xfrm>
              <a:off x="2230414" y="2170857"/>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9" name="Freeform 2078">
              <a:extLst>
                <a:ext uri="{FF2B5EF4-FFF2-40B4-BE49-F238E27FC236}">
                  <a16:creationId xmlns:a16="http://schemas.microsoft.com/office/drawing/2014/main" id="{FA093C0E-3734-6D15-162B-236A767E65AA}"/>
                </a:ext>
              </a:extLst>
            </p:cNvPr>
            <p:cNvSpPr/>
            <p:nvPr/>
          </p:nvSpPr>
          <p:spPr>
            <a:xfrm>
              <a:off x="2220272" y="2169592"/>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0" name="Freeform 2079">
              <a:extLst>
                <a:ext uri="{FF2B5EF4-FFF2-40B4-BE49-F238E27FC236}">
                  <a16:creationId xmlns:a16="http://schemas.microsoft.com/office/drawing/2014/main" id="{F688692F-BBD8-15BE-78F7-4BBFFA401B03}"/>
                </a:ext>
              </a:extLst>
            </p:cNvPr>
            <p:cNvSpPr/>
            <p:nvPr/>
          </p:nvSpPr>
          <p:spPr>
            <a:xfrm>
              <a:off x="2109976" y="2116477"/>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1" name="Freeform 2080">
              <a:extLst>
                <a:ext uri="{FF2B5EF4-FFF2-40B4-BE49-F238E27FC236}">
                  <a16:creationId xmlns:a16="http://schemas.microsoft.com/office/drawing/2014/main" id="{4FEB579A-D9CE-B827-CD7B-3BB31908D281}"/>
                </a:ext>
              </a:extLst>
            </p:cNvPr>
            <p:cNvSpPr/>
            <p:nvPr/>
          </p:nvSpPr>
          <p:spPr>
            <a:xfrm>
              <a:off x="2044051" y="208486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2" name="Freeform 2081">
              <a:extLst>
                <a:ext uri="{FF2B5EF4-FFF2-40B4-BE49-F238E27FC236}">
                  <a16:creationId xmlns:a16="http://schemas.microsoft.com/office/drawing/2014/main" id="{DBCF99D4-41AB-3228-A0D8-6F4846456D4C}"/>
                </a:ext>
              </a:extLst>
            </p:cNvPr>
            <p:cNvSpPr/>
            <p:nvPr/>
          </p:nvSpPr>
          <p:spPr>
            <a:xfrm>
              <a:off x="1895721" y="203301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3" name="Freeform 2082">
              <a:extLst>
                <a:ext uri="{FF2B5EF4-FFF2-40B4-BE49-F238E27FC236}">
                  <a16:creationId xmlns:a16="http://schemas.microsoft.com/office/drawing/2014/main" id="{EE39A890-737F-2A41-6757-C77E8E063137}"/>
                </a:ext>
              </a:extLst>
            </p:cNvPr>
            <p:cNvSpPr/>
            <p:nvPr/>
          </p:nvSpPr>
          <p:spPr>
            <a:xfrm>
              <a:off x="1845010" y="1987483"/>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4" name="Freeform 2083">
              <a:extLst>
                <a:ext uri="{FF2B5EF4-FFF2-40B4-BE49-F238E27FC236}">
                  <a16:creationId xmlns:a16="http://schemas.microsoft.com/office/drawing/2014/main" id="{31558493-DD12-EC85-16E9-84805F485743}"/>
                </a:ext>
              </a:extLst>
            </p:cNvPr>
            <p:cNvSpPr/>
            <p:nvPr/>
          </p:nvSpPr>
          <p:spPr>
            <a:xfrm>
              <a:off x="1809512" y="1954602"/>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5" name="Freeform 2084">
              <a:extLst>
                <a:ext uri="{FF2B5EF4-FFF2-40B4-BE49-F238E27FC236}">
                  <a16:creationId xmlns:a16="http://schemas.microsoft.com/office/drawing/2014/main" id="{47443F65-5EE6-9700-7F20-EF37FCAAD3B4}"/>
                </a:ext>
              </a:extLst>
            </p:cNvPr>
            <p:cNvSpPr/>
            <p:nvPr/>
          </p:nvSpPr>
          <p:spPr>
            <a:xfrm>
              <a:off x="1623149" y="1877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6" name="Freeform 2085">
              <a:extLst>
                <a:ext uri="{FF2B5EF4-FFF2-40B4-BE49-F238E27FC236}">
                  <a16:creationId xmlns:a16="http://schemas.microsoft.com/office/drawing/2014/main" id="{5052062E-809E-D121-C15F-A186AD45427B}"/>
                </a:ext>
              </a:extLst>
            </p:cNvPr>
            <p:cNvSpPr/>
            <p:nvPr/>
          </p:nvSpPr>
          <p:spPr>
            <a:xfrm>
              <a:off x="1605400" y="1877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7" name="Freeform 2086">
              <a:extLst>
                <a:ext uri="{FF2B5EF4-FFF2-40B4-BE49-F238E27FC236}">
                  <a16:creationId xmlns:a16="http://schemas.microsoft.com/office/drawing/2014/main" id="{C5F1AA86-88E9-6108-E3B8-51AF686A2E5E}"/>
                </a:ext>
              </a:extLst>
            </p:cNvPr>
            <p:cNvSpPr/>
            <p:nvPr/>
          </p:nvSpPr>
          <p:spPr>
            <a:xfrm>
              <a:off x="1588919" y="1877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8" name="Freeform 2087">
              <a:extLst>
                <a:ext uri="{FF2B5EF4-FFF2-40B4-BE49-F238E27FC236}">
                  <a16:creationId xmlns:a16="http://schemas.microsoft.com/office/drawing/2014/main" id="{30F259B1-1E5A-6927-AEBD-D6B9E5AFACC4}"/>
                </a:ext>
              </a:extLst>
            </p:cNvPr>
            <p:cNvSpPr/>
            <p:nvPr/>
          </p:nvSpPr>
          <p:spPr>
            <a:xfrm>
              <a:off x="1542011" y="1877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9" name="Freeform 2088">
              <a:extLst>
                <a:ext uri="{FF2B5EF4-FFF2-40B4-BE49-F238E27FC236}">
                  <a16:creationId xmlns:a16="http://schemas.microsoft.com/office/drawing/2014/main" id="{35610608-7561-AF40-5AF6-93ED397134CB}"/>
                </a:ext>
              </a:extLst>
            </p:cNvPr>
            <p:cNvSpPr/>
            <p:nvPr/>
          </p:nvSpPr>
          <p:spPr>
            <a:xfrm>
              <a:off x="1472284" y="187745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0" name="Freeform 2089">
              <a:extLst>
                <a:ext uri="{FF2B5EF4-FFF2-40B4-BE49-F238E27FC236}">
                  <a16:creationId xmlns:a16="http://schemas.microsoft.com/office/drawing/2014/main" id="{9AA053F5-A640-D368-6DFA-3A7C511DD622}"/>
                </a:ext>
              </a:extLst>
            </p:cNvPr>
            <p:cNvSpPr/>
            <p:nvPr/>
          </p:nvSpPr>
          <p:spPr>
            <a:xfrm>
              <a:off x="1460873" y="187745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1" name="Freeform 2090">
              <a:extLst>
                <a:ext uri="{FF2B5EF4-FFF2-40B4-BE49-F238E27FC236}">
                  <a16:creationId xmlns:a16="http://schemas.microsoft.com/office/drawing/2014/main" id="{E3E31089-0BAE-B929-90E3-9F2F0E25218F}"/>
                </a:ext>
              </a:extLst>
            </p:cNvPr>
            <p:cNvSpPr/>
            <p:nvPr/>
          </p:nvSpPr>
          <p:spPr>
            <a:xfrm>
              <a:off x="1443125" y="1854695"/>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2" name="Freeform 2091">
              <a:extLst>
                <a:ext uri="{FF2B5EF4-FFF2-40B4-BE49-F238E27FC236}">
                  <a16:creationId xmlns:a16="http://schemas.microsoft.com/office/drawing/2014/main" id="{F60B774D-771F-FE98-B1D8-A1F01AF410AE}"/>
                </a:ext>
              </a:extLst>
            </p:cNvPr>
            <p:cNvSpPr/>
            <p:nvPr/>
          </p:nvSpPr>
          <p:spPr>
            <a:xfrm>
              <a:off x="1420305" y="1795257"/>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3" name="Freeform 2092">
              <a:extLst>
                <a:ext uri="{FF2B5EF4-FFF2-40B4-BE49-F238E27FC236}">
                  <a16:creationId xmlns:a16="http://schemas.microsoft.com/office/drawing/2014/main" id="{3AD579E6-5590-57C8-4953-B54EF19EA84A}"/>
                </a:ext>
              </a:extLst>
            </p:cNvPr>
            <p:cNvSpPr/>
            <p:nvPr/>
          </p:nvSpPr>
          <p:spPr>
            <a:xfrm>
              <a:off x="1415234" y="1769964"/>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4" name="Freeform 2093">
              <a:extLst>
                <a:ext uri="{FF2B5EF4-FFF2-40B4-BE49-F238E27FC236}">
                  <a16:creationId xmlns:a16="http://schemas.microsoft.com/office/drawing/2014/main" id="{ED430597-3DC5-C842-C542-06F751027F4A}"/>
                </a:ext>
              </a:extLst>
            </p:cNvPr>
            <p:cNvSpPr/>
            <p:nvPr/>
          </p:nvSpPr>
          <p:spPr>
            <a:xfrm>
              <a:off x="1408895" y="1748465"/>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5" name="Freeform 2094">
              <a:extLst>
                <a:ext uri="{FF2B5EF4-FFF2-40B4-BE49-F238E27FC236}">
                  <a16:creationId xmlns:a16="http://schemas.microsoft.com/office/drawing/2014/main" id="{8685F550-93A1-73ED-205E-2C271A5CBE39}"/>
                </a:ext>
              </a:extLst>
            </p:cNvPr>
            <p:cNvSpPr/>
            <p:nvPr/>
          </p:nvSpPr>
          <p:spPr>
            <a:xfrm>
              <a:off x="1341702" y="169787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6" name="Freeform 2095">
              <a:extLst>
                <a:ext uri="{FF2B5EF4-FFF2-40B4-BE49-F238E27FC236}">
                  <a16:creationId xmlns:a16="http://schemas.microsoft.com/office/drawing/2014/main" id="{45BE9606-986F-75B2-1A83-82D8C5CAC141}"/>
                </a:ext>
              </a:extLst>
            </p:cNvPr>
            <p:cNvSpPr/>
            <p:nvPr/>
          </p:nvSpPr>
          <p:spPr>
            <a:xfrm>
              <a:off x="1275778" y="1666263"/>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7" name="Freeform 2096">
              <a:extLst>
                <a:ext uri="{FF2B5EF4-FFF2-40B4-BE49-F238E27FC236}">
                  <a16:creationId xmlns:a16="http://schemas.microsoft.com/office/drawing/2014/main" id="{95733966-AEA5-1EA1-E3E8-28D6873B7E21}"/>
                </a:ext>
              </a:extLst>
            </p:cNvPr>
            <p:cNvSpPr/>
            <p:nvPr/>
          </p:nvSpPr>
          <p:spPr>
            <a:xfrm>
              <a:off x="4031926" y="2428845"/>
              <a:ext cx="43104" cy="35410"/>
            </a:xfrm>
            <a:custGeom>
              <a:avLst/>
              <a:gdLst>
                <a:gd name="connsiteX0" fmla="*/ 22820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 name="Freeform 2095">
              <a:extLst>
                <a:ext uri="{FF2B5EF4-FFF2-40B4-BE49-F238E27FC236}">
                  <a16:creationId xmlns:a16="http://schemas.microsoft.com/office/drawing/2014/main" id="{409A0A48-265D-D7B3-2727-12A0263845E3}"/>
                </a:ext>
              </a:extLst>
            </p:cNvPr>
            <p:cNvSpPr/>
            <p:nvPr/>
          </p:nvSpPr>
          <p:spPr>
            <a:xfrm>
              <a:off x="1166441" y="1656739"/>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5" name="Freeform 2070">
              <a:extLst>
                <a:ext uri="{FF2B5EF4-FFF2-40B4-BE49-F238E27FC236}">
                  <a16:creationId xmlns:a16="http://schemas.microsoft.com/office/drawing/2014/main" id="{AA705649-B703-B379-AF42-3AB65A9A528F}"/>
                </a:ext>
              </a:extLst>
            </p:cNvPr>
            <p:cNvSpPr/>
            <p:nvPr/>
          </p:nvSpPr>
          <p:spPr>
            <a:xfrm>
              <a:off x="2687648" y="238964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6" name="Freeform 2068">
              <a:extLst>
                <a:ext uri="{FF2B5EF4-FFF2-40B4-BE49-F238E27FC236}">
                  <a16:creationId xmlns:a16="http://schemas.microsoft.com/office/drawing/2014/main" id="{69562CA9-F3CD-292E-7457-0959A555078C}"/>
                </a:ext>
              </a:extLst>
            </p:cNvPr>
            <p:cNvSpPr/>
            <p:nvPr/>
          </p:nvSpPr>
          <p:spPr>
            <a:xfrm>
              <a:off x="2709054" y="238964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7" name="Freeform 2059">
              <a:extLst>
                <a:ext uri="{FF2B5EF4-FFF2-40B4-BE49-F238E27FC236}">
                  <a16:creationId xmlns:a16="http://schemas.microsoft.com/office/drawing/2014/main" id="{0838936F-1A02-231B-5928-C4028B35F7E8}"/>
                </a:ext>
              </a:extLst>
            </p:cNvPr>
            <p:cNvSpPr/>
            <p:nvPr/>
          </p:nvSpPr>
          <p:spPr>
            <a:xfrm>
              <a:off x="3108988" y="2430110"/>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8" name="Freeform 2054">
              <a:extLst>
                <a:ext uri="{FF2B5EF4-FFF2-40B4-BE49-F238E27FC236}">
                  <a16:creationId xmlns:a16="http://schemas.microsoft.com/office/drawing/2014/main" id="{206E3333-903B-1FC3-B1E6-02C383B83F4D}"/>
                </a:ext>
              </a:extLst>
            </p:cNvPr>
            <p:cNvSpPr/>
            <p:nvPr/>
          </p:nvSpPr>
          <p:spPr>
            <a:xfrm>
              <a:off x="3602876" y="2428845"/>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nvGrpSpPr>
          <p:cNvPr id="2098" name="Graphic 10">
            <a:extLst>
              <a:ext uri="{FF2B5EF4-FFF2-40B4-BE49-F238E27FC236}">
                <a16:creationId xmlns:a16="http://schemas.microsoft.com/office/drawing/2014/main" id="{38EDC755-164C-2B00-E33C-D4B634C5C1A8}"/>
              </a:ext>
            </a:extLst>
          </p:cNvPr>
          <p:cNvGrpSpPr/>
          <p:nvPr/>
        </p:nvGrpSpPr>
        <p:grpSpPr>
          <a:xfrm>
            <a:off x="1558936" y="1935499"/>
            <a:ext cx="3906048" cy="624492"/>
            <a:chOff x="1169202" y="1657364"/>
            <a:chExt cx="2929536" cy="468369"/>
          </a:xfrm>
          <a:noFill/>
        </p:grpSpPr>
        <p:sp>
          <p:nvSpPr>
            <p:cNvPr id="2099" name="Freeform 2098">
              <a:extLst>
                <a:ext uri="{FF2B5EF4-FFF2-40B4-BE49-F238E27FC236}">
                  <a16:creationId xmlns:a16="http://schemas.microsoft.com/office/drawing/2014/main" id="{A640B8BC-E9EB-23F0-A6AB-1DB4B77828B4}"/>
                </a:ext>
              </a:extLst>
            </p:cNvPr>
            <p:cNvSpPr/>
            <p:nvPr/>
          </p:nvSpPr>
          <p:spPr>
            <a:xfrm rot="-5368752">
              <a:off x="4060751" y="2086141"/>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0" name="Freeform 2099">
              <a:extLst>
                <a:ext uri="{FF2B5EF4-FFF2-40B4-BE49-F238E27FC236}">
                  <a16:creationId xmlns:a16="http://schemas.microsoft.com/office/drawing/2014/main" id="{AF26F6AA-3DC2-CA0F-D749-100F75FA75E2}"/>
                </a:ext>
              </a:extLst>
            </p:cNvPr>
            <p:cNvSpPr/>
            <p:nvPr/>
          </p:nvSpPr>
          <p:spPr>
            <a:xfrm rot="-5368752">
              <a:off x="4028136" y="208480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1" name="Freeform 2100">
              <a:extLst>
                <a:ext uri="{FF2B5EF4-FFF2-40B4-BE49-F238E27FC236}">
                  <a16:creationId xmlns:a16="http://schemas.microsoft.com/office/drawing/2014/main" id="{C712D3F4-6468-30E4-C884-68F1F85C1EB7}"/>
                </a:ext>
              </a:extLst>
            </p:cNvPr>
            <p:cNvSpPr/>
            <p:nvPr/>
          </p:nvSpPr>
          <p:spPr>
            <a:xfrm rot="-5368752">
              <a:off x="4003133" y="208515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2" name="Freeform 2101">
              <a:extLst>
                <a:ext uri="{FF2B5EF4-FFF2-40B4-BE49-F238E27FC236}">
                  <a16:creationId xmlns:a16="http://schemas.microsoft.com/office/drawing/2014/main" id="{9D699075-C9FC-8FFC-92BD-260125A8D4A4}"/>
                </a:ext>
              </a:extLst>
            </p:cNvPr>
            <p:cNvSpPr/>
            <p:nvPr/>
          </p:nvSpPr>
          <p:spPr>
            <a:xfrm rot="-5368752">
              <a:off x="3836230" y="2085597"/>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3" name="Freeform 2102">
              <a:extLst>
                <a:ext uri="{FF2B5EF4-FFF2-40B4-BE49-F238E27FC236}">
                  <a16:creationId xmlns:a16="http://schemas.microsoft.com/office/drawing/2014/main" id="{4B1C91B2-7D91-6BBC-DEA3-0642490A37E3}"/>
                </a:ext>
              </a:extLst>
            </p:cNvPr>
            <p:cNvSpPr/>
            <p:nvPr/>
          </p:nvSpPr>
          <p:spPr>
            <a:xfrm rot="-5368752">
              <a:off x="3794279" y="2085496"/>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4" name="Freeform 2103">
              <a:extLst>
                <a:ext uri="{FF2B5EF4-FFF2-40B4-BE49-F238E27FC236}">
                  <a16:creationId xmlns:a16="http://schemas.microsoft.com/office/drawing/2014/main" id="{2AC395DE-78E1-B452-0E43-B4EA8D575B11}"/>
                </a:ext>
              </a:extLst>
            </p:cNvPr>
            <p:cNvSpPr/>
            <p:nvPr/>
          </p:nvSpPr>
          <p:spPr>
            <a:xfrm rot="-5368752">
              <a:off x="3729466" y="208534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5" name="Freeform 2104">
              <a:extLst>
                <a:ext uri="{FF2B5EF4-FFF2-40B4-BE49-F238E27FC236}">
                  <a16:creationId xmlns:a16="http://schemas.microsoft.com/office/drawing/2014/main" id="{C29F8403-CA0E-6FFE-D7C3-6529AEE15762}"/>
                </a:ext>
              </a:extLst>
            </p:cNvPr>
            <p:cNvSpPr/>
            <p:nvPr/>
          </p:nvSpPr>
          <p:spPr>
            <a:xfrm rot="-5368752">
              <a:off x="3679903" y="208523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6" name="Freeform 2105">
              <a:extLst>
                <a:ext uri="{FF2B5EF4-FFF2-40B4-BE49-F238E27FC236}">
                  <a16:creationId xmlns:a16="http://schemas.microsoft.com/office/drawing/2014/main" id="{3BEAB83C-BEB4-C7F5-E47C-F073B372B0ED}"/>
                </a:ext>
              </a:extLst>
            </p:cNvPr>
            <p:cNvSpPr/>
            <p:nvPr/>
          </p:nvSpPr>
          <p:spPr>
            <a:xfrm rot="-5368752">
              <a:off x="3647287" y="2085572"/>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7" name="Freeform 2106">
              <a:extLst>
                <a:ext uri="{FF2B5EF4-FFF2-40B4-BE49-F238E27FC236}">
                  <a16:creationId xmlns:a16="http://schemas.microsoft.com/office/drawing/2014/main" id="{4FEF595E-CBEA-772E-2D8F-63EDC493F0FC}"/>
                </a:ext>
              </a:extLst>
            </p:cNvPr>
            <p:cNvSpPr/>
            <p:nvPr/>
          </p:nvSpPr>
          <p:spPr>
            <a:xfrm rot="-5368752">
              <a:off x="3587135" y="208500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8" name="Freeform 2107">
              <a:extLst>
                <a:ext uri="{FF2B5EF4-FFF2-40B4-BE49-F238E27FC236}">
                  <a16:creationId xmlns:a16="http://schemas.microsoft.com/office/drawing/2014/main" id="{AD7099ED-D0C1-7172-46DA-792E0C9CC83D}"/>
                </a:ext>
              </a:extLst>
            </p:cNvPr>
            <p:cNvSpPr/>
            <p:nvPr/>
          </p:nvSpPr>
          <p:spPr>
            <a:xfrm rot="-5368752">
              <a:off x="3552822" y="2084927"/>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9" name="Freeform 2108">
              <a:extLst>
                <a:ext uri="{FF2B5EF4-FFF2-40B4-BE49-F238E27FC236}">
                  <a16:creationId xmlns:a16="http://schemas.microsoft.com/office/drawing/2014/main" id="{C0AB0043-05D8-09B5-9EF0-771847CE3C4E}"/>
                </a:ext>
              </a:extLst>
            </p:cNvPr>
            <p:cNvSpPr/>
            <p:nvPr/>
          </p:nvSpPr>
          <p:spPr>
            <a:xfrm rot="-5368752">
              <a:off x="3202474" y="2085762"/>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0" name="Freeform 2109">
              <a:extLst>
                <a:ext uri="{FF2B5EF4-FFF2-40B4-BE49-F238E27FC236}">
                  <a16:creationId xmlns:a16="http://schemas.microsoft.com/office/drawing/2014/main" id="{CAE6E6AC-CF8F-79EE-B4D3-2D12B2048E51}"/>
                </a:ext>
              </a:extLst>
            </p:cNvPr>
            <p:cNvSpPr/>
            <p:nvPr/>
          </p:nvSpPr>
          <p:spPr>
            <a:xfrm rot="-5368752">
              <a:off x="3179182" y="208571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1" name="Freeform 2110">
              <a:extLst>
                <a:ext uri="{FF2B5EF4-FFF2-40B4-BE49-F238E27FC236}">
                  <a16:creationId xmlns:a16="http://schemas.microsoft.com/office/drawing/2014/main" id="{703132F9-BC08-44D2-5324-C3CA4E572059}"/>
                </a:ext>
              </a:extLst>
            </p:cNvPr>
            <p:cNvSpPr/>
            <p:nvPr/>
          </p:nvSpPr>
          <p:spPr>
            <a:xfrm rot="-5368752">
              <a:off x="3165623" y="2086090"/>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2" name="Freeform 401">
              <a:extLst>
                <a:ext uri="{FF2B5EF4-FFF2-40B4-BE49-F238E27FC236}">
                  <a16:creationId xmlns:a16="http://schemas.microsoft.com/office/drawing/2014/main" id="{0630599A-2745-CDC1-9E0D-3E7705A8E10D}"/>
                </a:ext>
              </a:extLst>
            </p:cNvPr>
            <p:cNvSpPr/>
            <p:nvPr/>
          </p:nvSpPr>
          <p:spPr>
            <a:xfrm rot="-5368752">
              <a:off x="3145279" y="2087746"/>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3" name="Freeform 402">
              <a:extLst>
                <a:ext uri="{FF2B5EF4-FFF2-40B4-BE49-F238E27FC236}">
                  <a16:creationId xmlns:a16="http://schemas.microsoft.com/office/drawing/2014/main" id="{76708695-0672-BB02-170B-47B0DA2087CE}"/>
                </a:ext>
              </a:extLst>
            </p:cNvPr>
            <p:cNvSpPr/>
            <p:nvPr/>
          </p:nvSpPr>
          <p:spPr>
            <a:xfrm rot="-5368752">
              <a:off x="3130879" y="208727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4" name="Freeform 403">
              <a:extLst>
                <a:ext uri="{FF2B5EF4-FFF2-40B4-BE49-F238E27FC236}">
                  <a16:creationId xmlns:a16="http://schemas.microsoft.com/office/drawing/2014/main" id="{2155B3E2-4EDF-E449-FC03-3956AD9D3C1D}"/>
                </a:ext>
              </a:extLst>
            </p:cNvPr>
            <p:cNvSpPr/>
            <p:nvPr/>
          </p:nvSpPr>
          <p:spPr>
            <a:xfrm rot="-5368752">
              <a:off x="3045312" y="208665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5" name="Freeform 404">
              <a:extLst>
                <a:ext uri="{FF2B5EF4-FFF2-40B4-BE49-F238E27FC236}">
                  <a16:creationId xmlns:a16="http://schemas.microsoft.com/office/drawing/2014/main" id="{37701C0B-D689-0D34-9BF0-CDC7AD4E0779}"/>
                </a:ext>
              </a:extLst>
            </p:cNvPr>
            <p:cNvSpPr/>
            <p:nvPr/>
          </p:nvSpPr>
          <p:spPr>
            <a:xfrm rot="-5368752">
              <a:off x="2900550" y="203771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6" name="Freeform 405">
              <a:extLst>
                <a:ext uri="{FF2B5EF4-FFF2-40B4-BE49-F238E27FC236}">
                  <a16:creationId xmlns:a16="http://schemas.microsoft.com/office/drawing/2014/main" id="{0A49D6B4-4567-525A-240C-D4E70A9A6787}"/>
                </a:ext>
              </a:extLst>
            </p:cNvPr>
            <p:cNvSpPr/>
            <p:nvPr/>
          </p:nvSpPr>
          <p:spPr>
            <a:xfrm rot="-5368752">
              <a:off x="2881907" y="2038090"/>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7" name="Freeform 406">
              <a:extLst>
                <a:ext uri="{FF2B5EF4-FFF2-40B4-BE49-F238E27FC236}">
                  <a16:creationId xmlns:a16="http://schemas.microsoft.com/office/drawing/2014/main" id="{5ABFF0A3-007C-0F8A-4061-FBBB98F48E49}"/>
                </a:ext>
              </a:extLst>
            </p:cNvPr>
            <p:cNvSpPr/>
            <p:nvPr/>
          </p:nvSpPr>
          <p:spPr>
            <a:xfrm rot="-5368752">
              <a:off x="2800572" y="2037888"/>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8" name="Freeform 407">
              <a:extLst>
                <a:ext uri="{FF2B5EF4-FFF2-40B4-BE49-F238E27FC236}">
                  <a16:creationId xmlns:a16="http://schemas.microsoft.com/office/drawing/2014/main" id="{8E58FCCD-3026-6466-409C-1AFE31B095A3}"/>
                </a:ext>
              </a:extLst>
            </p:cNvPr>
            <p:cNvSpPr/>
            <p:nvPr/>
          </p:nvSpPr>
          <p:spPr>
            <a:xfrm rot="-5368752">
              <a:off x="2775154" y="2037837"/>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09" name="Freeform 408">
              <a:extLst>
                <a:ext uri="{FF2B5EF4-FFF2-40B4-BE49-F238E27FC236}">
                  <a16:creationId xmlns:a16="http://schemas.microsoft.com/office/drawing/2014/main" id="{F3842FAB-E1A3-A62B-5AD5-B5C56C20C06F}"/>
                </a:ext>
              </a:extLst>
            </p:cNvPr>
            <p:cNvSpPr/>
            <p:nvPr/>
          </p:nvSpPr>
          <p:spPr>
            <a:xfrm rot="-5368752">
              <a:off x="2732366" y="203815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0" name="Freeform 409">
              <a:extLst>
                <a:ext uri="{FF2B5EF4-FFF2-40B4-BE49-F238E27FC236}">
                  <a16:creationId xmlns:a16="http://schemas.microsoft.com/office/drawing/2014/main" id="{D1693DF8-8411-9584-FA26-CCCB6719B2A8}"/>
                </a:ext>
              </a:extLst>
            </p:cNvPr>
            <p:cNvSpPr/>
            <p:nvPr/>
          </p:nvSpPr>
          <p:spPr>
            <a:xfrm rot="-5368752">
              <a:off x="2522874" y="200449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1" name="Freeform 410">
              <a:extLst>
                <a:ext uri="{FF2B5EF4-FFF2-40B4-BE49-F238E27FC236}">
                  <a16:creationId xmlns:a16="http://schemas.microsoft.com/office/drawing/2014/main" id="{85B0B32D-21EC-5169-ED1D-0BAC58F9751E}"/>
                </a:ext>
              </a:extLst>
            </p:cNvPr>
            <p:cNvSpPr/>
            <p:nvPr/>
          </p:nvSpPr>
          <p:spPr>
            <a:xfrm rot="-5368752">
              <a:off x="2514647" y="200703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2" name="Freeform 411">
              <a:extLst>
                <a:ext uri="{FF2B5EF4-FFF2-40B4-BE49-F238E27FC236}">
                  <a16:creationId xmlns:a16="http://schemas.microsoft.com/office/drawing/2014/main" id="{7F047F8B-3787-A289-8C94-640408977F17}"/>
                </a:ext>
              </a:extLst>
            </p:cNvPr>
            <p:cNvSpPr/>
            <p:nvPr/>
          </p:nvSpPr>
          <p:spPr>
            <a:xfrm rot="-5368752">
              <a:off x="2470377" y="200713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3" name="Freeform 412">
              <a:extLst>
                <a:ext uri="{FF2B5EF4-FFF2-40B4-BE49-F238E27FC236}">
                  <a16:creationId xmlns:a16="http://schemas.microsoft.com/office/drawing/2014/main" id="{4FE9F7F6-4C1F-BC37-E817-600922F67D84}"/>
                </a:ext>
              </a:extLst>
            </p:cNvPr>
            <p:cNvSpPr/>
            <p:nvPr/>
          </p:nvSpPr>
          <p:spPr>
            <a:xfrm rot="-5368752">
              <a:off x="2407538" y="200641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4" name="Freeform 413">
              <a:extLst>
                <a:ext uri="{FF2B5EF4-FFF2-40B4-BE49-F238E27FC236}">
                  <a16:creationId xmlns:a16="http://schemas.microsoft.com/office/drawing/2014/main" id="{9832DF61-7643-5782-FAD1-3F6D97627B77}"/>
                </a:ext>
              </a:extLst>
            </p:cNvPr>
            <p:cNvSpPr/>
            <p:nvPr/>
          </p:nvSpPr>
          <p:spPr>
            <a:xfrm rot="-5368752">
              <a:off x="2327303" y="200606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5" name="Freeform 414">
              <a:extLst>
                <a:ext uri="{FF2B5EF4-FFF2-40B4-BE49-F238E27FC236}">
                  <a16:creationId xmlns:a16="http://schemas.microsoft.com/office/drawing/2014/main" id="{0F2C7382-B348-3686-F8A4-89DA3E1D4E01}"/>
                </a:ext>
              </a:extLst>
            </p:cNvPr>
            <p:cNvSpPr/>
            <p:nvPr/>
          </p:nvSpPr>
          <p:spPr>
            <a:xfrm rot="-5368752">
              <a:off x="2323038" y="1977607"/>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6" name="Freeform 415">
              <a:extLst>
                <a:ext uri="{FF2B5EF4-FFF2-40B4-BE49-F238E27FC236}">
                  <a16:creationId xmlns:a16="http://schemas.microsoft.com/office/drawing/2014/main" id="{104FD2B2-92CB-DE0A-407E-4974775DF7C4}"/>
                </a:ext>
              </a:extLst>
            </p:cNvPr>
            <p:cNvSpPr/>
            <p:nvPr/>
          </p:nvSpPr>
          <p:spPr>
            <a:xfrm rot="-5368752">
              <a:off x="2307093" y="1949013"/>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7" name="Freeform 416">
              <a:extLst>
                <a:ext uri="{FF2B5EF4-FFF2-40B4-BE49-F238E27FC236}">
                  <a16:creationId xmlns:a16="http://schemas.microsoft.com/office/drawing/2014/main" id="{078E2AF4-0F01-39DD-D650-43637DE0B32B}"/>
                </a:ext>
              </a:extLst>
            </p:cNvPr>
            <p:cNvSpPr/>
            <p:nvPr/>
          </p:nvSpPr>
          <p:spPr>
            <a:xfrm rot="-5368752">
              <a:off x="2268353" y="1949582"/>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8" name="Freeform 417">
              <a:extLst>
                <a:ext uri="{FF2B5EF4-FFF2-40B4-BE49-F238E27FC236}">
                  <a16:creationId xmlns:a16="http://schemas.microsoft.com/office/drawing/2014/main" id="{92E8F7EC-15A0-6433-7A9E-92307CE7F5DE}"/>
                </a:ext>
              </a:extLst>
            </p:cNvPr>
            <p:cNvSpPr/>
            <p:nvPr/>
          </p:nvSpPr>
          <p:spPr>
            <a:xfrm rot="-5368752">
              <a:off x="2233574" y="1949026"/>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19" name="Freeform 418">
              <a:extLst>
                <a:ext uri="{FF2B5EF4-FFF2-40B4-BE49-F238E27FC236}">
                  <a16:creationId xmlns:a16="http://schemas.microsoft.com/office/drawing/2014/main" id="{3FDD5424-C9C5-F047-160C-3319758FA33F}"/>
                </a:ext>
              </a:extLst>
            </p:cNvPr>
            <p:cNvSpPr/>
            <p:nvPr/>
          </p:nvSpPr>
          <p:spPr>
            <a:xfrm rot="-5368752">
              <a:off x="2172238" y="191707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0" name="Freeform 419">
              <a:extLst>
                <a:ext uri="{FF2B5EF4-FFF2-40B4-BE49-F238E27FC236}">
                  <a16:creationId xmlns:a16="http://schemas.microsoft.com/office/drawing/2014/main" id="{436ABA0B-6E65-9AFC-5DFD-189EA36C8719}"/>
                </a:ext>
              </a:extLst>
            </p:cNvPr>
            <p:cNvSpPr/>
            <p:nvPr/>
          </p:nvSpPr>
          <p:spPr>
            <a:xfrm rot="-5368752">
              <a:off x="2152862" y="1917995"/>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5" y="37941"/>
                    <a:pt x="0" y="29448"/>
                    <a:pt x="0" y="18971"/>
                  </a:cubicBezTo>
                  <a:cubicBezTo>
                    <a:pt x="0" y="8493"/>
                    <a:pt x="8515"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1" name="Freeform 420">
              <a:extLst>
                <a:ext uri="{FF2B5EF4-FFF2-40B4-BE49-F238E27FC236}">
                  <a16:creationId xmlns:a16="http://schemas.microsoft.com/office/drawing/2014/main" id="{09579284-7CCF-DCD6-0E96-06222306F3DB}"/>
                </a:ext>
              </a:extLst>
            </p:cNvPr>
            <p:cNvSpPr/>
            <p:nvPr/>
          </p:nvSpPr>
          <p:spPr>
            <a:xfrm rot="-5368752">
              <a:off x="2090746" y="1892826"/>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2" name="Freeform 421">
              <a:extLst>
                <a:ext uri="{FF2B5EF4-FFF2-40B4-BE49-F238E27FC236}">
                  <a16:creationId xmlns:a16="http://schemas.microsoft.com/office/drawing/2014/main" id="{48CC93CF-7F01-944D-4A2B-566E14FEC734}"/>
                </a:ext>
              </a:extLst>
            </p:cNvPr>
            <p:cNvSpPr/>
            <p:nvPr/>
          </p:nvSpPr>
          <p:spPr>
            <a:xfrm rot="-5368752">
              <a:off x="2083639" y="189205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3" name="Freeform 422">
              <a:extLst>
                <a:ext uri="{FF2B5EF4-FFF2-40B4-BE49-F238E27FC236}">
                  <a16:creationId xmlns:a16="http://schemas.microsoft.com/office/drawing/2014/main" id="{79483834-0CC7-53D4-7444-A8AE2E7381F9}"/>
                </a:ext>
              </a:extLst>
            </p:cNvPr>
            <p:cNvSpPr/>
            <p:nvPr/>
          </p:nvSpPr>
          <p:spPr>
            <a:xfrm rot="-5368752">
              <a:off x="1712289" y="183993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4" name="Freeform 423">
              <a:extLst>
                <a:ext uri="{FF2B5EF4-FFF2-40B4-BE49-F238E27FC236}">
                  <a16:creationId xmlns:a16="http://schemas.microsoft.com/office/drawing/2014/main" id="{4AE7BE92-7BBD-C955-293A-C5E9E28B7A2E}"/>
                </a:ext>
              </a:extLst>
            </p:cNvPr>
            <p:cNvSpPr/>
            <p:nvPr/>
          </p:nvSpPr>
          <p:spPr>
            <a:xfrm rot="-5368752">
              <a:off x="1649467" y="181595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5" name="Freeform 424">
              <a:extLst>
                <a:ext uri="{FF2B5EF4-FFF2-40B4-BE49-F238E27FC236}">
                  <a16:creationId xmlns:a16="http://schemas.microsoft.com/office/drawing/2014/main" id="{FBF172DA-8156-6E74-99ED-CA091200BFA2}"/>
                </a:ext>
              </a:extLst>
            </p:cNvPr>
            <p:cNvSpPr/>
            <p:nvPr/>
          </p:nvSpPr>
          <p:spPr>
            <a:xfrm rot="-5368752">
              <a:off x="1640097" y="1770469"/>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6" name="Freeform 425">
              <a:extLst>
                <a:ext uri="{FF2B5EF4-FFF2-40B4-BE49-F238E27FC236}">
                  <a16:creationId xmlns:a16="http://schemas.microsoft.com/office/drawing/2014/main" id="{9FB6A7EB-BF1E-04C0-B5C8-3B4F4A819769}"/>
                </a:ext>
              </a:extLst>
            </p:cNvPr>
            <p:cNvSpPr/>
            <p:nvPr/>
          </p:nvSpPr>
          <p:spPr>
            <a:xfrm rot="-5368752">
              <a:off x="1630226" y="1769470"/>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7" name="Freeform 426">
              <a:extLst>
                <a:ext uri="{FF2B5EF4-FFF2-40B4-BE49-F238E27FC236}">
                  <a16:creationId xmlns:a16="http://schemas.microsoft.com/office/drawing/2014/main" id="{30C7C0C4-B1A3-6832-8A17-F6019BC7C7EB}"/>
                </a:ext>
              </a:extLst>
            </p:cNvPr>
            <p:cNvSpPr/>
            <p:nvPr/>
          </p:nvSpPr>
          <p:spPr>
            <a:xfrm rot="-5368752">
              <a:off x="1516515" y="172282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8" name="Freeform 427">
              <a:extLst>
                <a:ext uri="{FF2B5EF4-FFF2-40B4-BE49-F238E27FC236}">
                  <a16:creationId xmlns:a16="http://schemas.microsoft.com/office/drawing/2014/main" id="{ADAF27AD-B0D8-DF41-E3F9-D8FBF431AE08}"/>
                </a:ext>
              </a:extLst>
            </p:cNvPr>
            <p:cNvSpPr/>
            <p:nvPr/>
          </p:nvSpPr>
          <p:spPr>
            <a:xfrm rot="-5368752">
              <a:off x="1444041" y="1696339"/>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29" name="Freeform 428">
              <a:extLst>
                <a:ext uri="{FF2B5EF4-FFF2-40B4-BE49-F238E27FC236}">
                  <a16:creationId xmlns:a16="http://schemas.microsoft.com/office/drawing/2014/main" id="{CB34F04B-EC5A-A7F4-74A3-F55F90F9CFCE}"/>
                </a:ext>
              </a:extLst>
            </p:cNvPr>
            <p:cNvSpPr/>
            <p:nvPr/>
          </p:nvSpPr>
          <p:spPr>
            <a:xfrm rot="-5368752">
              <a:off x="1423086" y="169693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0" name="Freeform 429">
              <a:extLst>
                <a:ext uri="{FF2B5EF4-FFF2-40B4-BE49-F238E27FC236}">
                  <a16:creationId xmlns:a16="http://schemas.microsoft.com/office/drawing/2014/main" id="{1B30DA38-D2F2-1D8B-2C37-0940AE707C29}"/>
                </a:ext>
              </a:extLst>
            </p:cNvPr>
            <p:cNvSpPr/>
            <p:nvPr/>
          </p:nvSpPr>
          <p:spPr>
            <a:xfrm rot="-5368752">
              <a:off x="1369727" y="1696832"/>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1" name="Freeform 430">
              <a:extLst>
                <a:ext uri="{FF2B5EF4-FFF2-40B4-BE49-F238E27FC236}">
                  <a16:creationId xmlns:a16="http://schemas.microsoft.com/office/drawing/2014/main" id="{57164B4A-16D3-2025-0825-F7DC6DF3E592}"/>
                </a:ext>
              </a:extLst>
            </p:cNvPr>
            <p:cNvSpPr/>
            <p:nvPr/>
          </p:nvSpPr>
          <p:spPr>
            <a:xfrm rot="-5368752">
              <a:off x="1354706" y="1697022"/>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2" name="Freeform 431">
              <a:extLst>
                <a:ext uri="{FF2B5EF4-FFF2-40B4-BE49-F238E27FC236}">
                  <a16:creationId xmlns:a16="http://schemas.microsoft.com/office/drawing/2014/main" id="{66627943-A708-B4F7-B48E-F4670DAD1B64}"/>
                </a:ext>
              </a:extLst>
            </p:cNvPr>
            <p:cNvSpPr/>
            <p:nvPr/>
          </p:nvSpPr>
          <p:spPr>
            <a:xfrm rot="-5368752">
              <a:off x="1289064" y="1683932"/>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3" name="Freeform 432">
              <a:extLst>
                <a:ext uri="{FF2B5EF4-FFF2-40B4-BE49-F238E27FC236}">
                  <a16:creationId xmlns:a16="http://schemas.microsoft.com/office/drawing/2014/main" id="{58A9C100-D316-BC8A-872F-AAEC6D0FB0F4}"/>
                </a:ext>
              </a:extLst>
            </p:cNvPr>
            <p:cNvSpPr/>
            <p:nvPr/>
          </p:nvSpPr>
          <p:spPr>
            <a:xfrm rot="-5368752">
              <a:off x="1259815" y="1683843"/>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4" name="Freeform 433">
              <a:extLst>
                <a:ext uri="{FF2B5EF4-FFF2-40B4-BE49-F238E27FC236}">
                  <a16:creationId xmlns:a16="http://schemas.microsoft.com/office/drawing/2014/main" id="{FC8BC1E2-2B24-2E55-BDC0-2E07BB6FB2E7}"/>
                </a:ext>
              </a:extLst>
            </p:cNvPr>
            <p:cNvSpPr/>
            <p:nvPr/>
          </p:nvSpPr>
          <p:spPr>
            <a:xfrm rot="-5368752">
              <a:off x="1169155" y="165741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5" name="Freeform 434">
              <a:extLst>
                <a:ext uri="{FF2B5EF4-FFF2-40B4-BE49-F238E27FC236}">
                  <a16:creationId xmlns:a16="http://schemas.microsoft.com/office/drawing/2014/main" id="{B8A63CBD-3906-B127-6979-86E884960690}"/>
                </a:ext>
              </a:extLst>
            </p:cNvPr>
            <p:cNvSpPr/>
            <p:nvPr/>
          </p:nvSpPr>
          <p:spPr>
            <a:xfrm rot="-5368752">
              <a:off x="1433839" y="169786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6" name="Freeform 435">
              <a:extLst>
                <a:ext uri="{FF2B5EF4-FFF2-40B4-BE49-F238E27FC236}">
                  <a16:creationId xmlns:a16="http://schemas.microsoft.com/office/drawing/2014/main" id="{E5108FAE-7051-FAE6-E214-079EA5E6B321}"/>
                </a:ext>
              </a:extLst>
            </p:cNvPr>
            <p:cNvSpPr/>
            <p:nvPr/>
          </p:nvSpPr>
          <p:spPr>
            <a:xfrm rot="-5368752">
              <a:off x="2487380" y="2006389"/>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7" name="Freeform 436">
              <a:extLst>
                <a:ext uri="{FF2B5EF4-FFF2-40B4-BE49-F238E27FC236}">
                  <a16:creationId xmlns:a16="http://schemas.microsoft.com/office/drawing/2014/main" id="{A84AA56A-525B-1CBF-23DB-1825BC0AF2A8}"/>
                </a:ext>
              </a:extLst>
            </p:cNvPr>
            <p:cNvSpPr/>
            <p:nvPr/>
          </p:nvSpPr>
          <p:spPr>
            <a:xfrm rot="-5368752">
              <a:off x="2705257" y="203766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8" name="Freeform 437">
              <a:extLst>
                <a:ext uri="{FF2B5EF4-FFF2-40B4-BE49-F238E27FC236}">
                  <a16:creationId xmlns:a16="http://schemas.microsoft.com/office/drawing/2014/main" id="{9D6403DB-9345-E37C-256E-4321C232529A}"/>
                </a:ext>
              </a:extLst>
            </p:cNvPr>
            <p:cNvSpPr/>
            <p:nvPr/>
          </p:nvSpPr>
          <p:spPr>
            <a:xfrm rot="-5368752">
              <a:off x="2684496" y="2037610"/>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39" name="Freeform 438">
              <a:extLst>
                <a:ext uri="{FF2B5EF4-FFF2-40B4-BE49-F238E27FC236}">
                  <a16:creationId xmlns:a16="http://schemas.microsoft.com/office/drawing/2014/main" id="{4CF48801-541D-0DE4-2016-75F1902AAB7E}"/>
                </a:ext>
              </a:extLst>
            </p:cNvPr>
            <p:cNvSpPr/>
            <p:nvPr/>
          </p:nvSpPr>
          <p:spPr>
            <a:xfrm rot="-5368752">
              <a:off x="2986001" y="2086937"/>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40" name="Freeform 439">
              <a:extLst>
                <a:ext uri="{FF2B5EF4-FFF2-40B4-BE49-F238E27FC236}">
                  <a16:creationId xmlns:a16="http://schemas.microsoft.com/office/drawing/2014/main" id="{41B7B02B-BF11-CC6E-6825-60104F0E492D}"/>
                </a:ext>
              </a:extLst>
            </p:cNvPr>
            <p:cNvSpPr/>
            <p:nvPr/>
          </p:nvSpPr>
          <p:spPr>
            <a:xfrm rot="-5368752">
              <a:off x="2968769" y="208745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41" name="Freeform 440">
              <a:extLst>
                <a:ext uri="{FF2B5EF4-FFF2-40B4-BE49-F238E27FC236}">
                  <a16:creationId xmlns:a16="http://schemas.microsoft.com/office/drawing/2014/main" id="{2AC2F225-4154-6070-CD11-57DCA288543B}"/>
                </a:ext>
              </a:extLst>
            </p:cNvPr>
            <p:cNvSpPr/>
            <p:nvPr/>
          </p:nvSpPr>
          <p:spPr>
            <a:xfrm rot="-5368752">
              <a:off x="2951549" y="208670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42" name="Freeform 441">
              <a:extLst>
                <a:ext uri="{FF2B5EF4-FFF2-40B4-BE49-F238E27FC236}">
                  <a16:creationId xmlns:a16="http://schemas.microsoft.com/office/drawing/2014/main" id="{F10FF79C-006F-5146-3FF2-E32972057B0F}"/>
                </a:ext>
              </a:extLst>
            </p:cNvPr>
            <p:cNvSpPr/>
            <p:nvPr/>
          </p:nvSpPr>
          <p:spPr>
            <a:xfrm rot="-5368752">
              <a:off x="2934317" y="208722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 name="Freeform 2106">
              <a:extLst>
                <a:ext uri="{FF2B5EF4-FFF2-40B4-BE49-F238E27FC236}">
                  <a16:creationId xmlns:a16="http://schemas.microsoft.com/office/drawing/2014/main" id="{8EE10C26-4BF7-F495-B722-F985193D7CE1}"/>
                </a:ext>
              </a:extLst>
            </p:cNvPr>
            <p:cNvSpPr/>
            <p:nvPr/>
          </p:nvSpPr>
          <p:spPr>
            <a:xfrm rot="16231248">
              <a:off x="3580053" y="208500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 name="Freeform 2101">
              <a:extLst>
                <a:ext uri="{FF2B5EF4-FFF2-40B4-BE49-F238E27FC236}">
                  <a16:creationId xmlns:a16="http://schemas.microsoft.com/office/drawing/2014/main" id="{FF083073-F3D1-7456-3018-20FA7C9F4E2B}"/>
                </a:ext>
              </a:extLst>
            </p:cNvPr>
            <p:cNvSpPr/>
            <p:nvPr/>
          </p:nvSpPr>
          <p:spPr>
            <a:xfrm rot="16231248">
              <a:off x="3841300" y="2085597"/>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 name="Freeform 2099">
              <a:extLst>
                <a:ext uri="{FF2B5EF4-FFF2-40B4-BE49-F238E27FC236}">
                  <a16:creationId xmlns:a16="http://schemas.microsoft.com/office/drawing/2014/main" id="{C6F6806F-B38E-663E-D3D1-D08FF945B5C4}"/>
                </a:ext>
              </a:extLst>
            </p:cNvPr>
            <p:cNvSpPr/>
            <p:nvPr/>
          </p:nvSpPr>
          <p:spPr>
            <a:xfrm rot="16231248">
              <a:off x="4020041" y="208480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sp>
        <p:nvSpPr>
          <p:cNvPr id="443" name="Freeform 442">
            <a:extLst>
              <a:ext uri="{FF2B5EF4-FFF2-40B4-BE49-F238E27FC236}">
                <a16:creationId xmlns:a16="http://schemas.microsoft.com/office/drawing/2014/main" id="{81B6F082-EAC6-5B31-A016-34DA1FEEF44B}"/>
              </a:ext>
            </a:extLst>
          </p:cNvPr>
          <p:cNvSpPr/>
          <p:nvPr/>
        </p:nvSpPr>
        <p:spPr>
          <a:xfrm>
            <a:off x="1579331" y="1960854"/>
            <a:ext cx="3865876" cy="1030265"/>
          </a:xfrm>
          <a:custGeom>
            <a:avLst/>
            <a:gdLst>
              <a:gd name="connsiteX0" fmla="*/ 2899407 w 2899407"/>
              <a:gd name="connsiteY0" fmla="*/ 772700 h 772699"/>
              <a:gd name="connsiteX1" fmla="*/ 1591061 w 2899407"/>
              <a:gd name="connsiteY1" fmla="*/ 772700 h 772699"/>
              <a:gd name="connsiteX2" fmla="*/ 1591061 w 2899407"/>
              <a:gd name="connsiteY2" fmla="*/ 728437 h 772699"/>
              <a:gd name="connsiteX3" fmla="*/ 1441463 w 2899407"/>
              <a:gd name="connsiteY3" fmla="*/ 728437 h 772699"/>
              <a:gd name="connsiteX4" fmla="*/ 1441463 w 2899407"/>
              <a:gd name="connsiteY4" fmla="*/ 693027 h 772699"/>
              <a:gd name="connsiteX5" fmla="*/ 1323560 w 2899407"/>
              <a:gd name="connsiteY5" fmla="*/ 693027 h 772699"/>
              <a:gd name="connsiteX6" fmla="*/ 1323560 w 2899407"/>
              <a:gd name="connsiteY6" fmla="*/ 629794 h 772699"/>
              <a:gd name="connsiteX7" fmla="*/ 1295669 w 2899407"/>
              <a:gd name="connsiteY7" fmla="*/ 629794 h 772699"/>
              <a:gd name="connsiteX8" fmla="*/ 1295669 w 2899407"/>
              <a:gd name="connsiteY8" fmla="*/ 598178 h 772699"/>
              <a:gd name="connsiteX9" fmla="*/ 1152410 w 2899407"/>
              <a:gd name="connsiteY9" fmla="*/ 598178 h 772699"/>
              <a:gd name="connsiteX10" fmla="*/ 1152410 w 2899407"/>
              <a:gd name="connsiteY10" fmla="*/ 574150 h 772699"/>
              <a:gd name="connsiteX11" fmla="*/ 1095360 w 2899407"/>
              <a:gd name="connsiteY11" fmla="*/ 574150 h 772699"/>
              <a:gd name="connsiteX12" fmla="*/ 1095360 w 2899407"/>
              <a:gd name="connsiteY12" fmla="*/ 510918 h 772699"/>
              <a:gd name="connsiteX13" fmla="*/ 1037042 w 2899407"/>
              <a:gd name="connsiteY13" fmla="*/ 510918 h 772699"/>
              <a:gd name="connsiteX14" fmla="*/ 1037042 w 2899407"/>
              <a:gd name="connsiteY14" fmla="*/ 480566 h 772699"/>
              <a:gd name="connsiteX15" fmla="*/ 1000276 w 2899407"/>
              <a:gd name="connsiteY15" fmla="*/ 480566 h 772699"/>
              <a:gd name="connsiteX16" fmla="*/ 1000276 w 2899407"/>
              <a:gd name="connsiteY16" fmla="*/ 455273 h 772699"/>
              <a:gd name="connsiteX17" fmla="*/ 925478 w 2899407"/>
              <a:gd name="connsiteY17" fmla="*/ 455273 h 772699"/>
              <a:gd name="connsiteX18" fmla="*/ 925478 w 2899407"/>
              <a:gd name="connsiteY18" fmla="*/ 427451 h 772699"/>
              <a:gd name="connsiteX19" fmla="*/ 881105 w 2899407"/>
              <a:gd name="connsiteY19" fmla="*/ 427451 h 772699"/>
              <a:gd name="connsiteX20" fmla="*/ 881105 w 2899407"/>
              <a:gd name="connsiteY20" fmla="*/ 403423 h 772699"/>
              <a:gd name="connsiteX21" fmla="*/ 732775 w 2899407"/>
              <a:gd name="connsiteY21" fmla="*/ 403423 h 772699"/>
              <a:gd name="connsiteX22" fmla="*/ 732775 w 2899407"/>
              <a:gd name="connsiteY22" fmla="*/ 371806 h 772699"/>
              <a:gd name="connsiteX23" fmla="*/ 720098 w 2899407"/>
              <a:gd name="connsiteY23" fmla="*/ 371806 h 772699"/>
              <a:gd name="connsiteX24" fmla="*/ 720098 w 2899407"/>
              <a:gd name="connsiteY24" fmla="*/ 346513 h 772699"/>
              <a:gd name="connsiteX25" fmla="*/ 706152 w 2899407"/>
              <a:gd name="connsiteY25" fmla="*/ 346513 h 772699"/>
              <a:gd name="connsiteX26" fmla="*/ 706152 w 2899407"/>
              <a:gd name="connsiteY26" fmla="*/ 322485 h 772699"/>
              <a:gd name="connsiteX27" fmla="*/ 657976 w 2899407"/>
              <a:gd name="connsiteY27" fmla="*/ 322485 h 772699"/>
              <a:gd name="connsiteX28" fmla="*/ 657976 w 2899407"/>
              <a:gd name="connsiteY28" fmla="*/ 295928 h 772699"/>
              <a:gd name="connsiteX29" fmla="*/ 510914 w 2899407"/>
              <a:gd name="connsiteY29" fmla="*/ 295928 h 772699"/>
              <a:gd name="connsiteX30" fmla="*/ 510914 w 2899407"/>
              <a:gd name="connsiteY30" fmla="*/ 241548 h 772699"/>
              <a:gd name="connsiteX31" fmla="*/ 502040 w 2899407"/>
              <a:gd name="connsiteY31" fmla="*/ 241548 h 772699"/>
              <a:gd name="connsiteX32" fmla="*/ 502040 w 2899407"/>
              <a:gd name="connsiteY32" fmla="*/ 222578 h 772699"/>
              <a:gd name="connsiteX33" fmla="*/ 292857 w 2899407"/>
              <a:gd name="connsiteY33" fmla="*/ 222578 h 772699"/>
              <a:gd name="connsiteX34" fmla="*/ 292857 w 2899407"/>
              <a:gd name="connsiteY34" fmla="*/ 193491 h 772699"/>
              <a:gd name="connsiteX35" fmla="*/ 267501 w 2899407"/>
              <a:gd name="connsiteY35" fmla="*/ 193491 h 772699"/>
              <a:gd name="connsiteX36" fmla="*/ 267501 w 2899407"/>
              <a:gd name="connsiteY36" fmla="*/ 153022 h 772699"/>
              <a:gd name="connsiteX37" fmla="*/ 258627 w 2899407"/>
              <a:gd name="connsiteY37" fmla="*/ 153022 h 772699"/>
              <a:gd name="connsiteX38" fmla="*/ 258627 w 2899407"/>
              <a:gd name="connsiteY38" fmla="*/ 128994 h 772699"/>
              <a:gd name="connsiteX39" fmla="*/ 253556 w 2899407"/>
              <a:gd name="connsiteY39" fmla="*/ 128994 h 772699"/>
              <a:gd name="connsiteX40" fmla="*/ 253556 w 2899407"/>
              <a:gd name="connsiteY40" fmla="*/ 83467 h 772699"/>
              <a:gd name="connsiteX41" fmla="*/ 239610 w 2899407"/>
              <a:gd name="connsiteY41" fmla="*/ 83467 h 772699"/>
              <a:gd name="connsiteX42" fmla="*/ 239610 w 2899407"/>
              <a:gd name="connsiteY42" fmla="*/ 61968 h 772699"/>
              <a:gd name="connsiteX43" fmla="*/ 211719 w 2899407"/>
              <a:gd name="connsiteY43" fmla="*/ 61968 h 772699"/>
              <a:gd name="connsiteX44" fmla="*/ 211719 w 2899407"/>
              <a:gd name="connsiteY44" fmla="*/ 39204 h 772699"/>
              <a:gd name="connsiteX45" fmla="*/ 149598 w 2899407"/>
              <a:gd name="connsiteY45" fmla="*/ 39204 h 772699"/>
              <a:gd name="connsiteX46" fmla="*/ 149598 w 2899407"/>
              <a:gd name="connsiteY46" fmla="*/ 21499 h 772699"/>
              <a:gd name="connsiteX47" fmla="*/ 114100 w 2899407"/>
              <a:gd name="connsiteY47" fmla="*/ 21499 h 772699"/>
              <a:gd name="connsiteX48" fmla="*/ 114100 w 2899407"/>
              <a:gd name="connsiteY48" fmla="*/ 0 h 772699"/>
              <a:gd name="connsiteX49" fmla="*/ 0 w 2899407"/>
              <a:gd name="connsiteY49" fmla="*/ 0 h 77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99407" h="772699">
                <a:moveTo>
                  <a:pt x="2899407" y="772700"/>
                </a:moveTo>
                <a:lnTo>
                  <a:pt x="1591061" y="772700"/>
                </a:lnTo>
                <a:lnTo>
                  <a:pt x="1591061" y="728437"/>
                </a:lnTo>
                <a:lnTo>
                  <a:pt x="1441463" y="728437"/>
                </a:lnTo>
                <a:lnTo>
                  <a:pt x="1441463" y="693027"/>
                </a:lnTo>
                <a:lnTo>
                  <a:pt x="1323560" y="693027"/>
                </a:lnTo>
                <a:lnTo>
                  <a:pt x="1323560" y="629794"/>
                </a:lnTo>
                <a:lnTo>
                  <a:pt x="1295669" y="629794"/>
                </a:lnTo>
                <a:lnTo>
                  <a:pt x="1295669" y="598178"/>
                </a:lnTo>
                <a:lnTo>
                  <a:pt x="1152410" y="598178"/>
                </a:lnTo>
                <a:lnTo>
                  <a:pt x="1152410" y="574150"/>
                </a:lnTo>
                <a:lnTo>
                  <a:pt x="1095360" y="574150"/>
                </a:lnTo>
                <a:lnTo>
                  <a:pt x="1095360" y="510918"/>
                </a:lnTo>
                <a:lnTo>
                  <a:pt x="1037042" y="510918"/>
                </a:lnTo>
                <a:lnTo>
                  <a:pt x="1037042" y="480566"/>
                </a:lnTo>
                <a:lnTo>
                  <a:pt x="1000276" y="480566"/>
                </a:lnTo>
                <a:lnTo>
                  <a:pt x="1000276" y="455273"/>
                </a:lnTo>
                <a:lnTo>
                  <a:pt x="925478" y="455273"/>
                </a:lnTo>
                <a:lnTo>
                  <a:pt x="925478" y="427451"/>
                </a:lnTo>
                <a:lnTo>
                  <a:pt x="881105" y="427451"/>
                </a:lnTo>
                <a:lnTo>
                  <a:pt x="881105" y="403423"/>
                </a:lnTo>
                <a:lnTo>
                  <a:pt x="732775" y="403423"/>
                </a:lnTo>
                <a:lnTo>
                  <a:pt x="732775" y="371806"/>
                </a:lnTo>
                <a:lnTo>
                  <a:pt x="720098" y="371806"/>
                </a:lnTo>
                <a:lnTo>
                  <a:pt x="720098" y="346513"/>
                </a:lnTo>
                <a:lnTo>
                  <a:pt x="706152" y="346513"/>
                </a:lnTo>
                <a:lnTo>
                  <a:pt x="706152" y="322485"/>
                </a:lnTo>
                <a:lnTo>
                  <a:pt x="657976" y="322485"/>
                </a:lnTo>
                <a:lnTo>
                  <a:pt x="657976" y="295928"/>
                </a:lnTo>
                <a:lnTo>
                  <a:pt x="510914" y="295928"/>
                </a:lnTo>
                <a:lnTo>
                  <a:pt x="510914" y="241548"/>
                </a:lnTo>
                <a:lnTo>
                  <a:pt x="502040" y="241548"/>
                </a:lnTo>
                <a:lnTo>
                  <a:pt x="502040" y="222578"/>
                </a:lnTo>
                <a:lnTo>
                  <a:pt x="292857" y="222578"/>
                </a:lnTo>
                <a:lnTo>
                  <a:pt x="292857" y="193491"/>
                </a:lnTo>
                <a:lnTo>
                  <a:pt x="267501" y="193491"/>
                </a:lnTo>
                <a:lnTo>
                  <a:pt x="267501" y="153022"/>
                </a:lnTo>
                <a:lnTo>
                  <a:pt x="258627" y="153022"/>
                </a:lnTo>
                <a:lnTo>
                  <a:pt x="258627" y="128994"/>
                </a:lnTo>
                <a:lnTo>
                  <a:pt x="253556" y="128994"/>
                </a:lnTo>
                <a:lnTo>
                  <a:pt x="253556" y="83467"/>
                </a:lnTo>
                <a:lnTo>
                  <a:pt x="239610" y="83467"/>
                </a:lnTo>
                <a:lnTo>
                  <a:pt x="239610" y="61968"/>
                </a:lnTo>
                <a:lnTo>
                  <a:pt x="211719" y="61968"/>
                </a:lnTo>
                <a:lnTo>
                  <a:pt x="211719" y="39204"/>
                </a:lnTo>
                <a:lnTo>
                  <a:pt x="149598" y="39204"/>
                </a:lnTo>
                <a:lnTo>
                  <a:pt x="149598" y="21499"/>
                </a:lnTo>
                <a:lnTo>
                  <a:pt x="114100" y="21499"/>
                </a:lnTo>
                <a:lnTo>
                  <a:pt x="114100" y="0"/>
                </a:lnTo>
                <a:lnTo>
                  <a:pt x="0" y="0"/>
                </a:lnTo>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44" name="Freeform 443">
            <a:extLst>
              <a:ext uri="{FF2B5EF4-FFF2-40B4-BE49-F238E27FC236}">
                <a16:creationId xmlns:a16="http://schemas.microsoft.com/office/drawing/2014/main" id="{EF00F9A0-A333-8628-6EC0-B692DDE7CDA2}"/>
              </a:ext>
            </a:extLst>
          </p:cNvPr>
          <p:cNvSpPr/>
          <p:nvPr/>
        </p:nvSpPr>
        <p:spPr>
          <a:xfrm>
            <a:off x="1579331" y="1955795"/>
            <a:ext cx="3860804" cy="580051"/>
          </a:xfrm>
          <a:custGeom>
            <a:avLst/>
            <a:gdLst>
              <a:gd name="connsiteX0" fmla="*/ 2895604 w 2895603"/>
              <a:gd name="connsiteY0" fmla="*/ 435039 h 435038"/>
              <a:gd name="connsiteX1" fmla="*/ 1753336 w 2895603"/>
              <a:gd name="connsiteY1" fmla="*/ 435039 h 435038"/>
              <a:gd name="connsiteX2" fmla="*/ 1753336 w 2895603"/>
              <a:gd name="connsiteY2" fmla="*/ 384453 h 435038"/>
              <a:gd name="connsiteX3" fmla="*/ 1517530 w 2895603"/>
              <a:gd name="connsiteY3" fmla="*/ 384453 h 435038"/>
              <a:gd name="connsiteX4" fmla="*/ 1517530 w 2895603"/>
              <a:gd name="connsiteY4" fmla="*/ 355366 h 435038"/>
              <a:gd name="connsiteX5" fmla="*/ 1157481 w 2895603"/>
              <a:gd name="connsiteY5" fmla="*/ 355366 h 435038"/>
              <a:gd name="connsiteX6" fmla="*/ 1157481 w 2895603"/>
              <a:gd name="connsiteY6" fmla="*/ 318691 h 435038"/>
              <a:gd name="connsiteX7" fmla="*/ 1152410 w 2895603"/>
              <a:gd name="connsiteY7" fmla="*/ 318691 h 435038"/>
              <a:gd name="connsiteX8" fmla="*/ 1152410 w 2895603"/>
              <a:gd name="connsiteY8" fmla="*/ 292134 h 435038"/>
              <a:gd name="connsiteX9" fmla="*/ 1042113 w 2895603"/>
              <a:gd name="connsiteY9" fmla="*/ 292134 h 435038"/>
              <a:gd name="connsiteX10" fmla="*/ 1042113 w 2895603"/>
              <a:gd name="connsiteY10" fmla="*/ 263047 h 435038"/>
              <a:gd name="connsiteX11" fmla="*/ 949565 w 2895603"/>
              <a:gd name="connsiteY11" fmla="*/ 263047 h 435038"/>
              <a:gd name="connsiteX12" fmla="*/ 949565 w 2895603"/>
              <a:gd name="connsiteY12" fmla="*/ 239018 h 435038"/>
              <a:gd name="connsiteX13" fmla="*/ 840537 w 2895603"/>
              <a:gd name="connsiteY13" fmla="*/ 239018 h 435038"/>
              <a:gd name="connsiteX14" fmla="*/ 840537 w 2895603"/>
              <a:gd name="connsiteY14" fmla="*/ 212461 h 435038"/>
              <a:gd name="connsiteX15" fmla="*/ 739114 w 2895603"/>
              <a:gd name="connsiteY15" fmla="*/ 212461 h 435038"/>
              <a:gd name="connsiteX16" fmla="*/ 739114 w 2895603"/>
              <a:gd name="connsiteY16" fmla="*/ 192227 h 435038"/>
              <a:gd name="connsiteX17" fmla="*/ 529931 w 2895603"/>
              <a:gd name="connsiteY17" fmla="*/ 192227 h 435038"/>
              <a:gd name="connsiteX18" fmla="*/ 529931 w 2895603"/>
              <a:gd name="connsiteY18" fmla="*/ 163140 h 435038"/>
              <a:gd name="connsiteX19" fmla="*/ 480488 w 2895603"/>
              <a:gd name="connsiteY19" fmla="*/ 163140 h 435038"/>
              <a:gd name="connsiteX20" fmla="*/ 480488 w 2895603"/>
              <a:gd name="connsiteY20" fmla="*/ 115083 h 435038"/>
              <a:gd name="connsiteX21" fmla="*/ 442454 w 2895603"/>
              <a:gd name="connsiteY21" fmla="*/ 115083 h 435038"/>
              <a:gd name="connsiteX22" fmla="*/ 442454 w 2895603"/>
              <a:gd name="connsiteY22" fmla="*/ 92319 h 435038"/>
              <a:gd name="connsiteX23" fmla="*/ 381601 w 2895603"/>
              <a:gd name="connsiteY23" fmla="*/ 92319 h 435038"/>
              <a:gd name="connsiteX24" fmla="*/ 381601 w 2895603"/>
              <a:gd name="connsiteY24" fmla="*/ 68291 h 435038"/>
              <a:gd name="connsiteX25" fmla="*/ 286518 w 2895603"/>
              <a:gd name="connsiteY25" fmla="*/ 68291 h 435038"/>
              <a:gd name="connsiteX26" fmla="*/ 286518 w 2895603"/>
              <a:gd name="connsiteY26" fmla="*/ 42998 h 435038"/>
              <a:gd name="connsiteX27" fmla="*/ 157204 w 2895603"/>
              <a:gd name="connsiteY27" fmla="*/ 42998 h 435038"/>
              <a:gd name="connsiteX28" fmla="*/ 157204 w 2895603"/>
              <a:gd name="connsiteY28" fmla="*/ 25293 h 435038"/>
              <a:gd name="connsiteX29" fmla="*/ 30427 w 2895603"/>
              <a:gd name="connsiteY29" fmla="*/ 25293 h 435038"/>
              <a:gd name="connsiteX30" fmla="*/ 30427 w 2895603"/>
              <a:gd name="connsiteY30" fmla="*/ 0 h 435038"/>
              <a:gd name="connsiteX31" fmla="*/ 0 w 2895603"/>
              <a:gd name="connsiteY31" fmla="*/ 0 h 4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5603" h="435038">
                <a:moveTo>
                  <a:pt x="2895604" y="435039"/>
                </a:moveTo>
                <a:lnTo>
                  <a:pt x="1753336" y="435039"/>
                </a:lnTo>
                <a:lnTo>
                  <a:pt x="1753336" y="384453"/>
                </a:lnTo>
                <a:lnTo>
                  <a:pt x="1517530" y="384453"/>
                </a:lnTo>
                <a:lnTo>
                  <a:pt x="1517530" y="355366"/>
                </a:lnTo>
                <a:lnTo>
                  <a:pt x="1157481" y="355366"/>
                </a:lnTo>
                <a:lnTo>
                  <a:pt x="1157481" y="318691"/>
                </a:lnTo>
                <a:lnTo>
                  <a:pt x="1152410" y="318691"/>
                </a:lnTo>
                <a:lnTo>
                  <a:pt x="1152410" y="292134"/>
                </a:lnTo>
                <a:lnTo>
                  <a:pt x="1042113" y="292134"/>
                </a:lnTo>
                <a:lnTo>
                  <a:pt x="1042113" y="263047"/>
                </a:lnTo>
                <a:lnTo>
                  <a:pt x="949565" y="263047"/>
                </a:lnTo>
                <a:lnTo>
                  <a:pt x="949565" y="239018"/>
                </a:lnTo>
                <a:lnTo>
                  <a:pt x="840537" y="239018"/>
                </a:lnTo>
                <a:lnTo>
                  <a:pt x="840537" y="212461"/>
                </a:lnTo>
                <a:lnTo>
                  <a:pt x="739114" y="212461"/>
                </a:lnTo>
                <a:lnTo>
                  <a:pt x="739114" y="192227"/>
                </a:lnTo>
                <a:lnTo>
                  <a:pt x="529931" y="192227"/>
                </a:lnTo>
                <a:lnTo>
                  <a:pt x="529931" y="163140"/>
                </a:lnTo>
                <a:lnTo>
                  <a:pt x="480488" y="163140"/>
                </a:lnTo>
                <a:lnTo>
                  <a:pt x="480488" y="115083"/>
                </a:lnTo>
                <a:lnTo>
                  <a:pt x="442454" y="115083"/>
                </a:lnTo>
                <a:lnTo>
                  <a:pt x="442454" y="92319"/>
                </a:lnTo>
                <a:lnTo>
                  <a:pt x="381601" y="92319"/>
                </a:lnTo>
                <a:lnTo>
                  <a:pt x="381601" y="68291"/>
                </a:lnTo>
                <a:lnTo>
                  <a:pt x="286518" y="68291"/>
                </a:lnTo>
                <a:lnTo>
                  <a:pt x="286518" y="42998"/>
                </a:lnTo>
                <a:lnTo>
                  <a:pt x="157204" y="42998"/>
                </a:lnTo>
                <a:lnTo>
                  <a:pt x="157204" y="25293"/>
                </a:lnTo>
                <a:lnTo>
                  <a:pt x="30427" y="25293"/>
                </a:lnTo>
                <a:lnTo>
                  <a:pt x="30427" y="0"/>
                </a:lnTo>
                <a:lnTo>
                  <a:pt x="0" y="0"/>
                </a:lnTo>
              </a:path>
            </a:pathLst>
          </a:custGeom>
          <a:noFill/>
          <a:ln w="12674"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445" name="Graphic 10">
            <a:extLst>
              <a:ext uri="{FF2B5EF4-FFF2-40B4-BE49-F238E27FC236}">
                <a16:creationId xmlns:a16="http://schemas.microsoft.com/office/drawing/2014/main" id="{3C18A5E1-6F0C-3A1F-0991-126A5A3979AF}"/>
              </a:ext>
            </a:extLst>
          </p:cNvPr>
          <p:cNvGrpSpPr/>
          <p:nvPr/>
        </p:nvGrpSpPr>
        <p:grpSpPr>
          <a:xfrm>
            <a:off x="7335040" y="1933290"/>
            <a:ext cx="3874328" cy="1261273"/>
            <a:chOff x="5501280" y="1662469"/>
            <a:chExt cx="2905746" cy="945955"/>
          </a:xfrm>
          <a:noFill/>
        </p:grpSpPr>
        <p:sp>
          <p:nvSpPr>
            <p:cNvPr id="446" name="Freeform 445">
              <a:extLst>
                <a:ext uri="{FF2B5EF4-FFF2-40B4-BE49-F238E27FC236}">
                  <a16:creationId xmlns:a16="http://schemas.microsoft.com/office/drawing/2014/main" id="{6BF03C2B-07D2-4DCD-1DC6-C3E4C1225D58}"/>
                </a:ext>
              </a:extLst>
            </p:cNvPr>
            <p:cNvSpPr/>
            <p:nvPr/>
          </p:nvSpPr>
          <p:spPr>
            <a:xfrm>
              <a:off x="8363922" y="2570485"/>
              <a:ext cx="43104" cy="35410"/>
            </a:xfrm>
            <a:custGeom>
              <a:avLst/>
              <a:gdLst>
                <a:gd name="connsiteX0" fmla="*/ 22821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1"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47" name="Freeform 446">
              <a:extLst>
                <a:ext uri="{FF2B5EF4-FFF2-40B4-BE49-F238E27FC236}">
                  <a16:creationId xmlns:a16="http://schemas.microsoft.com/office/drawing/2014/main" id="{E6696CC3-9BD6-7DFD-A75A-F67BD8100815}"/>
                </a:ext>
              </a:extLst>
            </p:cNvPr>
            <p:cNvSpPr/>
            <p:nvPr/>
          </p:nvSpPr>
          <p:spPr>
            <a:xfrm>
              <a:off x="8017819" y="2570485"/>
              <a:ext cx="43104" cy="35410"/>
            </a:xfrm>
            <a:custGeom>
              <a:avLst/>
              <a:gdLst>
                <a:gd name="connsiteX0" fmla="*/ 22820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2" name="Freeform 2111">
              <a:extLst>
                <a:ext uri="{FF2B5EF4-FFF2-40B4-BE49-F238E27FC236}">
                  <a16:creationId xmlns:a16="http://schemas.microsoft.com/office/drawing/2014/main" id="{B37C01E6-F34E-DA75-1A8B-E6383DF4A87F}"/>
                </a:ext>
              </a:extLst>
            </p:cNvPr>
            <p:cNvSpPr/>
            <p:nvPr/>
          </p:nvSpPr>
          <p:spPr>
            <a:xfrm>
              <a:off x="7992463" y="2570485"/>
              <a:ext cx="43104" cy="35410"/>
            </a:xfrm>
            <a:custGeom>
              <a:avLst/>
              <a:gdLst>
                <a:gd name="connsiteX0" fmla="*/ 22820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3" name="Freeform 2112">
              <a:extLst>
                <a:ext uri="{FF2B5EF4-FFF2-40B4-BE49-F238E27FC236}">
                  <a16:creationId xmlns:a16="http://schemas.microsoft.com/office/drawing/2014/main" id="{112866B8-AA1C-498B-DD1A-B768D3DBC5F4}"/>
                </a:ext>
              </a:extLst>
            </p:cNvPr>
            <p:cNvSpPr/>
            <p:nvPr/>
          </p:nvSpPr>
          <p:spPr>
            <a:xfrm>
              <a:off x="7978518" y="2570485"/>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4" name="Freeform 2113">
              <a:extLst>
                <a:ext uri="{FF2B5EF4-FFF2-40B4-BE49-F238E27FC236}">
                  <a16:creationId xmlns:a16="http://schemas.microsoft.com/office/drawing/2014/main" id="{F525DF0A-DBFE-8059-BED7-45A499B866D2}"/>
                </a:ext>
              </a:extLst>
            </p:cNvPr>
            <p:cNvSpPr/>
            <p:nvPr/>
          </p:nvSpPr>
          <p:spPr>
            <a:xfrm>
              <a:off x="7965840" y="2570485"/>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5" name="Freeform 2114">
              <a:extLst>
                <a:ext uri="{FF2B5EF4-FFF2-40B4-BE49-F238E27FC236}">
                  <a16:creationId xmlns:a16="http://schemas.microsoft.com/office/drawing/2014/main" id="{EC49BEB9-3C05-5F19-AD4A-9AE2AF1438BD}"/>
                </a:ext>
              </a:extLst>
            </p:cNvPr>
            <p:cNvSpPr/>
            <p:nvPr/>
          </p:nvSpPr>
          <p:spPr>
            <a:xfrm>
              <a:off x="7939216" y="2570485"/>
              <a:ext cx="43104" cy="36674"/>
            </a:xfrm>
            <a:custGeom>
              <a:avLst/>
              <a:gdLst>
                <a:gd name="connsiteX0" fmla="*/ 22821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1"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6" name="Freeform 2115">
              <a:extLst>
                <a:ext uri="{FF2B5EF4-FFF2-40B4-BE49-F238E27FC236}">
                  <a16:creationId xmlns:a16="http://schemas.microsoft.com/office/drawing/2014/main" id="{4B034D4A-AA82-6C9B-3EF4-2696F6897276}"/>
                </a:ext>
              </a:extLst>
            </p:cNvPr>
            <p:cNvSpPr/>
            <p:nvPr/>
          </p:nvSpPr>
          <p:spPr>
            <a:xfrm>
              <a:off x="7926538" y="2570485"/>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7" name="Freeform 2116">
              <a:extLst>
                <a:ext uri="{FF2B5EF4-FFF2-40B4-BE49-F238E27FC236}">
                  <a16:creationId xmlns:a16="http://schemas.microsoft.com/office/drawing/2014/main" id="{988684B9-223D-E13D-A977-793C37C6C4DE}"/>
                </a:ext>
              </a:extLst>
            </p:cNvPr>
            <p:cNvSpPr/>
            <p:nvPr/>
          </p:nvSpPr>
          <p:spPr>
            <a:xfrm>
              <a:off x="7908790" y="257175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8" name="Freeform 2117">
              <a:extLst>
                <a:ext uri="{FF2B5EF4-FFF2-40B4-BE49-F238E27FC236}">
                  <a16:creationId xmlns:a16="http://schemas.microsoft.com/office/drawing/2014/main" id="{6DC3F4B7-24E0-61DA-6571-F52F7F8B4DED}"/>
                </a:ext>
              </a:extLst>
            </p:cNvPr>
            <p:cNvSpPr/>
            <p:nvPr/>
          </p:nvSpPr>
          <p:spPr>
            <a:xfrm>
              <a:off x="7899915" y="2571750"/>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9" name="Freeform 2118">
              <a:extLst>
                <a:ext uri="{FF2B5EF4-FFF2-40B4-BE49-F238E27FC236}">
                  <a16:creationId xmlns:a16="http://schemas.microsoft.com/office/drawing/2014/main" id="{FC6BD0B5-0D67-EC03-A2AA-8271CCCF6803}"/>
                </a:ext>
              </a:extLst>
            </p:cNvPr>
            <p:cNvSpPr/>
            <p:nvPr/>
          </p:nvSpPr>
          <p:spPr>
            <a:xfrm>
              <a:off x="7897380" y="257175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0" name="Freeform 2119">
              <a:extLst>
                <a:ext uri="{FF2B5EF4-FFF2-40B4-BE49-F238E27FC236}">
                  <a16:creationId xmlns:a16="http://schemas.microsoft.com/office/drawing/2014/main" id="{491A4600-6521-DD19-E9CD-9E55AD536595}"/>
                </a:ext>
              </a:extLst>
            </p:cNvPr>
            <p:cNvSpPr/>
            <p:nvPr/>
          </p:nvSpPr>
          <p:spPr>
            <a:xfrm>
              <a:off x="7885970" y="2571750"/>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1" name="Freeform 2120">
              <a:extLst>
                <a:ext uri="{FF2B5EF4-FFF2-40B4-BE49-F238E27FC236}">
                  <a16:creationId xmlns:a16="http://schemas.microsoft.com/office/drawing/2014/main" id="{70912A8E-1106-B32F-EAAA-1AA0A5690061}"/>
                </a:ext>
              </a:extLst>
            </p:cNvPr>
            <p:cNvSpPr/>
            <p:nvPr/>
          </p:nvSpPr>
          <p:spPr>
            <a:xfrm>
              <a:off x="7638754" y="2571750"/>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2" name="Freeform 2121">
              <a:extLst>
                <a:ext uri="{FF2B5EF4-FFF2-40B4-BE49-F238E27FC236}">
                  <a16:creationId xmlns:a16="http://schemas.microsoft.com/office/drawing/2014/main" id="{6652E872-046D-BEAA-5124-CC388AE83771}"/>
                </a:ext>
              </a:extLst>
            </p:cNvPr>
            <p:cNvSpPr/>
            <p:nvPr/>
          </p:nvSpPr>
          <p:spPr>
            <a:xfrm>
              <a:off x="7569026" y="2571750"/>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3" name="Freeform 2122">
              <a:extLst>
                <a:ext uri="{FF2B5EF4-FFF2-40B4-BE49-F238E27FC236}">
                  <a16:creationId xmlns:a16="http://schemas.microsoft.com/office/drawing/2014/main" id="{F92B387E-94AD-FB63-1E53-08A4681C0399}"/>
                </a:ext>
              </a:extLst>
            </p:cNvPr>
            <p:cNvSpPr/>
            <p:nvPr/>
          </p:nvSpPr>
          <p:spPr>
            <a:xfrm>
              <a:off x="7542711" y="2571750"/>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4" name="Freeform 2123">
              <a:extLst>
                <a:ext uri="{FF2B5EF4-FFF2-40B4-BE49-F238E27FC236}">
                  <a16:creationId xmlns:a16="http://schemas.microsoft.com/office/drawing/2014/main" id="{E8FAE73F-142C-560C-73A1-E704E7F9D9DC}"/>
                </a:ext>
              </a:extLst>
            </p:cNvPr>
            <p:cNvSpPr/>
            <p:nvPr/>
          </p:nvSpPr>
          <p:spPr>
            <a:xfrm>
              <a:off x="7533527" y="2571750"/>
              <a:ext cx="41837" cy="36674"/>
            </a:xfrm>
            <a:custGeom>
              <a:avLst/>
              <a:gdLst>
                <a:gd name="connsiteX0" fmla="*/ 21552 w 41837"/>
                <a:gd name="connsiteY0" fmla="*/ 0 h 36674"/>
                <a:gd name="connsiteX1" fmla="*/ 0 w 41837"/>
                <a:gd name="connsiteY1" fmla="*/ 36675 h 36674"/>
                <a:gd name="connsiteX2" fmla="*/ 41837 w 41837"/>
                <a:gd name="connsiteY2" fmla="*/ 36675 h 36674"/>
              </a:gdLst>
              <a:ahLst/>
              <a:cxnLst>
                <a:cxn ang="0">
                  <a:pos x="connsiteX0" y="connsiteY0"/>
                </a:cxn>
                <a:cxn ang="0">
                  <a:pos x="connsiteX1" y="connsiteY1"/>
                </a:cxn>
                <a:cxn ang="0">
                  <a:pos x="connsiteX2" y="connsiteY2"/>
                </a:cxn>
              </a:cxnLst>
              <a:rect l="l" t="t" r="r" b="b"/>
              <a:pathLst>
                <a:path w="41837"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5" name="Freeform 2124">
              <a:extLst>
                <a:ext uri="{FF2B5EF4-FFF2-40B4-BE49-F238E27FC236}">
                  <a16:creationId xmlns:a16="http://schemas.microsoft.com/office/drawing/2014/main" id="{873D988B-5AD5-9F0C-9CA8-E036049AE420}"/>
                </a:ext>
              </a:extLst>
            </p:cNvPr>
            <p:cNvSpPr/>
            <p:nvPr/>
          </p:nvSpPr>
          <p:spPr>
            <a:xfrm>
              <a:off x="7503101" y="257175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6" name="Freeform 2125">
              <a:extLst>
                <a:ext uri="{FF2B5EF4-FFF2-40B4-BE49-F238E27FC236}">
                  <a16:creationId xmlns:a16="http://schemas.microsoft.com/office/drawing/2014/main" id="{F5FF3D11-A773-6B8E-79FA-7BAC9AF33C92}"/>
                </a:ext>
              </a:extLst>
            </p:cNvPr>
            <p:cNvSpPr/>
            <p:nvPr/>
          </p:nvSpPr>
          <p:spPr>
            <a:xfrm>
              <a:off x="7486620" y="257175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7" name="Freeform 2126">
              <a:extLst>
                <a:ext uri="{FF2B5EF4-FFF2-40B4-BE49-F238E27FC236}">
                  <a16:creationId xmlns:a16="http://schemas.microsoft.com/office/drawing/2014/main" id="{2B304D59-E7AA-9899-92C1-7C306CE7CFED}"/>
                </a:ext>
              </a:extLst>
            </p:cNvPr>
            <p:cNvSpPr/>
            <p:nvPr/>
          </p:nvSpPr>
          <p:spPr>
            <a:xfrm>
              <a:off x="7479013" y="257175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8" name="Freeform 2127">
              <a:extLst>
                <a:ext uri="{FF2B5EF4-FFF2-40B4-BE49-F238E27FC236}">
                  <a16:creationId xmlns:a16="http://schemas.microsoft.com/office/drawing/2014/main" id="{A67B7823-8E6F-29EB-CABF-3745CD77FE29}"/>
                </a:ext>
              </a:extLst>
            </p:cNvPr>
            <p:cNvSpPr/>
            <p:nvPr/>
          </p:nvSpPr>
          <p:spPr>
            <a:xfrm>
              <a:off x="7462532" y="2571750"/>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9" name="Freeform 2128">
              <a:extLst>
                <a:ext uri="{FF2B5EF4-FFF2-40B4-BE49-F238E27FC236}">
                  <a16:creationId xmlns:a16="http://schemas.microsoft.com/office/drawing/2014/main" id="{329F3F4C-2F90-2241-A466-1BFD020A9A09}"/>
                </a:ext>
              </a:extLst>
            </p:cNvPr>
            <p:cNvSpPr/>
            <p:nvPr/>
          </p:nvSpPr>
          <p:spPr>
            <a:xfrm>
              <a:off x="7444783" y="2571750"/>
              <a:ext cx="43104" cy="36674"/>
            </a:xfrm>
            <a:custGeom>
              <a:avLst/>
              <a:gdLst>
                <a:gd name="connsiteX0" fmla="*/ 22821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1"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0" name="Freeform 2129">
              <a:extLst>
                <a:ext uri="{FF2B5EF4-FFF2-40B4-BE49-F238E27FC236}">
                  <a16:creationId xmlns:a16="http://schemas.microsoft.com/office/drawing/2014/main" id="{70150FBD-38C5-D709-5A7D-990712628329}"/>
                </a:ext>
              </a:extLst>
            </p:cNvPr>
            <p:cNvSpPr/>
            <p:nvPr/>
          </p:nvSpPr>
          <p:spPr>
            <a:xfrm>
              <a:off x="7405482" y="2571750"/>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1" name="Freeform 2130">
              <a:extLst>
                <a:ext uri="{FF2B5EF4-FFF2-40B4-BE49-F238E27FC236}">
                  <a16:creationId xmlns:a16="http://schemas.microsoft.com/office/drawing/2014/main" id="{9DA150FA-DEA6-A3C7-B77D-FC27C78F5D6F}"/>
                </a:ext>
              </a:extLst>
            </p:cNvPr>
            <p:cNvSpPr/>
            <p:nvPr/>
          </p:nvSpPr>
          <p:spPr>
            <a:xfrm>
              <a:off x="7343361" y="2571750"/>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2" name="Freeform 2131">
              <a:extLst>
                <a:ext uri="{FF2B5EF4-FFF2-40B4-BE49-F238E27FC236}">
                  <a16:creationId xmlns:a16="http://schemas.microsoft.com/office/drawing/2014/main" id="{EB83B9AC-F65F-FD9C-FD7F-F8C6DF4217CA}"/>
                </a:ext>
              </a:extLst>
            </p:cNvPr>
            <p:cNvSpPr/>
            <p:nvPr/>
          </p:nvSpPr>
          <p:spPr>
            <a:xfrm>
              <a:off x="7316738" y="257175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3" name="Freeform 2132">
              <a:extLst>
                <a:ext uri="{FF2B5EF4-FFF2-40B4-BE49-F238E27FC236}">
                  <a16:creationId xmlns:a16="http://schemas.microsoft.com/office/drawing/2014/main" id="{FD483A65-3E04-F867-2C55-95633597269C}"/>
                </a:ext>
              </a:extLst>
            </p:cNvPr>
            <p:cNvSpPr/>
            <p:nvPr/>
          </p:nvSpPr>
          <p:spPr>
            <a:xfrm>
              <a:off x="7260955" y="2571750"/>
              <a:ext cx="41837" cy="36674"/>
            </a:xfrm>
            <a:custGeom>
              <a:avLst/>
              <a:gdLst>
                <a:gd name="connsiteX0" fmla="*/ 21552 w 41837"/>
                <a:gd name="connsiteY0" fmla="*/ 0 h 36674"/>
                <a:gd name="connsiteX1" fmla="*/ 0 w 41837"/>
                <a:gd name="connsiteY1" fmla="*/ 36675 h 36674"/>
                <a:gd name="connsiteX2" fmla="*/ 41837 w 41837"/>
                <a:gd name="connsiteY2" fmla="*/ 36675 h 36674"/>
              </a:gdLst>
              <a:ahLst/>
              <a:cxnLst>
                <a:cxn ang="0">
                  <a:pos x="connsiteX0" y="connsiteY0"/>
                </a:cxn>
                <a:cxn ang="0">
                  <a:pos x="connsiteX1" y="connsiteY1"/>
                </a:cxn>
                <a:cxn ang="0">
                  <a:pos x="connsiteX2" y="connsiteY2"/>
                </a:cxn>
              </a:cxnLst>
              <a:rect l="l" t="t" r="r" b="b"/>
              <a:pathLst>
                <a:path w="41837"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4" name="Freeform 2133">
              <a:extLst>
                <a:ext uri="{FF2B5EF4-FFF2-40B4-BE49-F238E27FC236}">
                  <a16:creationId xmlns:a16="http://schemas.microsoft.com/office/drawing/2014/main" id="{5E2A581B-F03E-C8C2-1AD5-0208FD7FA030}"/>
                </a:ext>
              </a:extLst>
            </p:cNvPr>
            <p:cNvSpPr/>
            <p:nvPr/>
          </p:nvSpPr>
          <p:spPr>
            <a:xfrm>
              <a:off x="7243207" y="2571750"/>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5" name="Freeform 2134">
              <a:extLst>
                <a:ext uri="{FF2B5EF4-FFF2-40B4-BE49-F238E27FC236}">
                  <a16:creationId xmlns:a16="http://schemas.microsoft.com/office/drawing/2014/main" id="{271827E4-5B5B-94DA-7381-B97F8271450A}"/>
                </a:ext>
              </a:extLst>
            </p:cNvPr>
            <p:cNvSpPr/>
            <p:nvPr/>
          </p:nvSpPr>
          <p:spPr>
            <a:xfrm>
              <a:off x="7072057" y="2523693"/>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6" name="Freeform 2135">
              <a:extLst>
                <a:ext uri="{FF2B5EF4-FFF2-40B4-BE49-F238E27FC236}">
                  <a16:creationId xmlns:a16="http://schemas.microsoft.com/office/drawing/2014/main" id="{F8C63FAA-49C2-7DD5-3DF4-895217A7E1E5}"/>
                </a:ext>
              </a:extLst>
            </p:cNvPr>
            <p:cNvSpPr/>
            <p:nvPr/>
          </p:nvSpPr>
          <p:spPr>
            <a:xfrm>
              <a:off x="7026416" y="2502194"/>
              <a:ext cx="41837" cy="36674"/>
            </a:xfrm>
            <a:custGeom>
              <a:avLst/>
              <a:gdLst>
                <a:gd name="connsiteX0" fmla="*/ 21552 w 41837"/>
                <a:gd name="connsiteY0" fmla="*/ 0 h 36674"/>
                <a:gd name="connsiteX1" fmla="*/ 0 w 41837"/>
                <a:gd name="connsiteY1" fmla="*/ 36675 h 36674"/>
                <a:gd name="connsiteX2" fmla="*/ 41837 w 41837"/>
                <a:gd name="connsiteY2" fmla="*/ 36675 h 36674"/>
              </a:gdLst>
              <a:ahLst/>
              <a:cxnLst>
                <a:cxn ang="0">
                  <a:pos x="connsiteX0" y="connsiteY0"/>
                </a:cxn>
                <a:cxn ang="0">
                  <a:pos x="connsiteX1" y="connsiteY1"/>
                </a:cxn>
                <a:cxn ang="0">
                  <a:pos x="connsiteX2" y="connsiteY2"/>
                </a:cxn>
              </a:cxnLst>
              <a:rect l="l" t="t" r="r" b="b"/>
              <a:pathLst>
                <a:path w="41837"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7" name="Freeform 2136">
              <a:extLst>
                <a:ext uri="{FF2B5EF4-FFF2-40B4-BE49-F238E27FC236}">
                  <a16:creationId xmlns:a16="http://schemas.microsoft.com/office/drawing/2014/main" id="{8A6BCDF4-B07C-ADFD-1146-BB4D45EDB0C5}"/>
                </a:ext>
              </a:extLst>
            </p:cNvPr>
            <p:cNvSpPr/>
            <p:nvPr/>
          </p:nvSpPr>
          <p:spPr>
            <a:xfrm>
              <a:off x="7015007" y="2502194"/>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8" name="Freeform 2137">
              <a:extLst>
                <a:ext uri="{FF2B5EF4-FFF2-40B4-BE49-F238E27FC236}">
                  <a16:creationId xmlns:a16="http://schemas.microsoft.com/office/drawing/2014/main" id="{8D353E3C-AC62-1186-837C-59B4823142F0}"/>
                </a:ext>
              </a:extLst>
            </p:cNvPr>
            <p:cNvSpPr/>
            <p:nvPr/>
          </p:nvSpPr>
          <p:spPr>
            <a:xfrm>
              <a:off x="7007400" y="2502194"/>
              <a:ext cx="43104" cy="36674"/>
            </a:xfrm>
            <a:custGeom>
              <a:avLst/>
              <a:gdLst>
                <a:gd name="connsiteX0" fmla="*/ 21552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9" name="Freeform 2138">
              <a:extLst>
                <a:ext uri="{FF2B5EF4-FFF2-40B4-BE49-F238E27FC236}">
                  <a16:creationId xmlns:a16="http://schemas.microsoft.com/office/drawing/2014/main" id="{E51D4678-B2CF-A3A8-7EAB-802F2C5794BF}"/>
                </a:ext>
              </a:extLst>
            </p:cNvPr>
            <p:cNvSpPr/>
            <p:nvPr/>
          </p:nvSpPr>
          <p:spPr>
            <a:xfrm>
              <a:off x="6979509" y="2503459"/>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0" name="Freeform 2139">
              <a:extLst>
                <a:ext uri="{FF2B5EF4-FFF2-40B4-BE49-F238E27FC236}">
                  <a16:creationId xmlns:a16="http://schemas.microsoft.com/office/drawing/2014/main" id="{6E485A0D-FCCD-C06B-645B-C3C539B64588}"/>
                </a:ext>
              </a:extLst>
            </p:cNvPr>
            <p:cNvSpPr/>
            <p:nvPr/>
          </p:nvSpPr>
          <p:spPr>
            <a:xfrm>
              <a:off x="6949082" y="2503459"/>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1" name="Freeform 2140">
              <a:extLst>
                <a:ext uri="{FF2B5EF4-FFF2-40B4-BE49-F238E27FC236}">
                  <a16:creationId xmlns:a16="http://schemas.microsoft.com/office/drawing/2014/main" id="{E64B6989-8FC0-693E-6381-D03AB295050F}"/>
                </a:ext>
              </a:extLst>
            </p:cNvPr>
            <p:cNvSpPr/>
            <p:nvPr/>
          </p:nvSpPr>
          <p:spPr>
            <a:xfrm>
              <a:off x="6890765" y="2484489"/>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2" name="Freeform 2141">
              <a:extLst>
                <a:ext uri="{FF2B5EF4-FFF2-40B4-BE49-F238E27FC236}">
                  <a16:creationId xmlns:a16="http://schemas.microsoft.com/office/drawing/2014/main" id="{7604DF3B-213D-3460-0F34-CFE1D66B504A}"/>
                </a:ext>
              </a:extLst>
            </p:cNvPr>
            <p:cNvSpPr/>
            <p:nvPr/>
          </p:nvSpPr>
          <p:spPr>
            <a:xfrm>
              <a:off x="6827376" y="248448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3" name="Freeform 2142">
              <a:extLst>
                <a:ext uri="{FF2B5EF4-FFF2-40B4-BE49-F238E27FC236}">
                  <a16:creationId xmlns:a16="http://schemas.microsoft.com/office/drawing/2014/main" id="{46672CF1-D20D-9FF7-B70D-3DC11B7EDCC3}"/>
                </a:ext>
              </a:extLst>
            </p:cNvPr>
            <p:cNvSpPr/>
            <p:nvPr/>
          </p:nvSpPr>
          <p:spPr>
            <a:xfrm>
              <a:off x="6796949" y="248448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4" name="Freeform 2143">
              <a:extLst>
                <a:ext uri="{FF2B5EF4-FFF2-40B4-BE49-F238E27FC236}">
                  <a16:creationId xmlns:a16="http://schemas.microsoft.com/office/drawing/2014/main" id="{C8661D73-9E66-7013-FDA0-7AFF648BD3E0}"/>
                </a:ext>
              </a:extLst>
            </p:cNvPr>
            <p:cNvSpPr/>
            <p:nvPr/>
          </p:nvSpPr>
          <p:spPr>
            <a:xfrm>
              <a:off x="6705669" y="2422522"/>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5" name="Freeform 2144">
              <a:extLst>
                <a:ext uri="{FF2B5EF4-FFF2-40B4-BE49-F238E27FC236}">
                  <a16:creationId xmlns:a16="http://schemas.microsoft.com/office/drawing/2014/main" id="{A346CB44-B21F-728F-5BC8-D1100F60FD04}"/>
                </a:ext>
              </a:extLst>
            </p:cNvPr>
            <p:cNvSpPr/>
            <p:nvPr/>
          </p:nvSpPr>
          <p:spPr>
            <a:xfrm>
              <a:off x="6658761" y="2422522"/>
              <a:ext cx="41837" cy="36674"/>
            </a:xfrm>
            <a:custGeom>
              <a:avLst/>
              <a:gdLst>
                <a:gd name="connsiteX0" fmla="*/ 21552 w 41837"/>
                <a:gd name="connsiteY0" fmla="*/ 0 h 36674"/>
                <a:gd name="connsiteX1" fmla="*/ 0 w 41837"/>
                <a:gd name="connsiteY1" fmla="*/ 36675 h 36674"/>
                <a:gd name="connsiteX2" fmla="*/ 41837 w 41837"/>
                <a:gd name="connsiteY2" fmla="*/ 36675 h 36674"/>
              </a:gdLst>
              <a:ahLst/>
              <a:cxnLst>
                <a:cxn ang="0">
                  <a:pos x="connsiteX0" y="connsiteY0"/>
                </a:cxn>
                <a:cxn ang="0">
                  <a:pos x="connsiteX1" y="connsiteY1"/>
                </a:cxn>
                <a:cxn ang="0">
                  <a:pos x="connsiteX2" y="connsiteY2"/>
                </a:cxn>
              </a:cxnLst>
              <a:rect l="l" t="t" r="r" b="b"/>
              <a:pathLst>
                <a:path w="41837"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6" name="Freeform 2145">
              <a:extLst>
                <a:ext uri="{FF2B5EF4-FFF2-40B4-BE49-F238E27FC236}">
                  <a16:creationId xmlns:a16="http://schemas.microsoft.com/office/drawing/2014/main" id="{4101A795-3365-4A7B-9673-E52B1BF752CB}"/>
                </a:ext>
              </a:extLst>
            </p:cNvPr>
            <p:cNvSpPr/>
            <p:nvPr/>
          </p:nvSpPr>
          <p:spPr>
            <a:xfrm>
              <a:off x="6580159" y="2369406"/>
              <a:ext cx="43103" cy="36674"/>
            </a:xfrm>
            <a:custGeom>
              <a:avLst/>
              <a:gdLst>
                <a:gd name="connsiteX0" fmla="*/ 22820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7" name="Freeform 2146">
              <a:extLst>
                <a:ext uri="{FF2B5EF4-FFF2-40B4-BE49-F238E27FC236}">
                  <a16:creationId xmlns:a16="http://schemas.microsoft.com/office/drawing/2014/main" id="{E94222A1-EA99-5835-7036-24795D0FE070}"/>
                </a:ext>
              </a:extLst>
            </p:cNvPr>
            <p:cNvSpPr/>
            <p:nvPr/>
          </p:nvSpPr>
          <p:spPr>
            <a:xfrm>
              <a:off x="6491415" y="2335261"/>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8" name="Freeform 2147">
              <a:extLst>
                <a:ext uri="{FF2B5EF4-FFF2-40B4-BE49-F238E27FC236}">
                  <a16:creationId xmlns:a16="http://schemas.microsoft.com/office/drawing/2014/main" id="{EAF2F541-0173-3C05-18E6-6BF7FEEB03A3}"/>
                </a:ext>
              </a:extLst>
            </p:cNvPr>
            <p:cNvSpPr/>
            <p:nvPr/>
          </p:nvSpPr>
          <p:spPr>
            <a:xfrm>
              <a:off x="6422955" y="2284675"/>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9" name="Freeform 2148">
              <a:extLst>
                <a:ext uri="{FF2B5EF4-FFF2-40B4-BE49-F238E27FC236}">
                  <a16:creationId xmlns:a16="http://schemas.microsoft.com/office/drawing/2014/main" id="{CE1B5A3B-A749-4AA9-FE35-C98E55A53C1A}"/>
                </a:ext>
              </a:extLst>
            </p:cNvPr>
            <p:cNvSpPr/>
            <p:nvPr/>
          </p:nvSpPr>
          <p:spPr>
            <a:xfrm>
              <a:off x="6373511" y="2248000"/>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0" name="Freeform 2149">
              <a:extLst>
                <a:ext uri="{FF2B5EF4-FFF2-40B4-BE49-F238E27FC236}">
                  <a16:creationId xmlns:a16="http://schemas.microsoft.com/office/drawing/2014/main" id="{1557084D-28CA-76C8-F2E5-F8CF269ECF41}"/>
                </a:ext>
              </a:extLst>
            </p:cNvPr>
            <p:cNvSpPr/>
            <p:nvPr/>
          </p:nvSpPr>
          <p:spPr>
            <a:xfrm>
              <a:off x="6297445" y="2248000"/>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1" name="Freeform 2150">
              <a:extLst>
                <a:ext uri="{FF2B5EF4-FFF2-40B4-BE49-F238E27FC236}">
                  <a16:creationId xmlns:a16="http://schemas.microsoft.com/office/drawing/2014/main" id="{8CA3BD69-CA6F-DECD-1D66-48326206BFF5}"/>
                </a:ext>
              </a:extLst>
            </p:cNvPr>
            <p:cNvSpPr/>
            <p:nvPr/>
          </p:nvSpPr>
          <p:spPr>
            <a:xfrm>
              <a:off x="6021069" y="2017835"/>
              <a:ext cx="43104" cy="36674"/>
            </a:xfrm>
            <a:custGeom>
              <a:avLst/>
              <a:gdLst>
                <a:gd name="connsiteX0" fmla="*/ 22820 w 43104"/>
                <a:gd name="connsiteY0" fmla="*/ 0 h 36674"/>
                <a:gd name="connsiteX1" fmla="*/ 0 w 43104"/>
                <a:gd name="connsiteY1" fmla="*/ 36675 h 36674"/>
                <a:gd name="connsiteX2" fmla="*/ 43105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5"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2" name="Freeform 2151">
              <a:extLst>
                <a:ext uri="{FF2B5EF4-FFF2-40B4-BE49-F238E27FC236}">
                  <a16:creationId xmlns:a16="http://schemas.microsoft.com/office/drawing/2014/main" id="{0AD84E49-A372-9ED3-8D0B-409959F426B8}"/>
                </a:ext>
              </a:extLst>
            </p:cNvPr>
            <p:cNvSpPr/>
            <p:nvPr/>
          </p:nvSpPr>
          <p:spPr>
            <a:xfrm>
              <a:off x="5876542" y="1915398"/>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3" name="Freeform 2152">
              <a:extLst>
                <a:ext uri="{FF2B5EF4-FFF2-40B4-BE49-F238E27FC236}">
                  <a16:creationId xmlns:a16="http://schemas.microsoft.com/office/drawing/2014/main" id="{AC260F5B-30E1-302F-1862-A31AE16467F6}"/>
                </a:ext>
              </a:extLst>
            </p:cNvPr>
            <p:cNvSpPr/>
            <p:nvPr/>
          </p:nvSpPr>
          <p:spPr>
            <a:xfrm>
              <a:off x="5839777" y="1886311"/>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4" name="Freeform 2153">
              <a:extLst>
                <a:ext uri="{FF2B5EF4-FFF2-40B4-BE49-F238E27FC236}">
                  <a16:creationId xmlns:a16="http://schemas.microsoft.com/office/drawing/2014/main" id="{9A34D006-814E-56B9-6F5A-5F0C0D616A64}"/>
                </a:ext>
              </a:extLst>
            </p:cNvPr>
            <p:cNvSpPr/>
            <p:nvPr/>
          </p:nvSpPr>
          <p:spPr>
            <a:xfrm>
              <a:off x="5828367" y="1869871"/>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5" name="Freeform 2154">
              <a:extLst>
                <a:ext uri="{FF2B5EF4-FFF2-40B4-BE49-F238E27FC236}">
                  <a16:creationId xmlns:a16="http://schemas.microsoft.com/office/drawing/2014/main" id="{2435297E-AC00-0922-08BF-DFCC30CCC625}"/>
                </a:ext>
              </a:extLst>
            </p:cNvPr>
            <p:cNvSpPr/>
            <p:nvPr/>
          </p:nvSpPr>
          <p:spPr>
            <a:xfrm>
              <a:off x="5790334" y="1819285"/>
              <a:ext cx="41836" cy="35410"/>
            </a:xfrm>
            <a:custGeom>
              <a:avLst/>
              <a:gdLst>
                <a:gd name="connsiteX0" fmla="*/ 21552 w 41836"/>
                <a:gd name="connsiteY0" fmla="*/ 0 h 35410"/>
                <a:gd name="connsiteX1" fmla="*/ 0 w 41836"/>
                <a:gd name="connsiteY1" fmla="*/ 35410 h 35410"/>
                <a:gd name="connsiteX2" fmla="*/ 41837 w 41836"/>
                <a:gd name="connsiteY2" fmla="*/ 35410 h 35410"/>
              </a:gdLst>
              <a:ahLst/>
              <a:cxnLst>
                <a:cxn ang="0">
                  <a:pos x="connsiteX0" y="connsiteY0"/>
                </a:cxn>
                <a:cxn ang="0">
                  <a:pos x="connsiteX1" y="connsiteY1"/>
                </a:cxn>
                <a:cxn ang="0">
                  <a:pos x="connsiteX2" y="connsiteY2"/>
                </a:cxn>
              </a:cxnLst>
              <a:rect l="l" t="t" r="r" b="b"/>
              <a:pathLst>
                <a:path w="41836" h="35410">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6" name="Freeform 2155">
              <a:extLst>
                <a:ext uri="{FF2B5EF4-FFF2-40B4-BE49-F238E27FC236}">
                  <a16:creationId xmlns:a16="http://schemas.microsoft.com/office/drawing/2014/main" id="{6A476F2A-9686-7724-CCC9-8C0FD7C96244}"/>
                </a:ext>
              </a:extLst>
            </p:cNvPr>
            <p:cNvSpPr/>
            <p:nvPr/>
          </p:nvSpPr>
          <p:spPr>
            <a:xfrm>
              <a:off x="5770049" y="1819285"/>
              <a:ext cx="43104" cy="35410"/>
            </a:xfrm>
            <a:custGeom>
              <a:avLst/>
              <a:gdLst>
                <a:gd name="connsiteX0" fmla="*/ 22820 w 43104"/>
                <a:gd name="connsiteY0" fmla="*/ 0 h 35410"/>
                <a:gd name="connsiteX1" fmla="*/ 0 w 43104"/>
                <a:gd name="connsiteY1" fmla="*/ 35410 h 35410"/>
                <a:gd name="connsiteX2" fmla="*/ 43104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4"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7" name="Freeform 2156">
              <a:extLst>
                <a:ext uri="{FF2B5EF4-FFF2-40B4-BE49-F238E27FC236}">
                  <a16:creationId xmlns:a16="http://schemas.microsoft.com/office/drawing/2014/main" id="{DE721565-A434-2ED5-0AB3-C0DE1332AD27}"/>
                </a:ext>
              </a:extLst>
            </p:cNvPr>
            <p:cNvSpPr/>
            <p:nvPr/>
          </p:nvSpPr>
          <p:spPr>
            <a:xfrm>
              <a:off x="5751033" y="1801580"/>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8" name="Freeform 2157">
              <a:extLst>
                <a:ext uri="{FF2B5EF4-FFF2-40B4-BE49-F238E27FC236}">
                  <a16:creationId xmlns:a16="http://schemas.microsoft.com/office/drawing/2014/main" id="{01901ACD-2C32-9EF3-C53D-01B240FB1B94}"/>
                </a:ext>
              </a:extLst>
            </p:cNvPr>
            <p:cNvSpPr/>
            <p:nvPr/>
          </p:nvSpPr>
          <p:spPr>
            <a:xfrm>
              <a:off x="5737087" y="1788933"/>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9" name="Freeform 2158">
              <a:extLst>
                <a:ext uri="{FF2B5EF4-FFF2-40B4-BE49-F238E27FC236}">
                  <a16:creationId xmlns:a16="http://schemas.microsoft.com/office/drawing/2014/main" id="{575CD73A-4441-7E34-D842-3F2A72840596}"/>
                </a:ext>
              </a:extLst>
            </p:cNvPr>
            <p:cNvSpPr/>
            <p:nvPr/>
          </p:nvSpPr>
          <p:spPr>
            <a:xfrm>
              <a:off x="5728213" y="1773758"/>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0" name="Freeform 2159">
              <a:extLst>
                <a:ext uri="{FF2B5EF4-FFF2-40B4-BE49-F238E27FC236}">
                  <a16:creationId xmlns:a16="http://schemas.microsoft.com/office/drawing/2014/main" id="{A11BFC2A-5282-D3E8-C435-F62861B94CB9}"/>
                </a:ext>
              </a:extLst>
            </p:cNvPr>
            <p:cNvSpPr/>
            <p:nvPr/>
          </p:nvSpPr>
          <p:spPr>
            <a:xfrm>
              <a:off x="5720606" y="1762376"/>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1" name="Freeform 2160">
              <a:extLst>
                <a:ext uri="{FF2B5EF4-FFF2-40B4-BE49-F238E27FC236}">
                  <a16:creationId xmlns:a16="http://schemas.microsoft.com/office/drawing/2014/main" id="{E4CD407D-9634-CBFF-6BB3-2C256E474F2E}"/>
                </a:ext>
              </a:extLst>
            </p:cNvPr>
            <p:cNvSpPr/>
            <p:nvPr/>
          </p:nvSpPr>
          <p:spPr>
            <a:xfrm>
              <a:off x="5702857" y="1726966"/>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2" name="Freeform 2161">
              <a:extLst>
                <a:ext uri="{FF2B5EF4-FFF2-40B4-BE49-F238E27FC236}">
                  <a16:creationId xmlns:a16="http://schemas.microsoft.com/office/drawing/2014/main" id="{97F58892-9837-2D33-C01C-A3FDB13478EF}"/>
                </a:ext>
              </a:extLst>
            </p:cNvPr>
            <p:cNvSpPr/>
            <p:nvPr/>
          </p:nvSpPr>
          <p:spPr>
            <a:xfrm>
              <a:off x="5686376" y="1700408"/>
              <a:ext cx="43104" cy="36674"/>
            </a:xfrm>
            <a:custGeom>
              <a:avLst/>
              <a:gdLst>
                <a:gd name="connsiteX0" fmla="*/ 22820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2820"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3" name="Freeform 2162">
              <a:extLst>
                <a:ext uri="{FF2B5EF4-FFF2-40B4-BE49-F238E27FC236}">
                  <a16:creationId xmlns:a16="http://schemas.microsoft.com/office/drawing/2014/main" id="{67297AB9-914C-F057-0B57-B90C3F8B0021}"/>
                </a:ext>
              </a:extLst>
            </p:cNvPr>
            <p:cNvSpPr/>
            <p:nvPr/>
          </p:nvSpPr>
          <p:spPr>
            <a:xfrm>
              <a:off x="5501280" y="1662469"/>
              <a:ext cx="41836" cy="35409"/>
            </a:xfrm>
            <a:custGeom>
              <a:avLst/>
              <a:gdLst>
                <a:gd name="connsiteX0" fmla="*/ 21552 w 41836"/>
                <a:gd name="connsiteY0" fmla="*/ 0 h 35409"/>
                <a:gd name="connsiteX1" fmla="*/ 0 w 41836"/>
                <a:gd name="connsiteY1" fmla="*/ 35410 h 35409"/>
                <a:gd name="connsiteX2" fmla="*/ 41837 w 41836"/>
                <a:gd name="connsiteY2" fmla="*/ 35410 h 35409"/>
              </a:gdLst>
              <a:ahLst/>
              <a:cxnLst>
                <a:cxn ang="0">
                  <a:pos x="connsiteX0" y="connsiteY0"/>
                </a:cxn>
                <a:cxn ang="0">
                  <a:pos x="connsiteX1" y="connsiteY1"/>
                </a:cxn>
                <a:cxn ang="0">
                  <a:pos x="connsiteX2" y="connsiteY2"/>
                </a:cxn>
              </a:cxnLst>
              <a:rect l="l" t="t" r="r" b="b"/>
              <a:pathLst>
                <a:path w="41836" h="35409">
                  <a:moveTo>
                    <a:pt x="21552" y="0"/>
                  </a:moveTo>
                  <a:lnTo>
                    <a:pt x="0" y="35410"/>
                  </a:lnTo>
                  <a:lnTo>
                    <a:pt x="41837"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4" name="Freeform 2163">
              <a:extLst>
                <a:ext uri="{FF2B5EF4-FFF2-40B4-BE49-F238E27FC236}">
                  <a16:creationId xmlns:a16="http://schemas.microsoft.com/office/drawing/2014/main" id="{47979A65-0AAC-D516-F970-E96F23E9596E}"/>
                </a:ext>
              </a:extLst>
            </p:cNvPr>
            <p:cNvSpPr/>
            <p:nvPr/>
          </p:nvSpPr>
          <p:spPr>
            <a:xfrm>
              <a:off x="5607774" y="1662469"/>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5" name="Freeform 2164">
              <a:extLst>
                <a:ext uri="{FF2B5EF4-FFF2-40B4-BE49-F238E27FC236}">
                  <a16:creationId xmlns:a16="http://schemas.microsoft.com/office/drawing/2014/main" id="{61141310-1B09-2235-1736-4D392E55914E}"/>
                </a:ext>
              </a:extLst>
            </p:cNvPr>
            <p:cNvSpPr/>
            <p:nvPr/>
          </p:nvSpPr>
          <p:spPr>
            <a:xfrm>
              <a:off x="8252357" y="2570485"/>
              <a:ext cx="43104" cy="35410"/>
            </a:xfrm>
            <a:custGeom>
              <a:avLst/>
              <a:gdLst>
                <a:gd name="connsiteX0" fmla="*/ 22820 w 43104"/>
                <a:gd name="connsiteY0" fmla="*/ 0 h 35410"/>
                <a:gd name="connsiteX1" fmla="*/ 0 w 43104"/>
                <a:gd name="connsiteY1" fmla="*/ 35410 h 35410"/>
                <a:gd name="connsiteX2" fmla="*/ 43105 w 43104"/>
                <a:gd name="connsiteY2" fmla="*/ 35410 h 35410"/>
              </a:gdLst>
              <a:ahLst/>
              <a:cxnLst>
                <a:cxn ang="0">
                  <a:pos x="connsiteX0" y="connsiteY0"/>
                </a:cxn>
                <a:cxn ang="0">
                  <a:pos x="connsiteX1" y="connsiteY1"/>
                </a:cxn>
                <a:cxn ang="0">
                  <a:pos x="connsiteX2" y="connsiteY2"/>
                </a:cxn>
              </a:cxnLst>
              <a:rect l="l" t="t" r="r" b="b"/>
              <a:pathLst>
                <a:path w="43104" h="35410">
                  <a:moveTo>
                    <a:pt x="22820" y="0"/>
                  </a:moveTo>
                  <a:lnTo>
                    <a:pt x="0" y="35410"/>
                  </a:lnTo>
                  <a:lnTo>
                    <a:pt x="43105" y="35410"/>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 name="Freeform 2133">
              <a:extLst>
                <a:ext uri="{FF2B5EF4-FFF2-40B4-BE49-F238E27FC236}">
                  <a16:creationId xmlns:a16="http://schemas.microsoft.com/office/drawing/2014/main" id="{110D82A8-2960-23D8-35B8-C0C0E300ED9D}"/>
                </a:ext>
              </a:extLst>
            </p:cNvPr>
            <p:cNvSpPr/>
            <p:nvPr/>
          </p:nvSpPr>
          <p:spPr>
            <a:xfrm>
              <a:off x="7248279" y="2571750"/>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 name="Freeform 2122">
              <a:extLst>
                <a:ext uri="{FF2B5EF4-FFF2-40B4-BE49-F238E27FC236}">
                  <a16:creationId xmlns:a16="http://schemas.microsoft.com/office/drawing/2014/main" id="{54E3F68B-8C89-E461-A1A3-90DE602A1D98}"/>
                </a:ext>
              </a:extLst>
            </p:cNvPr>
            <p:cNvSpPr/>
            <p:nvPr/>
          </p:nvSpPr>
          <p:spPr>
            <a:xfrm>
              <a:off x="7559817" y="2571750"/>
              <a:ext cx="43103" cy="36674"/>
            </a:xfrm>
            <a:custGeom>
              <a:avLst/>
              <a:gdLst>
                <a:gd name="connsiteX0" fmla="*/ 21552 w 43103"/>
                <a:gd name="connsiteY0" fmla="*/ 0 h 36674"/>
                <a:gd name="connsiteX1" fmla="*/ 0 w 43103"/>
                <a:gd name="connsiteY1" fmla="*/ 36675 h 36674"/>
                <a:gd name="connsiteX2" fmla="*/ 43104 w 43103"/>
                <a:gd name="connsiteY2" fmla="*/ 36675 h 36674"/>
              </a:gdLst>
              <a:ahLst/>
              <a:cxnLst>
                <a:cxn ang="0">
                  <a:pos x="connsiteX0" y="connsiteY0"/>
                </a:cxn>
                <a:cxn ang="0">
                  <a:pos x="connsiteX1" y="connsiteY1"/>
                </a:cxn>
                <a:cxn ang="0">
                  <a:pos x="connsiteX2" y="connsiteY2"/>
                </a:cxn>
              </a:cxnLst>
              <a:rect l="l" t="t" r="r" b="b"/>
              <a:pathLst>
                <a:path w="43103"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 name="Freeform 2141">
              <a:extLst>
                <a:ext uri="{FF2B5EF4-FFF2-40B4-BE49-F238E27FC236}">
                  <a16:creationId xmlns:a16="http://schemas.microsoft.com/office/drawing/2014/main" id="{6BBA8F4F-02C6-C159-E58D-4E2FDB85EE89}"/>
                </a:ext>
              </a:extLst>
            </p:cNvPr>
            <p:cNvSpPr/>
            <p:nvPr/>
          </p:nvSpPr>
          <p:spPr>
            <a:xfrm>
              <a:off x="6819769" y="2484489"/>
              <a:ext cx="41836" cy="36674"/>
            </a:xfrm>
            <a:custGeom>
              <a:avLst/>
              <a:gdLst>
                <a:gd name="connsiteX0" fmla="*/ 21552 w 41836"/>
                <a:gd name="connsiteY0" fmla="*/ 0 h 36674"/>
                <a:gd name="connsiteX1" fmla="*/ 0 w 41836"/>
                <a:gd name="connsiteY1" fmla="*/ 36675 h 36674"/>
                <a:gd name="connsiteX2" fmla="*/ 41837 w 41836"/>
                <a:gd name="connsiteY2" fmla="*/ 36675 h 36674"/>
              </a:gdLst>
              <a:ahLst/>
              <a:cxnLst>
                <a:cxn ang="0">
                  <a:pos x="connsiteX0" y="connsiteY0"/>
                </a:cxn>
                <a:cxn ang="0">
                  <a:pos x="connsiteX1" y="connsiteY1"/>
                </a:cxn>
                <a:cxn ang="0">
                  <a:pos x="connsiteX2" y="connsiteY2"/>
                </a:cxn>
              </a:cxnLst>
              <a:rect l="l" t="t" r="r" b="b"/>
              <a:pathLst>
                <a:path w="41836" h="36674">
                  <a:moveTo>
                    <a:pt x="21552" y="0"/>
                  </a:moveTo>
                  <a:lnTo>
                    <a:pt x="0" y="36675"/>
                  </a:lnTo>
                  <a:lnTo>
                    <a:pt x="41837"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90" name="Freeform 2163">
              <a:extLst>
                <a:ext uri="{FF2B5EF4-FFF2-40B4-BE49-F238E27FC236}">
                  <a16:creationId xmlns:a16="http://schemas.microsoft.com/office/drawing/2014/main" id="{B5307FCD-038F-FF98-5B76-EDC6D6D7B0E3}"/>
                </a:ext>
              </a:extLst>
            </p:cNvPr>
            <p:cNvSpPr/>
            <p:nvPr/>
          </p:nvSpPr>
          <p:spPr>
            <a:xfrm>
              <a:off x="5614917" y="1672048"/>
              <a:ext cx="43104" cy="36674"/>
            </a:xfrm>
            <a:custGeom>
              <a:avLst/>
              <a:gdLst>
                <a:gd name="connsiteX0" fmla="*/ 21552 w 43104"/>
                <a:gd name="connsiteY0" fmla="*/ 0 h 36674"/>
                <a:gd name="connsiteX1" fmla="*/ 0 w 43104"/>
                <a:gd name="connsiteY1" fmla="*/ 36675 h 36674"/>
                <a:gd name="connsiteX2" fmla="*/ 43104 w 43104"/>
                <a:gd name="connsiteY2" fmla="*/ 36675 h 36674"/>
              </a:gdLst>
              <a:ahLst/>
              <a:cxnLst>
                <a:cxn ang="0">
                  <a:pos x="connsiteX0" y="connsiteY0"/>
                </a:cxn>
                <a:cxn ang="0">
                  <a:pos x="connsiteX1" y="connsiteY1"/>
                </a:cxn>
                <a:cxn ang="0">
                  <a:pos x="connsiteX2" y="connsiteY2"/>
                </a:cxn>
              </a:cxnLst>
              <a:rect l="l" t="t" r="r" b="b"/>
              <a:pathLst>
                <a:path w="43104" h="36674">
                  <a:moveTo>
                    <a:pt x="21552" y="0"/>
                  </a:moveTo>
                  <a:lnTo>
                    <a:pt x="0" y="36675"/>
                  </a:lnTo>
                  <a:lnTo>
                    <a:pt x="43104" y="36675"/>
                  </a:lnTo>
                  <a:close/>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nvGrpSpPr>
          <p:cNvPr id="2166" name="Graphic 10">
            <a:extLst>
              <a:ext uri="{FF2B5EF4-FFF2-40B4-BE49-F238E27FC236}">
                <a16:creationId xmlns:a16="http://schemas.microsoft.com/office/drawing/2014/main" id="{5769DC0F-2040-C492-3AEC-766F55D8A310}"/>
              </a:ext>
            </a:extLst>
          </p:cNvPr>
          <p:cNvGrpSpPr/>
          <p:nvPr/>
        </p:nvGrpSpPr>
        <p:grpSpPr>
          <a:xfrm>
            <a:off x="7468205" y="1923754"/>
            <a:ext cx="3708633" cy="992557"/>
            <a:chOff x="5601153" y="1655317"/>
            <a:chExt cx="2781475" cy="744418"/>
          </a:xfrm>
          <a:noFill/>
        </p:grpSpPr>
        <p:sp>
          <p:nvSpPr>
            <p:cNvPr id="2167" name="Freeform 2166">
              <a:extLst>
                <a:ext uri="{FF2B5EF4-FFF2-40B4-BE49-F238E27FC236}">
                  <a16:creationId xmlns:a16="http://schemas.microsoft.com/office/drawing/2014/main" id="{CEB76A81-9283-3607-83F2-B210EB2C15AC}"/>
                </a:ext>
              </a:extLst>
            </p:cNvPr>
            <p:cNvSpPr/>
            <p:nvPr/>
          </p:nvSpPr>
          <p:spPr>
            <a:xfrm rot="-5368752">
              <a:off x="8344641" y="236114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8" name="Freeform 2167">
              <a:extLst>
                <a:ext uri="{FF2B5EF4-FFF2-40B4-BE49-F238E27FC236}">
                  <a16:creationId xmlns:a16="http://schemas.microsoft.com/office/drawing/2014/main" id="{B0CE83AB-F82D-D623-DA43-2770275111B3}"/>
                </a:ext>
              </a:extLst>
            </p:cNvPr>
            <p:cNvSpPr/>
            <p:nvPr/>
          </p:nvSpPr>
          <p:spPr>
            <a:xfrm rot="16231248">
              <a:off x="8065019" y="236106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9" name="Freeform 2168">
              <a:extLst>
                <a:ext uri="{FF2B5EF4-FFF2-40B4-BE49-F238E27FC236}">
                  <a16:creationId xmlns:a16="http://schemas.microsoft.com/office/drawing/2014/main" id="{B382764C-BCA0-3B30-9F45-2AA1CFCEADED}"/>
                </a:ext>
              </a:extLst>
            </p:cNvPr>
            <p:cNvSpPr/>
            <p:nvPr/>
          </p:nvSpPr>
          <p:spPr>
            <a:xfrm rot="16231248">
              <a:off x="8050492" y="2361748"/>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0" name="Freeform 2169">
              <a:extLst>
                <a:ext uri="{FF2B5EF4-FFF2-40B4-BE49-F238E27FC236}">
                  <a16:creationId xmlns:a16="http://schemas.microsoft.com/office/drawing/2014/main" id="{45D00148-1B95-CA08-A7CC-C2314ACDE82F}"/>
                </a:ext>
              </a:extLst>
            </p:cNvPr>
            <p:cNvSpPr/>
            <p:nvPr/>
          </p:nvSpPr>
          <p:spPr>
            <a:xfrm rot="-5368752">
              <a:off x="7991455" y="2361684"/>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1" name="Freeform 2170">
              <a:extLst>
                <a:ext uri="{FF2B5EF4-FFF2-40B4-BE49-F238E27FC236}">
                  <a16:creationId xmlns:a16="http://schemas.microsoft.com/office/drawing/2014/main" id="{4602B5E3-F3D6-6109-4513-D3E91629FF1A}"/>
                </a:ext>
              </a:extLst>
            </p:cNvPr>
            <p:cNvSpPr/>
            <p:nvPr/>
          </p:nvSpPr>
          <p:spPr>
            <a:xfrm rot="-5368752">
              <a:off x="7983539" y="2361368"/>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2" name="Freeform 2171">
              <a:extLst>
                <a:ext uri="{FF2B5EF4-FFF2-40B4-BE49-F238E27FC236}">
                  <a16:creationId xmlns:a16="http://schemas.microsoft.com/office/drawing/2014/main" id="{39A7C21E-4D84-9A18-9F81-FD257FF0EE1C}"/>
                </a:ext>
              </a:extLst>
            </p:cNvPr>
            <p:cNvSpPr/>
            <p:nvPr/>
          </p:nvSpPr>
          <p:spPr>
            <a:xfrm rot="-5368752">
              <a:off x="7972975" y="236095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7"/>
                    <a:pt x="29520" y="37941"/>
                    <a:pt x="19017" y="37941"/>
                  </a:cubicBezTo>
                  <a:cubicBezTo>
                    <a:pt x="8514" y="37941"/>
                    <a:pt x="0" y="29447"/>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3" name="Freeform 2172">
              <a:extLst>
                <a:ext uri="{FF2B5EF4-FFF2-40B4-BE49-F238E27FC236}">
                  <a16:creationId xmlns:a16="http://schemas.microsoft.com/office/drawing/2014/main" id="{7936E503-A550-69E5-01EE-54887D5C4604}"/>
                </a:ext>
              </a:extLst>
            </p:cNvPr>
            <p:cNvSpPr/>
            <p:nvPr/>
          </p:nvSpPr>
          <p:spPr>
            <a:xfrm rot="-5368752">
              <a:off x="7953165" y="2361431"/>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4" name="Freeform 2173">
              <a:extLst>
                <a:ext uri="{FF2B5EF4-FFF2-40B4-BE49-F238E27FC236}">
                  <a16:creationId xmlns:a16="http://schemas.microsoft.com/office/drawing/2014/main" id="{78BF906F-660B-C2D3-D38B-47A86328C774}"/>
                </a:ext>
              </a:extLst>
            </p:cNvPr>
            <p:cNvSpPr/>
            <p:nvPr/>
          </p:nvSpPr>
          <p:spPr>
            <a:xfrm rot="-5368752">
              <a:off x="7936712" y="2361395"/>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5" y="37941"/>
                    <a:pt x="0" y="29448"/>
                    <a:pt x="0" y="18971"/>
                  </a:cubicBezTo>
                  <a:cubicBezTo>
                    <a:pt x="0" y="8493"/>
                    <a:pt x="8515"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5" name="Freeform 2174">
              <a:extLst>
                <a:ext uri="{FF2B5EF4-FFF2-40B4-BE49-F238E27FC236}">
                  <a16:creationId xmlns:a16="http://schemas.microsoft.com/office/drawing/2014/main" id="{34740D95-F099-1D3C-0308-3E5A11834306}"/>
                </a:ext>
              </a:extLst>
            </p:cNvPr>
            <p:cNvSpPr/>
            <p:nvPr/>
          </p:nvSpPr>
          <p:spPr>
            <a:xfrm rot="-5368752">
              <a:off x="7580461" y="230653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6" name="Freeform 2175">
              <a:extLst>
                <a:ext uri="{FF2B5EF4-FFF2-40B4-BE49-F238E27FC236}">
                  <a16:creationId xmlns:a16="http://schemas.microsoft.com/office/drawing/2014/main" id="{86257ED7-CA89-716B-2449-79333500404E}"/>
                </a:ext>
              </a:extLst>
            </p:cNvPr>
            <p:cNvSpPr/>
            <p:nvPr/>
          </p:nvSpPr>
          <p:spPr>
            <a:xfrm rot="-5368752">
              <a:off x="7546782" y="2307089"/>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7" name="Freeform 2176">
              <a:extLst>
                <a:ext uri="{FF2B5EF4-FFF2-40B4-BE49-F238E27FC236}">
                  <a16:creationId xmlns:a16="http://schemas.microsoft.com/office/drawing/2014/main" id="{E01D58C6-437C-4024-993E-5FABA60F73FF}"/>
                </a:ext>
              </a:extLst>
            </p:cNvPr>
            <p:cNvSpPr/>
            <p:nvPr/>
          </p:nvSpPr>
          <p:spPr>
            <a:xfrm rot="-5368752">
              <a:off x="7531657" y="230585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8" name="Freeform 2177">
              <a:extLst>
                <a:ext uri="{FF2B5EF4-FFF2-40B4-BE49-F238E27FC236}">
                  <a16:creationId xmlns:a16="http://schemas.microsoft.com/office/drawing/2014/main" id="{0800E0D9-57CA-5E2D-A62D-538F6AEC20AD}"/>
                </a:ext>
              </a:extLst>
            </p:cNvPr>
            <p:cNvSpPr/>
            <p:nvPr/>
          </p:nvSpPr>
          <p:spPr>
            <a:xfrm rot="-5368752">
              <a:off x="7507225" y="2306786"/>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9" name="Freeform 2178">
              <a:extLst>
                <a:ext uri="{FF2B5EF4-FFF2-40B4-BE49-F238E27FC236}">
                  <a16:creationId xmlns:a16="http://schemas.microsoft.com/office/drawing/2014/main" id="{C52CDE74-2174-52D2-EC88-539268BA5C1F}"/>
                </a:ext>
              </a:extLst>
            </p:cNvPr>
            <p:cNvSpPr/>
            <p:nvPr/>
          </p:nvSpPr>
          <p:spPr>
            <a:xfrm rot="-5368752">
              <a:off x="7478193" y="2305623"/>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0" name="Freeform 2179">
              <a:extLst>
                <a:ext uri="{FF2B5EF4-FFF2-40B4-BE49-F238E27FC236}">
                  <a16:creationId xmlns:a16="http://schemas.microsoft.com/office/drawing/2014/main" id="{9968AA28-17AF-AED1-DA97-6C752DE496B8}"/>
                </a:ext>
              </a:extLst>
            </p:cNvPr>
            <p:cNvSpPr/>
            <p:nvPr/>
          </p:nvSpPr>
          <p:spPr>
            <a:xfrm rot="-5368752">
              <a:off x="7470265" y="230658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1" name="Freeform 2180">
              <a:extLst>
                <a:ext uri="{FF2B5EF4-FFF2-40B4-BE49-F238E27FC236}">
                  <a16:creationId xmlns:a16="http://schemas.microsoft.com/office/drawing/2014/main" id="{02977830-D295-B50B-0561-2E0BBFA3E454}"/>
                </a:ext>
              </a:extLst>
            </p:cNvPr>
            <p:cNvSpPr/>
            <p:nvPr/>
          </p:nvSpPr>
          <p:spPr>
            <a:xfrm rot="-5368752">
              <a:off x="7479510" y="2305686"/>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2" name="Freeform 2181">
              <a:extLst>
                <a:ext uri="{FF2B5EF4-FFF2-40B4-BE49-F238E27FC236}">
                  <a16:creationId xmlns:a16="http://schemas.microsoft.com/office/drawing/2014/main" id="{13EBDFD2-4B08-3517-1E9B-CF0B9B0B9613}"/>
                </a:ext>
              </a:extLst>
            </p:cNvPr>
            <p:cNvSpPr/>
            <p:nvPr/>
          </p:nvSpPr>
          <p:spPr>
            <a:xfrm rot="-5368752">
              <a:off x="7482804" y="230644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3" name="Freeform 2182">
              <a:extLst>
                <a:ext uri="{FF2B5EF4-FFF2-40B4-BE49-F238E27FC236}">
                  <a16:creationId xmlns:a16="http://schemas.microsoft.com/office/drawing/2014/main" id="{73CB4ED2-439C-54B4-8271-0C05BBDB52A1}"/>
                </a:ext>
              </a:extLst>
            </p:cNvPr>
            <p:cNvSpPr/>
            <p:nvPr/>
          </p:nvSpPr>
          <p:spPr>
            <a:xfrm rot="-5368752">
              <a:off x="7367275" y="2306293"/>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4" name="Freeform 2183">
              <a:extLst>
                <a:ext uri="{FF2B5EF4-FFF2-40B4-BE49-F238E27FC236}">
                  <a16:creationId xmlns:a16="http://schemas.microsoft.com/office/drawing/2014/main" id="{1162BB70-9CBA-8D12-7516-D792D2888EBC}"/>
                </a:ext>
              </a:extLst>
            </p:cNvPr>
            <p:cNvSpPr/>
            <p:nvPr/>
          </p:nvSpPr>
          <p:spPr>
            <a:xfrm rot="-5368752">
              <a:off x="7318433" y="2305623"/>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5" name="Freeform 2184">
              <a:extLst>
                <a:ext uri="{FF2B5EF4-FFF2-40B4-BE49-F238E27FC236}">
                  <a16:creationId xmlns:a16="http://schemas.microsoft.com/office/drawing/2014/main" id="{0FCAD62F-479C-DD4F-2FF5-113184CC1D95}"/>
                </a:ext>
              </a:extLst>
            </p:cNvPr>
            <p:cNvSpPr/>
            <p:nvPr/>
          </p:nvSpPr>
          <p:spPr>
            <a:xfrm rot="-5368752">
              <a:off x="7306046" y="2305914"/>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6" name="Freeform 2185">
              <a:extLst>
                <a:ext uri="{FF2B5EF4-FFF2-40B4-BE49-F238E27FC236}">
                  <a16:creationId xmlns:a16="http://schemas.microsoft.com/office/drawing/2014/main" id="{E35B2F7F-CFE6-B745-851E-B3A59EB9A2D1}"/>
                </a:ext>
              </a:extLst>
            </p:cNvPr>
            <p:cNvSpPr/>
            <p:nvPr/>
          </p:nvSpPr>
          <p:spPr>
            <a:xfrm rot="-5368752">
              <a:off x="7293659" y="2306204"/>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7" name="Freeform 2186">
              <a:extLst>
                <a:ext uri="{FF2B5EF4-FFF2-40B4-BE49-F238E27FC236}">
                  <a16:creationId xmlns:a16="http://schemas.microsoft.com/office/drawing/2014/main" id="{90897E2F-41D6-38DA-D8C1-7E3C175C14D3}"/>
                </a:ext>
              </a:extLst>
            </p:cNvPr>
            <p:cNvSpPr/>
            <p:nvPr/>
          </p:nvSpPr>
          <p:spPr>
            <a:xfrm rot="-5368752">
              <a:off x="7232722" y="228309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8" name="Freeform 2187">
              <a:extLst>
                <a:ext uri="{FF2B5EF4-FFF2-40B4-BE49-F238E27FC236}">
                  <a16:creationId xmlns:a16="http://schemas.microsoft.com/office/drawing/2014/main" id="{D7EA9AA4-3AC0-955A-79C2-F5B774705631}"/>
                </a:ext>
              </a:extLst>
            </p:cNvPr>
            <p:cNvSpPr/>
            <p:nvPr/>
          </p:nvSpPr>
          <p:spPr>
            <a:xfrm rot="-5368752">
              <a:off x="7226781" y="2282222"/>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9" name="Freeform 2188">
              <a:extLst>
                <a:ext uri="{FF2B5EF4-FFF2-40B4-BE49-F238E27FC236}">
                  <a16:creationId xmlns:a16="http://schemas.microsoft.com/office/drawing/2014/main" id="{93190DB6-67F6-04DC-232C-CD897BB830B3}"/>
                </a:ext>
              </a:extLst>
            </p:cNvPr>
            <p:cNvSpPr/>
            <p:nvPr/>
          </p:nvSpPr>
          <p:spPr>
            <a:xfrm rot="-5368752">
              <a:off x="7132380" y="228290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0" name="Freeform 2189">
              <a:extLst>
                <a:ext uri="{FF2B5EF4-FFF2-40B4-BE49-F238E27FC236}">
                  <a16:creationId xmlns:a16="http://schemas.microsoft.com/office/drawing/2014/main" id="{1A098695-A806-F9C0-09D8-729E9305BBDC}"/>
                </a:ext>
              </a:extLst>
            </p:cNvPr>
            <p:cNvSpPr/>
            <p:nvPr/>
          </p:nvSpPr>
          <p:spPr>
            <a:xfrm rot="-5368752">
              <a:off x="7098890" y="226179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1" name="Freeform 2190">
              <a:extLst>
                <a:ext uri="{FF2B5EF4-FFF2-40B4-BE49-F238E27FC236}">
                  <a16:creationId xmlns:a16="http://schemas.microsoft.com/office/drawing/2014/main" id="{0AD59E6D-7193-EC78-BC85-10840C3A1529}"/>
                </a:ext>
              </a:extLst>
            </p:cNvPr>
            <p:cNvSpPr/>
            <p:nvPr/>
          </p:nvSpPr>
          <p:spPr>
            <a:xfrm rot="-5368752">
              <a:off x="7081069" y="2261715"/>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2" name="Freeform 2191">
              <a:extLst>
                <a:ext uri="{FF2B5EF4-FFF2-40B4-BE49-F238E27FC236}">
                  <a16:creationId xmlns:a16="http://schemas.microsoft.com/office/drawing/2014/main" id="{AE29C5CF-FB9F-8E2E-D2DC-A663B2617AC1}"/>
                </a:ext>
              </a:extLst>
            </p:cNvPr>
            <p:cNvSpPr/>
            <p:nvPr/>
          </p:nvSpPr>
          <p:spPr>
            <a:xfrm rot="-5368752">
              <a:off x="7042767" y="2262727"/>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3" name="Freeform 2192">
              <a:extLst>
                <a:ext uri="{FF2B5EF4-FFF2-40B4-BE49-F238E27FC236}">
                  <a16:creationId xmlns:a16="http://schemas.microsoft.com/office/drawing/2014/main" id="{085E9396-7351-6FBB-FDC3-328391F7DD34}"/>
                </a:ext>
              </a:extLst>
            </p:cNvPr>
            <p:cNvSpPr/>
            <p:nvPr/>
          </p:nvSpPr>
          <p:spPr>
            <a:xfrm rot="-5368752">
              <a:off x="6989302" y="2262499"/>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4" name="Freeform 2193">
              <a:extLst>
                <a:ext uri="{FF2B5EF4-FFF2-40B4-BE49-F238E27FC236}">
                  <a16:creationId xmlns:a16="http://schemas.microsoft.com/office/drawing/2014/main" id="{DB77F283-03B5-35B2-027B-69D64D35E693}"/>
                </a:ext>
              </a:extLst>
            </p:cNvPr>
            <p:cNvSpPr/>
            <p:nvPr/>
          </p:nvSpPr>
          <p:spPr>
            <a:xfrm rot="-5368752">
              <a:off x="6868769" y="2208839"/>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5" name="Freeform 2194">
              <a:extLst>
                <a:ext uri="{FF2B5EF4-FFF2-40B4-BE49-F238E27FC236}">
                  <a16:creationId xmlns:a16="http://schemas.microsoft.com/office/drawing/2014/main" id="{F7845D8D-F1AD-6DC5-525D-4EAA9D5DEF42}"/>
                </a:ext>
              </a:extLst>
            </p:cNvPr>
            <p:cNvSpPr/>
            <p:nvPr/>
          </p:nvSpPr>
          <p:spPr>
            <a:xfrm rot="-5368752">
              <a:off x="6851607" y="2209434"/>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6" name="Freeform 2195">
              <a:extLst>
                <a:ext uri="{FF2B5EF4-FFF2-40B4-BE49-F238E27FC236}">
                  <a16:creationId xmlns:a16="http://schemas.microsoft.com/office/drawing/2014/main" id="{719D2615-B972-0BB9-2FD6-41DCDB992C70}"/>
                </a:ext>
              </a:extLst>
            </p:cNvPr>
            <p:cNvSpPr/>
            <p:nvPr/>
          </p:nvSpPr>
          <p:spPr>
            <a:xfrm rot="-5368752">
              <a:off x="6796813" y="2209155"/>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7" name="Freeform 2196">
              <a:extLst>
                <a:ext uri="{FF2B5EF4-FFF2-40B4-BE49-F238E27FC236}">
                  <a16:creationId xmlns:a16="http://schemas.microsoft.com/office/drawing/2014/main" id="{5B79CB0D-14F8-3AB5-2225-A85BA7B54398}"/>
                </a:ext>
              </a:extLst>
            </p:cNvPr>
            <p:cNvSpPr/>
            <p:nvPr/>
          </p:nvSpPr>
          <p:spPr>
            <a:xfrm rot="-5368752">
              <a:off x="6784375" y="217283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8" name="Freeform 2197">
              <a:extLst>
                <a:ext uri="{FF2B5EF4-FFF2-40B4-BE49-F238E27FC236}">
                  <a16:creationId xmlns:a16="http://schemas.microsoft.com/office/drawing/2014/main" id="{00078BBE-C4F9-ED3D-3671-0A8439D42F8F}"/>
                </a:ext>
              </a:extLst>
            </p:cNvPr>
            <p:cNvSpPr/>
            <p:nvPr/>
          </p:nvSpPr>
          <p:spPr>
            <a:xfrm rot="-5368752">
              <a:off x="6736484" y="2134216"/>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9" name="Freeform 2198">
              <a:extLst>
                <a:ext uri="{FF2B5EF4-FFF2-40B4-BE49-F238E27FC236}">
                  <a16:creationId xmlns:a16="http://schemas.microsoft.com/office/drawing/2014/main" id="{A6F8D1CD-9BA7-7799-47C4-54DD61CC8CC0}"/>
                </a:ext>
              </a:extLst>
            </p:cNvPr>
            <p:cNvSpPr/>
            <p:nvPr/>
          </p:nvSpPr>
          <p:spPr>
            <a:xfrm rot="-5368752">
              <a:off x="6716028" y="213403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0" name="Freeform 2199">
              <a:extLst>
                <a:ext uri="{FF2B5EF4-FFF2-40B4-BE49-F238E27FC236}">
                  <a16:creationId xmlns:a16="http://schemas.microsoft.com/office/drawing/2014/main" id="{723E7397-6403-D0ED-0E65-5C1879C899EF}"/>
                </a:ext>
              </a:extLst>
            </p:cNvPr>
            <p:cNvSpPr/>
            <p:nvPr/>
          </p:nvSpPr>
          <p:spPr>
            <a:xfrm rot="-5368752">
              <a:off x="6703640" y="213433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1" name="Freeform 2200">
              <a:extLst>
                <a:ext uri="{FF2B5EF4-FFF2-40B4-BE49-F238E27FC236}">
                  <a16:creationId xmlns:a16="http://schemas.microsoft.com/office/drawing/2014/main" id="{196F5957-1607-48FD-C70B-6841C22E4FB2}"/>
                </a:ext>
              </a:extLst>
            </p:cNvPr>
            <p:cNvSpPr/>
            <p:nvPr/>
          </p:nvSpPr>
          <p:spPr>
            <a:xfrm rot="-5368752">
              <a:off x="6659904" y="213497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2" name="Freeform 2201">
              <a:extLst>
                <a:ext uri="{FF2B5EF4-FFF2-40B4-BE49-F238E27FC236}">
                  <a16:creationId xmlns:a16="http://schemas.microsoft.com/office/drawing/2014/main" id="{9403F90B-E359-7B0B-5B1D-5A82EEB9CF99}"/>
                </a:ext>
              </a:extLst>
            </p:cNvPr>
            <p:cNvSpPr/>
            <p:nvPr/>
          </p:nvSpPr>
          <p:spPr>
            <a:xfrm rot="-5368752">
              <a:off x="6634824" y="2133976"/>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5" y="37941"/>
                    <a:pt x="0" y="29448"/>
                    <a:pt x="0" y="18970"/>
                  </a:cubicBezTo>
                  <a:cubicBezTo>
                    <a:pt x="0" y="8493"/>
                    <a:pt x="8515"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3" name="Freeform 2202">
              <a:extLst>
                <a:ext uri="{FF2B5EF4-FFF2-40B4-BE49-F238E27FC236}">
                  <a16:creationId xmlns:a16="http://schemas.microsoft.com/office/drawing/2014/main" id="{6270023B-E501-3C0E-1738-97625039C0C7}"/>
                </a:ext>
              </a:extLst>
            </p:cNvPr>
            <p:cNvSpPr/>
            <p:nvPr/>
          </p:nvSpPr>
          <p:spPr>
            <a:xfrm rot="-5368752">
              <a:off x="6584616" y="2120685"/>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5" y="37941"/>
                    <a:pt x="0" y="29448"/>
                    <a:pt x="0" y="18971"/>
                  </a:cubicBezTo>
                  <a:cubicBezTo>
                    <a:pt x="0" y="8493"/>
                    <a:pt x="8515"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4" name="Freeform 2203">
              <a:extLst>
                <a:ext uri="{FF2B5EF4-FFF2-40B4-BE49-F238E27FC236}">
                  <a16:creationId xmlns:a16="http://schemas.microsoft.com/office/drawing/2014/main" id="{0C788E32-194D-E68E-CFDA-91005351D6E8}"/>
                </a:ext>
              </a:extLst>
            </p:cNvPr>
            <p:cNvSpPr/>
            <p:nvPr/>
          </p:nvSpPr>
          <p:spPr>
            <a:xfrm rot="-5368752">
              <a:off x="6433406" y="2073620"/>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5" name="Freeform 2204">
              <a:extLst>
                <a:ext uri="{FF2B5EF4-FFF2-40B4-BE49-F238E27FC236}">
                  <a16:creationId xmlns:a16="http://schemas.microsoft.com/office/drawing/2014/main" id="{C768FA66-FBF4-E2AD-20B8-8592E7EEE29A}"/>
                </a:ext>
              </a:extLst>
            </p:cNvPr>
            <p:cNvSpPr/>
            <p:nvPr/>
          </p:nvSpPr>
          <p:spPr>
            <a:xfrm rot="-5368752">
              <a:off x="6376382" y="2032418"/>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0" y="37941"/>
                    <a:pt x="19017" y="37941"/>
                  </a:cubicBezTo>
                  <a:cubicBezTo>
                    <a:pt x="8514" y="37941"/>
                    <a:pt x="0" y="29448"/>
                    <a:pt x="0" y="18971"/>
                  </a:cubicBezTo>
                  <a:cubicBezTo>
                    <a:pt x="0" y="8493"/>
                    <a:pt x="8514" y="0"/>
                    <a:pt x="19017" y="0"/>
                  </a:cubicBezTo>
                  <a:cubicBezTo>
                    <a:pt x="29520"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6" name="Freeform 2205">
              <a:extLst>
                <a:ext uri="{FF2B5EF4-FFF2-40B4-BE49-F238E27FC236}">
                  <a16:creationId xmlns:a16="http://schemas.microsoft.com/office/drawing/2014/main" id="{82BAA29A-B383-BCBA-F65A-17265A1498DA}"/>
                </a:ext>
              </a:extLst>
            </p:cNvPr>
            <p:cNvSpPr/>
            <p:nvPr/>
          </p:nvSpPr>
          <p:spPr>
            <a:xfrm rot="-5368752">
              <a:off x="6363842" y="2031280"/>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7" name="Freeform 2206">
              <a:extLst>
                <a:ext uri="{FF2B5EF4-FFF2-40B4-BE49-F238E27FC236}">
                  <a16:creationId xmlns:a16="http://schemas.microsoft.com/office/drawing/2014/main" id="{8E51A40E-F4A9-DF26-6F9E-7AB6E180AA9B}"/>
                </a:ext>
              </a:extLst>
            </p:cNvPr>
            <p:cNvSpPr/>
            <p:nvPr/>
          </p:nvSpPr>
          <p:spPr>
            <a:xfrm rot="-5368752">
              <a:off x="6033646" y="189184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8" name="Freeform 2207">
              <a:extLst>
                <a:ext uri="{FF2B5EF4-FFF2-40B4-BE49-F238E27FC236}">
                  <a16:creationId xmlns:a16="http://schemas.microsoft.com/office/drawing/2014/main" id="{BD6ED9B3-B102-9D74-5BFA-57E81C552FAA}"/>
                </a:ext>
              </a:extLst>
            </p:cNvPr>
            <p:cNvSpPr/>
            <p:nvPr/>
          </p:nvSpPr>
          <p:spPr>
            <a:xfrm rot="-5368752">
              <a:off x="6023741" y="1892081"/>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9" name="Freeform 2208">
              <a:extLst>
                <a:ext uri="{FF2B5EF4-FFF2-40B4-BE49-F238E27FC236}">
                  <a16:creationId xmlns:a16="http://schemas.microsoft.com/office/drawing/2014/main" id="{C4AF7E9C-C4A1-F66D-B4F1-AFD9FE656947}"/>
                </a:ext>
              </a:extLst>
            </p:cNvPr>
            <p:cNvSpPr/>
            <p:nvPr/>
          </p:nvSpPr>
          <p:spPr>
            <a:xfrm rot="-5368752">
              <a:off x="5877559" y="1770822"/>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0" name="Freeform 2209">
              <a:extLst>
                <a:ext uri="{FF2B5EF4-FFF2-40B4-BE49-F238E27FC236}">
                  <a16:creationId xmlns:a16="http://schemas.microsoft.com/office/drawing/2014/main" id="{8893892F-37F1-16DB-A6B5-41B3E2B7DBDA}"/>
                </a:ext>
              </a:extLst>
            </p:cNvPr>
            <p:cNvSpPr/>
            <p:nvPr/>
          </p:nvSpPr>
          <p:spPr>
            <a:xfrm rot="-5368752">
              <a:off x="5812202" y="1771391"/>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1" name="Freeform 2210">
              <a:extLst>
                <a:ext uri="{FF2B5EF4-FFF2-40B4-BE49-F238E27FC236}">
                  <a16:creationId xmlns:a16="http://schemas.microsoft.com/office/drawing/2014/main" id="{13C40C2B-D1EA-7A01-BECA-FEE26A8576A3}"/>
                </a:ext>
              </a:extLst>
            </p:cNvPr>
            <p:cNvSpPr/>
            <p:nvPr/>
          </p:nvSpPr>
          <p:spPr>
            <a:xfrm rot="-5368752">
              <a:off x="5601106" y="1655364"/>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2" name="Freeform 2211">
              <a:extLst>
                <a:ext uri="{FF2B5EF4-FFF2-40B4-BE49-F238E27FC236}">
                  <a16:creationId xmlns:a16="http://schemas.microsoft.com/office/drawing/2014/main" id="{8B23457B-4435-4BC8-DF78-5B7AA04868D1}"/>
                </a:ext>
              </a:extLst>
            </p:cNvPr>
            <p:cNvSpPr/>
            <p:nvPr/>
          </p:nvSpPr>
          <p:spPr>
            <a:xfrm rot="-5368752">
              <a:off x="5623767" y="1682605"/>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7" y="37941"/>
                  </a:cubicBezTo>
                  <a:cubicBezTo>
                    <a:pt x="8514" y="37941"/>
                    <a:pt x="0" y="29448"/>
                    <a:pt x="0" y="18970"/>
                  </a:cubicBezTo>
                  <a:cubicBezTo>
                    <a:pt x="0" y="8493"/>
                    <a:pt x="8514" y="0"/>
                    <a:pt x="19017"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3" name="Freeform 2212">
              <a:extLst>
                <a:ext uri="{FF2B5EF4-FFF2-40B4-BE49-F238E27FC236}">
                  <a16:creationId xmlns:a16="http://schemas.microsoft.com/office/drawing/2014/main" id="{E4F5F0D0-3591-9B1B-DABC-E130E1F0353C}"/>
                </a:ext>
              </a:extLst>
            </p:cNvPr>
            <p:cNvSpPr/>
            <p:nvPr/>
          </p:nvSpPr>
          <p:spPr>
            <a:xfrm rot="-5368752">
              <a:off x="5697851" y="1694254"/>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4" name="Freeform 2213">
              <a:extLst>
                <a:ext uri="{FF2B5EF4-FFF2-40B4-BE49-F238E27FC236}">
                  <a16:creationId xmlns:a16="http://schemas.microsoft.com/office/drawing/2014/main" id="{EECE6755-1D21-F29A-976A-E02D6F5A3281}"/>
                </a:ext>
              </a:extLst>
            </p:cNvPr>
            <p:cNvSpPr/>
            <p:nvPr/>
          </p:nvSpPr>
          <p:spPr>
            <a:xfrm rot="-5368752">
              <a:off x="5707744" y="1695278"/>
              <a:ext cx="38034" cy="37940"/>
            </a:xfrm>
            <a:custGeom>
              <a:avLst/>
              <a:gdLst>
                <a:gd name="connsiteX0" fmla="*/ 38035 w 38034"/>
                <a:gd name="connsiteY0" fmla="*/ 18970 h 37940"/>
                <a:gd name="connsiteX1" fmla="*/ 19018 w 38034"/>
                <a:gd name="connsiteY1" fmla="*/ 37941 h 37940"/>
                <a:gd name="connsiteX2" fmla="*/ 0 w 38034"/>
                <a:gd name="connsiteY2" fmla="*/ 18970 h 37940"/>
                <a:gd name="connsiteX3" fmla="*/ 19018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1" y="37941"/>
                    <a:pt x="19018" y="37941"/>
                  </a:cubicBezTo>
                  <a:cubicBezTo>
                    <a:pt x="8514" y="37941"/>
                    <a:pt x="0" y="29448"/>
                    <a:pt x="0" y="18970"/>
                  </a:cubicBezTo>
                  <a:cubicBezTo>
                    <a:pt x="0" y="8493"/>
                    <a:pt x="8514" y="0"/>
                    <a:pt x="19018" y="0"/>
                  </a:cubicBezTo>
                  <a:cubicBezTo>
                    <a:pt x="29521"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5" name="Freeform 2214">
              <a:extLst>
                <a:ext uri="{FF2B5EF4-FFF2-40B4-BE49-F238E27FC236}">
                  <a16:creationId xmlns:a16="http://schemas.microsoft.com/office/drawing/2014/main" id="{2643C5D8-8EDC-F214-FFDC-DCC77553CE9A}"/>
                </a:ext>
              </a:extLst>
            </p:cNvPr>
            <p:cNvSpPr/>
            <p:nvPr/>
          </p:nvSpPr>
          <p:spPr>
            <a:xfrm rot="-5368752">
              <a:off x="5719739" y="1724768"/>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6" name="Freeform 2215">
              <a:extLst>
                <a:ext uri="{FF2B5EF4-FFF2-40B4-BE49-F238E27FC236}">
                  <a16:creationId xmlns:a16="http://schemas.microsoft.com/office/drawing/2014/main" id="{FD032A46-2103-BACB-BDEE-052D306D71F7}"/>
                </a:ext>
              </a:extLst>
            </p:cNvPr>
            <p:cNvSpPr/>
            <p:nvPr/>
          </p:nvSpPr>
          <p:spPr>
            <a:xfrm rot="-5368752">
              <a:off x="5732278" y="1724629"/>
              <a:ext cx="38034" cy="37940"/>
            </a:xfrm>
            <a:custGeom>
              <a:avLst/>
              <a:gdLst>
                <a:gd name="connsiteX0" fmla="*/ 38035 w 38034"/>
                <a:gd name="connsiteY0" fmla="*/ 18971 h 37940"/>
                <a:gd name="connsiteX1" fmla="*/ 19017 w 38034"/>
                <a:gd name="connsiteY1" fmla="*/ 37941 h 37940"/>
                <a:gd name="connsiteX2" fmla="*/ 0 w 38034"/>
                <a:gd name="connsiteY2" fmla="*/ 18971 h 37940"/>
                <a:gd name="connsiteX3" fmla="*/ 19017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7" y="37941"/>
                  </a:cubicBezTo>
                  <a:cubicBezTo>
                    <a:pt x="8514" y="37941"/>
                    <a:pt x="0" y="29448"/>
                    <a:pt x="0" y="18971"/>
                  </a:cubicBezTo>
                  <a:cubicBezTo>
                    <a:pt x="0" y="8493"/>
                    <a:pt x="8514" y="0"/>
                    <a:pt x="19017"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7" name="Freeform 2216">
              <a:extLst>
                <a:ext uri="{FF2B5EF4-FFF2-40B4-BE49-F238E27FC236}">
                  <a16:creationId xmlns:a16="http://schemas.microsoft.com/office/drawing/2014/main" id="{06F51D3E-BDF4-B843-0254-E38EDBAE8199}"/>
                </a:ext>
              </a:extLst>
            </p:cNvPr>
            <p:cNvSpPr/>
            <p:nvPr/>
          </p:nvSpPr>
          <p:spPr>
            <a:xfrm rot="-5368752">
              <a:off x="5742183" y="1724389"/>
              <a:ext cx="38034" cy="37940"/>
            </a:xfrm>
            <a:custGeom>
              <a:avLst/>
              <a:gdLst>
                <a:gd name="connsiteX0" fmla="*/ 38035 w 38034"/>
                <a:gd name="connsiteY0" fmla="*/ 18970 h 37940"/>
                <a:gd name="connsiteX1" fmla="*/ 19017 w 38034"/>
                <a:gd name="connsiteY1" fmla="*/ 37941 h 37940"/>
                <a:gd name="connsiteX2" fmla="*/ 0 w 38034"/>
                <a:gd name="connsiteY2" fmla="*/ 18970 h 37940"/>
                <a:gd name="connsiteX3" fmla="*/ 19017 w 38034"/>
                <a:gd name="connsiteY3" fmla="*/ 0 h 37940"/>
                <a:gd name="connsiteX4" fmla="*/ 38035 w 38034"/>
                <a:gd name="connsiteY4" fmla="*/ 18970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0"/>
                  </a:moveTo>
                  <a:cubicBezTo>
                    <a:pt x="38035" y="29448"/>
                    <a:pt x="29520" y="37941"/>
                    <a:pt x="19017" y="37941"/>
                  </a:cubicBezTo>
                  <a:cubicBezTo>
                    <a:pt x="8514" y="37941"/>
                    <a:pt x="0" y="29448"/>
                    <a:pt x="0" y="18970"/>
                  </a:cubicBezTo>
                  <a:cubicBezTo>
                    <a:pt x="0" y="8493"/>
                    <a:pt x="8514" y="0"/>
                    <a:pt x="19017" y="0"/>
                  </a:cubicBezTo>
                  <a:cubicBezTo>
                    <a:pt x="29520" y="0"/>
                    <a:pt x="38035" y="8493"/>
                    <a:pt x="38035" y="18970"/>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8" name="Freeform 2217">
              <a:extLst>
                <a:ext uri="{FF2B5EF4-FFF2-40B4-BE49-F238E27FC236}">
                  <a16:creationId xmlns:a16="http://schemas.microsoft.com/office/drawing/2014/main" id="{A104A23C-0C21-792C-B5D4-D94D438A29DD}"/>
                </a:ext>
              </a:extLst>
            </p:cNvPr>
            <p:cNvSpPr/>
            <p:nvPr/>
          </p:nvSpPr>
          <p:spPr>
            <a:xfrm rot="-5368752">
              <a:off x="7908326" y="2360914"/>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9" name="Freeform 2217">
              <a:extLst>
                <a:ext uri="{FF2B5EF4-FFF2-40B4-BE49-F238E27FC236}">
                  <a16:creationId xmlns:a16="http://schemas.microsoft.com/office/drawing/2014/main" id="{52BEAA4A-DE59-88A0-B33C-CE152FBD7467}"/>
                </a:ext>
              </a:extLst>
            </p:cNvPr>
            <p:cNvSpPr/>
            <p:nvPr/>
          </p:nvSpPr>
          <p:spPr>
            <a:xfrm rot="16231248">
              <a:off x="7913298" y="2360914"/>
              <a:ext cx="38034" cy="37940"/>
            </a:xfrm>
            <a:custGeom>
              <a:avLst/>
              <a:gdLst>
                <a:gd name="connsiteX0" fmla="*/ 38035 w 38034"/>
                <a:gd name="connsiteY0" fmla="*/ 18971 h 37940"/>
                <a:gd name="connsiteX1" fmla="*/ 19018 w 38034"/>
                <a:gd name="connsiteY1" fmla="*/ 37941 h 37940"/>
                <a:gd name="connsiteX2" fmla="*/ 0 w 38034"/>
                <a:gd name="connsiteY2" fmla="*/ 18971 h 37940"/>
                <a:gd name="connsiteX3" fmla="*/ 19018 w 38034"/>
                <a:gd name="connsiteY3" fmla="*/ 0 h 37940"/>
                <a:gd name="connsiteX4" fmla="*/ 38035 w 38034"/>
                <a:gd name="connsiteY4" fmla="*/ 1897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4" h="37940">
                  <a:moveTo>
                    <a:pt x="38035" y="18971"/>
                  </a:moveTo>
                  <a:cubicBezTo>
                    <a:pt x="38035" y="29448"/>
                    <a:pt x="29521" y="37941"/>
                    <a:pt x="19018" y="37941"/>
                  </a:cubicBezTo>
                  <a:cubicBezTo>
                    <a:pt x="8514" y="37941"/>
                    <a:pt x="0" y="29448"/>
                    <a:pt x="0" y="18971"/>
                  </a:cubicBezTo>
                  <a:cubicBezTo>
                    <a:pt x="0" y="8493"/>
                    <a:pt x="8514" y="0"/>
                    <a:pt x="19018" y="0"/>
                  </a:cubicBezTo>
                  <a:cubicBezTo>
                    <a:pt x="29521" y="0"/>
                    <a:pt x="38035" y="8493"/>
                    <a:pt x="38035" y="18971"/>
                  </a:cubicBezTo>
                  <a:close/>
                </a:path>
              </a:pathLst>
            </a:custGeom>
            <a:noFill/>
            <a:ln w="12675"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sp>
        <p:nvSpPr>
          <p:cNvPr id="2219" name="Freeform 2218">
            <a:extLst>
              <a:ext uri="{FF2B5EF4-FFF2-40B4-BE49-F238E27FC236}">
                <a16:creationId xmlns:a16="http://schemas.microsoft.com/office/drawing/2014/main" id="{E98FA725-2F99-0F5B-BEAE-6C6983066CF4}"/>
              </a:ext>
            </a:extLst>
          </p:cNvPr>
          <p:cNvSpPr/>
          <p:nvPr/>
        </p:nvSpPr>
        <p:spPr>
          <a:xfrm>
            <a:off x="7358705" y="1946779"/>
            <a:ext cx="3818544" cy="1229236"/>
          </a:xfrm>
          <a:custGeom>
            <a:avLst/>
            <a:gdLst>
              <a:gd name="connsiteX0" fmla="*/ 0 w 2863908"/>
              <a:gd name="connsiteY0" fmla="*/ 0 h 921927"/>
              <a:gd name="connsiteX1" fmla="*/ 111564 w 2863908"/>
              <a:gd name="connsiteY1" fmla="*/ 0 h 921927"/>
              <a:gd name="connsiteX2" fmla="*/ 111564 w 2863908"/>
              <a:gd name="connsiteY2" fmla="*/ 34146 h 921927"/>
              <a:gd name="connsiteX3" fmla="*/ 166079 w 2863908"/>
              <a:gd name="connsiteY3" fmla="*/ 34146 h 921927"/>
              <a:gd name="connsiteX4" fmla="*/ 166079 w 2863908"/>
              <a:gd name="connsiteY4" fmla="*/ 61968 h 921927"/>
              <a:gd name="connsiteX5" fmla="*/ 196506 w 2863908"/>
              <a:gd name="connsiteY5" fmla="*/ 61968 h 921927"/>
              <a:gd name="connsiteX6" fmla="*/ 196506 w 2863908"/>
              <a:gd name="connsiteY6" fmla="*/ 79673 h 921927"/>
              <a:gd name="connsiteX7" fmla="*/ 211719 w 2863908"/>
              <a:gd name="connsiteY7" fmla="*/ 79673 h 921927"/>
              <a:gd name="connsiteX8" fmla="*/ 211719 w 2863908"/>
              <a:gd name="connsiteY8" fmla="*/ 116348 h 921927"/>
              <a:gd name="connsiteX9" fmla="*/ 230735 w 2863908"/>
              <a:gd name="connsiteY9" fmla="*/ 116348 h 921927"/>
              <a:gd name="connsiteX10" fmla="*/ 230735 w 2863908"/>
              <a:gd name="connsiteY10" fmla="*/ 131523 h 921927"/>
              <a:gd name="connsiteX11" fmla="*/ 244681 w 2863908"/>
              <a:gd name="connsiteY11" fmla="*/ 131523 h 921927"/>
              <a:gd name="connsiteX12" fmla="*/ 244681 w 2863908"/>
              <a:gd name="connsiteY12" fmla="*/ 147964 h 921927"/>
              <a:gd name="connsiteX13" fmla="*/ 254823 w 2863908"/>
              <a:gd name="connsiteY13" fmla="*/ 147964 h 921927"/>
              <a:gd name="connsiteX14" fmla="*/ 254823 w 2863908"/>
              <a:gd name="connsiteY14" fmla="*/ 165669 h 921927"/>
              <a:gd name="connsiteX15" fmla="*/ 292856 w 2863908"/>
              <a:gd name="connsiteY15" fmla="*/ 165669 h 921927"/>
              <a:gd name="connsiteX16" fmla="*/ 292856 w 2863908"/>
              <a:gd name="connsiteY16" fmla="*/ 179580 h 921927"/>
              <a:gd name="connsiteX17" fmla="*/ 313141 w 2863908"/>
              <a:gd name="connsiteY17" fmla="*/ 179580 h 921927"/>
              <a:gd name="connsiteX18" fmla="*/ 313141 w 2863908"/>
              <a:gd name="connsiteY18" fmla="*/ 192227 h 921927"/>
              <a:gd name="connsiteX19" fmla="*/ 320748 w 2863908"/>
              <a:gd name="connsiteY19" fmla="*/ 192227 h 921927"/>
              <a:gd name="connsiteX20" fmla="*/ 320748 w 2863908"/>
              <a:gd name="connsiteY20" fmla="*/ 213725 h 921927"/>
              <a:gd name="connsiteX21" fmla="*/ 335961 w 2863908"/>
              <a:gd name="connsiteY21" fmla="*/ 213725 h 921927"/>
              <a:gd name="connsiteX22" fmla="*/ 335961 w 2863908"/>
              <a:gd name="connsiteY22" fmla="*/ 227636 h 921927"/>
              <a:gd name="connsiteX23" fmla="*/ 346103 w 2863908"/>
              <a:gd name="connsiteY23" fmla="*/ 227636 h 921927"/>
              <a:gd name="connsiteX24" fmla="*/ 346103 w 2863908"/>
              <a:gd name="connsiteY24" fmla="*/ 241548 h 921927"/>
              <a:gd name="connsiteX25" fmla="*/ 353710 w 2863908"/>
              <a:gd name="connsiteY25" fmla="*/ 241548 h 921927"/>
              <a:gd name="connsiteX26" fmla="*/ 353710 w 2863908"/>
              <a:gd name="connsiteY26" fmla="*/ 260517 h 921927"/>
              <a:gd name="connsiteX27" fmla="*/ 438651 w 2863908"/>
              <a:gd name="connsiteY27" fmla="*/ 260517 h 921927"/>
              <a:gd name="connsiteX28" fmla="*/ 438651 w 2863908"/>
              <a:gd name="connsiteY28" fmla="*/ 282016 h 921927"/>
              <a:gd name="connsiteX29" fmla="*/ 447525 w 2863908"/>
              <a:gd name="connsiteY29" fmla="*/ 282016 h 921927"/>
              <a:gd name="connsiteX30" fmla="*/ 447525 w 2863908"/>
              <a:gd name="connsiteY30" fmla="*/ 307309 h 921927"/>
              <a:gd name="connsiteX31" fmla="*/ 466542 w 2863908"/>
              <a:gd name="connsiteY31" fmla="*/ 307309 h 921927"/>
              <a:gd name="connsiteX32" fmla="*/ 466542 w 2863908"/>
              <a:gd name="connsiteY32" fmla="*/ 323750 h 921927"/>
              <a:gd name="connsiteX33" fmla="*/ 472881 w 2863908"/>
              <a:gd name="connsiteY33" fmla="*/ 323750 h 921927"/>
              <a:gd name="connsiteX34" fmla="*/ 472881 w 2863908"/>
              <a:gd name="connsiteY34" fmla="*/ 338925 h 921927"/>
              <a:gd name="connsiteX35" fmla="*/ 521056 w 2863908"/>
              <a:gd name="connsiteY35" fmla="*/ 338925 h 921927"/>
              <a:gd name="connsiteX36" fmla="*/ 521056 w 2863908"/>
              <a:gd name="connsiteY36" fmla="*/ 361689 h 921927"/>
              <a:gd name="connsiteX37" fmla="*/ 533734 w 2863908"/>
              <a:gd name="connsiteY37" fmla="*/ 361689 h 921927"/>
              <a:gd name="connsiteX38" fmla="*/ 533734 w 2863908"/>
              <a:gd name="connsiteY38" fmla="*/ 380659 h 921927"/>
              <a:gd name="connsiteX39" fmla="*/ 540073 w 2863908"/>
              <a:gd name="connsiteY39" fmla="*/ 380659 h 921927"/>
              <a:gd name="connsiteX40" fmla="*/ 540073 w 2863908"/>
              <a:gd name="connsiteY40" fmla="*/ 398364 h 921927"/>
              <a:gd name="connsiteX41" fmla="*/ 550215 w 2863908"/>
              <a:gd name="connsiteY41" fmla="*/ 398364 h 921927"/>
              <a:gd name="connsiteX42" fmla="*/ 550215 w 2863908"/>
              <a:gd name="connsiteY42" fmla="*/ 414804 h 921927"/>
              <a:gd name="connsiteX43" fmla="*/ 578106 w 2863908"/>
              <a:gd name="connsiteY43" fmla="*/ 414804 h 921927"/>
              <a:gd name="connsiteX44" fmla="*/ 578106 w 2863908"/>
              <a:gd name="connsiteY44" fmla="*/ 427451 h 921927"/>
              <a:gd name="connsiteX45" fmla="*/ 595855 w 2863908"/>
              <a:gd name="connsiteY45" fmla="*/ 427451 h 921927"/>
              <a:gd name="connsiteX46" fmla="*/ 595855 w 2863908"/>
              <a:gd name="connsiteY46" fmla="*/ 442627 h 921927"/>
              <a:gd name="connsiteX47" fmla="*/ 605998 w 2863908"/>
              <a:gd name="connsiteY47" fmla="*/ 442627 h 921927"/>
              <a:gd name="connsiteX48" fmla="*/ 605998 w 2863908"/>
              <a:gd name="connsiteY48" fmla="*/ 465390 h 921927"/>
              <a:gd name="connsiteX49" fmla="*/ 693474 w 2863908"/>
              <a:gd name="connsiteY49" fmla="*/ 465390 h 921927"/>
              <a:gd name="connsiteX50" fmla="*/ 693474 w 2863908"/>
              <a:gd name="connsiteY50" fmla="*/ 478037 h 921927"/>
              <a:gd name="connsiteX51" fmla="*/ 699813 w 2863908"/>
              <a:gd name="connsiteY51" fmla="*/ 478037 h 921927"/>
              <a:gd name="connsiteX52" fmla="*/ 699813 w 2863908"/>
              <a:gd name="connsiteY52" fmla="*/ 510918 h 921927"/>
              <a:gd name="connsiteX53" fmla="*/ 715026 w 2863908"/>
              <a:gd name="connsiteY53" fmla="*/ 510918 h 921927"/>
              <a:gd name="connsiteX54" fmla="*/ 715026 w 2863908"/>
              <a:gd name="connsiteY54" fmla="*/ 545063 h 921927"/>
              <a:gd name="connsiteX55" fmla="*/ 741650 w 2863908"/>
              <a:gd name="connsiteY55" fmla="*/ 545063 h 921927"/>
              <a:gd name="connsiteX56" fmla="*/ 741650 w 2863908"/>
              <a:gd name="connsiteY56" fmla="*/ 557710 h 921927"/>
              <a:gd name="connsiteX57" fmla="*/ 764470 w 2863908"/>
              <a:gd name="connsiteY57" fmla="*/ 557710 h 921927"/>
              <a:gd name="connsiteX58" fmla="*/ 764470 w 2863908"/>
              <a:gd name="connsiteY58" fmla="*/ 577944 h 921927"/>
              <a:gd name="connsiteX59" fmla="*/ 777147 w 2863908"/>
              <a:gd name="connsiteY59" fmla="*/ 577944 h 921927"/>
              <a:gd name="connsiteX60" fmla="*/ 777147 w 2863908"/>
              <a:gd name="connsiteY60" fmla="*/ 593120 h 921927"/>
              <a:gd name="connsiteX61" fmla="*/ 896318 w 2863908"/>
              <a:gd name="connsiteY61" fmla="*/ 593120 h 921927"/>
              <a:gd name="connsiteX62" fmla="*/ 896318 w 2863908"/>
              <a:gd name="connsiteY62" fmla="*/ 608295 h 921927"/>
              <a:gd name="connsiteX63" fmla="*/ 910264 w 2863908"/>
              <a:gd name="connsiteY63" fmla="*/ 608295 h 921927"/>
              <a:gd name="connsiteX64" fmla="*/ 910264 w 2863908"/>
              <a:gd name="connsiteY64" fmla="*/ 629794 h 921927"/>
              <a:gd name="connsiteX65" fmla="*/ 949565 w 2863908"/>
              <a:gd name="connsiteY65" fmla="*/ 629794 h 921927"/>
              <a:gd name="connsiteX66" fmla="*/ 949565 w 2863908"/>
              <a:gd name="connsiteY66" fmla="*/ 644970 h 921927"/>
              <a:gd name="connsiteX67" fmla="*/ 976189 w 2863908"/>
              <a:gd name="connsiteY67" fmla="*/ 644970 h 921927"/>
              <a:gd name="connsiteX68" fmla="*/ 976189 w 2863908"/>
              <a:gd name="connsiteY68" fmla="*/ 666469 h 921927"/>
              <a:gd name="connsiteX69" fmla="*/ 983795 w 2863908"/>
              <a:gd name="connsiteY69" fmla="*/ 666469 h 921927"/>
              <a:gd name="connsiteX70" fmla="*/ 983795 w 2863908"/>
              <a:gd name="connsiteY70" fmla="*/ 681645 h 921927"/>
              <a:gd name="connsiteX71" fmla="*/ 1016758 w 2863908"/>
              <a:gd name="connsiteY71" fmla="*/ 681645 h 921927"/>
              <a:gd name="connsiteX72" fmla="*/ 1016758 w 2863908"/>
              <a:gd name="connsiteY72" fmla="*/ 696821 h 921927"/>
              <a:gd name="connsiteX73" fmla="*/ 1044648 w 2863908"/>
              <a:gd name="connsiteY73" fmla="*/ 696821 h 921927"/>
              <a:gd name="connsiteX74" fmla="*/ 1044648 w 2863908"/>
              <a:gd name="connsiteY74" fmla="*/ 711996 h 921927"/>
              <a:gd name="connsiteX75" fmla="*/ 1120715 w 2863908"/>
              <a:gd name="connsiteY75" fmla="*/ 711996 h 921927"/>
              <a:gd name="connsiteX76" fmla="*/ 1120715 w 2863908"/>
              <a:gd name="connsiteY76" fmla="*/ 733495 h 921927"/>
              <a:gd name="connsiteX77" fmla="*/ 1142267 w 2863908"/>
              <a:gd name="connsiteY77" fmla="*/ 733495 h 921927"/>
              <a:gd name="connsiteX78" fmla="*/ 1142267 w 2863908"/>
              <a:gd name="connsiteY78" fmla="*/ 751201 h 921927"/>
              <a:gd name="connsiteX79" fmla="*/ 1149874 w 2863908"/>
              <a:gd name="connsiteY79" fmla="*/ 751201 h 921927"/>
              <a:gd name="connsiteX80" fmla="*/ 1149874 w 2863908"/>
              <a:gd name="connsiteY80" fmla="*/ 766376 h 921927"/>
              <a:gd name="connsiteX81" fmla="*/ 1210728 w 2863908"/>
              <a:gd name="connsiteY81" fmla="*/ 766376 h 921927"/>
              <a:gd name="connsiteX82" fmla="*/ 1210728 w 2863908"/>
              <a:gd name="connsiteY82" fmla="*/ 789140 h 921927"/>
              <a:gd name="connsiteX83" fmla="*/ 1220870 w 2863908"/>
              <a:gd name="connsiteY83" fmla="*/ 789140 h 921927"/>
              <a:gd name="connsiteX84" fmla="*/ 1220870 w 2863908"/>
              <a:gd name="connsiteY84" fmla="*/ 806845 h 921927"/>
              <a:gd name="connsiteX85" fmla="*/ 1280455 w 2863908"/>
              <a:gd name="connsiteY85" fmla="*/ 806845 h 921927"/>
              <a:gd name="connsiteX86" fmla="*/ 1280455 w 2863908"/>
              <a:gd name="connsiteY86" fmla="*/ 828344 h 921927"/>
              <a:gd name="connsiteX87" fmla="*/ 1450337 w 2863908"/>
              <a:gd name="connsiteY87" fmla="*/ 828344 h 921927"/>
              <a:gd name="connsiteX88" fmla="*/ 1450337 w 2863908"/>
              <a:gd name="connsiteY88" fmla="*/ 844784 h 921927"/>
              <a:gd name="connsiteX89" fmla="*/ 1532743 w 2863908"/>
              <a:gd name="connsiteY89" fmla="*/ 844784 h 921927"/>
              <a:gd name="connsiteX90" fmla="*/ 1532743 w 2863908"/>
              <a:gd name="connsiteY90" fmla="*/ 868813 h 921927"/>
              <a:gd name="connsiteX91" fmla="*/ 1579651 w 2863908"/>
              <a:gd name="connsiteY91" fmla="*/ 868813 h 921927"/>
              <a:gd name="connsiteX92" fmla="*/ 1579651 w 2863908"/>
              <a:gd name="connsiteY92" fmla="*/ 894106 h 921927"/>
              <a:gd name="connsiteX93" fmla="*/ 1591061 w 2863908"/>
              <a:gd name="connsiteY93" fmla="*/ 894106 h 921927"/>
              <a:gd name="connsiteX94" fmla="*/ 1591061 w 2863908"/>
              <a:gd name="connsiteY94" fmla="*/ 921928 h 921927"/>
              <a:gd name="connsiteX95" fmla="*/ 2863909 w 2863908"/>
              <a:gd name="connsiteY95" fmla="*/ 921928 h 92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63908" h="921927">
                <a:moveTo>
                  <a:pt x="0" y="0"/>
                </a:moveTo>
                <a:lnTo>
                  <a:pt x="111564" y="0"/>
                </a:lnTo>
                <a:lnTo>
                  <a:pt x="111564" y="34146"/>
                </a:lnTo>
                <a:lnTo>
                  <a:pt x="166079" y="34146"/>
                </a:lnTo>
                <a:lnTo>
                  <a:pt x="166079" y="61968"/>
                </a:lnTo>
                <a:lnTo>
                  <a:pt x="196506" y="61968"/>
                </a:lnTo>
                <a:lnTo>
                  <a:pt x="196506" y="79673"/>
                </a:lnTo>
                <a:lnTo>
                  <a:pt x="211719" y="79673"/>
                </a:lnTo>
                <a:lnTo>
                  <a:pt x="211719" y="116348"/>
                </a:lnTo>
                <a:lnTo>
                  <a:pt x="230735" y="116348"/>
                </a:lnTo>
                <a:lnTo>
                  <a:pt x="230735" y="131523"/>
                </a:lnTo>
                <a:lnTo>
                  <a:pt x="244681" y="131523"/>
                </a:lnTo>
                <a:lnTo>
                  <a:pt x="244681" y="147964"/>
                </a:lnTo>
                <a:lnTo>
                  <a:pt x="254823" y="147964"/>
                </a:lnTo>
                <a:lnTo>
                  <a:pt x="254823" y="165669"/>
                </a:lnTo>
                <a:lnTo>
                  <a:pt x="292856" y="165669"/>
                </a:lnTo>
                <a:lnTo>
                  <a:pt x="292856" y="179580"/>
                </a:lnTo>
                <a:lnTo>
                  <a:pt x="313141" y="179580"/>
                </a:lnTo>
                <a:lnTo>
                  <a:pt x="313141" y="192227"/>
                </a:lnTo>
                <a:lnTo>
                  <a:pt x="320748" y="192227"/>
                </a:lnTo>
                <a:lnTo>
                  <a:pt x="320748" y="213725"/>
                </a:lnTo>
                <a:lnTo>
                  <a:pt x="335961" y="213725"/>
                </a:lnTo>
                <a:lnTo>
                  <a:pt x="335961" y="227636"/>
                </a:lnTo>
                <a:lnTo>
                  <a:pt x="346103" y="227636"/>
                </a:lnTo>
                <a:lnTo>
                  <a:pt x="346103" y="241548"/>
                </a:lnTo>
                <a:lnTo>
                  <a:pt x="353710" y="241548"/>
                </a:lnTo>
                <a:lnTo>
                  <a:pt x="353710" y="260517"/>
                </a:lnTo>
                <a:lnTo>
                  <a:pt x="438651" y="260517"/>
                </a:lnTo>
                <a:lnTo>
                  <a:pt x="438651" y="282016"/>
                </a:lnTo>
                <a:lnTo>
                  <a:pt x="447525" y="282016"/>
                </a:lnTo>
                <a:lnTo>
                  <a:pt x="447525" y="307309"/>
                </a:lnTo>
                <a:lnTo>
                  <a:pt x="466542" y="307309"/>
                </a:lnTo>
                <a:lnTo>
                  <a:pt x="466542" y="323750"/>
                </a:lnTo>
                <a:lnTo>
                  <a:pt x="472881" y="323750"/>
                </a:lnTo>
                <a:lnTo>
                  <a:pt x="472881" y="338925"/>
                </a:lnTo>
                <a:lnTo>
                  <a:pt x="521056" y="338925"/>
                </a:lnTo>
                <a:lnTo>
                  <a:pt x="521056" y="361689"/>
                </a:lnTo>
                <a:lnTo>
                  <a:pt x="533734" y="361689"/>
                </a:lnTo>
                <a:lnTo>
                  <a:pt x="533734" y="380659"/>
                </a:lnTo>
                <a:lnTo>
                  <a:pt x="540073" y="380659"/>
                </a:lnTo>
                <a:lnTo>
                  <a:pt x="540073" y="398364"/>
                </a:lnTo>
                <a:lnTo>
                  <a:pt x="550215" y="398364"/>
                </a:lnTo>
                <a:lnTo>
                  <a:pt x="550215" y="414804"/>
                </a:lnTo>
                <a:lnTo>
                  <a:pt x="578106" y="414804"/>
                </a:lnTo>
                <a:lnTo>
                  <a:pt x="578106" y="427451"/>
                </a:lnTo>
                <a:lnTo>
                  <a:pt x="595855" y="427451"/>
                </a:lnTo>
                <a:lnTo>
                  <a:pt x="595855" y="442627"/>
                </a:lnTo>
                <a:lnTo>
                  <a:pt x="605998" y="442627"/>
                </a:lnTo>
                <a:lnTo>
                  <a:pt x="605998" y="465390"/>
                </a:lnTo>
                <a:lnTo>
                  <a:pt x="693474" y="465390"/>
                </a:lnTo>
                <a:lnTo>
                  <a:pt x="693474" y="478037"/>
                </a:lnTo>
                <a:lnTo>
                  <a:pt x="699813" y="478037"/>
                </a:lnTo>
                <a:lnTo>
                  <a:pt x="699813" y="510918"/>
                </a:lnTo>
                <a:lnTo>
                  <a:pt x="715026" y="510918"/>
                </a:lnTo>
                <a:lnTo>
                  <a:pt x="715026" y="545063"/>
                </a:lnTo>
                <a:lnTo>
                  <a:pt x="741650" y="545063"/>
                </a:lnTo>
                <a:lnTo>
                  <a:pt x="741650" y="557710"/>
                </a:lnTo>
                <a:lnTo>
                  <a:pt x="764470" y="557710"/>
                </a:lnTo>
                <a:lnTo>
                  <a:pt x="764470" y="577944"/>
                </a:lnTo>
                <a:lnTo>
                  <a:pt x="777147" y="577944"/>
                </a:lnTo>
                <a:lnTo>
                  <a:pt x="777147" y="593120"/>
                </a:lnTo>
                <a:lnTo>
                  <a:pt x="896318" y="593120"/>
                </a:lnTo>
                <a:lnTo>
                  <a:pt x="896318" y="608295"/>
                </a:lnTo>
                <a:lnTo>
                  <a:pt x="910264" y="608295"/>
                </a:lnTo>
                <a:lnTo>
                  <a:pt x="910264" y="629794"/>
                </a:lnTo>
                <a:lnTo>
                  <a:pt x="949565" y="629794"/>
                </a:lnTo>
                <a:lnTo>
                  <a:pt x="949565" y="644970"/>
                </a:lnTo>
                <a:lnTo>
                  <a:pt x="976189" y="644970"/>
                </a:lnTo>
                <a:lnTo>
                  <a:pt x="976189" y="666469"/>
                </a:lnTo>
                <a:lnTo>
                  <a:pt x="983795" y="666469"/>
                </a:lnTo>
                <a:lnTo>
                  <a:pt x="983795" y="681645"/>
                </a:lnTo>
                <a:lnTo>
                  <a:pt x="1016758" y="681645"/>
                </a:lnTo>
                <a:lnTo>
                  <a:pt x="1016758" y="696821"/>
                </a:lnTo>
                <a:lnTo>
                  <a:pt x="1044648" y="696821"/>
                </a:lnTo>
                <a:lnTo>
                  <a:pt x="1044648" y="711996"/>
                </a:lnTo>
                <a:lnTo>
                  <a:pt x="1120715" y="711996"/>
                </a:lnTo>
                <a:lnTo>
                  <a:pt x="1120715" y="733495"/>
                </a:lnTo>
                <a:lnTo>
                  <a:pt x="1142267" y="733495"/>
                </a:lnTo>
                <a:lnTo>
                  <a:pt x="1142267" y="751201"/>
                </a:lnTo>
                <a:lnTo>
                  <a:pt x="1149874" y="751201"/>
                </a:lnTo>
                <a:lnTo>
                  <a:pt x="1149874" y="766376"/>
                </a:lnTo>
                <a:lnTo>
                  <a:pt x="1210728" y="766376"/>
                </a:lnTo>
                <a:lnTo>
                  <a:pt x="1210728" y="789140"/>
                </a:lnTo>
                <a:lnTo>
                  <a:pt x="1220870" y="789140"/>
                </a:lnTo>
                <a:lnTo>
                  <a:pt x="1220870" y="806845"/>
                </a:lnTo>
                <a:lnTo>
                  <a:pt x="1280455" y="806845"/>
                </a:lnTo>
                <a:lnTo>
                  <a:pt x="1280455" y="828344"/>
                </a:lnTo>
                <a:lnTo>
                  <a:pt x="1450337" y="828344"/>
                </a:lnTo>
                <a:lnTo>
                  <a:pt x="1450337" y="844784"/>
                </a:lnTo>
                <a:lnTo>
                  <a:pt x="1532743" y="844784"/>
                </a:lnTo>
                <a:lnTo>
                  <a:pt x="1532743" y="868813"/>
                </a:lnTo>
                <a:lnTo>
                  <a:pt x="1579651" y="868813"/>
                </a:lnTo>
                <a:lnTo>
                  <a:pt x="1579651" y="894106"/>
                </a:lnTo>
                <a:lnTo>
                  <a:pt x="1591061" y="894106"/>
                </a:lnTo>
                <a:lnTo>
                  <a:pt x="1591061" y="921928"/>
                </a:lnTo>
                <a:lnTo>
                  <a:pt x="2863909" y="921928"/>
                </a:lnTo>
              </a:path>
            </a:pathLst>
          </a:custGeom>
          <a:noFill/>
          <a:ln w="12674"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20" name="Freeform 2219">
            <a:extLst>
              <a:ext uri="{FF2B5EF4-FFF2-40B4-BE49-F238E27FC236}">
                <a16:creationId xmlns:a16="http://schemas.microsoft.com/office/drawing/2014/main" id="{8D8CEABE-7F87-9606-4CB1-BFF355D338D7}"/>
              </a:ext>
            </a:extLst>
          </p:cNvPr>
          <p:cNvSpPr/>
          <p:nvPr/>
        </p:nvSpPr>
        <p:spPr>
          <a:xfrm>
            <a:off x="7526053" y="1982189"/>
            <a:ext cx="3622463" cy="910545"/>
          </a:xfrm>
          <a:custGeom>
            <a:avLst/>
            <a:gdLst>
              <a:gd name="connsiteX0" fmla="*/ 2716848 w 2716847"/>
              <a:gd name="connsiteY0" fmla="*/ 682909 h 682909"/>
              <a:gd name="connsiteX1" fmla="*/ 2237627 w 2716847"/>
              <a:gd name="connsiteY1" fmla="*/ 682909 h 682909"/>
              <a:gd name="connsiteX2" fmla="*/ 2237627 w 2716847"/>
              <a:gd name="connsiteY2" fmla="*/ 624736 h 682909"/>
              <a:gd name="connsiteX3" fmla="*/ 1615149 w 2716847"/>
              <a:gd name="connsiteY3" fmla="*/ 624736 h 682909"/>
              <a:gd name="connsiteX4" fmla="*/ 1615149 w 2716847"/>
              <a:gd name="connsiteY4" fmla="*/ 605766 h 682909"/>
              <a:gd name="connsiteX5" fmla="*/ 1494710 w 2716847"/>
              <a:gd name="connsiteY5" fmla="*/ 605766 h 682909"/>
              <a:gd name="connsiteX6" fmla="*/ 1494710 w 2716847"/>
              <a:gd name="connsiteY6" fmla="*/ 583002 h 682909"/>
              <a:gd name="connsiteX7" fmla="*/ 1305811 w 2716847"/>
              <a:gd name="connsiteY7" fmla="*/ 583002 h 682909"/>
              <a:gd name="connsiteX8" fmla="*/ 1305811 w 2716847"/>
              <a:gd name="connsiteY8" fmla="*/ 562768 h 682909"/>
              <a:gd name="connsiteX9" fmla="*/ 1291865 w 2716847"/>
              <a:gd name="connsiteY9" fmla="*/ 562768 h 682909"/>
              <a:gd name="connsiteX10" fmla="*/ 1291865 w 2716847"/>
              <a:gd name="connsiteY10" fmla="*/ 541269 h 682909"/>
              <a:gd name="connsiteX11" fmla="*/ 1250029 w 2716847"/>
              <a:gd name="connsiteY11" fmla="*/ 541269 h 682909"/>
              <a:gd name="connsiteX12" fmla="*/ 1250029 w 2716847"/>
              <a:gd name="connsiteY12" fmla="*/ 528623 h 682909"/>
              <a:gd name="connsiteX13" fmla="*/ 1172694 w 2716847"/>
              <a:gd name="connsiteY13" fmla="*/ 528623 h 682909"/>
              <a:gd name="connsiteX14" fmla="*/ 1172694 w 2716847"/>
              <a:gd name="connsiteY14" fmla="*/ 494477 h 682909"/>
              <a:gd name="connsiteX15" fmla="*/ 1162552 w 2716847"/>
              <a:gd name="connsiteY15" fmla="*/ 494477 h 682909"/>
              <a:gd name="connsiteX16" fmla="*/ 1162552 w 2716847"/>
              <a:gd name="connsiteY16" fmla="*/ 474243 h 682909"/>
              <a:gd name="connsiteX17" fmla="*/ 1118180 w 2716847"/>
              <a:gd name="connsiteY17" fmla="*/ 474243 h 682909"/>
              <a:gd name="connsiteX18" fmla="*/ 1118180 w 2716847"/>
              <a:gd name="connsiteY18" fmla="*/ 457802 h 682909"/>
              <a:gd name="connsiteX19" fmla="*/ 1007883 w 2716847"/>
              <a:gd name="connsiteY19" fmla="*/ 457802 h 682909"/>
              <a:gd name="connsiteX20" fmla="*/ 1007883 w 2716847"/>
              <a:gd name="connsiteY20" fmla="*/ 445156 h 682909"/>
              <a:gd name="connsiteX21" fmla="*/ 931816 w 2716847"/>
              <a:gd name="connsiteY21" fmla="*/ 445156 h 682909"/>
              <a:gd name="connsiteX22" fmla="*/ 931816 w 2716847"/>
              <a:gd name="connsiteY22" fmla="*/ 408481 h 682909"/>
              <a:gd name="connsiteX23" fmla="*/ 887444 w 2716847"/>
              <a:gd name="connsiteY23" fmla="*/ 408481 h 682909"/>
              <a:gd name="connsiteX24" fmla="*/ 887444 w 2716847"/>
              <a:gd name="connsiteY24" fmla="*/ 392041 h 682909"/>
              <a:gd name="connsiteX25" fmla="*/ 802503 w 2716847"/>
              <a:gd name="connsiteY25" fmla="*/ 392041 h 682909"/>
              <a:gd name="connsiteX26" fmla="*/ 802503 w 2716847"/>
              <a:gd name="connsiteY26" fmla="*/ 357895 h 682909"/>
              <a:gd name="connsiteX27" fmla="*/ 751792 w 2716847"/>
              <a:gd name="connsiteY27" fmla="*/ 357895 h 682909"/>
              <a:gd name="connsiteX28" fmla="*/ 751792 w 2716847"/>
              <a:gd name="connsiteY28" fmla="*/ 345249 h 682909"/>
              <a:gd name="connsiteX29" fmla="*/ 725169 w 2716847"/>
              <a:gd name="connsiteY29" fmla="*/ 345249 h 682909"/>
              <a:gd name="connsiteX30" fmla="*/ 725169 w 2716847"/>
              <a:gd name="connsiteY30" fmla="*/ 336396 h 682909"/>
              <a:gd name="connsiteX31" fmla="*/ 607265 w 2716847"/>
              <a:gd name="connsiteY31" fmla="*/ 336396 h 682909"/>
              <a:gd name="connsiteX32" fmla="*/ 607265 w 2716847"/>
              <a:gd name="connsiteY32" fmla="*/ 316162 h 682909"/>
              <a:gd name="connsiteX33" fmla="*/ 600926 w 2716847"/>
              <a:gd name="connsiteY33" fmla="*/ 316162 h 682909"/>
              <a:gd name="connsiteX34" fmla="*/ 600926 w 2716847"/>
              <a:gd name="connsiteY34" fmla="*/ 297192 h 682909"/>
              <a:gd name="connsiteX35" fmla="*/ 575571 w 2716847"/>
              <a:gd name="connsiteY35" fmla="*/ 297192 h 682909"/>
              <a:gd name="connsiteX36" fmla="*/ 575571 w 2716847"/>
              <a:gd name="connsiteY36" fmla="*/ 284546 h 682909"/>
              <a:gd name="connsiteX37" fmla="*/ 550215 w 2716847"/>
              <a:gd name="connsiteY37" fmla="*/ 284546 h 682909"/>
              <a:gd name="connsiteX38" fmla="*/ 550215 w 2716847"/>
              <a:gd name="connsiteY38" fmla="*/ 259253 h 682909"/>
              <a:gd name="connsiteX39" fmla="*/ 488094 w 2716847"/>
              <a:gd name="connsiteY39" fmla="*/ 259253 h 682909"/>
              <a:gd name="connsiteX40" fmla="*/ 488094 w 2716847"/>
              <a:gd name="connsiteY40" fmla="*/ 241548 h 682909"/>
              <a:gd name="connsiteX41" fmla="*/ 474149 w 2716847"/>
              <a:gd name="connsiteY41" fmla="*/ 241548 h 682909"/>
              <a:gd name="connsiteX42" fmla="*/ 474149 w 2716847"/>
              <a:gd name="connsiteY42" fmla="*/ 220049 h 682909"/>
              <a:gd name="connsiteX43" fmla="*/ 458935 w 2716847"/>
              <a:gd name="connsiteY43" fmla="*/ 220049 h 682909"/>
              <a:gd name="connsiteX44" fmla="*/ 458935 w 2716847"/>
              <a:gd name="connsiteY44" fmla="*/ 208667 h 682909"/>
              <a:gd name="connsiteX45" fmla="*/ 394279 w 2716847"/>
              <a:gd name="connsiteY45" fmla="*/ 208667 h 682909"/>
              <a:gd name="connsiteX46" fmla="*/ 394279 w 2716847"/>
              <a:gd name="connsiteY46" fmla="*/ 192226 h 682909"/>
              <a:gd name="connsiteX47" fmla="*/ 367655 w 2716847"/>
              <a:gd name="connsiteY47" fmla="*/ 192226 h 682909"/>
              <a:gd name="connsiteX48" fmla="*/ 367655 w 2716847"/>
              <a:gd name="connsiteY48" fmla="*/ 175786 h 682909"/>
              <a:gd name="connsiteX49" fmla="*/ 360049 w 2716847"/>
              <a:gd name="connsiteY49" fmla="*/ 175786 h 682909"/>
              <a:gd name="connsiteX50" fmla="*/ 360049 w 2716847"/>
              <a:gd name="connsiteY50" fmla="*/ 160610 h 682909"/>
              <a:gd name="connsiteX51" fmla="*/ 339764 w 2716847"/>
              <a:gd name="connsiteY51" fmla="*/ 160610 h 682909"/>
              <a:gd name="connsiteX52" fmla="*/ 339764 w 2716847"/>
              <a:gd name="connsiteY52" fmla="*/ 146699 h 682909"/>
              <a:gd name="connsiteX53" fmla="*/ 330890 w 2716847"/>
              <a:gd name="connsiteY53" fmla="*/ 146699 h 682909"/>
              <a:gd name="connsiteX54" fmla="*/ 330890 w 2716847"/>
              <a:gd name="connsiteY54" fmla="*/ 125200 h 682909"/>
              <a:gd name="connsiteX55" fmla="*/ 323283 w 2716847"/>
              <a:gd name="connsiteY55" fmla="*/ 125200 h 682909"/>
              <a:gd name="connsiteX56" fmla="*/ 323283 w 2716847"/>
              <a:gd name="connsiteY56" fmla="*/ 101172 h 682909"/>
              <a:gd name="connsiteX57" fmla="*/ 263698 w 2716847"/>
              <a:gd name="connsiteY57" fmla="*/ 101172 h 682909"/>
              <a:gd name="connsiteX58" fmla="*/ 263698 w 2716847"/>
              <a:gd name="connsiteY58" fmla="*/ 89790 h 682909"/>
              <a:gd name="connsiteX59" fmla="*/ 185096 w 2716847"/>
              <a:gd name="connsiteY59" fmla="*/ 89790 h 682909"/>
              <a:gd name="connsiteX60" fmla="*/ 185096 w 2716847"/>
              <a:gd name="connsiteY60" fmla="*/ 74614 h 682909"/>
              <a:gd name="connsiteX61" fmla="*/ 149598 w 2716847"/>
              <a:gd name="connsiteY61" fmla="*/ 74614 h 682909"/>
              <a:gd name="connsiteX62" fmla="*/ 149598 w 2716847"/>
              <a:gd name="connsiteY62" fmla="*/ 59438 h 682909"/>
              <a:gd name="connsiteX63" fmla="*/ 131849 w 2716847"/>
              <a:gd name="connsiteY63" fmla="*/ 59438 h 682909"/>
              <a:gd name="connsiteX64" fmla="*/ 131849 w 2716847"/>
              <a:gd name="connsiteY64" fmla="*/ 39204 h 682909"/>
              <a:gd name="connsiteX65" fmla="*/ 88744 w 2716847"/>
              <a:gd name="connsiteY65" fmla="*/ 39204 h 682909"/>
              <a:gd name="connsiteX66" fmla="*/ 88744 w 2716847"/>
              <a:gd name="connsiteY66" fmla="*/ 24028 h 682909"/>
              <a:gd name="connsiteX67" fmla="*/ 76067 w 2716847"/>
              <a:gd name="connsiteY67" fmla="*/ 24028 h 682909"/>
              <a:gd name="connsiteX68" fmla="*/ 76067 w 2716847"/>
              <a:gd name="connsiteY68" fmla="*/ 0 h 682909"/>
              <a:gd name="connsiteX69" fmla="*/ 0 w 2716847"/>
              <a:gd name="connsiteY69" fmla="*/ 0 h 68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16847" h="682909">
                <a:moveTo>
                  <a:pt x="2716848" y="682909"/>
                </a:moveTo>
                <a:lnTo>
                  <a:pt x="2237627" y="682909"/>
                </a:lnTo>
                <a:lnTo>
                  <a:pt x="2237627" y="624736"/>
                </a:lnTo>
                <a:lnTo>
                  <a:pt x="1615149" y="624736"/>
                </a:lnTo>
                <a:lnTo>
                  <a:pt x="1615149" y="605766"/>
                </a:lnTo>
                <a:lnTo>
                  <a:pt x="1494710" y="605766"/>
                </a:lnTo>
                <a:lnTo>
                  <a:pt x="1494710" y="583002"/>
                </a:lnTo>
                <a:lnTo>
                  <a:pt x="1305811" y="583002"/>
                </a:lnTo>
                <a:lnTo>
                  <a:pt x="1305811" y="562768"/>
                </a:lnTo>
                <a:lnTo>
                  <a:pt x="1291865" y="562768"/>
                </a:lnTo>
                <a:lnTo>
                  <a:pt x="1291865" y="541269"/>
                </a:lnTo>
                <a:lnTo>
                  <a:pt x="1250029" y="541269"/>
                </a:lnTo>
                <a:cubicBezTo>
                  <a:pt x="1250029" y="541269"/>
                  <a:pt x="1251296" y="528623"/>
                  <a:pt x="1250029" y="528623"/>
                </a:cubicBezTo>
                <a:cubicBezTo>
                  <a:pt x="1248761" y="528623"/>
                  <a:pt x="1172694" y="528623"/>
                  <a:pt x="1172694" y="528623"/>
                </a:cubicBezTo>
                <a:lnTo>
                  <a:pt x="1172694" y="494477"/>
                </a:lnTo>
                <a:lnTo>
                  <a:pt x="1162552" y="494477"/>
                </a:lnTo>
                <a:lnTo>
                  <a:pt x="1162552" y="474243"/>
                </a:lnTo>
                <a:lnTo>
                  <a:pt x="1118180" y="474243"/>
                </a:lnTo>
                <a:lnTo>
                  <a:pt x="1118180" y="457802"/>
                </a:lnTo>
                <a:lnTo>
                  <a:pt x="1007883" y="457802"/>
                </a:lnTo>
                <a:lnTo>
                  <a:pt x="1007883" y="445156"/>
                </a:lnTo>
                <a:lnTo>
                  <a:pt x="931816" y="445156"/>
                </a:lnTo>
                <a:lnTo>
                  <a:pt x="931816" y="408481"/>
                </a:lnTo>
                <a:lnTo>
                  <a:pt x="887444" y="408481"/>
                </a:lnTo>
                <a:lnTo>
                  <a:pt x="887444" y="392041"/>
                </a:lnTo>
                <a:lnTo>
                  <a:pt x="802503" y="392041"/>
                </a:lnTo>
                <a:lnTo>
                  <a:pt x="802503" y="357895"/>
                </a:lnTo>
                <a:lnTo>
                  <a:pt x="751792" y="357895"/>
                </a:lnTo>
                <a:lnTo>
                  <a:pt x="751792" y="345249"/>
                </a:lnTo>
                <a:lnTo>
                  <a:pt x="725169" y="345249"/>
                </a:lnTo>
                <a:lnTo>
                  <a:pt x="725169" y="336396"/>
                </a:lnTo>
                <a:lnTo>
                  <a:pt x="607265" y="336396"/>
                </a:lnTo>
                <a:lnTo>
                  <a:pt x="607265" y="316162"/>
                </a:lnTo>
                <a:lnTo>
                  <a:pt x="600926" y="316162"/>
                </a:lnTo>
                <a:lnTo>
                  <a:pt x="600926" y="297192"/>
                </a:lnTo>
                <a:lnTo>
                  <a:pt x="575571" y="297192"/>
                </a:lnTo>
                <a:lnTo>
                  <a:pt x="575571" y="284546"/>
                </a:lnTo>
                <a:lnTo>
                  <a:pt x="550215" y="284546"/>
                </a:lnTo>
                <a:lnTo>
                  <a:pt x="550215" y="259253"/>
                </a:lnTo>
                <a:lnTo>
                  <a:pt x="488094" y="259253"/>
                </a:lnTo>
                <a:lnTo>
                  <a:pt x="488094" y="241548"/>
                </a:lnTo>
                <a:lnTo>
                  <a:pt x="474149" y="241548"/>
                </a:lnTo>
                <a:lnTo>
                  <a:pt x="474149" y="220049"/>
                </a:lnTo>
                <a:lnTo>
                  <a:pt x="458935" y="220049"/>
                </a:lnTo>
                <a:lnTo>
                  <a:pt x="458935" y="208667"/>
                </a:lnTo>
                <a:lnTo>
                  <a:pt x="394279" y="208667"/>
                </a:lnTo>
                <a:lnTo>
                  <a:pt x="394279" y="192226"/>
                </a:lnTo>
                <a:lnTo>
                  <a:pt x="367655" y="192226"/>
                </a:lnTo>
                <a:lnTo>
                  <a:pt x="367655" y="175786"/>
                </a:lnTo>
                <a:lnTo>
                  <a:pt x="360049" y="175786"/>
                </a:lnTo>
                <a:lnTo>
                  <a:pt x="360049" y="160610"/>
                </a:lnTo>
                <a:lnTo>
                  <a:pt x="339764" y="160610"/>
                </a:lnTo>
                <a:lnTo>
                  <a:pt x="339764" y="146699"/>
                </a:lnTo>
                <a:lnTo>
                  <a:pt x="330890" y="146699"/>
                </a:lnTo>
                <a:lnTo>
                  <a:pt x="330890" y="125200"/>
                </a:lnTo>
                <a:lnTo>
                  <a:pt x="323283" y="125200"/>
                </a:lnTo>
                <a:lnTo>
                  <a:pt x="323283" y="101172"/>
                </a:lnTo>
                <a:lnTo>
                  <a:pt x="263698" y="101172"/>
                </a:lnTo>
                <a:lnTo>
                  <a:pt x="263698" y="89790"/>
                </a:lnTo>
                <a:lnTo>
                  <a:pt x="185096" y="89790"/>
                </a:lnTo>
                <a:lnTo>
                  <a:pt x="185096" y="74614"/>
                </a:lnTo>
                <a:lnTo>
                  <a:pt x="149598" y="74614"/>
                </a:lnTo>
                <a:lnTo>
                  <a:pt x="149598" y="59438"/>
                </a:lnTo>
                <a:lnTo>
                  <a:pt x="131849" y="59438"/>
                </a:lnTo>
                <a:lnTo>
                  <a:pt x="131849" y="39204"/>
                </a:lnTo>
                <a:lnTo>
                  <a:pt x="88744" y="39204"/>
                </a:lnTo>
                <a:lnTo>
                  <a:pt x="88744" y="24028"/>
                </a:lnTo>
                <a:lnTo>
                  <a:pt x="76067" y="24028"/>
                </a:lnTo>
                <a:lnTo>
                  <a:pt x="76067" y="0"/>
                </a:lnTo>
                <a:lnTo>
                  <a:pt x="0" y="0"/>
                </a:lnTo>
              </a:path>
            </a:pathLst>
          </a:custGeom>
          <a:noFill/>
          <a:ln w="12674"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 name="TextBox 5">
            <a:extLst>
              <a:ext uri="{FF2B5EF4-FFF2-40B4-BE49-F238E27FC236}">
                <a16:creationId xmlns:a16="http://schemas.microsoft.com/office/drawing/2014/main" id="{12F93A2F-0005-4621-CB98-47006FAFBEF0}"/>
              </a:ext>
            </a:extLst>
          </p:cNvPr>
          <p:cNvSpPr txBox="1"/>
          <p:nvPr/>
        </p:nvSpPr>
        <p:spPr>
          <a:xfrm rot="16200000">
            <a:off x="-192302" y="3001340"/>
            <a:ext cx="2451761"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EFS (%)</a:t>
            </a:r>
          </a:p>
        </p:txBody>
      </p:sp>
      <p:sp>
        <p:nvSpPr>
          <p:cNvPr id="7" name="TextBox 6">
            <a:extLst>
              <a:ext uri="{FF2B5EF4-FFF2-40B4-BE49-F238E27FC236}">
                <a16:creationId xmlns:a16="http://schemas.microsoft.com/office/drawing/2014/main" id="{FFB4244D-F3AD-F634-E7A5-F6F92D9406C8}"/>
              </a:ext>
            </a:extLst>
          </p:cNvPr>
          <p:cNvSpPr txBox="1"/>
          <p:nvPr/>
        </p:nvSpPr>
        <p:spPr>
          <a:xfrm rot="16200000">
            <a:off x="5598898" y="2998675"/>
            <a:ext cx="2451761"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EFS (%)</a:t>
            </a:r>
          </a:p>
        </p:txBody>
      </p:sp>
      <p:grpSp>
        <p:nvGrpSpPr>
          <p:cNvPr id="209" name="Group 208">
            <a:extLst>
              <a:ext uri="{FF2B5EF4-FFF2-40B4-BE49-F238E27FC236}">
                <a16:creationId xmlns:a16="http://schemas.microsoft.com/office/drawing/2014/main" id="{05E93747-8DE0-D6A6-9DFD-E6EB24442E2E}"/>
              </a:ext>
            </a:extLst>
          </p:cNvPr>
          <p:cNvGrpSpPr/>
          <p:nvPr/>
        </p:nvGrpSpPr>
        <p:grpSpPr>
          <a:xfrm>
            <a:off x="5398596" y="2032769"/>
            <a:ext cx="785208" cy="287131"/>
            <a:chOff x="8057312" y="2162301"/>
            <a:chExt cx="588906" cy="215348"/>
          </a:xfrm>
        </p:grpSpPr>
        <p:sp>
          <p:nvSpPr>
            <p:cNvPr id="210" name="TextBox 209">
              <a:extLst>
                <a:ext uri="{FF2B5EF4-FFF2-40B4-BE49-F238E27FC236}">
                  <a16:creationId xmlns:a16="http://schemas.microsoft.com/office/drawing/2014/main" id="{CE842E18-4984-C805-645B-AA6CE20707C5}"/>
                </a:ext>
              </a:extLst>
            </p:cNvPr>
            <p:cNvSpPr txBox="1"/>
            <p:nvPr/>
          </p:nvSpPr>
          <p:spPr>
            <a:xfrm>
              <a:off x="8057312" y="2162301"/>
              <a:ext cx="588906" cy="215348"/>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TIS arm</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P</a:t>
              </a: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BO arm</a:t>
              </a:r>
            </a:p>
          </p:txBody>
        </p:sp>
        <p:sp>
          <p:nvSpPr>
            <p:cNvPr id="211" name="Freeform 381">
              <a:extLst>
                <a:ext uri="{FF2B5EF4-FFF2-40B4-BE49-F238E27FC236}">
                  <a16:creationId xmlns:a16="http://schemas.microsoft.com/office/drawing/2014/main" id="{4AA1DDF6-E6D7-DBDC-60A6-D39213C2DBFE}"/>
                </a:ext>
              </a:extLst>
            </p:cNvPr>
            <p:cNvSpPr/>
            <p:nvPr/>
          </p:nvSpPr>
          <p:spPr>
            <a:xfrm>
              <a:off x="8126906" y="2306634"/>
              <a:ext cx="55288" cy="46550"/>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 name="Freeform 382">
              <a:extLst>
                <a:ext uri="{FF2B5EF4-FFF2-40B4-BE49-F238E27FC236}">
                  <a16:creationId xmlns:a16="http://schemas.microsoft.com/office/drawing/2014/main" id="{FECA3442-DF85-7B25-DB9A-E957E40FEE5F}"/>
                </a:ext>
              </a:extLst>
            </p:cNvPr>
            <p:cNvSpPr/>
            <p:nvPr/>
          </p:nvSpPr>
          <p:spPr>
            <a:xfrm>
              <a:off x="8131095" y="2199771"/>
              <a:ext cx="46910" cy="44947"/>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cxnSp>
          <p:nvCxnSpPr>
            <p:cNvPr id="213" name="Straight Connector 212">
              <a:extLst>
                <a:ext uri="{FF2B5EF4-FFF2-40B4-BE49-F238E27FC236}">
                  <a16:creationId xmlns:a16="http://schemas.microsoft.com/office/drawing/2014/main" id="{C8A64D64-8997-A1A7-E6B0-5CD29B1ADF50}"/>
                </a:ext>
              </a:extLst>
            </p:cNvPr>
            <p:cNvCxnSpPr>
              <a:cxnSpLocks/>
            </p:cNvCxnSpPr>
            <p:nvPr/>
          </p:nvCxnSpPr>
          <p:spPr>
            <a:xfrm>
              <a:off x="8069803" y="2222244"/>
              <a:ext cx="169495" cy="0"/>
            </a:xfrm>
            <a:prstGeom prst="line">
              <a:avLst/>
            </a:prstGeom>
            <a:noFill/>
            <a:ln w="12700" cap="flat">
              <a:solidFill>
                <a:srgbClr val="5571BF"/>
              </a:solidFill>
              <a:prstDash val="solid"/>
              <a:miter/>
            </a:ln>
          </p:spPr>
        </p:cxnSp>
        <p:cxnSp>
          <p:nvCxnSpPr>
            <p:cNvPr id="214" name="Straight Connector 213">
              <a:extLst>
                <a:ext uri="{FF2B5EF4-FFF2-40B4-BE49-F238E27FC236}">
                  <a16:creationId xmlns:a16="http://schemas.microsoft.com/office/drawing/2014/main" id="{84623FFB-E8D7-8530-5F38-73B11C845BE7}"/>
                </a:ext>
              </a:extLst>
            </p:cNvPr>
            <p:cNvCxnSpPr>
              <a:cxnSpLocks/>
            </p:cNvCxnSpPr>
            <p:nvPr/>
          </p:nvCxnSpPr>
          <p:spPr>
            <a:xfrm>
              <a:off x="8069803" y="2329909"/>
              <a:ext cx="169495" cy="0"/>
            </a:xfrm>
            <a:prstGeom prst="line">
              <a:avLst/>
            </a:prstGeom>
            <a:noFill/>
            <a:ln w="12700" cap="flat">
              <a:solidFill>
                <a:srgbClr val="7F7F7F"/>
              </a:solidFill>
              <a:prstDash val="solid"/>
              <a:miter/>
            </a:ln>
          </p:spPr>
        </p:cxnSp>
      </p:grpSp>
      <p:grpSp>
        <p:nvGrpSpPr>
          <p:cNvPr id="215" name="Group 214">
            <a:extLst>
              <a:ext uri="{FF2B5EF4-FFF2-40B4-BE49-F238E27FC236}">
                <a16:creationId xmlns:a16="http://schemas.microsoft.com/office/drawing/2014/main" id="{FC4F9540-228F-B082-B512-8BA824BAF127}"/>
              </a:ext>
            </a:extLst>
          </p:cNvPr>
          <p:cNvGrpSpPr/>
          <p:nvPr/>
        </p:nvGrpSpPr>
        <p:grpSpPr>
          <a:xfrm>
            <a:off x="10911492" y="2030104"/>
            <a:ext cx="785208" cy="287131"/>
            <a:chOff x="8057312" y="2162301"/>
            <a:chExt cx="588906" cy="215348"/>
          </a:xfrm>
        </p:grpSpPr>
        <p:sp>
          <p:nvSpPr>
            <p:cNvPr id="216" name="TextBox 215">
              <a:extLst>
                <a:ext uri="{FF2B5EF4-FFF2-40B4-BE49-F238E27FC236}">
                  <a16:creationId xmlns:a16="http://schemas.microsoft.com/office/drawing/2014/main" id="{A5A61186-EC5A-7A7F-ADB4-D5FA0D178683}"/>
                </a:ext>
              </a:extLst>
            </p:cNvPr>
            <p:cNvSpPr txBox="1"/>
            <p:nvPr/>
          </p:nvSpPr>
          <p:spPr>
            <a:xfrm>
              <a:off x="8057312" y="2162301"/>
              <a:ext cx="588906" cy="215348"/>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TIS arm</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        P</a:t>
              </a: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BO arm</a:t>
              </a:r>
            </a:p>
          </p:txBody>
        </p:sp>
        <p:sp>
          <p:nvSpPr>
            <p:cNvPr id="217" name="Freeform 381">
              <a:extLst>
                <a:ext uri="{FF2B5EF4-FFF2-40B4-BE49-F238E27FC236}">
                  <a16:creationId xmlns:a16="http://schemas.microsoft.com/office/drawing/2014/main" id="{D75AA3AD-3388-FBCA-CB10-CACB8E3DB159}"/>
                </a:ext>
              </a:extLst>
            </p:cNvPr>
            <p:cNvSpPr/>
            <p:nvPr/>
          </p:nvSpPr>
          <p:spPr>
            <a:xfrm>
              <a:off x="8126906" y="2306634"/>
              <a:ext cx="55288" cy="46550"/>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 name="Freeform 382">
              <a:extLst>
                <a:ext uri="{FF2B5EF4-FFF2-40B4-BE49-F238E27FC236}">
                  <a16:creationId xmlns:a16="http://schemas.microsoft.com/office/drawing/2014/main" id="{3EAFE18D-4E27-7CEF-2E37-A4ECE65D14A2}"/>
                </a:ext>
              </a:extLst>
            </p:cNvPr>
            <p:cNvSpPr/>
            <p:nvPr/>
          </p:nvSpPr>
          <p:spPr>
            <a:xfrm>
              <a:off x="8131095" y="2199771"/>
              <a:ext cx="46910" cy="44947"/>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cxnSp>
          <p:nvCxnSpPr>
            <p:cNvPr id="219" name="Straight Connector 218">
              <a:extLst>
                <a:ext uri="{FF2B5EF4-FFF2-40B4-BE49-F238E27FC236}">
                  <a16:creationId xmlns:a16="http://schemas.microsoft.com/office/drawing/2014/main" id="{ED4A8A63-C7D5-3F96-4159-30DB3D220596}"/>
                </a:ext>
              </a:extLst>
            </p:cNvPr>
            <p:cNvCxnSpPr>
              <a:cxnSpLocks/>
            </p:cNvCxnSpPr>
            <p:nvPr/>
          </p:nvCxnSpPr>
          <p:spPr>
            <a:xfrm>
              <a:off x="8069803" y="2222244"/>
              <a:ext cx="169495" cy="0"/>
            </a:xfrm>
            <a:prstGeom prst="line">
              <a:avLst/>
            </a:prstGeom>
            <a:noFill/>
            <a:ln w="12700" cap="flat">
              <a:solidFill>
                <a:srgbClr val="5571BF"/>
              </a:solidFill>
              <a:prstDash val="solid"/>
              <a:miter/>
            </a:ln>
          </p:spPr>
        </p:cxnSp>
        <p:cxnSp>
          <p:nvCxnSpPr>
            <p:cNvPr id="220" name="Straight Connector 219">
              <a:extLst>
                <a:ext uri="{FF2B5EF4-FFF2-40B4-BE49-F238E27FC236}">
                  <a16:creationId xmlns:a16="http://schemas.microsoft.com/office/drawing/2014/main" id="{6E0BC0D3-0F02-7167-A25F-8135285B33ED}"/>
                </a:ext>
              </a:extLst>
            </p:cNvPr>
            <p:cNvCxnSpPr>
              <a:cxnSpLocks/>
            </p:cNvCxnSpPr>
            <p:nvPr/>
          </p:nvCxnSpPr>
          <p:spPr>
            <a:xfrm>
              <a:off x="8069803" y="2329909"/>
              <a:ext cx="169495" cy="0"/>
            </a:xfrm>
            <a:prstGeom prst="line">
              <a:avLst/>
            </a:prstGeom>
            <a:noFill/>
            <a:ln w="12700" cap="flat">
              <a:solidFill>
                <a:srgbClr val="7F7F7F"/>
              </a:solidFill>
              <a:prstDash val="solid"/>
              <a:miter/>
            </a:ln>
          </p:spPr>
        </p:cxnSp>
      </p:grpSp>
      <p:sp>
        <p:nvSpPr>
          <p:cNvPr id="17" name="TextBox 16">
            <a:extLst>
              <a:ext uri="{FF2B5EF4-FFF2-40B4-BE49-F238E27FC236}">
                <a16:creationId xmlns:a16="http://schemas.microsoft.com/office/drawing/2014/main" id="{93EEB343-A661-F38F-AC0B-7F2CC1EC853D}"/>
              </a:ext>
            </a:extLst>
          </p:cNvPr>
          <p:cNvSpPr txBox="1"/>
          <p:nvPr/>
        </p:nvSpPr>
        <p:spPr>
          <a:xfrm>
            <a:off x="609600" y="5486759"/>
            <a:ext cx="10972801" cy="384000"/>
          </a:xfrm>
          <a:prstGeom prst="rect">
            <a:avLst/>
          </a:prstGeom>
          <a:solidFill>
            <a:srgbClr val="026C72"/>
          </a:solidFill>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The EFS benefit with perioperative TIS over PBO was confirmed in patients with stage II and IIIA NSCLC</a:t>
            </a:r>
            <a:endPar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19" name="TextBox 6">
            <a:extLst>
              <a:ext uri="{FF2B5EF4-FFF2-40B4-BE49-F238E27FC236}">
                <a16:creationId xmlns:a16="http://schemas.microsoft.com/office/drawing/2014/main" id="{2F016762-7ACA-D22F-0593-AB848EFF0C93}"/>
              </a:ext>
            </a:extLst>
          </p:cNvPr>
          <p:cNvSpPr txBox="1"/>
          <p:nvPr/>
        </p:nvSpPr>
        <p:spPr>
          <a:xfrm>
            <a:off x="4076484" y="2162540"/>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75.7%</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21" name="TextBox 7">
            <a:extLst>
              <a:ext uri="{FF2B5EF4-FFF2-40B4-BE49-F238E27FC236}">
                <a16:creationId xmlns:a16="http://schemas.microsoft.com/office/drawing/2014/main" id="{21C460F9-5529-A3B1-69CF-FB8ED6343BE5}"/>
              </a:ext>
            </a:extLst>
          </p:cNvPr>
          <p:cNvSpPr txBox="1"/>
          <p:nvPr/>
        </p:nvSpPr>
        <p:spPr>
          <a:xfrm>
            <a:off x="4086015" y="3000986"/>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56.2%</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114" name="TextBox 6">
            <a:extLst>
              <a:ext uri="{FF2B5EF4-FFF2-40B4-BE49-F238E27FC236}">
                <a16:creationId xmlns:a16="http://schemas.microsoft.com/office/drawing/2014/main" id="{F44337D0-2297-DAB8-1A73-A666145B9B4E}"/>
              </a:ext>
            </a:extLst>
          </p:cNvPr>
          <p:cNvSpPr txBox="1"/>
          <p:nvPr/>
        </p:nvSpPr>
        <p:spPr>
          <a:xfrm>
            <a:off x="9815017" y="2463260"/>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63.3%</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2048" name="TextBox 7">
            <a:extLst>
              <a:ext uri="{FF2B5EF4-FFF2-40B4-BE49-F238E27FC236}">
                <a16:creationId xmlns:a16="http://schemas.microsoft.com/office/drawing/2014/main" id="{E813C341-190D-4716-1D32-9D8AA21A4EB6}"/>
              </a:ext>
            </a:extLst>
          </p:cNvPr>
          <p:cNvSpPr txBox="1"/>
          <p:nvPr/>
        </p:nvSpPr>
        <p:spPr>
          <a:xfrm>
            <a:off x="9836609" y="3189525"/>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48.5%</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2051" name="TextBox 6">
            <a:extLst>
              <a:ext uri="{FF2B5EF4-FFF2-40B4-BE49-F238E27FC236}">
                <a16:creationId xmlns:a16="http://schemas.microsoft.com/office/drawing/2014/main" id="{D55F4399-F7C5-79A8-AB9E-A94901AC3343}"/>
              </a:ext>
            </a:extLst>
          </p:cNvPr>
          <p:cNvSpPr txBox="1"/>
          <p:nvPr/>
        </p:nvSpPr>
        <p:spPr>
          <a:xfrm>
            <a:off x="2848451" y="1973478"/>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85.2%</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221" name="TextBox 7">
            <a:extLst>
              <a:ext uri="{FF2B5EF4-FFF2-40B4-BE49-F238E27FC236}">
                <a16:creationId xmlns:a16="http://schemas.microsoft.com/office/drawing/2014/main" id="{61927BB3-B22A-53C9-0A44-114272502BCA}"/>
              </a:ext>
            </a:extLst>
          </p:cNvPr>
          <p:cNvSpPr txBox="1"/>
          <p:nvPr/>
        </p:nvSpPr>
        <p:spPr>
          <a:xfrm>
            <a:off x="2847380" y="2864936"/>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74.2%</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223" name="TextBox 6">
            <a:extLst>
              <a:ext uri="{FF2B5EF4-FFF2-40B4-BE49-F238E27FC236}">
                <a16:creationId xmlns:a16="http://schemas.microsoft.com/office/drawing/2014/main" id="{2E53AB59-A113-8FA1-5901-735F324DDA1B}"/>
              </a:ext>
            </a:extLst>
          </p:cNvPr>
          <p:cNvSpPr txBox="1"/>
          <p:nvPr/>
        </p:nvSpPr>
        <p:spPr>
          <a:xfrm>
            <a:off x="8565831" y="2221201"/>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76.5%</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2221" name="TextBox 7">
            <a:extLst>
              <a:ext uri="{FF2B5EF4-FFF2-40B4-BE49-F238E27FC236}">
                <a16:creationId xmlns:a16="http://schemas.microsoft.com/office/drawing/2014/main" id="{3B994DE4-62D3-49E8-9B07-11AF6EED9583}"/>
              </a:ext>
            </a:extLst>
          </p:cNvPr>
          <p:cNvSpPr txBox="1"/>
          <p:nvPr/>
        </p:nvSpPr>
        <p:spPr>
          <a:xfrm>
            <a:off x="8555560" y="3011062"/>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63.8%</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graphicFrame>
        <p:nvGraphicFramePr>
          <p:cNvPr id="20" name="Table 624">
            <a:extLst>
              <a:ext uri="{FF2B5EF4-FFF2-40B4-BE49-F238E27FC236}">
                <a16:creationId xmlns:a16="http://schemas.microsoft.com/office/drawing/2014/main" id="{6C3DD88E-6FB9-2D5C-9F82-CC6F4C4C2872}"/>
              </a:ext>
            </a:extLst>
          </p:cNvPr>
          <p:cNvGraphicFramePr>
            <a:graphicFrameLocks noGrp="1"/>
          </p:cNvGraphicFramePr>
          <p:nvPr/>
        </p:nvGraphicFramePr>
        <p:xfrm>
          <a:off x="1592689" y="3456686"/>
          <a:ext cx="3506768" cy="700161"/>
        </p:xfrm>
        <a:graphic>
          <a:graphicData uri="http://schemas.openxmlformats.org/drawingml/2006/table">
            <a:tbl>
              <a:tblPr firstRow="1" bandRow="1">
                <a:tableStyleId>{B301B821-A1FF-4177-AEE7-76D212191A09}</a:tableStyleId>
              </a:tblPr>
              <a:tblGrid>
                <a:gridCol w="547200">
                  <a:extLst>
                    <a:ext uri="{9D8B030D-6E8A-4147-A177-3AD203B41FA5}">
                      <a16:colId xmlns:a16="http://schemas.microsoft.com/office/drawing/2014/main" val="251015366"/>
                    </a:ext>
                  </a:extLst>
                </a:gridCol>
                <a:gridCol w="768000">
                  <a:extLst>
                    <a:ext uri="{9D8B030D-6E8A-4147-A177-3AD203B41FA5}">
                      <a16:colId xmlns:a16="http://schemas.microsoft.com/office/drawing/2014/main" val="3402117511"/>
                    </a:ext>
                  </a:extLst>
                </a:gridCol>
                <a:gridCol w="1161225">
                  <a:extLst>
                    <a:ext uri="{9D8B030D-6E8A-4147-A177-3AD203B41FA5}">
                      <a16:colId xmlns:a16="http://schemas.microsoft.com/office/drawing/2014/main" val="731516512"/>
                    </a:ext>
                  </a:extLst>
                </a:gridCol>
                <a:gridCol w="1030343">
                  <a:extLst>
                    <a:ext uri="{9D8B030D-6E8A-4147-A177-3AD203B41FA5}">
                      <a16:colId xmlns:a16="http://schemas.microsoft.com/office/drawing/2014/main" val="521913314"/>
                    </a:ext>
                  </a:extLst>
                </a:gridCol>
              </a:tblGrid>
              <a:tr h="350081">
                <a:tc>
                  <a:txBody>
                    <a:bodyPr/>
                    <a:lstStyle/>
                    <a:p>
                      <a:pPr algn="r" defTabSz="457200" rtl="0" eaLnBrk="0" fontAlgn="base" hangingPunct="0">
                        <a:spcBef>
                          <a:spcPct val="0"/>
                        </a:spcBef>
                        <a:spcAft>
                          <a:spcPts val="0"/>
                        </a:spcAft>
                      </a:pPr>
                      <a:endParaRPr lang="en-US" sz="900" kern="1200">
                        <a:solidFill>
                          <a:schemeClr val="tx1"/>
                        </a:solidFill>
                        <a:latin typeface="+mn-lt"/>
                        <a:ea typeface="+mn-ea"/>
                        <a:cs typeface="+mn-cs"/>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Events (%)</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900" b="1" kern="1200">
                          <a:solidFill>
                            <a:schemeClr val="tx1"/>
                          </a:solidFill>
                          <a:latin typeface="+mn-lt"/>
                          <a:ea typeface="+mn-ea"/>
                          <a:cs typeface="+mn-cs"/>
                        </a:rPr>
                        <a:t>Median (95% CI), </a:t>
                      </a:r>
                      <a:br>
                        <a:rPr lang="en-GB" sz="900" b="1" kern="1200">
                          <a:solidFill>
                            <a:schemeClr val="tx1"/>
                          </a:solidFill>
                          <a:latin typeface="+mn-lt"/>
                          <a:ea typeface="+mn-ea"/>
                          <a:cs typeface="+mn-cs"/>
                        </a:rPr>
                      </a:br>
                      <a:r>
                        <a:rPr lang="en-GB" sz="900" b="1" kern="1200">
                          <a:solidFill>
                            <a:schemeClr val="tx1"/>
                          </a:solidFill>
                          <a:latin typeface="+mn-lt"/>
                          <a:ea typeface="+mn-ea"/>
                          <a:cs typeface="+mn-cs"/>
                        </a:rPr>
                        <a:t>months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HR (95% CI)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2427492"/>
                  </a:ext>
                </a:extLst>
              </a:tr>
              <a:tr h="175040">
                <a:tc>
                  <a:txBody>
                    <a:bodyPr/>
                    <a:lstStyle/>
                    <a:p>
                      <a:pPr algn="r">
                        <a:spcAft>
                          <a:spcPts val="0"/>
                        </a:spcAft>
                      </a:pPr>
                      <a:r>
                        <a:rPr lang="en-US" sz="900" b="1">
                          <a:solidFill>
                            <a:srgbClr val="5571BF"/>
                          </a:solidFill>
                          <a:latin typeface="+mn-lt"/>
                          <a:ea typeface="+mn-ea"/>
                        </a:rPr>
                        <a:t>TIS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16 (17.4)</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NR (NE,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0.47 (0.26, 0.87)</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161890"/>
                  </a:ext>
                </a:extLst>
              </a:tr>
              <a:tr h="175040">
                <a:tc>
                  <a:txBody>
                    <a:bodyPr/>
                    <a:lstStyle/>
                    <a:p>
                      <a:pPr marL="0" marR="0" lvl="0" indent="0" algn="r" defTabSz="457200" rtl="0" eaLnBrk="0" fontAlgn="base" latinLnBrk="0" hangingPunct="0">
                        <a:lnSpc>
                          <a:spcPct val="100000"/>
                        </a:lnSpc>
                        <a:spcBef>
                          <a:spcPct val="0"/>
                        </a:spcBef>
                        <a:spcAft>
                          <a:spcPts val="0"/>
                        </a:spcAft>
                        <a:buClrTx/>
                        <a:buSzTx/>
                        <a:buFontTx/>
                        <a:buNone/>
                        <a:tabLst/>
                        <a:defRPr/>
                      </a:pPr>
                      <a:r>
                        <a:rPr lang="en-US" sz="900" b="1">
                          <a:solidFill>
                            <a:srgbClr val="7F7F7F"/>
                          </a:solidFill>
                          <a:latin typeface="+mn-lt"/>
                          <a:ea typeface="+mn-ea"/>
                        </a:rPr>
                        <a:t>PBO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29 (31.9)</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r>
                        <a:rPr lang="en-US" sz="900" kern="1200">
                          <a:solidFill>
                            <a:schemeClr val="tx1"/>
                          </a:solidFill>
                          <a:latin typeface="+mn-lt"/>
                          <a:ea typeface="+mn-ea"/>
                          <a:cs typeface="+mn-cs"/>
                        </a:rPr>
                        <a:t>NR (16.6,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ct val="0"/>
                        </a:spcBef>
                        <a:spcAft>
                          <a:spcPts val="0"/>
                        </a:spcAft>
                      </a:pPr>
                      <a:endParaRPr lang="en-US" sz="900" kern="1200">
                        <a:solidFill>
                          <a:schemeClr val="tx1"/>
                        </a:solidFill>
                        <a:latin typeface="+mn-lt"/>
                        <a:ea typeface="+mn-ea"/>
                        <a:cs typeface="+mn-cs"/>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503204"/>
                  </a:ext>
                </a:extLst>
              </a:tr>
            </a:tbl>
          </a:graphicData>
        </a:graphic>
      </p:graphicFrame>
      <p:graphicFrame>
        <p:nvGraphicFramePr>
          <p:cNvPr id="207" name="Table 624">
            <a:extLst>
              <a:ext uri="{FF2B5EF4-FFF2-40B4-BE49-F238E27FC236}">
                <a16:creationId xmlns:a16="http://schemas.microsoft.com/office/drawing/2014/main" id="{C576BC76-3051-1F73-DDE8-FB4987C00119}"/>
              </a:ext>
            </a:extLst>
          </p:cNvPr>
          <p:cNvGraphicFramePr>
            <a:graphicFrameLocks noGrp="1"/>
          </p:cNvGraphicFramePr>
          <p:nvPr/>
        </p:nvGraphicFramePr>
        <p:xfrm>
          <a:off x="7451626" y="3456000"/>
          <a:ext cx="3467089" cy="701435"/>
        </p:xfrm>
        <a:graphic>
          <a:graphicData uri="http://schemas.openxmlformats.org/drawingml/2006/table">
            <a:tbl>
              <a:tblPr firstRow="1" bandRow="1">
                <a:tableStyleId>{B301B821-A1FF-4177-AEE7-76D212191A09}</a:tableStyleId>
              </a:tblPr>
              <a:tblGrid>
                <a:gridCol w="547200">
                  <a:extLst>
                    <a:ext uri="{9D8B030D-6E8A-4147-A177-3AD203B41FA5}">
                      <a16:colId xmlns:a16="http://schemas.microsoft.com/office/drawing/2014/main" val="251015366"/>
                    </a:ext>
                  </a:extLst>
                </a:gridCol>
                <a:gridCol w="672000">
                  <a:extLst>
                    <a:ext uri="{9D8B030D-6E8A-4147-A177-3AD203B41FA5}">
                      <a16:colId xmlns:a16="http://schemas.microsoft.com/office/drawing/2014/main" val="3402117511"/>
                    </a:ext>
                  </a:extLst>
                </a:gridCol>
                <a:gridCol w="1209600">
                  <a:extLst>
                    <a:ext uri="{9D8B030D-6E8A-4147-A177-3AD203B41FA5}">
                      <a16:colId xmlns:a16="http://schemas.microsoft.com/office/drawing/2014/main" val="731516512"/>
                    </a:ext>
                  </a:extLst>
                </a:gridCol>
                <a:gridCol w="1038289">
                  <a:extLst>
                    <a:ext uri="{9D8B030D-6E8A-4147-A177-3AD203B41FA5}">
                      <a16:colId xmlns:a16="http://schemas.microsoft.com/office/drawing/2014/main" val="521913314"/>
                    </a:ext>
                  </a:extLst>
                </a:gridCol>
              </a:tblGrid>
              <a:tr h="351355">
                <a:tc>
                  <a:txBody>
                    <a:bodyPr/>
                    <a:lstStyle/>
                    <a:p>
                      <a:pPr algn="r" defTabSz="457200" rtl="0" eaLnBrk="0" fontAlgn="base" hangingPunct="0">
                        <a:spcBef>
                          <a:spcPts val="0"/>
                        </a:spcBef>
                        <a:spcAft>
                          <a:spcPts val="0"/>
                        </a:spcAft>
                      </a:pPr>
                      <a:endParaRPr lang="en-US" sz="900" kern="1200">
                        <a:solidFill>
                          <a:schemeClr val="tx1"/>
                        </a:solidFill>
                        <a:latin typeface="+mn-lt"/>
                        <a:ea typeface="+mn-ea"/>
                        <a:cs typeface="+mn-cs"/>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Events (%)</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spcBef>
                          <a:spcPts val="0"/>
                        </a:spcBef>
                      </a:pPr>
                      <a:r>
                        <a:rPr lang="en-GB" sz="900" b="1" kern="1200">
                          <a:solidFill>
                            <a:schemeClr val="tx1"/>
                          </a:solidFill>
                          <a:latin typeface="+mn-lt"/>
                          <a:ea typeface="+mn-ea"/>
                          <a:cs typeface="+mn-cs"/>
                        </a:rPr>
                        <a:t>Median (95% CI), </a:t>
                      </a:r>
                      <a:br>
                        <a:rPr lang="en-GB" sz="900" b="1" kern="1200">
                          <a:solidFill>
                            <a:schemeClr val="tx1"/>
                          </a:solidFill>
                          <a:latin typeface="+mn-lt"/>
                          <a:ea typeface="+mn-ea"/>
                          <a:cs typeface="+mn-cs"/>
                        </a:rPr>
                      </a:br>
                      <a:r>
                        <a:rPr lang="en-GB" sz="900" b="1" kern="1200">
                          <a:solidFill>
                            <a:schemeClr val="tx1"/>
                          </a:solidFill>
                          <a:latin typeface="+mn-lt"/>
                          <a:ea typeface="+mn-ea"/>
                          <a:cs typeface="+mn-cs"/>
                        </a:rPr>
                        <a:t>months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HR (95% CI)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2427492"/>
                  </a:ext>
                </a:extLst>
              </a:tr>
              <a:tr h="175040">
                <a:tc>
                  <a:txBody>
                    <a:bodyPr/>
                    <a:lstStyle/>
                    <a:p>
                      <a:pPr algn="r">
                        <a:spcBef>
                          <a:spcPts val="0"/>
                        </a:spcBef>
                        <a:spcAft>
                          <a:spcPts val="0"/>
                        </a:spcAft>
                      </a:pPr>
                      <a:r>
                        <a:rPr lang="en-US" sz="900" b="1">
                          <a:solidFill>
                            <a:srgbClr val="5571BF"/>
                          </a:solidFill>
                          <a:latin typeface="+mn-lt"/>
                          <a:ea typeface="+mn-ea"/>
                        </a:rPr>
                        <a:t>TIS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42 (31.8)</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NR (29.6,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0.62 (0.42, 0.94)</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161890"/>
                  </a:ext>
                </a:extLst>
              </a:tr>
              <a:tr h="175040">
                <a:tc>
                  <a:txBody>
                    <a:bodyPr/>
                    <a:lstStyle/>
                    <a:p>
                      <a:pPr marL="0" marR="0" lvl="0" indent="0" algn="r" defTabSz="457200" rtl="0" eaLnBrk="0" fontAlgn="base" latinLnBrk="0" hangingPunct="0">
                        <a:lnSpc>
                          <a:spcPct val="100000"/>
                        </a:lnSpc>
                        <a:spcBef>
                          <a:spcPts val="0"/>
                        </a:spcBef>
                        <a:spcAft>
                          <a:spcPts val="0"/>
                        </a:spcAft>
                        <a:buClrTx/>
                        <a:buSzTx/>
                        <a:buFontTx/>
                        <a:buNone/>
                        <a:tabLst/>
                        <a:defRPr/>
                      </a:pPr>
                      <a:r>
                        <a:rPr lang="en-US" sz="900" b="1">
                          <a:solidFill>
                            <a:srgbClr val="7F7F7F"/>
                          </a:solidFill>
                          <a:latin typeface="+mn-lt"/>
                          <a:ea typeface="+mn-ea"/>
                        </a:rPr>
                        <a:t>PBO arm</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54 (40.6)</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r>
                        <a:rPr lang="en-US" sz="900" kern="1200">
                          <a:solidFill>
                            <a:schemeClr val="tx1"/>
                          </a:solidFill>
                          <a:latin typeface="+mn-lt"/>
                          <a:ea typeface="+mn-ea"/>
                          <a:cs typeface="+mn-cs"/>
                        </a:rPr>
                        <a:t>19.8 (13.1, NE)</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457200" rtl="0" eaLnBrk="0" fontAlgn="base" hangingPunct="0">
                        <a:spcBef>
                          <a:spcPts val="0"/>
                        </a:spcBef>
                        <a:spcAft>
                          <a:spcPts val="0"/>
                        </a:spcAft>
                      </a:pPr>
                      <a:endParaRPr lang="en-US" sz="900" kern="1200">
                        <a:solidFill>
                          <a:schemeClr val="tx1"/>
                        </a:solidFill>
                        <a:latin typeface="+mn-lt"/>
                        <a:ea typeface="+mn-ea"/>
                        <a:cs typeface="+mn-cs"/>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503204"/>
                  </a:ext>
                </a:extLst>
              </a:tr>
            </a:tbl>
          </a:graphicData>
        </a:graphic>
      </p:graphicFrame>
      <p:cxnSp>
        <p:nvCxnSpPr>
          <p:cNvPr id="2050" name="Straight Connector 5">
            <a:extLst>
              <a:ext uri="{FF2B5EF4-FFF2-40B4-BE49-F238E27FC236}">
                <a16:creationId xmlns:a16="http://schemas.microsoft.com/office/drawing/2014/main" id="{87A2EBAF-F3F0-56E3-4837-03B36F2AAF2A}"/>
              </a:ext>
            </a:extLst>
          </p:cNvPr>
          <p:cNvCxnSpPr>
            <a:cxnSpLocks/>
          </p:cNvCxnSpPr>
          <p:nvPr/>
        </p:nvCxnSpPr>
        <p:spPr>
          <a:xfrm>
            <a:off x="2854145" y="2313235"/>
            <a:ext cx="0" cy="1987296"/>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5">
            <a:extLst>
              <a:ext uri="{FF2B5EF4-FFF2-40B4-BE49-F238E27FC236}">
                <a16:creationId xmlns:a16="http://schemas.microsoft.com/office/drawing/2014/main" id="{AE8448C1-6C73-E4A5-7426-7C8DA5A959C2}"/>
              </a:ext>
            </a:extLst>
          </p:cNvPr>
          <p:cNvCxnSpPr>
            <a:cxnSpLocks/>
          </p:cNvCxnSpPr>
          <p:nvPr/>
        </p:nvCxnSpPr>
        <p:spPr>
          <a:xfrm>
            <a:off x="4116711" y="2550797"/>
            <a:ext cx="0" cy="182880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5">
            <a:extLst>
              <a:ext uri="{FF2B5EF4-FFF2-40B4-BE49-F238E27FC236}">
                <a16:creationId xmlns:a16="http://schemas.microsoft.com/office/drawing/2014/main" id="{210AD36F-E3F8-BD2B-8172-2C263D2ACC02}"/>
              </a:ext>
            </a:extLst>
          </p:cNvPr>
          <p:cNvCxnSpPr>
            <a:cxnSpLocks/>
          </p:cNvCxnSpPr>
          <p:nvPr/>
        </p:nvCxnSpPr>
        <p:spPr>
          <a:xfrm>
            <a:off x="8638061" y="2505064"/>
            <a:ext cx="0" cy="182880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5">
            <a:extLst>
              <a:ext uri="{FF2B5EF4-FFF2-40B4-BE49-F238E27FC236}">
                <a16:creationId xmlns:a16="http://schemas.microsoft.com/office/drawing/2014/main" id="{D96229B4-AE24-2F1F-6940-9431AB7628A9}"/>
              </a:ext>
            </a:extLst>
          </p:cNvPr>
          <p:cNvCxnSpPr>
            <a:cxnSpLocks/>
          </p:cNvCxnSpPr>
          <p:nvPr/>
        </p:nvCxnSpPr>
        <p:spPr>
          <a:xfrm>
            <a:off x="9908791" y="2812140"/>
            <a:ext cx="0" cy="149760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240" name="Slide Number Placeholder 2">
            <a:extLst>
              <a:ext uri="{FF2B5EF4-FFF2-40B4-BE49-F238E27FC236}">
                <a16:creationId xmlns:a16="http://schemas.microsoft.com/office/drawing/2014/main" id="{E3A1A2F2-D323-593D-48C5-2434F7C7547C}"/>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243" name="TextBox 2242">
            <a:extLst>
              <a:ext uri="{FF2B5EF4-FFF2-40B4-BE49-F238E27FC236}">
                <a16:creationId xmlns:a16="http://schemas.microsoft.com/office/drawing/2014/main" id="{766A1643-18D9-1AAA-C1B6-9659F8D944A3}"/>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31050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93A6C-7C90-E09C-8013-9E39ACF81B51}"/>
              </a:ext>
            </a:extLst>
          </p:cNvPr>
          <p:cNvSpPr>
            <a:spLocks noGrp="1"/>
          </p:cNvSpPr>
          <p:nvPr>
            <p:ph type="ctrTitle"/>
          </p:nvPr>
        </p:nvSpPr>
        <p:spPr/>
        <p:txBody>
          <a:bodyPr/>
          <a:lstStyle/>
          <a:p>
            <a:r>
              <a:rPr lang="en-US" cap="none"/>
              <a:t>Overall Survival</a:t>
            </a:r>
          </a:p>
        </p:txBody>
      </p:sp>
      <p:sp>
        <p:nvSpPr>
          <p:cNvPr id="6" name="TextBox 5">
            <a:extLst>
              <a:ext uri="{FF2B5EF4-FFF2-40B4-BE49-F238E27FC236}">
                <a16:creationId xmlns:a16="http://schemas.microsoft.com/office/drawing/2014/main" id="{361FB06F-D2D2-1F95-EA15-4C7CD8880B1A}"/>
              </a:ext>
            </a:extLst>
          </p:cNvPr>
          <p:cNvSpPr txBox="1"/>
          <p:nvPr/>
        </p:nvSpPr>
        <p:spPr>
          <a:xfrm>
            <a:off x="603250" y="5416040"/>
            <a:ext cx="10985500" cy="379656"/>
          </a:xfrm>
          <a:prstGeom prst="rect">
            <a:avLst/>
          </a:prstGeom>
          <a:solidFill>
            <a:srgbClr val="026C72"/>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An OS benefit trend (HR=0.62 [95% CI: 0.39, 0.98]; one-sided </a:t>
            </a:r>
            <a:r>
              <a:rPr kumimoji="0" lang="en-US" sz="1867" b="1" i="1"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P</a:t>
            </a: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=0.0193) was observed </a:t>
            </a:r>
            <a:r>
              <a:rPr kumimoji="0" lang="en-US" sz="1867" b="1" i="0" u="none" strike="noStrike" kern="1200" cap="none" spc="0" normalizeH="0" baseline="0" noProof="0" err="1">
                <a:ln>
                  <a:noFill/>
                </a:ln>
                <a:solidFill>
                  <a:prstClr val="white"/>
                </a:solidFill>
                <a:effectLst/>
                <a:uLnTx/>
                <a:uFillTx/>
                <a:latin typeface="Arial Narrow" panose="020B0606020202030204" pitchFamily="34" charset="0"/>
                <a:ea typeface="MS PGothic" panose="020B0600070205080204" pitchFamily="34" charset="-128"/>
                <a:cs typeface="Calibri" panose="020F0502020204030204" pitchFamily="34" charset="0"/>
              </a:rPr>
              <a:t>favouring</a:t>
            </a: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MS PGothic" panose="020B0600070205080204" pitchFamily="34" charset="-128"/>
                <a:cs typeface="Calibri" panose="020F0502020204030204" pitchFamily="34" charset="0"/>
              </a:rPr>
              <a:t> perioperative </a:t>
            </a:r>
            <a:r>
              <a:rPr kumimoji="0" lang="en-US" sz="1867" b="1" i="0" u="none" strike="noStrike" kern="1200" cap="none" spc="0" normalizeH="0" baseline="0" noProof="0">
                <a:ln>
                  <a:noFill/>
                </a:ln>
                <a:solidFill>
                  <a:prstClr val="white"/>
                </a:solidFill>
                <a:effectLst/>
                <a:uLnTx/>
                <a:uFillTx/>
                <a:latin typeface="Arial Narrow" panose="020B0606020202030204" pitchFamily="34" charset="0"/>
                <a:ea typeface="Calibri" panose="020F0502020204030204" pitchFamily="34" charset="0"/>
                <a:cs typeface="Calibri" panose="020F0502020204030204" pitchFamily="34" charset="0"/>
              </a:rPr>
              <a:t>TIS </a:t>
            </a:r>
            <a:endParaRPr kumimoji="0" lang="en-US" sz="1867" b="1" i="0" u="none" strike="sngStrike" kern="1200" cap="none" spc="0" normalizeH="0" baseline="0" noProof="0">
              <a:ln>
                <a:noFill/>
              </a:ln>
              <a:solidFill>
                <a:srgbClr val="FF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487B9A3-AB5D-A8F6-5724-83EA1CE00C0D}"/>
              </a:ext>
            </a:extLst>
          </p:cNvPr>
          <p:cNvSpPr txBox="1"/>
          <p:nvPr/>
        </p:nvSpPr>
        <p:spPr>
          <a:xfrm>
            <a:off x="603250" y="5932519"/>
            <a:ext cx="10985500" cy="338554"/>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OS was defined as the time from the date of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randomisation</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to the date of death due to any cause.</a:t>
            </a: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CI, confidence interval; HR, hazard ratio; ITT, intention-to-treat; NE, not evaluable; NR, not reached; OS, overall survival; PBO, placebo; TIS, tislelizumab.</a:t>
            </a:r>
          </a:p>
        </p:txBody>
      </p:sp>
      <p:cxnSp>
        <p:nvCxnSpPr>
          <p:cNvPr id="2" name="Straight Connector 1">
            <a:extLst>
              <a:ext uri="{FF2B5EF4-FFF2-40B4-BE49-F238E27FC236}">
                <a16:creationId xmlns:a16="http://schemas.microsoft.com/office/drawing/2014/main" id="{51D8CAF9-AD3C-901F-8ACA-A6DFBBEA1C5A}"/>
              </a:ext>
            </a:extLst>
          </p:cNvPr>
          <p:cNvCxnSpPr>
            <a:cxnSpLocks/>
            <a:stCxn id="172" idx="0"/>
          </p:cNvCxnSpPr>
          <p:nvPr/>
        </p:nvCxnSpPr>
        <p:spPr>
          <a:xfrm>
            <a:off x="6821426" y="2677191"/>
            <a:ext cx="20567" cy="1741992"/>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C54A4DD-8C99-C65F-23A3-D09B50C90AC0}"/>
              </a:ext>
            </a:extLst>
          </p:cNvPr>
          <p:cNvSpPr txBox="1"/>
          <p:nvPr/>
        </p:nvSpPr>
        <p:spPr>
          <a:xfrm>
            <a:off x="6810743" y="2854590"/>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79.4%</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17" name="TextBox 16">
            <a:extLst>
              <a:ext uri="{FF2B5EF4-FFF2-40B4-BE49-F238E27FC236}">
                <a16:creationId xmlns:a16="http://schemas.microsoft.com/office/drawing/2014/main" id="{BEE99B88-DA38-3F68-853C-9AC6C9A9F2F9}"/>
              </a:ext>
            </a:extLst>
          </p:cNvPr>
          <p:cNvSpPr txBox="1"/>
          <p:nvPr/>
        </p:nvSpPr>
        <p:spPr>
          <a:xfrm>
            <a:off x="6789605" y="2323360"/>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88.6%</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grpSp>
        <p:nvGrpSpPr>
          <p:cNvPr id="21" name="Group 20">
            <a:extLst>
              <a:ext uri="{FF2B5EF4-FFF2-40B4-BE49-F238E27FC236}">
                <a16:creationId xmlns:a16="http://schemas.microsoft.com/office/drawing/2014/main" id="{33C80096-4A9A-27D6-4C65-3DE18DF24654}"/>
              </a:ext>
            </a:extLst>
          </p:cNvPr>
          <p:cNvGrpSpPr/>
          <p:nvPr/>
        </p:nvGrpSpPr>
        <p:grpSpPr>
          <a:xfrm>
            <a:off x="2476407" y="2368995"/>
            <a:ext cx="6903685" cy="2297100"/>
            <a:chOff x="2175849" y="1333500"/>
            <a:chExt cx="5177764" cy="1722825"/>
          </a:xfrm>
        </p:grpSpPr>
        <p:grpSp>
          <p:nvGrpSpPr>
            <p:cNvPr id="22" name="Group 21">
              <a:extLst>
                <a:ext uri="{FF2B5EF4-FFF2-40B4-BE49-F238E27FC236}">
                  <a16:creationId xmlns:a16="http://schemas.microsoft.com/office/drawing/2014/main" id="{2318543F-1C1F-0FA8-AB94-5FB74B6BB433}"/>
                </a:ext>
              </a:extLst>
            </p:cNvPr>
            <p:cNvGrpSpPr/>
            <p:nvPr/>
          </p:nvGrpSpPr>
          <p:grpSpPr>
            <a:xfrm>
              <a:off x="2175849" y="1333500"/>
              <a:ext cx="534580" cy="138500"/>
              <a:chOff x="1965325" y="2343150"/>
              <a:chExt cx="365125" cy="138500"/>
            </a:xfrm>
          </p:grpSpPr>
          <p:sp>
            <p:nvSpPr>
              <p:cNvPr id="95" name="TextBox 94">
                <a:extLst>
                  <a:ext uri="{FF2B5EF4-FFF2-40B4-BE49-F238E27FC236}">
                    <a16:creationId xmlns:a16="http://schemas.microsoft.com/office/drawing/2014/main" id="{8E770782-5FBC-D37C-AEDE-7DB7E21B6B30}"/>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100</a:t>
                </a:r>
              </a:p>
            </p:txBody>
          </p:sp>
          <p:cxnSp>
            <p:nvCxnSpPr>
              <p:cNvPr id="96" name="Straight Connector 95">
                <a:extLst>
                  <a:ext uri="{FF2B5EF4-FFF2-40B4-BE49-F238E27FC236}">
                    <a16:creationId xmlns:a16="http://schemas.microsoft.com/office/drawing/2014/main" id="{E4F9FD33-9E30-2DEE-AE5C-D8FF3AAFA82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87E2821-895E-FF95-0D3D-A0D04048A60B}"/>
                </a:ext>
              </a:extLst>
            </p:cNvPr>
            <p:cNvGrpSpPr/>
            <p:nvPr/>
          </p:nvGrpSpPr>
          <p:grpSpPr>
            <a:xfrm>
              <a:off x="2175849" y="1479550"/>
              <a:ext cx="534580" cy="138500"/>
              <a:chOff x="1965325" y="2343150"/>
              <a:chExt cx="365125" cy="138500"/>
            </a:xfrm>
          </p:grpSpPr>
          <p:sp>
            <p:nvSpPr>
              <p:cNvPr id="93" name="TextBox 92">
                <a:extLst>
                  <a:ext uri="{FF2B5EF4-FFF2-40B4-BE49-F238E27FC236}">
                    <a16:creationId xmlns:a16="http://schemas.microsoft.com/office/drawing/2014/main" id="{8927858C-D5FD-CCBE-66FD-198EDE91AA8C}"/>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90</a:t>
                </a:r>
              </a:p>
            </p:txBody>
          </p:sp>
          <p:cxnSp>
            <p:nvCxnSpPr>
              <p:cNvPr id="94" name="Straight Connector 93">
                <a:extLst>
                  <a:ext uri="{FF2B5EF4-FFF2-40B4-BE49-F238E27FC236}">
                    <a16:creationId xmlns:a16="http://schemas.microsoft.com/office/drawing/2014/main" id="{DAF71A4E-F144-9C1A-51DB-A62A899B3E35}"/>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0AC846-5341-7328-BF78-2C32435DB3B0}"/>
                </a:ext>
              </a:extLst>
            </p:cNvPr>
            <p:cNvGrpSpPr/>
            <p:nvPr/>
          </p:nvGrpSpPr>
          <p:grpSpPr>
            <a:xfrm>
              <a:off x="2175849" y="1625600"/>
              <a:ext cx="534580" cy="138500"/>
              <a:chOff x="1965325" y="2343150"/>
              <a:chExt cx="365125" cy="138500"/>
            </a:xfrm>
          </p:grpSpPr>
          <p:sp>
            <p:nvSpPr>
              <p:cNvPr id="91" name="TextBox 90">
                <a:extLst>
                  <a:ext uri="{FF2B5EF4-FFF2-40B4-BE49-F238E27FC236}">
                    <a16:creationId xmlns:a16="http://schemas.microsoft.com/office/drawing/2014/main" id="{7D72BF76-7160-8149-984C-91E2F1124EE9}"/>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80</a:t>
                </a:r>
              </a:p>
            </p:txBody>
          </p:sp>
          <p:cxnSp>
            <p:nvCxnSpPr>
              <p:cNvPr id="92" name="Straight Connector 91">
                <a:extLst>
                  <a:ext uri="{FF2B5EF4-FFF2-40B4-BE49-F238E27FC236}">
                    <a16:creationId xmlns:a16="http://schemas.microsoft.com/office/drawing/2014/main" id="{20504E9A-B7FA-AE94-E317-10C9089C44E7}"/>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2FB510E-73B0-B66A-D424-F0C08E8B7000}"/>
                </a:ext>
              </a:extLst>
            </p:cNvPr>
            <p:cNvGrpSpPr/>
            <p:nvPr/>
          </p:nvGrpSpPr>
          <p:grpSpPr>
            <a:xfrm>
              <a:off x="2175849" y="1771650"/>
              <a:ext cx="534580" cy="138500"/>
              <a:chOff x="1965325" y="2343150"/>
              <a:chExt cx="365125" cy="138500"/>
            </a:xfrm>
          </p:grpSpPr>
          <p:sp>
            <p:nvSpPr>
              <p:cNvPr id="89" name="TextBox 88">
                <a:extLst>
                  <a:ext uri="{FF2B5EF4-FFF2-40B4-BE49-F238E27FC236}">
                    <a16:creationId xmlns:a16="http://schemas.microsoft.com/office/drawing/2014/main" id="{8F70C859-C2B2-52B1-51FD-18CF5DA0D635}"/>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70</a:t>
                </a:r>
              </a:p>
            </p:txBody>
          </p:sp>
          <p:cxnSp>
            <p:nvCxnSpPr>
              <p:cNvPr id="90" name="Straight Connector 89">
                <a:extLst>
                  <a:ext uri="{FF2B5EF4-FFF2-40B4-BE49-F238E27FC236}">
                    <a16:creationId xmlns:a16="http://schemas.microsoft.com/office/drawing/2014/main" id="{686CEA83-F43C-8BC7-B701-12C3C0F1A02E}"/>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47E311CB-B3A4-A2B7-76DE-2B4A2AE51A9B}"/>
                </a:ext>
              </a:extLst>
            </p:cNvPr>
            <p:cNvGrpSpPr/>
            <p:nvPr/>
          </p:nvGrpSpPr>
          <p:grpSpPr>
            <a:xfrm>
              <a:off x="2175849" y="2355850"/>
              <a:ext cx="534580" cy="138500"/>
              <a:chOff x="1965325" y="2343150"/>
              <a:chExt cx="365125" cy="138500"/>
            </a:xfrm>
          </p:grpSpPr>
          <p:sp>
            <p:nvSpPr>
              <p:cNvPr id="87" name="TextBox 86">
                <a:extLst>
                  <a:ext uri="{FF2B5EF4-FFF2-40B4-BE49-F238E27FC236}">
                    <a16:creationId xmlns:a16="http://schemas.microsoft.com/office/drawing/2014/main" id="{C6097525-16BC-F031-7A2B-518C9DDB3C46}"/>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88" name="Straight Connector 87">
                <a:extLst>
                  <a:ext uri="{FF2B5EF4-FFF2-40B4-BE49-F238E27FC236}">
                    <a16:creationId xmlns:a16="http://schemas.microsoft.com/office/drawing/2014/main" id="{78DF57D4-79BF-ED3A-90C9-F3B2555D760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412C367-831A-D4A7-1CDA-9AE327A025BA}"/>
                </a:ext>
              </a:extLst>
            </p:cNvPr>
            <p:cNvGrpSpPr/>
            <p:nvPr/>
          </p:nvGrpSpPr>
          <p:grpSpPr>
            <a:xfrm>
              <a:off x="2175849" y="2501900"/>
              <a:ext cx="534580" cy="138500"/>
              <a:chOff x="1965325" y="2343150"/>
              <a:chExt cx="365125" cy="138500"/>
            </a:xfrm>
          </p:grpSpPr>
          <p:sp>
            <p:nvSpPr>
              <p:cNvPr id="85" name="TextBox 84">
                <a:extLst>
                  <a:ext uri="{FF2B5EF4-FFF2-40B4-BE49-F238E27FC236}">
                    <a16:creationId xmlns:a16="http://schemas.microsoft.com/office/drawing/2014/main" id="{17018E36-4DB9-D493-10CE-BBDA40C62B54}"/>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a:t>
                </a:r>
              </a:p>
            </p:txBody>
          </p:sp>
          <p:cxnSp>
            <p:nvCxnSpPr>
              <p:cNvPr id="86" name="Straight Connector 85">
                <a:extLst>
                  <a:ext uri="{FF2B5EF4-FFF2-40B4-BE49-F238E27FC236}">
                    <a16:creationId xmlns:a16="http://schemas.microsoft.com/office/drawing/2014/main" id="{4E9AEBA8-7A27-DB50-D730-FBA94AEC047F}"/>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7CEBBEF-5255-4685-4777-622B0891F36C}"/>
                </a:ext>
              </a:extLst>
            </p:cNvPr>
            <p:cNvGrpSpPr/>
            <p:nvPr/>
          </p:nvGrpSpPr>
          <p:grpSpPr>
            <a:xfrm>
              <a:off x="2175849" y="2647950"/>
              <a:ext cx="534580" cy="138500"/>
              <a:chOff x="1965325" y="2343150"/>
              <a:chExt cx="365125" cy="138500"/>
            </a:xfrm>
          </p:grpSpPr>
          <p:sp>
            <p:nvSpPr>
              <p:cNvPr id="83" name="TextBox 82">
                <a:extLst>
                  <a:ext uri="{FF2B5EF4-FFF2-40B4-BE49-F238E27FC236}">
                    <a16:creationId xmlns:a16="http://schemas.microsoft.com/office/drawing/2014/main" id="{FD953B4E-23D5-7E0D-849C-8008F05FA7E8}"/>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a:t>
                </a:r>
              </a:p>
            </p:txBody>
          </p:sp>
          <p:cxnSp>
            <p:nvCxnSpPr>
              <p:cNvPr id="84" name="Straight Connector 83">
                <a:extLst>
                  <a:ext uri="{FF2B5EF4-FFF2-40B4-BE49-F238E27FC236}">
                    <a16:creationId xmlns:a16="http://schemas.microsoft.com/office/drawing/2014/main" id="{35CD560F-F1C5-8B16-1EC6-264B058558C2}"/>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A96BE8B-D071-B712-9ED5-5100144A2466}"/>
                </a:ext>
              </a:extLst>
            </p:cNvPr>
            <p:cNvGrpSpPr/>
            <p:nvPr/>
          </p:nvGrpSpPr>
          <p:grpSpPr>
            <a:xfrm>
              <a:off x="2175849" y="2794000"/>
              <a:ext cx="5136612" cy="138500"/>
              <a:chOff x="1965325" y="2343150"/>
              <a:chExt cx="3508375" cy="138500"/>
            </a:xfrm>
          </p:grpSpPr>
          <p:sp>
            <p:nvSpPr>
              <p:cNvPr id="81" name="TextBox 80">
                <a:extLst>
                  <a:ext uri="{FF2B5EF4-FFF2-40B4-BE49-F238E27FC236}">
                    <a16:creationId xmlns:a16="http://schemas.microsoft.com/office/drawing/2014/main" id="{DEF99F04-795B-5463-94C4-EECA8CC0D57B}"/>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82" name="Straight Connector 81">
                <a:extLst>
                  <a:ext uri="{FF2B5EF4-FFF2-40B4-BE49-F238E27FC236}">
                    <a16:creationId xmlns:a16="http://schemas.microsoft.com/office/drawing/2014/main" id="{51B73C47-0F6F-DA49-8955-E7C1220070AC}"/>
                  </a:ext>
                </a:extLst>
              </p:cNvPr>
              <p:cNvCxnSpPr>
                <a:cxnSpLocks/>
              </p:cNvCxnSpPr>
              <p:nvPr/>
            </p:nvCxnSpPr>
            <p:spPr>
              <a:xfrm>
                <a:off x="2254250" y="2412399"/>
                <a:ext cx="321945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F7B1D80-D7E4-C2CE-50C4-80C68FE4BD83}"/>
                </a:ext>
              </a:extLst>
            </p:cNvPr>
            <p:cNvGrpSpPr/>
            <p:nvPr/>
          </p:nvGrpSpPr>
          <p:grpSpPr>
            <a:xfrm>
              <a:off x="2175849" y="2063750"/>
              <a:ext cx="534580" cy="138500"/>
              <a:chOff x="1965325" y="2343150"/>
              <a:chExt cx="365125" cy="138500"/>
            </a:xfrm>
          </p:grpSpPr>
          <p:sp>
            <p:nvSpPr>
              <p:cNvPr id="79" name="TextBox 78">
                <a:extLst>
                  <a:ext uri="{FF2B5EF4-FFF2-40B4-BE49-F238E27FC236}">
                    <a16:creationId xmlns:a16="http://schemas.microsoft.com/office/drawing/2014/main" id="{176C9E2D-FC8E-C6B2-AC49-27D103256F10}"/>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50</a:t>
                </a:r>
              </a:p>
            </p:txBody>
          </p:sp>
          <p:cxnSp>
            <p:nvCxnSpPr>
              <p:cNvPr id="80" name="Straight Connector 79">
                <a:extLst>
                  <a:ext uri="{FF2B5EF4-FFF2-40B4-BE49-F238E27FC236}">
                    <a16:creationId xmlns:a16="http://schemas.microsoft.com/office/drawing/2014/main" id="{66FE613A-1958-505E-132B-0453272A1470}"/>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F4A4260-CF7C-4371-0B0E-C2350B68C3C7}"/>
                </a:ext>
              </a:extLst>
            </p:cNvPr>
            <p:cNvGrpSpPr/>
            <p:nvPr/>
          </p:nvGrpSpPr>
          <p:grpSpPr>
            <a:xfrm>
              <a:off x="2175849" y="2209800"/>
              <a:ext cx="534580" cy="138500"/>
              <a:chOff x="1965325" y="2343150"/>
              <a:chExt cx="365125" cy="138500"/>
            </a:xfrm>
          </p:grpSpPr>
          <p:sp>
            <p:nvSpPr>
              <p:cNvPr id="77" name="TextBox 76">
                <a:extLst>
                  <a:ext uri="{FF2B5EF4-FFF2-40B4-BE49-F238E27FC236}">
                    <a16:creationId xmlns:a16="http://schemas.microsoft.com/office/drawing/2014/main" id="{21E66B11-BB50-8334-E9AF-6D93A2F2A308}"/>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cxnSp>
            <p:nvCxnSpPr>
              <p:cNvPr id="78" name="Straight Connector 77">
                <a:extLst>
                  <a:ext uri="{FF2B5EF4-FFF2-40B4-BE49-F238E27FC236}">
                    <a16:creationId xmlns:a16="http://schemas.microsoft.com/office/drawing/2014/main" id="{D8F3A9BE-2B56-1BFE-BB96-131B4BD480D7}"/>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A43A16C2-BFE2-3D6D-4304-EFD2462CA8B4}"/>
                </a:ext>
              </a:extLst>
            </p:cNvPr>
            <p:cNvGrpSpPr/>
            <p:nvPr/>
          </p:nvGrpSpPr>
          <p:grpSpPr>
            <a:xfrm>
              <a:off x="2175849" y="1917700"/>
              <a:ext cx="534580" cy="138500"/>
              <a:chOff x="1965325" y="2343150"/>
              <a:chExt cx="365125" cy="138500"/>
            </a:xfrm>
          </p:grpSpPr>
          <p:sp>
            <p:nvSpPr>
              <p:cNvPr id="75" name="TextBox 74">
                <a:extLst>
                  <a:ext uri="{FF2B5EF4-FFF2-40B4-BE49-F238E27FC236}">
                    <a16:creationId xmlns:a16="http://schemas.microsoft.com/office/drawing/2014/main" id="{CAB831AD-D062-F3D5-3779-1D17E3E62271}"/>
                  </a:ext>
                </a:extLst>
              </p:cNvPr>
              <p:cNvSpPr txBox="1"/>
              <p:nvPr/>
            </p:nvSpPr>
            <p:spPr>
              <a:xfrm>
                <a:off x="1965325" y="2343150"/>
                <a:ext cx="245312" cy="138500"/>
              </a:xfrm>
              <a:prstGeom prst="rect">
                <a:avLst/>
              </a:prstGeom>
            </p:spPr>
            <p:txBody>
              <a:bodyPr wrap="square" lIns="0" tIns="0" rIns="0" bIns="0" rtlCol="0" anchor="t">
                <a:spAutoFit/>
              </a:bodyPr>
              <a:lstStyle/>
              <a:p>
                <a:pPr marL="0" marR="0" lvl="0" indent="0" algn="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60</a:t>
                </a:r>
              </a:p>
            </p:txBody>
          </p:sp>
          <p:cxnSp>
            <p:nvCxnSpPr>
              <p:cNvPr id="76" name="Straight Connector 75">
                <a:extLst>
                  <a:ext uri="{FF2B5EF4-FFF2-40B4-BE49-F238E27FC236}">
                    <a16:creationId xmlns:a16="http://schemas.microsoft.com/office/drawing/2014/main" id="{826CB893-F915-9479-EAD1-41F58A527286}"/>
                  </a:ext>
                </a:extLst>
              </p:cNvPr>
              <p:cNvCxnSpPr>
                <a:cxnSpLocks/>
              </p:cNvCxnSpPr>
              <p:nvPr/>
            </p:nvCxnSpPr>
            <p:spPr>
              <a:xfrm>
                <a:off x="2254250" y="2412399"/>
                <a:ext cx="762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61D7C0E-03AC-AC21-1CC2-A191B220C37A}"/>
                </a:ext>
              </a:extLst>
            </p:cNvPr>
            <p:cNvGrpSpPr/>
            <p:nvPr/>
          </p:nvGrpSpPr>
          <p:grpSpPr>
            <a:xfrm>
              <a:off x="2506531" y="1352550"/>
              <a:ext cx="395077" cy="1703774"/>
              <a:chOff x="1953060" y="777875"/>
              <a:chExt cx="269843" cy="1703774"/>
            </a:xfrm>
          </p:grpSpPr>
          <p:sp>
            <p:nvSpPr>
              <p:cNvPr id="73" name="TextBox 72">
                <a:extLst>
                  <a:ext uri="{FF2B5EF4-FFF2-40B4-BE49-F238E27FC236}">
                    <a16:creationId xmlns:a16="http://schemas.microsoft.com/office/drawing/2014/main" id="{9ABB37D1-7A68-85BF-08C9-3810176BD4B2}"/>
                  </a:ext>
                </a:extLst>
              </p:cNvPr>
              <p:cNvSpPr txBox="1"/>
              <p:nvPr/>
            </p:nvSpPr>
            <p:spPr>
              <a:xfrm>
                <a:off x="1953060" y="2343150"/>
                <a:ext cx="269843" cy="138499"/>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cxnSp>
            <p:nvCxnSpPr>
              <p:cNvPr id="74" name="Straight Connector 73">
                <a:extLst>
                  <a:ext uri="{FF2B5EF4-FFF2-40B4-BE49-F238E27FC236}">
                    <a16:creationId xmlns:a16="http://schemas.microsoft.com/office/drawing/2014/main" id="{5D3321B9-08F0-BC39-D229-3AEB9901E3B0}"/>
                  </a:ext>
                </a:extLst>
              </p:cNvPr>
              <p:cNvCxnSpPr>
                <a:cxnSpLocks/>
              </p:cNvCxnSpPr>
              <p:nvPr/>
            </p:nvCxnSpPr>
            <p:spPr>
              <a:xfrm>
                <a:off x="2087981" y="777875"/>
                <a:ext cx="0" cy="15684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A4BE0A9-960C-D1D0-F6D7-A7BE11B00C02}"/>
                </a:ext>
              </a:extLst>
            </p:cNvPr>
            <p:cNvGrpSpPr/>
            <p:nvPr/>
          </p:nvGrpSpPr>
          <p:grpSpPr>
            <a:xfrm>
              <a:off x="2848992" y="2863850"/>
              <a:ext cx="395077" cy="192475"/>
              <a:chOff x="1953060" y="2289175"/>
              <a:chExt cx="269843" cy="192475"/>
            </a:xfrm>
          </p:grpSpPr>
          <p:sp>
            <p:nvSpPr>
              <p:cNvPr id="71" name="TextBox 70">
                <a:extLst>
                  <a:ext uri="{FF2B5EF4-FFF2-40B4-BE49-F238E27FC236}">
                    <a16:creationId xmlns:a16="http://schemas.microsoft.com/office/drawing/2014/main" id="{F0BD7AC8-7D40-095C-FD95-E52F293A7E98}"/>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a:t>
                </a:r>
              </a:p>
            </p:txBody>
          </p:sp>
          <p:cxnSp>
            <p:nvCxnSpPr>
              <p:cNvPr id="72" name="Straight Connector 71">
                <a:extLst>
                  <a:ext uri="{FF2B5EF4-FFF2-40B4-BE49-F238E27FC236}">
                    <a16:creationId xmlns:a16="http://schemas.microsoft.com/office/drawing/2014/main" id="{658206D2-ED54-DE93-6805-A8580A25AAF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3185E0BC-0295-7734-E11E-84EAF97D54F9}"/>
                </a:ext>
              </a:extLst>
            </p:cNvPr>
            <p:cNvGrpSpPr/>
            <p:nvPr/>
          </p:nvGrpSpPr>
          <p:grpSpPr>
            <a:xfrm>
              <a:off x="3191454" y="2863850"/>
              <a:ext cx="395077" cy="192475"/>
              <a:chOff x="1953060" y="2289175"/>
              <a:chExt cx="269843" cy="192475"/>
            </a:xfrm>
          </p:grpSpPr>
          <p:sp>
            <p:nvSpPr>
              <p:cNvPr id="69" name="TextBox 68">
                <a:extLst>
                  <a:ext uri="{FF2B5EF4-FFF2-40B4-BE49-F238E27FC236}">
                    <a16:creationId xmlns:a16="http://schemas.microsoft.com/office/drawing/2014/main" id="{AA7D777E-0AD5-CAE3-D29D-8014A0D75761}"/>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6</a:t>
                </a:r>
              </a:p>
            </p:txBody>
          </p:sp>
          <p:cxnSp>
            <p:nvCxnSpPr>
              <p:cNvPr id="70" name="Straight Connector 69">
                <a:extLst>
                  <a:ext uri="{FF2B5EF4-FFF2-40B4-BE49-F238E27FC236}">
                    <a16:creationId xmlns:a16="http://schemas.microsoft.com/office/drawing/2014/main" id="{C603FC56-F849-90E9-C445-6CDC7F751880}"/>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336EE2D-E55D-5636-6F90-6A6F5A06C493}"/>
                </a:ext>
              </a:extLst>
            </p:cNvPr>
            <p:cNvGrpSpPr/>
            <p:nvPr/>
          </p:nvGrpSpPr>
          <p:grpSpPr>
            <a:xfrm>
              <a:off x="3533916" y="2863850"/>
              <a:ext cx="395077" cy="192475"/>
              <a:chOff x="1953060" y="2289175"/>
              <a:chExt cx="269843" cy="192475"/>
            </a:xfrm>
          </p:grpSpPr>
          <p:sp>
            <p:nvSpPr>
              <p:cNvPr id="67" name="TextBox 66">
                <a:extLst>
                  <a:ext uri="{FF2B5EF4-FFF2-40B4-BE49-F238E27FC236}">
                    <a16:creationId xmlns:a16="http://schemas.microsoft.com/office/drawing/2014/main" id="{80D9E7FA-80A8-BC20-D842-41F7A8AFA4E0}"/>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9</a:t>
                </a:r>
              </a:p>
            </p:txBody>
          </p:sp>
          <p:cxnSp>
            <p:nvCxnSpPr>
              <p:cNvPr id="68" name="Straight Connector 67">
                <a:extLst>
                  <a:ext uri="{FF2B5EF4-FFF2-40B4-BE49-F238E27FC236}">
                    <a16:creationId xmlns:a16="http://schemas.microsoft.com/office/drawing/2014/main" id="{F76BAB53-E066-9203-D5BD-1DE85501438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1EFD97E-EDBE-1D3E-AF5E-A6D73618756C}"/>
                </a:ext>
              </a:extLst>
            </p:cNvPr>
            <p:cNvGrpSpPr/>
            <p:nvPr/>
          </p:nvGrpSpPr>
          <p:grpSpPr>
            <a:xfrm>
              <a:off x="3876378" y="2863850"/>
              <a:ext cx="395077" cy="192475"/>
              <a:chOff x="1953060" y="2289175"/>
              <a:chExt cx="269843" cy="192475"/>
            </a:xfrm>
          </p:grpSpPr>
          <p:sp>
            <p:nvSpPr>
              <p:cNvPr id="65" name="TextBox 64">
                <a:extLst>
                  <a:ext uri="{FF2B5EF4-FFF2-40B4-BE49-F238E27FC236}">
                    <a16:creationId xmlns:a16="http://schemas.microsoft.com/office/drawing/2014/main" id="{A82FF3B7-2D51-7708-7896-3FB2C70F6F7F}"/>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12</a:t>
                </a:r>
              </a:p>
            </p:txBody>
          </p:sp>
          <p:cxnSp>
            <p:nvCxnSpPr>
              <p:cNvPr id="66" name="Straight Connector 65">
                <a:extLst>
                  <a:ext uri="{FF2B5EF4-FFF2-40B4-BE49-F238E27FC236}">
                    <a16:creationId xmlns:a16="http://schemas.microsoft.com/office/drawing/2014/main" id="{D4D7DDDF-0DF9-FBFD-ECCF-8A981A50323D}"/>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B61F387-B288-DC27-7CD6-426A7D8683A2}"/>
                </a:ext>
              </a:extLst>
            </p:cNvPr>
            <p:cNvGrpSpPr/>
            <p:nvPr/>
          </p:nvGrpSpPr>
          <p:grpSpPr>
            <a:xfrm>
              <a:off x="4218839" y="2863850"/>
              <a:ext cx="395077" cy="192475"/>
              <a:chOff x="1953060" y="2289175"/>
              <a:chExt cx="269843" cy="192475"/>
            </a:xfrm>
          </p:grpSpPr>
          <p:sp>
            <p:nvSpPr>
              <p:cNvPr id="63" name="TextBox 62">
                <a:extLst>
                  <a:ext uri="{FF2B5EF4-FFF2-40B4-BE49-F238E27FC236}">
                    <a16:creationId xmlns:a16="http://schemas.microsoft.com/office/drawing/2014/main" id="{174B4EB6-AEC7-5D25-B8C3-22CBF91968D2}"/>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a:t>
                </a:r>
              </a:p>
            </p:txBody>
          </p:sp>
          <p:cxnSp>
            <p:nvCxnSpPr>
              <p:cNvPr id="64" name="Straight Connector 63">
                <a:extLst>
                  <a:ext uri="{FF2B5EF4-FFF2-40B4-BE49-F238E27FC236}">
                    <a16:creationId xmlns:a16="http://schemas.microsoft.com/office/drawing/2014/main" id="{96357F85-E68F-46CC-BA15-345FAA59225B}"/>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A40F9F0-D18C-059F-F3F6-94483A855444}"/>
                </a:ext>
              </a:extLst>
            </p:cNvPr>
            <p:cNvGrpSpPr/>
            <p:nvPr/>
          </p:nvGrpSpPr>
          <p:grpSpPr>
            <a:xfrm>
              <a:off x="4561301" y="2863850"/>
              <a:ext cx="395077" cy="192475"/>
              <a:chOff x="1953060" y="2289175"/>
              <a:chExt cx="269843" cy="192475"/>
            </a:xfrm>
          </p:grpSpPr>
          <p:sp>
            <p:nvSpPr>
              <p:cNvPr id="61" name="TextBox 60">
                <a:extLst>
                  <a:ext uri="{FF2B5EF4-FFF2-40B4-BE49-F238E27FC236}">
                    <a16:creationId xmlns:a16="http://schemas.microsoft.com/office/drawing/2014/main" id="{E077BC20-1E26-4548-3AE7-112EA1E042E7}"/>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a:t>
                </a:r>
              </a:p>
            </p:txBody>
          </p:sp>
          <p:cxnSp>
            <p:nvCxnSpPr>
              <p:cNvPr id="62" name="Straight Connector 61">
                <a:extLst>
                  <a:ext uri="{FF2B5EF4-FFF2-40B4-BE49-F238E27FC236}">
                    <a16:creationId xmlns:a16="http://schemas.microsoft.com/office/drawing/2014/main" id="{5D02AECC-0E98-37B5-3ABC-125D97C8DB9F}"/>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A838C24A-09F6-289E-5AEA-C022A8F20216}"/>
                </a:ext>
              </a:extLst>
            </p:cNvPr>
            <p:cNvGrpSpPr/>
            <p:nvPr/>
          </p:nvGrpSpPr>
          <p:grpSpPr>
            <a:xfrm>
              <a:off x="4903763" y="2863850"/>
              <a:ext cx="395077" cy="192475"/>
              <a:chOff x="1953060" y="2289175"/>
              <a:chExt cx="269843" cy="192475"/>
            </a:xfrm>
          </p:grpSpPr>
          <p:sp>
            <p:nvSpPr>
              <p:cNvPr id="59" name="TextBox 58">
                <a:extLst>
                  <a:ext uri="{FF2B5EF4-FFF2-40B4-BE49-F238E27FC236}">
                    <a16:creationId xmlns:a16="http://schemas.microsoft.com/office/drawing/2014/main" id="{7238C606-396B-C553-030C-C569B0F92A25}"/>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a:t>
                </a:r>
              </a:p>
            </p:txBody>
          </p:sp>
          <p:cxnSp>
            <p:nvCxnSpPr>
              <p:cNvPr id="60" name="Straight Connector 59">
                <a:extLst>
                  <a:ext uri="{FF2B5EF4-FFF2-40B4-BE49-F238E27FC236}">
                    <a16:creationId xmlns:a16="http://schemas.microsoft.com/office/drawing/2014/main" id="{12BE4B68-C9A8-E0DB-6ED7-EA5F78385817}"/>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879AC01-235B-87DA-4EDC-7401514CA873}"/>
                </a:ext>
              </a:extLst>
            </p:cNvPr>
            <p:cNvGrpSpPr/>
            <p:nvPr/>
          </p:nvGrpSpPr>
          <p:grpSpPr>
            <a:xfrm>
              <a:off x="5246225" y="2863850"/>
              <a:ext cx="395077" cy="192475"/>
              <a:chOff x="1953060" y="2289175"/>
              <a:chExt cx="269843" cy="192475"/>
            </a:xfrm>
          </p:grpSpPr>
          <p:sp>
            <p:nvSpPr>
              <p:cNvPr id="57" name="TextBox 56">
                <a:extLst>
                  <a:ext uri="{FF2B5EF4-FFF2-40B4-BE49-F238E27FC236}">
                    <a16:creationId xmlns:a16="http://schemas.microsoft.com/office/drawing/2014/main" id="{3CB0A083-2839-9F13-4818-F5F9BD257545}"/>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24</a:t>
                </a:r>
              </a:p>
            </p:txBody>
          </p:sp>
          <p:cxnSp>
            <p:nvCxnSpPr>
              <p:cNvPr id="58" name="Straight Connector 57">
                <a:extLst>
                  <a:ext uri="{FF2B5EF4-FFF2-40B4-BE49-F238E27FC236}">
                    <a16:creationId xmlns:a16="http://schemas.microsoft.com/office/drawing/2014/main" id="{30D0A45B-02D2-CD13-EF25-47FCE2A7A1B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9F2F353E-35FB-ED4B-98EF-CD7866310AEF}"/>
                </a:ext>
              </a:extLst>
            </p:cNvPr>
            <p:cNvGrpSpPr/>
            <p:nvPr/>
          </p:nvGrpSpPr>
          <p:grpSpPr>
            <a:xfrm>
              <a:off x="5588686" y="2863850"/>
              <a:ext cx="395077" cy="192475"/>
              <a:chOff x="1953060" y="2289175"/>
              <a:chExt cx="269843" cy="192475"/>
            </a:xfrm>
          </p:grpSpPr>
          <p:sp>
            <p:nvSpPr>
              <p:cNvPr id="55" name="TextBox 54">
                <a:extLst>
                  <a:ext uri="{FF2B5EF4-FFF2-40B4-BE49-F238E27FC236}">
                    <a16:creationId xmlns:a16="http://schemas.microsoft.com/office/drawing/2014/main" id="{A8DFBD48-2A3C-488D-46C1-D5DE5D6C76B4}"/>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27</a:t>
                </a:r>
              </a:p>
            </p:txBody>
          </p:sp>
          <p:cxnSp>
            <p:nvCxnSpPr>
              <p:cNvPr id="56" name="Straight Connector 55">
                <a:extLst>
                  <a:ext uri="{FF2B5EF4-FFF2-40B4-BE49-F238E27FC236}">
                    <a16:creationId xmlns:a16="http://schemas.microsoft.com/office/drawing/2014/main" id="{5B682607-00F5-B0DB-7ABC-570FDCE8CB2A}"/>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5D9E029-F2C0-7136-984C-C5600CD4977C}"/>
                </a:ext>
              </a:extLst>
            </p:cNvPr>
            <p:cNvGrpSpPr/>
            <p:nvPr/>
          </p:nvGrpSpPr>
          <p:grpSpPr>
            <a:xfrm>
              <a:off x="5931148" y="2863850"/>
              <a:ext cx="395077" cy="192475"/>
              <a:chOff x="1953060" y="2289175"/>
              <a:chExt cx="269843" cy="192475"/>
            </a:xfrm>
          </p:grpSpPr>
          <p:sp>
            <p:nvSpPr>
              <p:cNvPr id="53" name="TextBox 52">
                <a:extLst>
                  <a:ext uri="{FF2B5EF4-FFF2-40B4-BE49-F238E27FC236}">
                    <a16:creationId xmlns:a16="http://schemas.microsoft.com/office/drawing/2014/main" id="{0DEC978C-FF55-3B18-1B1A-A0DB01A465F1}"/>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30</a:t>
                </a:r>
              </a:p>
            </p:txBody>
          </p:sp>
          <p:cxnSp>
            <p:nvCxnSpPr>
              <p:cNvPr id="54" name="Straight Connector 53">
                <a:extLst>
                  <a:ext uri="{FF2B5EF4-FFF2-40B4-BE49-F238E27FC236}">
                    <a16:creationId xmlns:a16="http://schemas.microsoft.com/office/drawing/2014/main" id="{AB57BBFD-70C8-34BE-3F02-37E837C1BE2A}"/>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7B9A027-6462-7818-3788-A681851672A0}"/>
                </a:ext>
              </a:extLst>
            </p:cNvPr>
            <p:cNvGrpSpPr/>
            <p:nvPr/>
          </p:nvGrpSpPr>
          <p:grpSpPr>
            <a:xfrm>
              <a:off x="6273610" y="2863850"/>
              <a:ext cx="395077" cy="192475"/>
              <a:chOff x="1953060" y="2289175"/>
              <a:chExt cx="269843" cy="192475"/>
            </a:xfrm>
          </p:grpSpPr>
          <p:sp>
            <p:nvSpPr>
              <p:cNvPr id="51" name="TextBox 50">
                <a:extLst>
                  <a:ext uri="{FF2B5EF4-FFF2-40B4-BE49-F238E27FC236}">
                    <a16:creationId xmlns:a16="http://schemas.microsoft.com/office/drawing/2014/main" id="{E8045405-6581-9F28-8EF8-D6E45CEC6EE3}"/>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33</a:t>
                </a:r>
              </a:p>
            </p:txBody>
          </p:sp>
          <p:cxnSp>
            <p:nvCxnSpPr>
              <p:cNvPr id="52" name="Straight Connector 51">
                <a:extLst>
                  <a:ext uri="{FF2B5EF4-FFF2-40B4-BE49-F238E27FC236}">
                    <a16:creationId xmlns:a16="http://schemas.microsoft.com/office/drawing/2014/main" id="{7DC0F975-320C-D5C9-BC68-E2EBB72EB392}"/>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94F2B6A-D517-7D99-8AE8-5E905D08A37A}"/>
                </a:ext>
              </a:extLst>
            </p:cNvPr>
            <p:cNvGrpSpPr/>
            <p:nvPr/>
          </p:nvGrpSpPr>
          <p:grpSpPr>
            <a:xfrm>
              <a:off x="6616072" y="2863850"/>
              <a:ext cx="395077" cy="192475"/>
              <a:chOff x="1953060" y="2289175"/>
              <a:chExt cx="269843" cy="192475"/>
            </a:xfrm>
          </p:grpSpPr>
          <p:sp>
            <p:nvSpPr>
              <p:cNvPr id="49" name="TextBox 48">
                <a:extLst>
                  <a:ext uri="{FF2B5EF4-FFF2-40B4-BE49-F238E27FC236}">
                    <a16:creationId xmlns:a16="http://schemas.microsoft.com/office/drawing/2014/main" id="{88F29447-48D5-BB6E-F15B-D543DDF1D1A7}"/>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36</a:t>
                </a:r>
              </a:p>
            </p:txBody>
          </p:sp>
          <p:cxnSp>
            <p:nvCxnSpPr>
              <p:cNvPr id="50" name="Straight Connector 49">
                <a:extLst>
                  <a:ext uri="{FF2B5EF4-FFF2-40B4-BE49-F238E27FC236}">
                    <a16:creationId xmlns:a16="http://schemas.microsoft.com/office/drawing/2014/main" id="{8BA7134F-E3BE-C2B4-0EC5-DAFF3DF577B1}"/>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295F1B9-CD2D-4DCB-AC63-4F8A1D4DF4D1}"/>
                </a:ext>
              </a:extLst>
            </p:cNvPr>
            <p:cNvGrpSpPr/>
            <p:nvPr/>
          </p:nvGrpSpPr>
          <p:grpSpPr>
            <a:xfrm>
              <a:off x="6958536" y="2863850"/>
              <a:ext cx="395077" cy="192475"/>
              <a:chOff x="1953060" y="2289175"/>
              <a:chExt cx="269843" cy="192475"/>
            </a:xfrm>
          </p:grpSpPr>
          <p:sp>
            <p:nvSpPr>
              <p:cNvPr id="47" name="TextBox 46">
                <a:extLst>
                  <a:ext uri="{FF2B5EF4-FFF2-40B4-BE49-F238E27FC236}">
                    <a16:creationId xmlns:a16="http://schemas.microsoft.com/office/drawing/2014/main" id="{BA0110BF-0482-B530-51AE-E7782942FAA1}"/>
                  </a:ext>
                </a:extLst>
              </p:cNvPr>
              <p:cNvSpPr txBox="1"/>
              <p:nvPr/>
            </p:nvSpPr>
            <p:spPr>
              <a:xfrm>
                <a:off x="1953060" y="2343150"/>
                <a:ext cx="269843" cy="138500"/>
              </a:xfrm>
              <a:prstGeom prst="rect">
                <a:avLst/>
              </a:prstGeom>
            </p:spPr>
            <p:txBody>
              <a:bodyPr wrap="square" lIns="0" tIns="0" rIns="0" bIns="0" rtlCol="0" anchor="t">
                <a:spAutoFit/>
              </a:bodyPr>
              <a:lstStyle/>
              <a:p>
                <a:pPr marL="0" marR="0" lvl="0" indent="0" algn="ctr" defTabSz="609585" rtl="0" eaLnBrk="0" fontAlgn="base" latinLnBrk="0" hangingPunct="0">
                  <a:lnSpc>
                    <a:spcPct val="100000"/>
                  </a:lnSpc>
                  <a:spcBef>
                    <a:spcPct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39</a:t>
                </a:r>
              </a:p>
            </p:txBody>
          </p:sp>
          <p:cxnSp>
            <p:nvCxnSpPr>
              <p:cNvPr id="48" name="Straight Connector 47">
                <a:extLst>
                  <a:ext uri="{FF2B5EF4-FFF2-40B4-BE49-F238E27FC236}">
                    <a16:creationId xmlns:a16="http://schemas.microsoft.com/office/drawing/2014/main" id="{6C603DA5-42B2-C6AD-CC6E-F733384D8D40}"/>
                  </a:ext>
                </a:extLst>
              </p:cNvPr>
              <p:cNvCxnSpPr>
                <a:cxnSpLocks/>
              </p:cNvCxnSpPr>
              <p:nvPr/>
            </p:nvCxnSpPr>
            <p:spPr>
              <a:xfrm>
                <a:off x="2087981" y="2289175"/>
                <a:ext cx="0" cy="5715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A6FFAB1D-9AB4-5AFA-2C70-BE88DE7E8649}"/>
              </a:ext>
            </a:extLst>
          </p:cNvPr>
          <p:cNvGrpSpPr/>
          <p:nvPr/>
        </p:nvGrpSpPr>
        <p:grpSpPr>
          <a:xfrm>
            <a:off x="914507" y="4642205"/>
            <a:ext cx="8465587" cy="553999"/>
            <a:chOff x="2016126" y="3312726"/>
            <a:chExt cx="4336582" cy="415499"/>
          </a:xfrm>
        </p:grpSpPr>
        <p:sp>
          <p:nvSpPr>
            <p:cNvPr id="98" name="TextBox 97">
              <a:extLst>
                <a:ext uri="{FF2B5EF4-FFF2-40B4-BE49-F238E27FC236}">
                  <a16:creationId xmlns:a16="http://schemas.microsoft.com/office/drawing/2014/main" id="{C2A83FB2-AF34-A7C2-4E59-6F164900D62A}"/>
                </a:ext>
              </a:extLst>
            </p:cNvPr>
            <p:cNvSpPr txBox="1"/>
            <p:nvPr/>
          </p:nvSpPr>
          <p:spPr>
            <a:xfrm>
              <a:off x="304208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226</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227</a:t>
              </a:r>
            </a:p>
          </p:txBody>
        </p:sp>
        <p:sp>
          <p:nvSpPr>
            <p:cNvPr id="99" name="TextBox 98">
              <a:extLst>
                <a:ext uri="{FF2B5EF4-FFF2-40B4-BE49-F238E27FC236}">
                  <a16:creationId xmlns:a16="http://schemas.microsoft.com/office/drawing/2014/main" id="{6DAD0981-0CDD-9A00-42E7-1ED025F551FD}"/>
                </a:ext>
              </a:extLst>
            </p:cNvPr>
            <p:cNvSpPr txBox="1"/>
            <p:nvPr/>
          </p:nvSpPr>
          <p:spPr>
            <a:xfrm>
              <a:off x="3275991"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214</a:t>
              </a:r>
            </a:p>
          </p:txBody>
        </p:sp>
        <p:sp>
          <p:nvSpPr>
            <p:cNvPr id="100" name="TextBox 99">
              <a:extLst>
                <a:ext uri="{FF2B5EF4-FFF2-40B4-BE49-F238E27FC236}">
                  <a16:creationId xmlns:a16="http://schemas.microsoft.com/office/drawing/2014/main" id="{04051760-AD1E-2367-ADA8-029C041443DA}"/>
                </a:ext>
              </a:extLst>
            </p:cNvPr>
            <p:cNvSpPr txBox="1"/>
            <p:nvPr/>
          </p:nvSpPr>
          <p:spPr>
            <a:xfrm>
              <a:off x="3509897"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211</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207</a:t>
              </a:r>
            </a:p>
          </p:txBody>
        </p:sp>
        <p:sp>
          <p:nvSpPr>
            <p:cNvPr id="101" name="TextBox 100">
              <a:extLst>
                <a:ext uri="{FF2B5EF4-FFF2-40B4-BE49-F238E27FC236}">
                  <a16:creationId xmlns:a16="http://schemas.microsoft.com/office/drawing/2014/main" id="{9D52AEF5-9F67-DCDE-A879-E6BB324AE10B}"/>
                </a:ext>
              </a:extLst>
            </p:cNvPr>
            <p:cNvSpPr txBox="1"/>
            <p:nvPr/>
          </p:nvSpPr>
          <p:spPr>
            <a:xfrm>
              <a:off x="3743803"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208</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199</a:t>
              </a:r>
            </a:p>
          </p:txBody>
        </p:sp>
        <p:sp>
          <p:nvSpPr>
            <p:cNvPr id="102" name="TextBox 101">
              <a:extLst>
                <a:ext uri="{FF2B5EF4-FFF2-40B4-BE49-F238E27FC236}">
                  <a16:creationId xmlns:a16="http://schemas.microsoft.com/office/drawing/2014/main" id="{9F75F86F-3BB3-D1C1-B943-A29839E88B37}"/>
                </a:ext>
              </a:extLst>
            </p:cNvPr>
            <p:cNvSpPr txBox="1"/>
            <p:nvPr/>
          </p:nvSpPr>
          <p:spPr>
            <a:xfrm>
              <a:off x="3977709"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204</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182</a:t>
              </a:r>
            </a:p>
          </p:txBody>
        </p:sp>
        <p:sp>
          <p:nvSpPr>
            <p:cNvPr id="103" name="TextBox 102">
              <a:extLst>
                <a:ext uri="{FF2B5EF4-FFF2-40B4-BE49-F238E27FC236}">
                  <a16:creationId xmlns:a16="http://schemas.microsoft.com/office/drawing/2014/main" id="{9B0E77BC-9EED-7BE7-78A1-44EB66E376A6}"/>
                </a:ext>
              </a:extLst>
            </p:cNvPr>
            <p:cNvSpPr txBox="1"/>
            <p:nvPr/>
          </p:nvSpPr>
          <p:spPr>
            <a:xfrm>
              <a:off x="421161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184</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157</a:t>
              </a:r>
            </a:p>
          </p:txBody>
        </p:sp>
        <p:sp>
          <p:nvSpPr>
            <p:cNvPr id="104" name="TextBox 103">
              <a:extLst>
                <a:ext uri="{FF2B5EF4-FFF2-40B4-BE49-F238E27FC236}">
                  <a16:creationId xmlns:a16="http://schemas.microsoft.com/office/drawing/2014/main" id="{8CC74D42-A979-CE0D-F549-6E218E7F4043}"/>
                </a:ext>
              </a:extLst>
            </p:cNvPr>
            <p:cNvSpPr txBox="1"/>
            <p:nvPr/>
          </p:nvSpPr>
          <p:spPr>
            <a:xfrm>
              <a:off x="4445521"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160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136</a:t>
              </a:r>
            </a:p>
          </p:txBody>
        </p:sp>
        <p:sp>
          <p:nvSpPr>
            <p:cNvPr id="105" name="TextBox 104">
              <a:extLst>
                <a:ext uri="{FF2B5EF4-FFF2-40B4-BE49-F238E27FC236}">
                  <a16:creationId xmlns:a16="http://schemas.microsoft.com/office/drawing/2014/main" id="{52050620-45C6-F057-98B3-CD3C8027DC65}"/>
                </a:ext>
              </a:extLst>
            </p:cNvPr>
            <p:cNvSpPr txBox="1"/>
            <p:nvPr/>
          </p:nvSpPr>
          <p:spPr>
            <a:xfrm>
              <a:off x="4679427"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131</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112</a:t>
              </a:r>
            </a:p>
          </p:txBody>
        </p:sp>
        <p:sp>
          <p:nvSpPr>
            <p:cNvPr id="106" name="TextBox 105">
              <a:extLst>
                <a:ext uri="{FF2B5EF4-FFF2-40B4-BE49-F238E27FC236}">
                  <a16:creationId xmlns:a16="http://schemas.microsoft.com/office/drawing/2014/main" id="{5EFB8C8F-E4C7-0801-7C5E-397DEAEBD3C5}"/>
                </a:ext>
              </a:extLst>
            </p:cNvPr>
            <p:cNvSpPr txBox="1"/>
            <p:nvPr/>
          </p:nvSpPr>
          <p:spPr>
            <a:xfrm>
              <a:off x="4913333"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103</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84</a:t>
              </a:r>
            </a:p>
          </p:txBody>
        </p:sp>
        <p:sp>
          <p:nvSpPr>
            <p:cNvPr id="107" name="TextBox 106">
              <a:extLst>
                <a:ext uri="{FF2B5EF4-FFF2-40B4-BE49-F238E27FC236}">
                  <a16:creationId xmlns:a16="http://schemas.microsoft.com/office/drawing/2014/main" id="{910FA1A0-BBEA-399E-464B-AE628A0437A4}"/>
                </a:ext>
              </a:extLst>
            </p:cNvPr>
            <p:cNvSpPr txBox="1"/>
            <p:nvPr/>
          </p:nvSpPr>
          <p:spPr>
            <a:xfrm>
              <a:off x="5147239"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72</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55</a:t>
              </a:r>
            </a:p>
          </p:txBody>
        </p:sp>
        <p:sp>
          <p:nvSpPr>
            <p:cNvPr id="108" name="TextBox 107">
              <a:extLst>
                <a:ext uri="{FF2B5EF4-FFF2-40B4-BE49-F238E27FC236}">
                  <a16:creationId xmlns:a16="http://schemas.microsoft.com/office/drawing/2014/main" id="{173505D5-9C4F-A933-7647-5B8E96539CE3}"/>
                </a:ext>
              </a:extLst>
            </p:cNvPr>
            <p:cNvSpPr txBox="1"/>
            <p:nvPr/>
          </p:nvSpPr>
          <p:spPr>
            <a:xfrm>
              <a:off x="538114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47</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40</a:t>
              </a:r>
            </a:p>
          </p:txBody>
        </p:sp>
        <p:sp>
          <p:nvSpPr>
            <p:cNvPr id="109" name="TextBox 108">
              <a:extLst>
                <a:ext uri="{FF2B5EF4-FFF2-40B4-BE49-F238E27FC236}">
                  <a16:creationId xmlns:a16="http://schemas.microsoft.com/office/drawing/2014/main" id="{742AB6E4-B258-4AC5-C360-A6F66E8E0649}"/>
                </a:ext>
              </a:extLst>
            </p:cNvPr>
            <p:cNvSpPr txBox="1"/>
            <p:nvPr/>
          </p:nvSpPr>
          <p:spPr>
            <a:xfrm>
              <a:off x="5615051"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35</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26</a:t>
              </a:r>
            </a:p>
          </p:txBody>
        </p:sp>
        <p:sp>
          <p:nvSpPr>
            <p:cNvPr id="110" name="TextBox 109">
              <a:extLst>
                <a:ext uri="{FF2B5EF4-FFF2-40B4-BE49-F238E27FC236}">
                  <a16:creationId xmlns:a16="http://schemas.microsoft.com/office/drawing/2014/main" id="{C46CD464-A456-E00A-3BD5-97043175D92A}"/>
                </a:ext>
              </a:extLst>
            </p:cNvPr>
            <p:cNvSpPr txBox="1"/>
            <p:nvPr/>
          </p:nvSpPr>
          <p:spPr>
            <a:xfrm>
              <a:off x="5848957"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11</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7</a:t>
              </a:r>
            </a:p>
          </p:txBody>
        </p:sp>
        <p:sp>
          <p:nvSpPr>
            <p:cNvPr id="111" name="TextBox 110">
              <a:extLst>
                <a:ext uri="{FF2B5EF4-FFF2-40B4-BE49-F238E27FC236}">
                  <a16:creationId xmlns:a16="http://schemas.microsoft.com/office/drawing/2014/main" id="{86EB189C-A4B5-D0CE-9A79-98CDDC4E6FC8}"/>
                </a:ext>
              </a:extLst>
            </p:cNvPr>
            <p:cNvSpPr txBox="1"/>
            <p:nvPr/>
          </p:nvSpPr>
          <p:spPr>
            <a:xfrm>
              <a:off x="6082865" y="3451225"/>
              <a:ext cx="269843" cy="276999"/>
            </a:xfrm>
            <a:prstGeom prst="rect">
              <a:avLst/>
            </a:prstGeom>
          </p:spPr>
          <p:txBody>
            <a:bodyPr wrap="square" lIns="0" tIns="0" rIns="0" bIns="0" rtlCol="0" anchor="b">
              <a:spAutoFit/>
            </a:bodyPr>
            <a:lstStyle/>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a:p>
              <a:pPr marL="0" marR="0" lvl="0" indent="0" algn="ctr" defTabSz="609585" rtl="0" eaLnBrk="0" fontAlgn="base"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0</a:t>
              </a:r>
            </a:p>
          </p:txBody>
        </p:sp>
        <p:sp>
          <p:nvSpPr>
            <p:cNvPr id="112" name="TextBox 111">
              <a:extLst>
                <a:ext uri="{FF2B5EF4-FFF2-40B4-BE49-F238E27FC236}">
                  <a16:creationId xmlns:a16="http://schemas.microsoft.com/office/drawing/2014/main" id="{7E281380-E60A-3ED7-4F7F-45A24B27DC32}"/>
                </a:ext>
              </a:extLst>
            </p:cNvPr>
            <p:cNvSpPr txBox="1"/>
            <p:nvPr/>
          </p:nvSpPr>
          <p:spPr>
            <a:xfrm>
              <a:off x="2016126" y="3312726"/>
              <a:ext cx="844518" cy="415499"/>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Number at risk:</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P</a:t>
              </a:r>
              <a:r>
                <a:rPr kumimoji="0" lang="en-GB" sz="1200" b="1" i="0" u="none" strike="noStrike" kern="1200" cap="none" spc="0" normalizeH="0" baseline="0" noProof="0">
                  <a:ln>
                    <a:noFill/>
                  </a:ln>
                  <a:solidFill>
                    <a:srgbClr val="7F7F7F"/>
                  </a:solidFill>
                  <a:effectLst/>
                  <a:uLnTx/>
                  <a:uFillTx/>
                  <a:latin typeface="Arial Narrow"/>
                  <a:ea typeface="MS PGothic" panose="020B0600070205080204" pitchFamily="34" charset="-128"/>
                  <a:cs typeface="+mn-cs"/>
                </a:rPr>
                <a:t>BO arm</a:t>
              </a:r>
            </a:p>
          </p:txBody>
        </p:sp>
      </p:grpSp>
      <p:grpSp>
        <p:nvGrpSpPr>
          <p:cNvPr id="238" name="Graphic 137">
            <a:extLst>
              <a:ext uri="{FF2B5EF4-FFF2-40B4-BE49-F238E27FC236}">
                <a16:creationId xmlns:a16="http://schemas.microsoft.com/office/drawing/2014/main" id="{4D56FDD4-F8EB-82FE-149F-8452EC56FAED}"/>
              </a:ext>
            </a:extLst>
          </p:cNvPr>
          <p:cNvGrpSpPr/>
          <p:nvPr/>
        </p:nvGrpSpPr>
        <p:grpSpPr>
          <a:xfrm>
            <a:off x="3236049" y="2434377"/>
            <a:ext cx="5792447" cy="836180"/>
            <a:chOff x="3249929" y="1669109"/>
            <a:chExt cx="2469832" cy="494077"/>
          </a:xfrm>
          <a:noFill/>
        </p:grpSpPr>
        <p:sp>
          <p:nvSpPr>
            <p:cNvPr id="239" name="Freeform 265">
              <a:extLst>
                <a:ext uri="{FF2B5EF4-FFF2-40B4-BE49-F238E27FC236}">
                  <a16:creationId xmlns:a16="http://schemas.microsoft.com/office/drawing/2014/main" id="{214F9C19-8126-1C3A-97D5-575059C1CE6D}"/>
                </a:ext>
              </a:extLst>
            </p:cNvPr>
            <p:cNvSpPr/>
            <p:nvPr/>
          </p:nvSpPr>
          <p:spPr>
            <a:xfrm>
              <a:off x="3249929" y="1681461"/>
              <a:ext cx="2455545" cy="469373"/>
            </a:xfrm>
            <a:custGeom>
              <a:avLst/>
              <a:gdLst>
                <a:gd name="connsiteX0" fmla="*/ 2455545 w 2455545"/>
                <a:gd name="connsiteY0" fmla="*/ 469373 h 469373"/>
                <a:gd name="connsiteX1" fmla="*/ 2249805 w 2455545"/>
                <a:gd name="connsiteY1" fmla="*/ 469373 h 469373"/>
                <a:gd name="connsiteX2" fmla="*/ 2249805 w 2455545"/>
                <a:gd name="connsiteY2" fmla="*/ 413314 h 469373"/>
                <a:gd name="connsiteX3" fmla="*/ 2217420 w 2455545"/>
                <a:gd name="connsiteY3" fmla="*/ 413314 h 469373"/>
                <a:gd name="connsiteX4" fmla="*/ 2217420 w 2455545"/>
                <a:gd name="connsiteY4" fmla="*/ 367707 h 469373"/>
                <a:gd name="connsiteX5" fmla="*/ 2097405 w 2455545"/>
                <a:gd name="connsiteY5" fmla="*/ 367707 h 469373"/>
                <a:gd name="connsiteX6" fmla="*/ 2097405 w 2455545"/>
                <a:gd name="connsiteY6" fmla="*/ 339203 h 469373"/>
                <a:gd name="connsiteX7" fmla="*/ 1911668 w 2455545"/>
                <a:gd name="connsiteY7" fmla="*/ 339203 h 469373"/>
                <a:gd name="connsiteX8" fmla="*/ 1911668 w 2455545"/>
                <a:gd name="connsiteY8" fmla="*/ 299297 h 469373"/>
                <a:gd name="connsiteX9" fmla="*/ 1854518 w 2455545"/>
                <a:gd name="connsiteY9" fmla="*/ 299297 h 469373"/>
                <a:gd name="connsiteX10" fmla="*/ 1854518 w 2455545"/>
                <a:gd name="connsiteY10" fmla="*/ 277443 h 469373"/>
                <a:gd name="connsiteX11" fmla="*/ 1830705 w 2455545"/>
                <a:gd name="connsiteY11" fmla="*/ 277443 h 469373"/>
                <a:gd name="connsiteX12" fmla="*/ 1830705 w 2455545"/>
                <a:gd name="connsiteY12" fmla="*/ 258440 h 469373"/>
                <a:gd name="connsiteX13" fmla="*/ 1782127 w 2455545"/>
                <a:gd name="connsiteY13" fmla="*/ 258440 h 469373"/>
                <a:gd name="connsiteX14" fmla="*/ 1782127 w 2455545"/>
                <a:gd name="connsiteY14" fmla="*/ 240388 h 469373"/>
                <a:gd name="connsiteX15" fmla="*/ 1519238 w 2455545"/>
                <a:gd name="connsiteY15" fmla="*/ 240388 h 469373"/>
                <a:gd name="connsiteX16" fmla="*/ 1519238 w 2455545"/>
                <a:gd name="connsiteY16" fmla="*/ 227085 h 469373"/>
                <a:gd name="connsiteX17" fmla="*/ 1473518 w 2455545"/>
                <a:gd name="connsiteY17" fmla="*/ 227085 h 469373"/>
                <a:gd name="connsiteX18" fmla="*/ 1473518 w 2455545"/>
                <a:gd name="connsiteY18" fmla="*/ 204282 h 469373"/>
                <a:gd name="connsiteX19" fmla="*/ 1184910 w 2455545"/>
                <a:gd name="connsiteY19" fmla="*/ 204282 h 469373"/>
                <a:gd name="connsiteX20" fmla="*/ 1184910 w 2455545"/>
                <a:gd name="connsiteY20" fmla="*/ 191930 h 469373"/>
                <a:gd name="connsiteX21" fmla="*/ 1175385 w 2455545"/>
                <a:gd name="connsiteY21" fmla="*/ 191930 h 469373"/>
                <a:gd name="connsiteX22" fmla="*/ 1175385 w 2455545"/>
                <a:gd name="connsiteY22" fmla="*/ 183379 h 469373"/>
                <a:gd name="connsiteX23" fmla="*/ 1166813 w 2455545"/>
                <a:gd name="connsiteY23" fmla="*/ 183379 h 469373"/>
                <a:gd name="connsiteX24" fmla="*/ 1166813 w 2455545"/>
                <a:gd name="connsiteY24" fmla="*/ 172927 h 469373"/>
                <a:gd name="connsiteX25" fmla="*/ 1162050 w 2455545"/>
                <a:gd name="connsiteY25" fmla="*/ 172927 h 469373"/>
                <a:gd name="connsiteX26" fmla="*/ 1162050 w 2455545"/>
                <a:gd name="connsiteY26" fmla="*/ 159625 h 469373"/>
                <a:gd name="connsiteX27" fmla="*/ 1059180 w 2455545"/>
                <a:gd name="connsiteY27" fmla="*/ 159625 h 469373"/>
                <a:gd name="connsiteX28" fmla="*/ 1059180 w 2455545"/>
                <a:gd name="connsiteY28" fmla="*/ 148223 h 469373"/>
                <a:gd name="connsiteX29" fmla="*/ 976313 w 2455545"/>
                <a:gd name="connsiteY29" fmla="*/ 148223 h 469373"/>
                <a:gd name="connsiteX30" fmla="*/ 976313 w 2455545"/>
                <a:gd name="connsiteY30" fmla="*/ 133021 h 469373"/>
                <a:gd name="connsiteX31" fmla="*/ 927735 w 2455545"/>
                <a:gd name="connsiteY31" fmla="*/ 133021 h 469373"/>
                <a:gd name="connsiteX32" fmla="*/ 927735 w 2455545"/>
                <a:gd name="connsiteY32" fmla="*/ 118769 h 469373"/>
                <a:gd name="connsiteX33" fmla="*/ 882015 w 2455545"/>
                <a:gd name="connsiteY33" fmla="*/ 118769 h 469373"/>
                <a:gd name="connsiteX34" fmla="*/ 882015 w 2455545"/>
                <a:gd name="connsiteY34" fmla="*/ 106417 h 469373"/>
                <a:gd name="connsiteX35" fmla="*/ 756285 w 2455545"/>
                <a:gd name="connsiteY35" fmla="*/ 106417 h 469373"/>
                <a:gd name="connsiteX36" fmla="*/ 756285 w 2455545"/>
                <a:gd name="connsiteY36" fmla="*/ 91214 h 469373"/>
                <a:gd name="connsiteX37" fmla="*/ 696277 w 2455545"/>
                <a:gd name="connsiteY37" fmla="*/ 91214 h 469373"/>
                <a:gd name="connsiteX38" fmla="*/ 696277 w 2455545"/>
                <a:gd name="connsiteY38" fmla="*/ 84563 h 469373"/>
                <a:gd name="connsiteX39" fmla="*/ 688658 w 2455545"/>
                <a:gd name="connsiteY39" fmla="*/ 84563 h 469373"/>
                <a:gd name="connsiteX40" fmla="*/ 688658 w 2455545"/>
                <a:gd name="connsiteY40" fmla="*/ 74112 h 469373"/>
                <a:gd name="connsiteX41" fmla="*/ 682943 w 2455545"/>
                <a:gd name="connsiteY41" fmla="*/ 74112 h 469373"/>
                <a:gd name="connsiteX42" fmla="*/ 682943 w 2455545"/>
                <a:gd name="connsiteY42" fmla="*/ 62710 h 469373"/>
                <a:gd name="connsiteX43" fmla="*/ 588645 w 2455545"/>
                <a:gd name="connsiteY43" fmla="*/ 62710 h 469373"/>
                <a:gd name="connsiteX44" fmla="*/ 588645 w 2455545"/>
                <a:gd name="connsiteY44" fmla="*/ 54158 h 469373"/>
                <a:gd name="connsiteX45" fmla="*/ 551498 w 2455545"/>
                <a:gd name="connsiteY45" fmla="*/ 54158 h 469373"/>
                <a:gd name="connsiteX46" fmla="*/ 551498 w 2455545"/>
                <a:gd name="connsiteY46" fmla="*/ 50358 h 469373"/>
                <a:gd name="connsiteX47" fmla="*/ 519113 w 2455545"/>
                <a:gd name="connsiteY47" fmla="*/ 50358 h 469373"/>
                <a:gd name="connsiteX48" fmla="*/ 519113 w 2455545"/>
                <a:gd name="connsiteY48" fmla="*/ 45607 h 469373"/>
                <a:gd name="connsiteX49" fmla="*/ 471488 w 2455545"/>
                <a:gd name="connsiteY49" fmla="*/ 45607 h 469373"/>
                <a:gd name="connsiteX50" fmla="*/ 471488 w 2455545"/>
                <a:gd name="connsiteY50" fmla="*/ 37056 h 469373"/>
                <a:gd name="connsiteX51" fmla="*/ 439102 w 2455545"/>
                <a:gd name="connsiteY51" fmla="*/ 37056 h 469373"/>
                <a:gd name="connsiteX52" fmla="*/ 439102 w 2455545"/>
                <a:gd name="connsiteY52" fmla="*/ 29455 h 469373"/>
                <a:gd name="connsiteX53" fmla="*/ 412433 w 2455545"/>
                <a:gd name="connsiteY53" fmla="*/ 29455 h 469373"/>
                <a:gd name="connsiteX54" fmla="*/ 412433 w 2455545"/>
                <a:gd name="connsiteY54" fmla="*/ 23754 h 469373"/>
                <a:gd name="connsiteX55" fmla="*/ 386715 w 2455545"/>
                <a:gd name="connsiteY55" fmla="*/ 23754 h 469373"/>
                <a:gd name="connsiteX56" fmla="*/ 386715 w 2455545"/>
                <a:gd name="connsiteY56" fmla="*/ 19953 h 469373"/>
                <a:gd name="connsiteX57" fmla="*/ 284798 w 2455545"/>
                <a:gd name="connsiteY57" fmla="*/ 19953 h 469373"/>
                <a:gd name="connsiteX58" fmla="*/ 284798 w 2455545"/>
                <a:gd name="connsiteY58" fmla="*/ 13302 h 469373"/>
                <a:gd name="connsiteX59" fmla="*/ 257175 w 2455545"/>
                <a:gd name="connsiteY59" fmla="*/ 13302 h 469373"/>
                <a:gd name="connsiteX60" fmla="*/ 257175 w 2455545"/>
                <a:gd name="connsiteY60" fmla="*/ 11402 h 469373"/>
                <a:gd name="connsiteX61" fmla="*/ 157163 w 2455545"/>
                <a:gd name="connsiteY61" fmla="*/ 11402 h 469373"/>
                <a:gd name="connsiteX62" fmla="*/ 157163 w 2455545"/>
                <a:gd name="connsiteY62" fmla="*/ 0 h 469373"/>
                <a:gd name="connsiteX63" fmla="*/ 0 w 2455545"/>
                <a:gd name="connsiteY63" fmla="*/ 0 h 46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55545" h="469373">
                  <a:moveTo>
                    <a:pt x="2455545" y="469373"/>
                  </a:moveTo>
                  <a:cubicBezTo>
                    <a:pt x="2454593" y="469373"/>
                    <a:pt x="2249805" y="469373"/>
                    <a:pt x="2249805" y="469373"/>
                  </a:cubicBezTo>
                  <a:lnTo>
                    <a:pt x="2249805" y="413314"/>
                  </a:lnTo>
                  <a:lnTo>
                    <a:pt x="2217420" y="413314"/>
                  </a:lnTo>
                  <a:lnTo>
                    <a:pt x="2217420" y="367707"/>
                  </a:lnTo>
                  <a:lnTo>
                    <a:pt x="2097405" y="367707"/>
                  </a:lnTo>
                  <a:lnTo>
                    <a:pt x="2097405" y="339203"/>
                  </a:lnTo>
                  <a:lnTo>
                    <a:pt x="1911668" y="339203"/>
                  </a:lnTo>
                  <a:lnTo>
                    <a:pt x="1911668" y="299297"/>
                  </a:lnTo>
                  <a:lnTo>
                    <a:pt x="1854518" y="299297"/>
                  </a:lnTo>
                  <a:lnTo>
                    <a:pt x="1854518" y="277443"/>
                  </a:lnTo>
                  <a:lnTo>
                    <a:pt x="1830705" y="277443"/>
                  </a:lnTo>
                  <a:lnTo>
                    <a:pt x="1830705" y="258440"/>
                  </a:lnTo>
                  <a:lnTo>
                    <a:pt x="1782127" y="258440"/>
                  </a:lnTo>
                  <a:lnTo>
                    <a:pt x="1782127" y="240388"/>
                  </a:lnTo>
                  <a:lnTo>
                    <a:pt x="1519238" y="240388"/>
                  </a:lnTo>
                  <a:lnTo>
                    <a:pt x="1519238" y="227085"/>
                  </a:lnTo>
                  <a:lnTo>
                    <a:pt x="1473518" y="227085"/>
                  </a:lnTo>
                  <a:lnTo>
                    <a:pt x="1473518" y="204282"/>
                  </a:lnTo>
                  <a:lnTo>
                    <a:pt x="1184910" y="204282"/>
                  </a:lnTo>
                  <a:lnTo>
                    <a:pt x="1184910" y="191930"/>
                  </a:lnTo>
                  <a:lnTo>
                    <a:pt x="1175385" y="191930"/>
                  </a:lnTo>
                  <a:lnTo>
                    <a:pt x="1175385" y="183379"/>
                  </a:lnTo>
                  <a:lnTo>
                    <a:pt x="1166813" y="183379"/>
                  </a:lnTo>
                  <a:lnTo>
                    <a:pt x="1166813" y="172927"/>
                  </a:lnTo>
                  <a:lnTo>
                    <a:pt x="1162050" y="172927"/>
                  </a:lnTo>
                  <a:lnTo>
                    <a:pt x="1162050" y="159625"/>
                  </a:lnTo>
                  <a:lnTo>
                    <a:pt x="1059180" y="159625"/>
                  </a:lnTo>
                  <a:lnTo>
                    <a:pt x="1059180" y="148223"/>
                  </a:lnTo>
                  <a:lnTo>
                    <a:pt x="976313" y="148223"/>
                  </a:lnTo>
                  <a:lnTo>
                    <a:pt x="976313" y="133021"/>
                  </a:lnTo>
                  <a:lnTo>
                    <a:pt x="927735" y="133021"/>
                  </a:lnTo>
                  <a:lnTo>
                    <a:pt x="927735" y="118769"/>
                  </a:lnTo>
                  <a:lnTo>
                    <a:pt x="882015" y="118769"/>
                  </a:lnTo>
                  <a:lnTo>
                    <a:pt x="882015" y="106417"/>
                  </a:lnTo>
                  <a:lnTo>
                    <a:pt x="756285" y="106417"/>
                  </a:lnTo>
                  <a:cubicBezTo>
                    <a:pt x="756285" y="106417"/>
                    <a:pt x="757238" y="91214"/>
                    <a:pt x="756285" y="91214"/>
                  </a:cubicBezTo>
                  <a:cubicBezTo>
                    <a:pt x="755333" y="91214"/>
                    <a:pt x="696277" y="91214"/>
                    <a:pt x="696277" y="91214"/>
                  </a:cubicBezTo>
                  <a:lnTo>
                    <a:pt x="696277" y="84563"/>
                  </a:lnTo>
                  <a:lnTo>
                    <a:pt x="688658" y="84563"/>
                  </a:lnTo>
                  <a:lnTo>
                    <a:pt x="688658" y="74112"/>
                  </a:lnTo>
                  <a:lnTo>
                    <a:pt x="682943" y="74112"/>
                  </a:lnTo>
                  <a:lnTo>
                    <a:pt x="682943" y="62710"/>
                  </a:lnTo>
                  <a:lnTo>
                    <a:pt x="588645" y="62710"/>
                  </a:lnTo>
                  <a:lnTo>
                    <a:pt x="588645" y="54158"/>
                  </a:lnTo>
                  <a:lnTo>
                    <a:pt x="551498" y="54158"/>
                  </a:lnTo>
                  <a:lnTo>
                    <a:pt x="551498" y="50358"/>
                  </a:lnTo>
                  <a:lnTo>
                    <a:pt x="519113" y="50358"/>
                  </a:lnTo>
                  <a:lnTo>
                    <a:pt x="519113" y="45607"/>
                  </a:lnTo>
                  <a:lnTo>
                    <a:pt x="471488" y="45607"/>
                  </a:lnTo>
                  <a:lnTo>
                    <a:pt x="471488" y="37056"/>
                  </a:lnTo>
                  <a:lnTo>
                    <a:pt x="439102" y="37056"/>
                  </a:lnTo>
                  <a:lnTo>
                    <a:pt x="439102" y="29455"/>
                  </a:lnTo>
                  <a:lnTo>
                    <a:pt x="412433" y="29455"/>
                  </a:lnTo>
                  <a:lnTo>
                    <a:pt x="412433" y="23754"/>
                  </a:lnTo>
                  <a:lnTo>
                    <a:pt x="386715" y="23754"/>
                  </a:lnTo>
                  <a:lnTo>
                    <a:pt x="386715" y="19953"/>
                  </a:lnTo>
                  <a:lnTo>
                    <a:pt x="284798" y="19953"/>
                  </a:lnTo>
                  <a:lnTo>
                    <a:pt x="284798" y="13302"/>
                  </a:lnTo>
                  <a:lnTo>
                    <a:pt x="257175" y="13302"/>
                  </a:lnTo>
                  <a:lnTo>
                    <a:pt x="257175" y="11402"/>
                  </a:lnTo>
                  <a:lnTo>
                    <a:pt x="157163" y="11402"/>
                  </a:lnTo>
                  <a:lnTo>
                    <a:pt x="157163" y="0"/>
                  </a:lnTo>
                  <a:lnTo>
                    <a:pt x="0" y="0"/>
                  </a:lnTo>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240" name="Graphic 137">
              <a:extLst>
                <a:ext uri="{FF2B5EF4-FFF2-40B4-BE49-F238E27FC236}">
                  <a16:creationId xmlns:a16="http://schemas.microsoft.com/office/drawing/2014/main" id="{17A16913-FC02-BE52-E964-BC8BF2D780FC}"/>
                </a:ext>
              </a:extLst>
            </p:cNvPr>
            <p:cNvGrpSpPr/>
            <p:nvPr/>
          </p:nvGrpSpPr>
          <p:grpSpPr>
            <a:xfrm>
              <a:off x="3269932" y="1669109"/>
              <a:ext cx="2449829" cy="494077"/>
              <a:chOff x="3269932" y="1669109"/>
              <a:chExt cx="2449829" cy="494077"/>
            </a:xfrm>
            <a:noFill/>
          </p:grpSpPr>
          <p:sp>
            <p:nvSpPr>
              <p:cNvPr id="241" name="Freeform 267">
                <a:extLst>
                  <a:ext uri="{FF2B5EF4-FFF2-40B4-BE49-F238E27FC236}">
                    <a16:creationId xmlns:a16="http://schemas.microsoft.com/office/drawing/2014/main" id="{9CDF6CA3-2C01-1403-7F40-B88F73A7D13A}"/>
                  </a:ext>
                </a:extLst>
              </p:cNvPr>
              <p:cNvSpPr/>
              <p:nvPr/>
            </p:nvSpPr>
            <p:spPr>
              <a:xfrm>
                <a:off x="5688330" y="2136582"/>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2" name="Freeform 268">
                <a:extLst>
                  <a:ext uri="{FF2B5EF4-FFF2-40B4-BE49-F238E27FC236}">
                    <a16:creationId xmlns:a16="http://schemas.microsoft.com/office/drawing/2014/main" id="{07034D57-E94A-F3A9-CA4D-94E2379E5105}"/>
                  </a:ext>
                </a:extLst>
              </p:cNvPr>
              <p:cNvSpPr/>
              <p:nvPr/>
            </p:nvSpPr>
            <p:spPr>
              <a:xfrm>
                <a:off x="5588317" y="2136582"/>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3" name="Freeform 269">
                <a:extLst>
                  <a:ext uri="{FF2B5EF4-FFF2-40B4-BE49-F238E27FC236}">
                    <a16:creationId xmlns:a16="http://schemas.microsoft.com/office/drawing/2014/main" id="{81565A32-37B9-D538-E725-5DE4CCD9292E}"/>
                  </a:ext>
                </a:extLst>
              </p:cNvPr>
              <p:cNvSpPr/>
              <p:nvPr/>
            </p:nvSpPr>
            <p:spPr>
              <a:xfrm>
                <a:off x="5569267" y="2136582"/>
                <a:ext cx="32384" cy="26604"/>
              </a:xfrm>
              <a:custGeom>
                <a:avLst/>
                <a:gdLst>
                  <a:gd name="connsiteX0" fmla="*/ 16192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2"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4" name="Freeform 270">
                <a:extLst>
                  <a:ext uri="{FF2B5EF4-FFF2-40B4-BE49-F238E27FC236}">
                    <a16:creationId xmlns:a16="http://schemas.microsoft.com/office/drawing/2014/main" id="{4BF20F44-2FCA-CC23-65FF-2BEF36303481}"/>
                  </a:ext>
                </a:extLst>
              </p:cNvPr>
              <p:cNvSpPr/>
              <p:nvPr/>
            </p:nvSpPr>
            <p:spPr>
              <a:xfrm>
                <a:off x="5550217" y="2136582"/>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5" name="Freeform 271">
                <a:extLst>
                  <a:ext uri="{FF2B5EF4-FFF2-40B4-BE49-F238E27FC236}">
                    <a16:creationId xmlns:a16="http://schemas.microsoft.com/office/drawing/2014/main" id="{61DB09D3-9C11-6E2A-AAA3-E8A555EBBD46}"/>
                  </a:ext>
                </a:extLst>
              </p:cNvPr>
              <p:cNvSpPr/>
              <p:nvPr/>
            </p:nvSpPr>
            <p:spPr>
              <a:xfrm>
                <a:off x="5542597" y="2136582"/>
                <a:ext cx="32384" cy="26604"/>
              </a:xfrm>
              <a:custGeom>
                <a:avLst/>
                <a:gdLst>
                  <a:gd name="connsiteX0" fmla="*/ 16193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3"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6" name="Freeform 272">
                <a:extLst>
                  <a:ext uri="{FF2B5EF4-FFF2-40B4-BE49-F238E27FC236}">
                    <a16:creationId xmlns:a16="http://schemas.microsoft.com/office/drawing/2014/main" id="{04538E75-C824-3B90-0838-609CD42E3F19}"/>
                  </a:ext>
                </a:extLst>
              </p:cNvPr>
              <p:cNvSpPr/>
              <p:nvPr/>
            </p:nvSpPr>
            <p:spPr>
              <a:xfrm>
                <a:off x="5515927" y="2136582"/>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7" name="Freeform 273">
                <a:extLst>
                  <a:ext uri="{FF2B5EF4-FFF2-40B4-BE49-F238E27FC236}">
                    <a16:creationId xmlns:a16="http://schemas.microsoft.com/office/drawing/2014/main" id="{6201AEBE-205F-6EC3-AB33-06C4A8B5331D}"/>
                  </a:ext>
                </a:extLst>
              </p:cNvPr>
              <p:cNvSpPr/>
              <p:nvPr/>
            </p:nvSpPr>
            <p:spPr>
              <a:xfrm>
                <a:off x="5511165" y="2136582"/>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8" name="Freeform 274">
                <a:extLst>
                  <a:ext uri="{FF2B5EF4-FFF2-40B4-BE49-F238E27FC236}">
                    <a16:creationId xmlns:a16="http://schemas.microsoft.com/office/drawing/2014/main" id="{7A113DD1-CEE8-3032-A687-2564C148A8FE}"/>
                  </a:ext>
                </a:extLst>
              </p:cNvPr>
              <p:cNvSpPr/>
              <p:nvPr/>
            </p:nvSpPr>
            <p:spPr>
              <a:xfrm>
                <a:off x="5496877" y="2136582"/>
                <a:ext cx="32384" cy="26604"/>
              </a:xfrm>
              <a:custGeom>
                <a:avLst/>
                <a:gdLst>
                  <a:gd name="connsiteX0" fmla="*/ 16192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2"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49" name="Freeform 275">
                <a:extLst>
                  <a:ext uri="{FF2B5EF4-FFF2-40B4-BE49-F238E27FC236}">
                    <a16:creationId xmlns:a16="http://schemas.microsoft.com/office/drawing/2014/main" id="{AA47A294-62DB-0F52-1280-C8E185EB8F06}"/>
                  </a:ext>
                </a:extLst>
              </p:cNvPr>
              <p:cNvSpPr/>
              <p:nvPr/>
            </p:nvSpPr>
            <p:spPr>
              <a:xfrm>
                <a:off x="5456872" y="2085274"/>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0" name="Freeform 276">
                <a:extLst>
                  <a:ext uri="{FF2B5EF4-FFF2-40B4-BE49-F238E27FC236}">
                    <a16:creationId xmlns:a16="http://schemas.microsoft.com/office/drawing/2014/main" id="{62E052C8-F5B6-CE76-B4E5-888315579259}"/>
                  </a:ext>
                </a:extLst>
              </p:cNvPr>
              <p:cNvSpPr/>
              <p:nvPr/>
            </p:nvSpPr>
            <p:spPr>
              <a:xfrm>
                <a:off x="5422582" y="203776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1" name="Freeform 277">
                <a:extLst>
                  <a:ext uri="{FF2B5EF4-FFF2-40B4-BE49-F238E27FC236}">
                    <a16:creationId xmlns:a16="http://schemas.microsoft.com/office/drawing/2014/main" id="{10AA49CB-D81B-38FA-C0B3-0CA9FE65D36E}"/>
                  </a:ext>
                </a:extLst>
              </p:cNvPr>
              <p:cNvSpPr/>
              <p:nvPr/>
            </p:nvSpPr>
            <p:spPr>
              <a:xfrm>
                <a:off x="5410200" y="2037766"/>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2" name="Freeform 278">
                <a:extLst>
                  <a:ext uri="{FF2B5EF4-FFF2-40B4-BE49-F238E27FC236}">
                    <a16:creationId xmlns:a16="http://schemas.microsoft.com/office/drawing/2014/main" id="{053DA246-1E5D-85AC-D5BF-653F503F9464}"/>
                  </a:ext>
                </a:extLst>
              </p:cNvPr>
              <p:cNvSpPr/>
              <p:nvPr/>
            </p:nvSpPr>
            <p:spPr>
              <a:xfrm>
                <a:off x="5384482" y="203776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3" name="Freeform 279">
                <a:extLst>
                  <a:ext uri="{FF2B5EF4-FFF2-40B4-BE49-F238E27FC236}">
                    <a16:creationId xmlns:a16="http://schemas.microsoft.com/office/drawing/2014/main" id="{D5C4D276-804B-F25B-80FD-2F5595EE83DF}"/>
                  </a:ext>
                </a:extLst>
              </p:cNvPr>
              <p:cNvSpPr/>
              <p:nvPr/>
            </p:nvSpPr>
            <p:spPr>
              <a:xfrm>
                <a:off x="5366384" y="203776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4" name="Freeform 280">
                <a:extLst>
                  <a:ext uri="{FF2B5EF4-FFF2-40B4-BE49-F238E27FC236}">
                    <a16:creationId xmlns:a16="http://schemas.microsoft.com/office/drawing/2014/main" id="{EAE4E737-B820-AEB6-A81A-1586A9D48EF0}"/>
                  </a:ext>
                </a:extLst>
              </p:cNvPr>
              <p:cNvSpPr/>
              <p:nvPr/>
            </p:nvSpPr>
            <p:spPr>
              <a:xfrm>
                <a:off x="5359717" y="2037766"/>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5" name="Freeform 281">
                <a:extLst>
                  <a:ext uri="{FF2B5EF4-FFF2-40B4-BE49-F238E27FC236}">
                    <a16:creationId xmlns:a16="http://schemas.microsoft.com/office/drawing/2014/main" id="{5C985AF5-377F-7382-53F1-A144A68683AD}"/>
                  </a:ext>
                </a:extLst>
              </p:cNvPr>
              <p:cNvSpPr/>
              <p:nvPr/>
            </p:nvSpPr>
            <p:spPr>
              <a:xfrm>
                <a:off x="5341619" y="2037766"/>
                <a:ext cx="32385" cy="27554"/>
              </a:xfrm>
              <a:custGeom>
                <a:avLst/>
                <a:gdLst>
                  <a:gd name="connsiteX0" fmla="*/ 16193 w 32385"/>
                  <a:gd name="connsiteY0" fmla="*/ 0 h 27554"/>
                  <a:gd name="connsiteX1" fmla="*/ 0 w 32385"/>
                  <a:gd name="connsiteY1" fmla="*/ 27554 h 27554"/>
                  <a:gd name="connsiteX2" fmla="*/ 32385 w 32385"/>
                  <a:gd name="connsiteY2" fmla="*/ 27554 h 27554"/>
                </a:gdLst>
                <a:ahLst/>
                <a:cxnLst>
                  <a:cxn ang="0">
                    <a:pos x="connsiteX0" y="connsiteY0"/>
                  </a:cxn>
                  <a:cxn ang="0">
                    <a:pos x="connsiteX1" y="connsiteY1"/>
                  </a:cxn>
                  <a:cxn ang="0">
                    <a:pos x="connsiteX2" y="connsiteY2"/>
                  </a:cxn>
                </a:cxnLst>
                <a:rect l="l" t="t" r="r" b="b"/>
                <a:pathLst>
                  <a:path w="32385"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6" name="Freeform 282">
                <a:extLst>
                  <a:ext uri="{FF2B5EF4-FFF2-40B4-BE49-F238E27FC236}">
                    <a16:creationId xmlns:a16="http://schemas.microsoft.com/office/drawing/2014/main" id="{C5BA26DC-0F73-6DD5-A3EF-DC6290E1897F}"/>
                  </a:ext>
                </a:extLst>
              </p:cNvPr>
              <p:cNvSpPr/>
              <p:nvPr/>
            </p:nvSpPr>
            <p:spPr>
              <a:xfrm>
                <a:off x="5331142" y="200641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7" name="Freeform 283">
                <a:extLst>
                  <a:ext uri="{FF2B5EF4-FFF2-40B4-BE49-F238E27FC236}">
                    <a16:creationId xmlns:a16="http://schemas.microsoft.com/office/drawing/2014/main" id="{12DD2DD0-8ECD-6052-1533-D1EB42AC2CA2}"/>
                  </a:ext>
                </a:extLst>
              </p:cNvPr>
              <p:cNvSpPr/>
              <p:nvPr/>
            </p:nvSpPr>
            <p:spPr>
              <a:xfrm>
                <a:off x="5308282" y="2006411"/>
                <a:ext cx="32385" cy="27554"/>
              </a:xfrm>
              <a:custGeom>
                <a:avLst/>
                <a:gdLst>
                  <a:gd name="connsiteX0" fmla="*/ 16193 w 32385"/>
                  <a:gd name="connsiteY0" fmla="*/ 0 h 27554"/>
                  <a:gd name="connsiteX1" fmla="*/ 0 w 32385"/>
                  <a:gd name="connsiteY1" fmla="*/ 27554 h 27554"/>
                  <a:gd name="connsiteX2" fmla="*/ 32385 w 32385"/>
                  <a:gd name="connsiteY2" fmla="*/ 27554 h 27554"/>
                </a:gdLst>
                <a:ahLst/>
                <a:cxnLst>
                  <a:cxn ang="0">
                    <a:pos x="connsiteX0" y="connsiteY0"/>
                  </a:cxn>
                  <a:cxn ang="0">
                    <a:pos x="connsiteX1" y="connsiteY1"/>
                  </a:cxn>
                  <a:cxn ang="0">
                    <a:pos x="connsiteX2" y="connsiteY2"/>
                  </a:cxn>
                </a:cxnLst>
                <a:rect l="l" t="t" r="r" b="b"/>
                <a:pathLst>
                  <a:path w="32385"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8" name="Freeform 284">
                <a:extLst>
                  <a:ext uri="{FF2B5EF4-FFF2-40B4-BE49-F238E27FC236}">
                    <a16:creationId xmlns:a16="http://schemas.microsoft.com/office/drawing/2014/main" id="{D0480782-34D1-8E5F-7054-FB6148AB7F5A}"/>
                  </a:ext>
                </a:extLst>
              </p:cNvPr>
              <p:cNvSpPr/>
              <p:nvPr/>
            </p:nvSpPr>
            <p:spPr>
              <a:xfrm>
                <a:off x="5293994" y="2006411"/>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59" name="Freeform 285">
                <a:extLst>
                  <a:ext uri="{FF2B5EF4-FFF2-40B4-BE49-F238E27FC236}">
                    <a16:creationId xmlns:a16="http://schemas.microsoft.com/office/drawing/2014/main" id="{277AA161-26D9-3BB1-2ADB-DB8C17E48A69}"/>
                  </a:ext>
                </a:extLst>
              </p:cNvPr>
              <p:cNvSpPr/>
              <p:nvPr/>
            </p:nvSpPr>
            <p:spPr>
              <a:xfrm>
                <a:off x="5278755" y="200641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0" name="Freeform 286">
                <a:extLst>
                  <a:ext uri="{FF2B5EF4-FFF2-40B4-BE49-F238E27FC236}">
                    <a16:creationId xmlns:a16="http://schemas.microsoft.com/office/drawing/2014/main" id="{39C567D2-239B-5AEF-21E5-290FE5C0C910}"/>
                  </a:ext>
                </a:extLst>
              </p:cNvPr>
              <p:cNvSpPr/>
              <p:nvPr/>
            </p:nvSpPr>
            <p:spPr>
              <a:xfrm>
                <a:off x="5198744" y="2009262"/>
                <a:ext cx="31432" cy="26604"/>
              </a:xfrm>
              <a:custGeom>
                <a:avLst/>
                <a:gdLst>
                  <a:gd name="connsiteX0" fmla="*/ 16193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1" name="Freeform 287">
                <a:extLst>
                  <a:ext uri="{FF2B5EF4-FFF2-40B4-BE49-F238E27FC236}">
                    <a16:creationId xmlns:a16="http://schemas.microsoft.com/office/drawing/2014/main" id="{0DFBFDC6-DF9B-4641-15E9-2F99B631AEAF}"/>
                  </a:ext>
                </a:extLst>
              </p:cNvPr>
              <p:cNvSpPr/>
              <p:nvPr/>
            </p:nvSpPr>
            <p:spPr>
              <a:xfrm>
                <a:off x="5189219" y="2009262"/>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2" name="Freeform 288">
                <a:extLst>
                  <a:ext uri="{FF2B5EF4-FFF2-40B4-BE49-F238E27FC236}">
                    <a16:creationId xmlns:a16="http://schemas.microsoft.com/office/drawing/2014/main" id="{EFF2EC21-4F94-5F91-C59D-85ECB293686B}"/>
                  </a:ext>
                </a:extLst>
              </p:cNvPr>
              <p:cNvSpPr/>
              <p:nvPr/>
            </p:nvSpPr>
            <p:spPr>
              <a:xfrm>
                <a:off x="5176837" y="2009262"/>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3" name="Freeform 289">
                <a:extLst>
                  <a:ext uri="{FF2B5EF4-FFF2-40B4-BE49-F238E27FC236}">
                    <a16:creationId xmlns:a16="http://schemas.microsoft.com/office/drawing/2014/main" id="{540D6BB1-03AB-414F-7E97-C772B934E001}"/>
                  </a:ext>
                </a:extLst>
              </p:cNvPr>
              <p:cNvSpPr/>
              <p:nvPr/>
            </p:nvSpPr>
            <p:spPr>
              <a:xfrm>
                <a:off x="5065394" y="1927549"/>
                <a:ext cx="32385" cy="27554"/>
              </a:xfrm>
              <a:custGeom>
                <a:avLst/>
                <a:gdLst>
                  <a:gd name="connsiteX0" fmla="*/ 16193 w 32385"/>
                  <a:gd name="connsiteY0" fmla="*/ 0 h 27554"/>
                  <a:gd name="connsiteX1" fmla="*/ 0 w 32385"/>
                  <a:gd name="connsiteY1" fmla="*/ 27554 h 27554"/>
                  <a:gd name="connsiteX2" fmla="*/ 32385 w 32385"/>
                  <a:gd name="connsiteY2" fmla="*/ 27554 h 27554"/>
                </a:gdLst>
                <a:ahLst/>
                <a:cxnLst>
                  <a:cxn ang="0">
                    <a:pos x="connsiteX0" y="connsiteY0"/>
                  </a:cxn>
                  <a:cxn ang="0">
                    <a:pos x="connsiteX1" y="connsiteY1"/>
                  </a:cxn>
                  <a:cxn ang="0">
                    <a:pos x="connsiteX2" y="connsiteY2"/>
                  </a:cxn>
                </a:cxnLst>
                <a:rect l="l" t="t" r="r" b="b"/>
                <a:pathLst>
                  <a:path w="32385"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4" name="Freeform 290">
                <a:extLst>
                  <a:ext uri="{FF2B5EF4-FFF2-40B4-BE49-F238E27FC236}">
                    <a16:creationId xmlns:a16="http://schemas.microsoft.com/office/drawing/2014/main" id="{A9653997-BA48-A98C-8FED-5693AA294EBD}"/>
                  </a:ext>
                </a:extLst>
              </p:cNvPr>
              <p:cNvSpPr/>
              <p:nvPr/>
            </p:nvSpPr>
            <p:spPr>
              <a:xfrm>
                <a:off x="5053012" y="1927549"/>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5" name="Freeform 291">
                <a:extLst>
                  <a:ext uri="{FF2B5EF4-FFF2-40B4-BE49-F238E27FC236}">
                    <a16:creationId xmlns:a16="http://schemas.microsoft.com/office/drawing/2014/main" id="{47397150-E598-0420-977C-C4684D0BC1C1}"/>
                  </a:ext>
                </a:extLst>
              </p:cNvPr>
              <p:cNvSpPr/>
              <p:nvPr/>
            </p:nvSpPr>
            <p:spPr>
              <a:xfrm>
                <a:off x="5031105" y="1927549"/>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6" name="Freeform 292">
                <a:extLst>
                  <a:ext uri="{FF2B5EF4-FFF2-40B4-BE49-F238E27FC236}">
                    <a16:creationId xmlns:a16="http://schemas.microsoft.com/office/drawing/2014/main" id="{3799EB4F-1528-9F9C-8E9E-7C076180440F}"/>
                  </a:ext>
                </a:extLst>
              </p:cNvPr>
              <p:cNvSpPr/>
              <p:nvPr/>
            </p:nvSpPr>
            <p:spPr>
              <a:xfrm>
                <a:off x="5020627" y="1927549"/>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7" name="Freeform 293">
                <a:extLst>
                  <a:ext uri="{FF2B5EF4-FFF2-40B4-BE49-F238E27FC236}">
                    <a16:creationId xmlns:a16="http://schemas.microsoft.com/office/drawing/2014/main" id="{42664505-FB01-A6D7-BA2E-D9D921DC5471}"/>
                  </a:ext>
                </a:extLst>
              </p:cNvPr>
              <p:cNvSpPr/>
              <p:nvPr/>
            </p:nvSpPr>
            <p:spPr>
              <a:xfrm>
                <a:off x="5011102" y="1908546"/>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8" name="Freeform 294">
                <a:extLst>
                  <a:ext uri="{FF2B5EF4-FFF2-40B4-BE49-F238E27FC236}">
                    <a16:creationId xmlns:a16="http://schemas.microsoft.com/office/drawing/2014/main" id="{5523DFD0-3C68-9146-B1BA-BDB27371421B}"/>
                  </a:ext>
                </a:extLst>
              </p:cNvPr>
              <p:cNvSpPr/>
              <p:nvPr/>
            </p:nvSpPr>
            <p:spPr>
              <a:xfrm>
                <a:off x="5002530" y="1908546"/>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69" name="Freeform 295">
                <a:extLst>
                  <a:ext uri="{FF2B5EF4-FFF2-40B4-BE49-F238E27FC236}">
                    <a16:creationId xmlns:a16="http://schemas.microsoft.com/office/drawing/2014/main" id="{9F709343-9122-75FC-B12D-DB03675568D0}"/>
                  </a:ext>
                </a:extLst>
              </p:cNvPr>
              <p:cNvSpPr/>
              <p:nvPr/>
            </p:nvSpPr>
            <p:spPr>
              <a:xfrm>
                <a:off x="4986337" y="1908546"/>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0" name="Freeform 296">
                <a:extLst>
                  <a:ext uri="{FF2B5EF4-FFF2-40B4-BE49-F238E27FC236}">
                    <a16:creationId xmlns:a16="http://schemas.microsoft.com/office/drawing/2014/main" id="{F40905D1-AB1F-2C72-0C75-4A42884A6B1A}"/>
                  </a:ext>
                </a:extLst>
              </p:cNvPr>
              <p:cNvSpPr/>
              <p:nvPr/>
            </p:nvSpPr>
            <p:spPr>
              <a:xfrm>
                <a:off x="4960619" y="1908546"/>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1" name="Freeform 297">
                <a:extLst>
                  <a:ext uri="{FF2B5EF4-FFF2-40B4-BE49-F238E27FC236}">
                    <a16:creationId xmlns:a16="http://schemas.microsoft.com/office/drawing/2014/main" id="{144E6294-F9F3-7063-DB52-6373214D0076}"/>
                  </a:ext>
                </a:extLst>
              </p:cNvPr>
              <p:cNvSpPr/>
              <p:nvPr/>
            </p:nvSpPr>
            <p:spPr>
              <a:xfrm>
                <a:off x="4953000" y="1908546"/>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2" name="Freeform 298">
                <a:extLst>
                  <a:ext uri="{FF2B5EF4-FFF2-40B4-BE49-F238E27FC236}">
                    <a16:creationId xmlns:a16="http://schemas.microsoft.com/office/drawing/2014/main" id="{67FAE068-B616-3EB1-7AA4-C499A7476079}"/>
                  </a:ext>
                </a:extLst>
              </p:cNvPr>
              <p:cNvSpPr/>
              <p:nvPr/>
            </p:nvSpPr>
            <p:spPr>
              <a:xfrm>
                <a:off x="4944427" y="1908546"/>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3" name="Freeform 299">
                <a:extLst>
                  <a:ext uri="{FF2B5EF4-FFF2-40B4-BE49-F238E27FC236}">
                    <a16:creationId xmlns:a16="http://schemas.microsoft.com/office/drawing/2014/main" id="{E2439C34-6535-1DE9-A7BB-D34F2701D142}"/>
                  </a:ext>
                </a:extLst>
              </p:cNvPr>
              <p:cNvSpPr/>
              <p:nvPr/>
            </p:nvSpPr>
            <p:spPr>
              <a:xfrm>
                <a:off x="4930140" y="1908546"/>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4" name="Freeform 300">
                <a:extLst>
                  <a:ext uri="{FF2B5EF4-FFF2-40B4-BE49-F238E27FC236}">
                    <a16:creationId xmlns:a16="http://schemas.microsoft.com/office/drawing/2014/main" id="{826F9CA7-B03B-6CDE-786A-4753D718C776}"/>
                  </a:ext>
                </a:extLst>
              </p:cNvPr>
              <p:cNvSpPr/>
              <p:nvPr/>
            </p:nvSpPr>
            <p:spPr>
              <a:xfrm>
                <a:off x="4914900" y="1908546"/>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5" name="Freeform 301">
                <a:extLst>
                  <a:ext uri="{FF2B5EF4-FFF2-40B4-BE49-F238E27FC236}">
                    <a16:creationId xmlns:a16="http://schemas.microsoft.com/office/drawing/2014/main" id="{CEC58399-AD6E-D947-7790-77B2620DE9EF}"/>
                  </a:ext>
                </a:extLst>
              </p:cNvPr>
              <p:cNvSpPr/>
              <p:nvPr/>
            </p:nvSpPr>
            <p:spPr>
              <a:xfrm>
                <a:off x="4901565" y="1908546"/>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6" name="Freeform 302">
                <a:extLst>
                  <a:ext uri="{FF2B5EF4-FFF2-40B4-BE49-F238E27FC236}">
                    <a16:creationId xmlns:a16="http://schemas.microsoft.com/office/drawing/2014/main" id="{941633D0-BE02-9C7D-3F65-EA356D436B2D}"/>
                  </a:ext>
                </a:extLst>
              </p:cNvPr>
              <p:cNvSpPr/>
              <p:nvPr/>
            </p:nvSpPr>
            <p:spPr>
              <a:xfrm>
                <a:off x="4898707" y="190854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7" name="Freeform 303">
                <a:extLst>
                  <a:ext uri="{FF2B5EF4-FFF2-40B4-BE49-F238E27FC236}">
                    <a16:creationId xmlns:a16="http://schemas.microsoft.com/office/drawing/2014/main" id="{19A8090A-9FC8-4F0F-DD5E-0CAC29096246}"/>
                  </a:ext>
                </a:extLst>
              </p:cNvPr>
              <p:cNvSpPr/>
              <p:nvPr/>
            </p:nvSpPr>
            <p:spPr>
              <a:xfrm>
                <a:off x="4861559" y="190854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8" name="Freeform 304">
                <a:extLst>
                  <a:ext uri="{FF2B5EF4-FFF2-40B4-BE49-F238E27FC236}">
                    <a16:creationId xmlns:a16="http://schemas.microsoft.com/office/drawing/2014/main" id="{2B1ED317-AAF0-32AE-1B73-728025C5E968}"/>
                  </a:ext>
                </a:extLst>
              </p:cNvPr>
              <p:cNvSpPr/>
              <p:nvPr/>
            </p:nvSpPr>
            <p:spPr>
              <a:xfrm>
                <a:off x="4854892" y="1908546"/>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79" name="Freeform 305">
                <a:extLst>
                  <a:ext uri="{FF2B5EF4-FFF2-40B4-BE49-F238E27FC236}">
                    <a16:creationId xmlns:a16="http://schemas.microsoft.com/office/drawing/2014/main" id="{D2854138-5540-C07B-F06C-444A2EA9B3CE}"/>
                  </a:ext>
                </a:extLst>
              </p:cNvPr>
              <p:cNvSpPr/>
              <p:nvPr/>
            </p:nvSpPr>
            <p:spPr>
              <a:xfrm>
                <a:off x="4845367" y="1908546"/>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0" name="Freeform 306">
                <a:extLst>
                  <a:ext uri="{FF2B5EF4-FFF2-40B4-BE49-F238E27FC236}">
                    <a16:creationId xmlns:a16="http://schemas.microsoft.com/office/drawing/2014/main" id="{02A10E55-5ECD-B70A-4324-14A1A882DBEB}"/>
                  </a:ext>
                </a:extLst>
              </p:cNvPr>
              <p:cNvSpPr/>
              <p:nvPr/>
            </p:nvSpPr>
            <p:spPr>
              <a:xfrm>
                <a:off x="4834890" y="1908546"/>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1" name="Freeform 307">
                <a:extLst>
                  <a:ext uri="{FF2B5EF4-FFF2-40B4-BE49-F238E27FC236}">
                    <a16:creationId xmlns:a16="http://schemas.microsoft.com/office/drawing/2014/main" id="{A9A78076-737F-BD39-2A2F-FA9F4B66F192}"/>
                  </a:ext>
                </a:extLst>
              </p:cNvPr>
              <p:cNvSpPr/>
              <p:nvPr/>
            </p:nvSpPr>
            <p:spPr>
              <a:xfrm>
                <a:off x="4827269" y="190854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2" name="Freeform 308">
                <a:extLst>
                  <a:ext uri="{FF2B5EF4-FFF2-40B4-BE49-F238E27FC236}">
                    <a16:creationId xmlns:a16="http://schemas.microsoft.com/office/drawing/2014/main" id="{B4B3174A-1CF6-A1AA-F7BA-40B576314D89}"/>
                  </a:ext>
                </a:extLst>
              </p:cNvPr>
              <p:cNvSpPr/>
              <p:nvPr/>
            </p:nvSpPr>
            <p:spPr>
              <a:xfrm>
                <a:off x="4813934" y="190854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3" name="Freeform 309">
                <a:extLst>
                  <a:ext uri="{FF2B5EF4-FFF2-40B4-BE49-F238E27FC236}">
                    <a16:creationId xmlns:a16="http://schemas.microsoft.com/office/drawing/2014/main" id="{D002DA74-3C4D-9C09-A97A-64866EE4D6FA}"/>
                  </a:ext>
                </a:extLst>
              </p:cNvPr>
              <p:cNvSpPr/>
              <p:nvPr/>
            </p:nvSpPr>
            <p:spPr>
              <a:xfrm>
                <a:off x="4798694" y="1908546"/>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4" name="Freeform 310">
                <a:extLst>
                  <a:ext uri="{FF2B5EF4-FFF2-40B4-BE49-F238E27FC236}">
                    <a16:creationId xmlns:a16="http://schemas.microsoft.com/office/drawing/2014/main" id="{7112C5FF-8A1E-34E3-1107-F2507FFAFA2A}"/>
                  </a:ext>
                </a:extLst>
              </p:cNvPr>
              <p:cNvSpPr/>
              <p:nvPr/>
            </p:nvSpPr>
            <p:spPr>
              <a:xfrm>
                <a:off x="4783455" y="1908546"/>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5" name="Freeform 311">
                <a:extLst>
                  <a:ext uri="{FF2B5EF4-FFF2-40B4-BE49-F238E27FC236}">
                    <a16:creationId xmlns:a16="http://schemas.microsoft.com/office/drawing/2014/main" id="{6E1FB933-D037-BC89-905E-FA687CA5F05F}"/>
                  </a:ext>
                </a:extLst>
              </p:cNvPr>
              <p:cNvSpPr/>
              <p:nvPr/>
            </p:nvSpPr>
            <p:spPr>
              <a:xfrm>
                <a:off x="4759642" y="1908546"/>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6" name="Freeform 312">
                <a:extLst>
                  <a:ext uri="{FF2B5EF4-FFF2-40B4-BE49-F238E27FC236}">
                    <a16:creationId xmlns:a16="http://schemas.microsoft.com/office/drawing/2014/main" id="{01FCE06B-261A-7B34-0D55-70BECF1CA0FC}"/>
                  </a:ext>
                </a:extLst>
              </p:cNvPr>
              <p:cNvSpPr/>
              <p:nvPr/>
            </p:nvSpPr>
            <p:spPr>
              <a:xfrm>
                <a:off x="4752022" y="1908546"/>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7" name="Freeform 313">
                <a:extLst>
                  <a:ext uri="{FF2B5EF4-FFF2-40B4-BE49-F238E27FC236}">
                    <a16:creationId xmlns:a16="http://schemas.microsoft.com/office/drawing/2014/main" id="{880D11F4-8CC9-CB22-1255-F674DC0443A5}"/>
                  </a:ext>
                </a:extLst>
              </p:cNvPr>
              <p:cNvSpPr/>
              <p:nvPr/>
            </p:nvSpPr>
            <p:spPr>
              <a:xfrm>
                <a:off x="4734877" y="1897144"/>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8" name="Freeform 314">
                <a:extLst>
                  <a:ext uri="{FF2B5EF4-FFF2-40B4-BE49-F238E27FC236}">
                    <a16:creationId xmlns:a16="http://schemas.microsoft.com/office/drawing/2014/main" id="{8246DF1C-D011-D465-AABE-9AD7C26469B3}"/>
                  </a:ext>
                </a:extLst>
              </p:cNvPr>
              <p:cNvSpPr/>
              <p:nvPr/>
            </p:nvSpPr>
            <p:spPr>
              <a:xfrm>
                <a:off x="4721542" y="1897144"/>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89" name="Freeform 315">
                <a:extLst>
                  <a:ext uri="{FF2B5EF4-FFF2-40B4-BE49-F238E27FC236}">
                    <a16:creationId xmlns:a16="http://schemas.microsoft.com/office/drawing/2014/main" id="{D945579D-CDFC-6EC0-068D-7BB955983074}"/>
                  </a:ext>
                </a:extLst>
              </p:cNvPr>
              <p:cNvSpPr/>
              <p:nvPr/>
            </p:nvSpPr>
            <p:spPr>
              <a:xfrm>
                <a:off x="4712969" y="1897144"/>
                <a:ext cx="32385" cy="27554"/>
              </a:xfrm>
              <a:custGeom>
                <a:avLst/>
                <a:gdLst>
                  <a:gd name="connsiteX0" fmla="*/ 16193 w 32385"/>
                  <a:gd name="connsiteY0" fmla="*/ 0 h 27554"/>
                  <a:gd name="connsiteX1" fmla="*/ 0 w 32385"/>
                  <a:gd name="connsiteY1" fmla="*/ 27554 h 27554"/>
                  <a:gd name="connsiteX2" fmla="*/ 32385 w 32385"/>
                  <a:gd name="connsiteY2" fmla="*/ 27554 h 27554"/>
                </a:gdLst>
                <a:ahLst/>
                <a:cxnLst>
                  <a:cxn ang="0">
                    <a:pos x="connsiteX0" y="connsiteY0"/>
                  </a:cxn>
                  <a:cxn ang="0">
                    <a:pos x="connsiteX1" y="connsiteY1"/>
                  </a:cxn>
                  <a:cxn ang="0">
                    <a:pos x="connsiteX2" y="connsiteY2"/>
                  </a:cxn>
                </a:cxnLst>
                <a:rect l="l" t="t" r="r" b="b"/>
                <a:pathLst>
                  <a:path w="32385"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0" name="Freeform 316">
                <a:extLst>
                  <a:ext uri="{FF2B5EF4-FFF2-40B4-BE49-F238E27FC236}">
                    <a16:creationId xmlns:a16="http://schemas.microsoft.com/office/drawing/2014/main" id="{5DF68672-7084-93EF-021B-DE956E126E0E}"/>
                  </a:ext>
                </a:extLst>
              </p:cNvPr>
              <p:cNvSpPr/>
              <p:nvPr/>
            </p:nvSpPr>
            <p:spPr>
              <a:xfrm>
                <a:off x="4701540" y="1884792"/>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1" name="Freeform 317">
                <a:extLst>
                  <a:ext uri="{FF2B5EF4-FFF2-40B4-BE49-F238E27FC236}">
                    <a16:creationId xmlns:a16="http://schemas.microsoft.com/office/drawing/2014/main" id="{094250CD-EA92-B45F-710A-C0E12FD0D167}"/>
                  </a:ext>
                </a:extLst>
              </p:cNvPr>
              <p:cNvSpPr/>
              <p:nvPr/>
            </p:nvSpPr>
            <p:spPr>
              <a:xfrm>
                <a:off x="4692967" y="187434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2" name="Freeform 318">
                <a:extLst>
                  <a:ext uri="{FF2B5EF4-FFF2-40B4-BE49-F238E27FC236}">
                    <a16:creationId xmlns:a16="http://schemas.microsoft.com/office/drawing/2014/main" id="{15CF7234-325A-369A-EC9E-DFA6424F6723}"/>
                  </a:ext>
                </a:extLst>
              </p:cNvPr>
              <p:cNvSpPr/>
              <p:nvPr/>
            </p:nvSpPr>
            <p:spPr>
              <a:xfrm>
                <a:off x="4683442" y="1874341"/>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3" name="Freeform 319">
                <a:extLst>
                  <a:ext uri="{FF2B5EF4-FFF2-40B4-BE49-F238E27FC236}">
                    <a16:creationId xmlns:a16="http://schemas.microsoft.com/office/drawing/2014/main" id="{113212EF-7E96-8F13-4A5B-D33BE7FF996D}"/>
                  </a:ext>
                </a:extLst>
              </p:cNvPr>
              <p:cNvSpPr/>
              <p:nvPr/>
            </p:nvSpPr>
            <p:spPr>
              <a:xfrm>
                <a:off x="4664392" y="1874341"/>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4" name="Freeform 320">
                <a:extLst>
                  <a:ext uri="{FF2B5EF4-FFF2-40B4-BE49-F238E27FC236}">
                    <a16:creationId xmlns:a16="http://schemas.microsoft.com/office/drawing/2014/main" id="{DC282625-454D-40F4-DD40-7B912B7D8B86}"/>
                  </a:ext>
                </a:extLst>
              </p:cNvPr>
              <p:cNvSpPr/>
              <p:nvPr/>
            </p:nvSpPr>
            <p:spPr>
              <a:xfrm>
                <a:off x="4649152" y="187434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5" name="Freeform 321">
                <a:extLst>
                  <a:ext uri="{FF2B5EF4-FFF2-40B4-BE49-F238E27FC236}">
                    <a16:creationId xmlns:a16="http://schemas.microsoft.com/office/drawing/2014/main" id="{3B7CD52B-9D68-BC45-80BD-5AD4752F27E9}"/>
                  </a:ext>
                </a:extLst>
              </p:cNvPr>
              <p:cNvSpPr/>
              <p:nvPr/>
            </p:nvSpPr>
            <p:spPr>
              <a:xfrm>
                <a:off x="4648200" y="187434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6" name="Freeform 322">
                <a:extLst>
                  <a:ext uri="{FF2B5EF4-FFF2-40B4-BE49-F238E27FC236}">
                    <a16:creationId xmlns:a16="http://schemas.microsoft.com/office/drawing/2014/main" id="{878D06F7-4383-082E-2C61-EB285243976D}"/>
                  </a:ext>
                </a:extLst>
              </p:cNvPr>
              <p:cNvSpPr/>
              <p:nvPr/>
            </p:nvSpPr>
            <p:spPr>
              <a:xfrm>
                <a:off x="4638675" y="1874341"/>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7" name="Freeform 323">
                <a:extLst>
                  <a:ext uri="{FF2B5EF4-FFF2-40B4-BE49-F238E27FC236}">
                    <a16:creationId xmlns:a16="http://schemas.microsoft.com/office/drawing/2014/main" id="{A27F3A14-040E-5EFA-D502-0ECA93D0B54E}"/>
                  </a:ext>
                </a:extLst>
              </p:cNvPr>
              <p:cNvSpPr/>
              <p:nvPr/>
            </p:nvSpPr>
            <p:spPr>
              <a:xfrm>
                <a:off x="4617719" y="1874341"/>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8" name="Freeform 324">
                <a:extLst>
                  <a:ext uri="{FF2B5EF4-FFF2-40B4-BE49-F238E27FC236}">
                    <a16:creationId xmlns:a16="http://schemas.microsoft.com/office/drawing/2014/main" id="{F2EDC75F-2E9B-929E-0730-759D9CAEC785}"/>
                  </a:ext>
                </a:extLst>
              </p:cNvPr>
              <p:cNvSpPr/>
              <p:nvPr/>
            </p:nvSpPr>
            <p:spPr>
              <a:xfrm>
                <a:off x="4600575" y="1874341"/>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99" name="Freeform 325">
                <a:extLst>
                  <a:ext uri="{FF2B5EF4-FFF2-40B4-BE49-F238E27FC236}">
                    <a16:creationId xmlns:a16="http://schemas.microsoft.com/office/drawing/2014/main" id="{9F15CE78-75EA-9A4E-1E87-BBCA3417BBC4}"/>
                  </a:ext>
                </a:extLst>
              </p:cNvPr>
              <p:cNvSpPr/>
              <p:nvPr/>
            </p:nvSpPr>
            <p:spPr>
              <a:xfrm>
                <a:off x="4589144" y="1874341"/>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0" name="Freeform 326">
                <a:extLst>
                  <a:ext uri="{FF2B5EF4-FFF2-40B4-BE49-F238E27FC236}">
                    <a16:creationId xmlns:a16="http://schemas.microsoft.com/office/drawing/2014/main" id="{2A603830-985D-A10C-BDF9-4FF8FEEEAAD7}"/>
                  </a:ext>
                </a:extLst>
              </p:cNvPr>
              <p:cNvSpPr/>
              <p:nvPr/>
            </p:nvSpPr>
            <p:spPr>
              <a:xfrm>
                <a:off x="4574857" y="1874341"/>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1" name="Freeform 327">
                <a:extLst>
                  <a:ext uri="{FF2B5EF4-FFF2-40B4-BE49-F238E27FC236}">
                    <a16:creationId xmlns:a16="http://schemas.microsoft.com/office/drawing/2014/main" id="{16833F38-B0BE-9F6C-1117-B3F9EBB88DDF}"/>
                  </a:ext>
                </a:extLst>
              </p:cNvPr>
              <p:cNvSpPr/>
              <p:nvPr/>
            </p:nvSpPr>
            <p:spPr>
              <a:xfrm>
                <a:off x="4556759" y="1874341"/>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2" name="Freeform 328">
                <a:extLst>
                  <a:ext uri="{FF2B5EF4-FFF2-40B4-BE49-F238E27FC236}">
                    <a16:creationId xmlns:a16="http://schemas.microsoft.com/office/drawing/2014/main" id="{D0417249-45D2-6D1E-E190-8998E6E3CD20}"/>
                  </a:ext>
                </a:extLst>
              </p:cNvPr>
              <p:cNvSpPr/>
              <p:nvPr/>
            </p:nvSpPr>
            <p:spPr>
              <a:xfrm>
                <a:off x="4541519" y="1874341"/>
                <a:ext cx="32385" cy="27554"/>
              </a:xfrm>
              <a:custGeom>
                <a:avLst/>
                <a:gdLst>
                  <a:gd name="connsiteX0" fmla="*/ 16193 w 32385"/>
                  <a:gd name="connsiteY0" fmla="*/ 0 h 27554"/>
                  <a:gd name="connsiteX1" fmla="*/ 0 w 32385"/>
                  <a:gd name="connsiteY1" fmla="*/ 27554 h 27554"/>
                  <a:gd name="connsiteX2" fmla="*/ 32385 w 32385"/>
                  <a:gd name="connsiteY2" fmla="*/ 27554 h 27554"/>
                </a:gdLst>
                <a:ahLst/>
                <a:cxnLst>
                  <a:cxn ang="0">
                    <a:pos x="connsiteX0" y="connsiteY0"/>
                  </a:cxn>
                  <a:cxn ang="0">
                    <a:pos x="connsiteX1" y="connsiteY1"/>
                  </a:cxn>
                  <a:cxn ang="0">
                    <a:pos x="connsiteX2" y="connsiteY2"/>
                  </a:cxn>
                </a:cxnLst>
                <a:rect l="l" t="t" r="r" b="b"/>
                <a:pathLst>
                  <a:path w="32385"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3" name="Freeform 329">
                <a:extLst>
                  <a:ext uri="{FF2B5EF4-FFF2-40B4-BE49-F238E27FC236}">
                    <a16:creationId xmlns:a16="http://schemas.microsoft.com/office/drawing/2014/main" id="{3F3309C0-B51A-55CD-B66D-48D0289299BF}"/>
                  </a:ext>
                </a:extLst>
              </p:cNvPr>
              <p:cNvSpPr/>
              <p:nvPr/>
            </p:nvSpPr>
            <p:spPr>
              <a:xfrm>
                <a:off x="4527232" y="1874341"/>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4" name="Freeform 330">
                <a:extLst>
                  <a:ext uri="{FF2B5EF4-FFF2-40B4-BE49-F238E27FC236}">
                    <a16:creationId xmlns:a16="http://schemas.microsoft.com/office/drawing/2014/main" id="{A54D626C-46CE-714D-9665-B2555177C813}"/>
                  </a:ext>
                </a:extLst>
              </p:cNvPr>
              <p:cNvSpPr/>
              <p:nvPr/>
            </p:nvSpPr>
            <p:spPr>
              <a:xfrm>
                <a:off x="4514850" y="1874341"/>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5" name="Freeform 331">
                <a:extLst>
                  <a:ext uri="{FF2B5EF4-FFF2-40B4-BE49-F238E27FC236}">
                    <a16:creationId xmlns:a16="http://schemas.microsoft.com/office/drawing/2014/main" id="{AEAAFFAC-6ACE-1D22-9145-521F0A99CC92}"/>
                  </a:ext>
                </a:extLst>
              </p:cNvPr>
              <p:cNvSpPr/>
              <p:nvPr/>
            </p:nvSpPr>
            <p:spPr>
              <a:xfrm>
                <a:off x="4500562" y="187434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6" name="Freeform 332">
                <a:extLst>
                  <a:ext uri="{FF2B5EF4-FFF2-40B4-BE49-F238E27FC236}">
                    <a16:creationId xmlns:a16="http://schemas.microsoft.com/office/drawing/2014/main" id="{CFB92EF8-DD16-C180-48CC-1D1D3CB405A2}"/>
                  </a:ext>
                </a:extLst>
              </p:cNvPr>
              <p:cNvSpPr/>
              <p:nvPr/>
            </p:nvSpPr>
            <p:spPr>
              <a:xfrm>
                <a:off x="4482465" y="187434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7" name="Freeform 333">
                <a:extLst>
                  <a:ext uri="{FF2B5EF4-FFF2-40B4-BE49-F238E27FC236}">
                    <a16:creationId xmlns:a16="http://schemas.microsoft.com/office/drawing/2014/main" id="{D555A47A-8E2E-57E2-1E73-6111117A0260}"/>
                  </a:ext>
                </a:extLst>
              </p:cNvPr>
              <p:cNvSpPr/>
              <p:nvPr/>
            </p:nvSpPr>
            <p:spPr>
              <a:xfrm>
                <a:off x="4469130" y="1874341"/>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8" name="Freeform 334">
                <a:extLst>
                  <a:ext uri="{FF2B5EF4-FFF2-40B4-BE49-F238E27FC236}">
                    <a16:creationId xmlns:a16="http://schemas.microsoft.com/office/drawing/2014/main" id="{38EA4B11-EC8C-8264-BCEE-71B15941D4F1}"/>
                  </a:ext>
                </a:extLst>
              </p:cNvPr>
              <p:cNvSpPr/>
              <p:nvPr/>
            </p:nvSpPr>
            <p:spPr>
              <a:xfrm>
                <a:off x="4453890" y="1867690"/>
                <a:ext cx="32384" cy="27554"/>
              </a:xfrm>
              <a:custGeom>
                <a:avLst/>
                <a:gdLst>
                  <a:gd name="connsiteX0" fmla="*/ 16192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2"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09" name="Freeform 335">
                <a:extLst>
                  <a:ext uri="{FF2B5EF4-FFF2-40B4-BE49-F238E27FC236}">
                    <a16:creationId xmlns:a16="http://schemas.microsoft.com/office/drawing/2014/main" id="{48C2AEE3-9647-2FDE-38DA-FD7A8C3FD9E4}"/>
                  </a:ext>
                </a:extLst>
              </p:cNvPr>
              <p:cNvSpPr/>
              <p:nvPr/>
            </p:nvSpPr>
            <p:spPr>
              <a:xfrm>
                <a:off x="4444365" y="1867690"/>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0" name="Freeform 336">
                <a:extLst>
                  <a:ext uri="{FF2B5EF4-FFF2-40B4-BE49-F238E27FC236}">
                    <a16:creationId xmlns:a16="http://schemas.microsoft.com/office/drawing/2014/main" id="{F4780785-AE1E-D00A-D31B-5AC72D6E71A1}"/>
                  </a:ext>
                </a:extLst>
              </p:cNvPr>
              <p:cNvSpPr/>
              <p:nvPr/>
            </p:nvSpPr>
            <p:spPr>
              <a:xfrm>
                <a:off x="4422457" y="1867690"/>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1" name="Freeform 337">
                <a:extLst>
                  <a:ext uri="{FF2B5EF4-FFF2-40B4-BE49-F238E27FC236}">
                    <a16:creationId xmlns:a16="http://schemas.microsoft.com/office/drawing/2014/main" id="{F97EB233-0915-98A0-D9C1-4EB5901AA508}"/>
                  </a:ext>
                </a:extLst>
              </p:cNvPr>
              <p:cNvSpPr/>
              <p:nvPr/>
            </p:nvSpPr>
            <p:spPr>
              <a:xfrm>
                <a:off x="4389119" y="1838235"/>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2" name="Freeform 338">
                <a:extLst>
                  <a:ext uri="{FF2B5EF4-FFF2-40B4-BE49-F238E27FC236}">
                    <a16:creationId xmlns:a16="http://schemas.microsoft.com/office/drawing/2014/main" id="{7D14985B-BB85-4406-ACF7-FA481CAC4845}"/>
                  </a:ext>
                </a:extLst>
              </p:cNvPr>
              <p:cNvSpPr/>
              <p:nvPr/>
            </p:nvSpPr>
            <p:spPr>
              <a:xfrm>
                <a:off x="4382452" y="1838235"/>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3" name="Freeform 339">
                <a:extLst>
                  <a:ext uri="{FF2B5EF4-FFF2-40B4-BE49-F238E27FC236}">
                    <a16:creationId xmlns:a16="http://schemas.microsoft.com/office/drawing/2014/main" id="{CDFF2537-2DF7-D5D2-EE70-D19C555B7B71}"/>
                  </a:ext>
                </a:extLst>
              </p:cNvPr>
              <p:cNvSpPr/>
              <p:nvPr/>
            </p:nvSpPr>
            <p:spPr>
              <a:xfrm>
                <a:off x="4366259" y="1829684"/>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4" name="Freeform 340">
                <a:extLst>
                  <a:ext uri="{FF2B5EF4-FFF2-40B4-BE49-F238E27FC236}">
                    <a16:creationId xmlns:a16="http://schemas.microsoft.com/office/drawing/2014/main" id="{1D629DDB-027C-BD46-1BE5-631A922BD84F}"/>
                  </a:ext>
                </a:extLst>
              </p:cNvPr>
              <p:cNvSpPr/>
              <p:nvPr/>
            </p:nvSpPr>
            <p:spPr>
              <a:xfrm>
                <a:off x="4350067" y="1829684"/>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5" name="Freeform 341">
                <a:extLst>
                  <a:ext uri="{FF2B5EF4-FFF2-40B4-BE49-F238E27FC236}">
                    <a16:creationId xmlns:a16="http://schemas.microsoft.com/office/drawing/2014/main" id="{6847DE34-ED1A-FEF1-2831-084E5512359A}"/>
                  </a:ext>
                </a:extLst>
              </p:cNvPr>
              <p:cNvSpPr/>
              <p:nvPr/>
            </p:nvSpPr>
            <p:spPr>
              <a:xfrm>
                <a:off x="4330065" y="1829684"/>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6" name="Freeform 342">
                <a:extLst>
                  <a:ext uri="{FF2B5EF4-FFF2-40B4-BE49-F238E27FC236}">
                    <a16:creationId xmlns:a16="http://schemas.microsoft.com/office/drawing/2014/main" id="{02B87D61-1D90-34B4-FDB2-E0CAAED64102}"/>
                  </a:ext>
                </a:extLst>
              </p:cNvPr>
              <p:cNvSpPr/>
              <p:nvPr/>
            </p:nvSpPr>
            <p:spPr>
              <a:xfrm>
                <a:off x="4320540" y="1829684"/>
                <a:ext cx="31432" cy="26604"/>
              </a:xfrm>
              <a:custGeom>
                <a:avLst/>
                <a:gdLst>
                  <a:gd name="connsiteX0" fmla="*/ 15240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7" name="Freeform 343">
                <a:extLst>
                  <a:ext uri="{FF2B5EF4-FFF2-40B4-BE49-F238E27FC236}">
                    <a16:creationId xmlns:a16="http://schemas.microsoft.com/office/drawing/2014/main" id="{7CB2D7F1-BF67-33DA-01E4-2EA76ACBF4D6}"/>
                  </a:ext>
                </a:extLst>
              </p:cNvPr>
              <p:cNvSpPr/>
              <p:nvPr/>
            </p:nvSpPr>
            <p:spPr>
              <a:xfrm>
                <a:off x="4296727" y="1829684"/>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8" name="Freeform 344">
                <a:extLst>
                  <a:ext uri="{FF2B5EF4-FFF2-40B4-BE49-F238E27FC236}">
                    <a16:creationId xmlns:a16="http://schemas.microsoft.com/office/drawing/2014/main" id="{01607E14-87F6-C882-E6D9-0D44146F2B4E}"/>
                  </a:ext>
                </a:extLst>
              </p:cNvPr>
              <p:cNvSpPr/>
              <p:nvPr/>
            </p:nvSpPr>
            <p:spPr>
              <a:xfrm>
                <a:off x="4290059" y="1823033"/>
                <a:ext cx="32384" cy="26604"/>
              </a:xfrm>
              <a:custGeom>
                <a:avLst/>
                <a:gdLst>
                  <a:gd name="connsiteX0" fmla="*/ 16193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3"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19" name="Freeform 345">
                <a:extLst>
                  <a:ext uri="{FF2B5EF4-FFF2-40B4-BE49-F238E27FC236}">
                    <a16:creationId xmlns:a16="http://schemas.microsoft.com/office/drawing/2014/main" id="{2736CA81-B5BC-6A61-8286-D36442FC0EA0}"/>
                  </a:ext>
                </a:extLst>
              </p:cNvPr>
              <p:cNvSpPr/>
              <p:nvPr/>
            </p:nvSpPr>
            <p:spPr>
              <a:xfrm>
                <a:off x="4272915" y="1817332"/>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0" name="Freeform 346">
                <a:extLst>
                  <a:ext uri="{FF2B5EF4-FFF2-40B4-BE49-F238E27FC236}">
                    <a16:creationId xmlns:a16="http://schemas.microsoft.com/office/drawing/2014/main" id="{921712C5-2151-94A7-213A-ADD14493E564}"/>
                  </a:ext>
                </a:extLst>
              </p:cNvPr>
              <p:cNvSpPr/>
              <p:nvPr/>
            </p:nvSpPr>
            <p:spPr>
              <a:xfrm>
                <a:off x="4262437" y="1817332"/>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1" name="Freeform 347">
                <a:extLst>
                  <a:ext uri="{FF2B5EF4-FFF2-40B4-BE49-F238E27FC236}">
                    <a16:creationId xmlns:a16="http://schemas.microsoft.com/office/drawing/2014/main" id="{C4FECA05-094F-8FEE-00F8-D9767FBE7ACE}"/>
                  </a:ext>
                </a:extLst>
              </p:cNvPr>
              <p:cNvSpPr/>
              <p:nvPr/>
            </p:nvSpPr>
            <p:spPr>
              <a:xfrm>
                <a:off x="4251959" y="1817332"/>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2" name="Freeform 348">
                <a:extLst>
                  <a:ext uri="{FF2B5EF4-FFF2-40B4-BE49-F238E27FC236}">
                    <a16:creationId xmlns:a16="http://schemas.microsoft.com/office/drawing/2014/main" id="{A04315F6-92F7-29F2-F754-D01025704591}"/>
                  </a:ext>
                </a:extLst>
              </p:cNvPr>
              <p:cNvSpPr/>
              <p:nvPr/>
            </p:nvSpPr>
            <p:spPr>
              <a:xfrm>
                <a:off x="4210050" y="1803080"/>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3" name="Freeform 349">
                <a:extLst>
                  <a:ext uri="{FF2B5EF4-FFF2-40B4-BE49-F238E27FC236}">
                    <a16:creationId xmlns:a16="http://schemas.microsoft.com/office/drawing/2014/main" id="{8B74D0FF-33CD-E4BF-9D8F-4F8141F5DC16}"/>
                  </a:ext>
                </a:extLst>
              </p:cNvPr>
              <p:cNvSpPr/>
              <p:nvPr/>
            </p:nvSpPr>
            <p:spPr>
              <a:xfrm>
                <a:off x="4190047" y="1803080"/>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4" name="Freeform 350">
                <a:extLst>
                  <a:ext uri="{FF2B5EF4-FFF2-40B4-BE49-F238E27FC236}">
                    <a16:creationId xmlns:a16="http://schemas.microsoft.com/office/drawing/2014/main" id="{CC16EC84-F32F-D12B-AE1F-DCF6D085CA21}"/>
                  </a:ext>
                </a:extLst>
              </p:cNvPr>
              <p:cNvSpPr/>
              <p:nvPr/>
            </p:nvSpPr>
            <p:spPr>
              <a:xfrm>
                <a:off x="4166234" y="1796429"/>
                <a:ext cx="32384" cy="27554"/>
              </a:xfrm>
              <a:custGeom>
                <a:avLst/>
                <a:gdLst>
                  <a:gd name="connsiteX0" fmla="*/ 16193 w 32384"/>
                  <a:gd name="connsiteY0" fmla="*/ 0 h 27554"/>
                  <a:gd name="connsiteX1" fmla="*/ 0 w 32384"/>
                  <a:gd name="connsiteY1" fmla="*/ 27554 h 27554"/>
                  <a:gd name="connsiteX2" fmla="*/ 32385 w 32384"/>
                  <a:gd name="connsiteY2" fmla="*/ 27554 h 27554"/>
                </a:gdLst>
                <a:ahLst/>
                <a:cxnLst>
                  <a:cxn ang="0">
                    <a:pos x="connsiteX0" y="connsiteY0"/>
                  </a:cxn>
                  <a:cxn ang="0">
                    <a:pos x="connsiteX1" y="connsiteY1"/>
                  </a:cxn>
                  <a:cxn ang="0">
                    <a:pos x="connsiteX2" y="connsiteY2"/>
                  </a:cxn>
                </a:cxnLst>
                <a:rect l="l" t="t" r="r" b="b"/>
                <a:pathLst>
                  <a:path w="32384" h="27554">
                    <a:moveTo>
                      <a:pt x="16193" y="0"/>
                    </a:moveTo>
                    <a:lnTo>
                      <a:pt x="0" y="27554"/>
                    </a:lnTo>
                    <a:lnTo>
                      <a:pt x="32385"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5" name="Freeform 351">
                <a:extLst>
                  <a:ext uri="{FF2B5EF4-FFF2-40B4-BE49-F238E27FC236}">
                    <a16:creationId xmlns:a16="http://schemas.microsoft.com/office/drawing/2014/main" id="{598F31E8-D01F-AB2A-4AAF-0C7EB96C4A40}"/>
                  </a:ext>
                </a:extLst>
              </p:cNvPr>
              <p:cNvSpPr/>
              <p:nvPr/>
            </p:nvSpPr>
            <p:spPr>
              <a:xfrm>
                <a:off x="4135755" y="1790728"/>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6" name="Freeform 352">
                <a:extLst>
                  <a:ext uri="{FF2B5EF4-FFF2-40B4-BE49-F238E27FC236}">
                    <a16:creationId xmlns:a16="http://schemas.microsoft.com/office/drawing/2014/main" id="{35745613-2F59-49D9-25C6-E3050AF6FCAC}"/>
                  </a:ext>
                </a:extLst>
              </p:cNvPr>
              <p:cNvSpPr/>
              <p:nvPr/>
            </p:nvSpPr>
            <p:spPr>
              <a:xfrm>
                <a:off x="4126230" y="1789778"/>
                <a:ext cx="31432" cy="27554"/>
              </a:xfrm>
              <a:custGeom>
                <a:avLst/>
                <a:gdLst>
                  <a:gd name="connsiteX0" fmla="*/ 16192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7" name="Freeform 353">
                <a:extLst>
                  <a:ext uri="{FF2B5EF4-FFF2-40B4-BE49-F238E27FC236}">
                    <a16:creationId xmlns:a16="http://schemas.microsoft.com/office/drawing/2014/main" id="{D7495C56-33F3-76F8-511B-E94F17BBF365}"/>
                  </a:ext>
                </a:extLst>
              </p:cNvPr>
              <p:cNvSpPr/>
              <p:nvPr/>
            </p:nvSpPr>
            <p:spPr>
              <a:xfrm>
                <a:off x="4113847" y="1779326"/>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8" name="Freeform 354">
                <a:extLst>
                  <a:ext uri="{FF2B5EF4-FFF2-40B4-BE49-F238E27FC236}">
                    <a16:creationId xmlns:a16="http://schemas.microsoft.com/office/drawing/2014/main" id="{0EDBFFC4-82E3-0FBB-81AB-4CD509B172CD}"/>
                  </a:ext>
                </a:extLst>
              </p:cNvPr>
              <p:cNvSpPr/>
              <p:nvPr/>
            </p:nvSpPr>
            <p:spPr>
              <a:xfrm>
                <a:off x="4099559" y="1779326"/>
                <a:ext cx="31432" cy="26604"/>
              </a:xfrm>
              <a:custGeom>
                <a:avLst/>
                <a:gdLst>
                  <a:gd name="connsiteX0" fmla="*/ 15240 w 31432"/>
                  <a:gd name="connsiteY0" fmla="*/ 0 h 26604"/>
                  <a:gd name="connsiteX1" fmla="*/ 0 w 31432"/>
                  <a:gd name="connsiteY1" fmla="*/ 26604 h 26604"/>
                  <a:gd name="connsiteX2" fmla="*/ 31433 w 31432"/>
                  <a:gd name="connsiteY2" fmla="*/ 26604 h 26604"/>
                </a:gdLst>
                <a:ahLst/>
                <a:cxnLst>
                  <a:cxn ang="0">
                    <a:pos x="connsiteX0" y="connsiteY0"/>
                  </a:cxn>
                  <a:cxn ang="0">
                    <a:pos x="connsiteX1" y="connsiteY1"/>
                  </a:cxn>
                  <a:cxn ang="0">
                    <a:pos x="connsiteX2" y="connsiteY2"/>
                  </a:cxn>
                </a:cxnLst>
                <a:rect l="l" t="t" r="r" b="b"/>
                <a:pathLst>
                  <a:path w="31432" h="26604">
                    <a:moveTo>
                      <a:pt x="15240" y="0"/>
                    </a:moveTo>
                    <a:lnTo>
                      <a:pt x="0" y="26604"/>
                    </a:lnTo>
                    <a:lnTo>
                      <a:pt x="31433"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9" name="Freeform 355">
                <a:extLst>
                  <a:ext uri="{FF2B5EF4-FFF2-40B4-BE49-F238E27FC236}">
                    <a16:creationId xmlns:a16="http://schemas.microsoft.com/office/drawing/2014/main" id="{CA8557A4-AF06-1A62-2144-74897803D3DF}"/>
                  </a:ext>
                </a:extLst>
              </p:cNvPr>
              <p:cNvSpPr/>
              <p:nvPr/>
            </p:nvSpPr>
            <p:spPr>
              <a:xfrm>
                <a:off x="4078605" y="1779326"/>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0" name="Freeform 356">
                <a:extLst>
                  <a:ext uri="{FF2B5EF4-FFF2-40B4-BE49-F238E27FC236}">
                    <a16:creationId xmlns:a16="http://schemas.microsoft.com/office/drawing/2014/main" id="{D641AC2B-BBF1-3E43-818C-D9DF95DAA6EE}"/>
                  </a:ext>
                </a:extLst>
              </p:cNvPr>
              <p:cNvSpPr/>
              <p:nvPr/>
            </p:nvSpPr>
            <p:spPr>
              <a:xfrm>
                <a:off x="4067175" y="1779326"/>
                <a:ext cx="31432" cy="26604"/>
              </a:xfrm>
              <a:custGeom>
                <a:avLst/>
                <a:gdLst>
                  <a:gd name="connsiteX0" fmla="*/ 16193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3"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1" name="Freeform 357">
                <a:extLst>
                  <a:ext uri="{FF2B5EF4-FFF2-40B4-BE49-F238E27FC236}">
                    <a16:creationId xmlns:a16="http://schemas.microsoft.com/office/drawing/2014/main" id="{3DD9699D-BC69-3832-B2CE-E9A81D7A0254}"/>
                  </a:ext>
                </a:extLst>
              </p:cNvPr>
              <p:cNvSpPr/>
              <p:nvPr/>
            </p:nvSpPr>
            <p:spPr>
              <a:xfrm>
                <a:off x="4030980" y="1779326"/>
                <a:ext cx="32384" cy="26604"/>
              </a:xfrm>
              <a:custGeom>
                <a:avLst/>
                <a:gdLst>
                  <a:gd name="connsiteX0" fmla="*/ 16192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2"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2" name="Freeform 358">
                <a:extLst>
                  <a:ext uri="{FF2B5EF4-FFF2-40B4-BE49-F238E27FC236}">
                    <a16:creationId xmlns:a16="http://schemas.microsoft.com/office/drawing/2014/main" id="{DD76D5E7-AEF1-38F4-C5E3-DCF4AE309DD6}"/>
                  </a:ext>
                </a:extLst>
              </p:cNvPr>
              <p:cNvSpPr/>
              <p:nvPr/>
            </p:nvSpPr>
            <p:spPr>
              <a:xfrm>
                <a:off x="3989069" y="1766974"/>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3" name="Freeform 359">
                <a:extLst>
                  <a:ext uri="{FF2B5EF4-FFF2-40B4-BE49-F238E27FC236}">
                    <a16:creationId xmlns:a16="http://schemas.microsoft.com/office/drawing/2014/main" id="{5A579FB8-05A5-5107-6DEF-16552B913C41}"/>
                  </a:ext>
                </a:extLst>
              </p:cNvPr>
              <p:cNvSpPr/>
              <p:nvPr/>
            </p:nvSpPr>
            <p:spPr>
              <a:xfrm>
                <a:off x="3971925" y="1759373"/>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4" name="Freeform 360">
                <a:extLst>
                  <a:ext uri="{FF2B5EF4-FFF2-40B4-BE49-F238E27FC236}">
                    <a16:creationId xmlns:a16="http://schemas.microsoft.com/office/drawing/2014/main" id="{547B0B4F-C58D-28FD-7C3F-0895F6B1B4EA}"/>
                  </a:ext>
                </a:extLst>
              </p:cNvPr>
              <p:cNvSpPr/>
              <p:nvPr/>
            </p:nvSpPr>
            <p:spPr>
              <a:xfrm>
                <a:off x="3857625" y="1727068"/>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5" name="Freeform 361">
                <a:extLst>
                  <a:ext uri="{FF2B5EF4-FFF2-40B4-BE49-F238E27FC236}">
                    <a16:creationId xmlns:a16="http://schemas.microsoft.com/office/drawing/2014/main" id="{AE661B45-CAC7-6080-177A-65C44407C9C4}"/>
                  </a:ext>
                </a:extLst>
              </p:cNvPr>
              <p:cNvSpPr/>
              <p:nvPr/>
            </p:nvSpPr>
            <p:spPr>
              <a:xfrm>
                <a:off x="3833812" y="1727068"/>
                <a:ext cx="31432" cy="27554"/>
              </a:xfrm>
              <a:custGeom>
                <a:avLst/>
                <a:gdLst>
                  <a:gd name="connsiteX0" fmla="*/ 16193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6" name="Freeform 362">
                <a:extLst>
                  <a:ext uri="{FF2B5EF4-FFF2-40B4-BE49-F238E27FC236}">
                    <a16:creationId xmlns:a16="http://schemas.microsoft.com/office/drawing/2014/main" id="{E9C21374-E05B-2421-DF7F-B8873C78600F}"/>
                  </a:ext>
                </a:extLst>
              </p:cNvPr>
              <p:cNvSpPr/>
              <p:nvPr/>
            </p:nvSpPr>
            <p:spPr>
              <a:xfrm>
                <a:off x="3697605" y="1702364"/>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7" name="Freeform 363">
                <a:extLst>
                  <a:ext uri="{FF2B5EF4-FFF2-40B4-BE49-F238E27FC236}">
                    <a16:creationId xmlns:a16="http://schemas.microsoft.com/office/drawing/2014/main" id="{167F715B-5F36-987C-432C-0394C90722D6}"/>
                  </a:ext>
                </a:extLst>
              </p:cNvPr>
              <p:cNvSpPr/>
              <p:nvPr/>
            </p:nvSpPr>
            <p:spPr>
              <a:xfrm>
                <a:off x="3490912" y="1683361"/>
                <a:ext cx="31432" cy="27554"/>
              </a:xfrm>
              <a:custGeom>
                <a:avLst/>
                <a:gdLst>
                  <a:gd name="connsiteX0" fmla="*/ 16192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8" name="Freeform 364">
                <a:extLst>
                  <a:ext uri="{FF2B5EF4-FFF2-40B4-BE49-F238E27FC236}">
                    <a16:creationId xmlns:a16="http://schemas.microsoft.com/office/drawing/2014/main" id="{77A19758-8641-564E-F76F-6AE0AF674114}"/>
                  </a:ext>
                </a:extLst>
              </p:cNvPr>
              <p:cNvSpPr/>
              <p:nvPr/>
            </p:nvSpPr>
            <p:spPr>
              <a:xfrm>
                <a:off x="3484245" y="1683361"/>
                <a:ext cx="31432" cy="27554"/>
              </a:xfrm>
              <a:custGeom>
                <a:avLst/>
                <a:gdLst>
                  <a:gd name="connsiteX0" fmla="*/ 16192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39" name="Freeform 365">
                <a:extLst>
                  <a:ext uri="{FF2B5EF4-FFF2-40B4-BE49-F238E27FC236}">
                    <a16:creationId xmlns:a16="http://schemas.microsoft.com/office/drawing/2014/main" id="{98DC86CB-69B3-36E2-34BC-48E13C34A283}"/>
                  </a:ext>
                </a:extLst>
              </p:cNvPr>
              <p:cNvSpPr/>
              <p:nvPr/>
            </p:nvSpPr>
            <p:spPr>
              <a:xfrm>
                <a:off x="3445192" y="1676710"/>
                <a:ext cx="31432" cy="27554"/>
              </a:xfrm>
              <a:custGeom>
                <a:avLst/>
                <a:gdLst>
                  <a:gd name="connsiteX0" fmla="*/ 16192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0" name="Freeform 366">
                <a:extLst>
                  <a:ext uri="{FF2B5EF4-FFF2-40B4-BE49-F238E27FC236}">
                    <a16:creationId xmlns:a16="http://schemas.microsoft.com/office/drawing/2014/main" id="{6BB5B98E-22D9-7B76-B110-70F4DC0B39F3}"/>
                  </a:ext>
                </a:extLst>
              </p:cNvPr>
              <p:cNvSpPr/>
              <p:nvPr/>
            </p:nvSpPr>
            <p:spPr>
              <a:xfrm>
                <a:off x="3418522" y="1677660"/>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1" name="Freeform 367">
                <a:extLst>
                  <a:ext uri="{FF2B5EF4-FFF2-40B4-BE49-F238E27FC236}">
                    <a16:creationId xmlns:a16="http://schemas.microsoft.com/office/drawing/2014/main" id="{DF32BC89-49EE-18CB-171C-58FDF333AC06}"/>
                  </a:ext>
                </a:extLst>
              </p:cNvPr>
              <p:cNvSpPr/>
              <p:nvPr/>
            </p:nvSpPr>
            <p:spPr>
              <a:xfrm>
                <a:off x="3388042" y="1669109"/>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2" name="Freeform 368">
                <a:extLst>
                  <a:ext uri="{FF2B5EF4-FFF2-40B4-BE49-F238E27FC236}">
                    <a16:creationId xmlns:a16="http://schemas.microsoft.com/office/drawing/2014/main" id="{328A95C4-B2F7-C6F6-B03E-8EA90E1F8D43}"/>
                  </a:ext>
                </a:extLst>
              </p:cNvPr>
              <p:cNvSpPr/>
              <p:nvPr/>
            </p:nvSpPr>
            <p:spPr>
              <a:xfrm>
                <a:off x="3366134" y="1669109"/>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3" name="Freeform 369">
                <a:extLst>
                  <a:ext uri="{FF2B5EF4-FFF2-40B4-BE49-F238E27FC236}">
                    <a16:creationId xmlns:a16="http://schemas.microsoft.com/office/drawing/2014/main" id="{9A7E08C0-4089-97EE-B47F-DC6450426438}"/>
                  </a:ext>
                </a:extLst>
              </p:cNvPr>
              <p:cNvSpPr/>
              <p:nvPr/>
            </p:nvSpPr>
            <p:spPr>
              <a:xfrm>
                <a:off x="3330892" y="1669109"/>
                <a:ext cx="31432" cy="27554"/>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4" name="Freeform 370">
                <a:extLst>
                  <a:ext uri="{FF2B5EF4-FFF2-40B4-BE49-F238E27FC236}">
                    <a16:creationId xmlns:a16="http://schemas.microsoft.com/office/drawing/2014/main" id="{23C2AB44-23E4-F5BD-C3E6-63D705A7971F}"/>
                  </a:ext>
                </a:extLst>
              </p:cNvPr>
              <p:cNvSpPr/>
              <p:nvPr/>
            </p:nvSpPr>
            <p:spPr>
              <a:xfrm>
                <a:off x="3308984" y="1669109"/>
                <a:ext cx="31432" cy="27554"/>
              </a:xfrm>
              <a:custGeom>
                <a:avLst/>
                <a:gdLst>
                  <a:gd name="connsiteX0" fmla="*/ 16193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3"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5" name="Freeform 371">
                <a:extLst>
                  <a:ext uri="{FF2B5EF4-FFF2-40B4-BE49-F238E27FC236}">
                    <a16:creationId xmlns:a16="http://schemas.microsoft.com/office/drawing/2014/main" id="{B64F4A9D-FEAB-5AB0-1F33-6FE57B17E1A0}"/>
                  </a:ext>
                </a:extLst>
              </p:cNvPr>
              <p:cNvSpPr/>
              <p:nvPr/>
            </p:nvSpPr>
            <p:spPr>
              <a:xfrm>
                <a:off x="3269932" y="1669109"/>
                <a:ext cx="31432" cy="27554"/>
              </a:xfrm>
              <a:custGeom>
                <a:avLst/>
                <a:gdLst>
                  <a:gd name="connsiteX0" fmla="*/ 16192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6192"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6" name="Freeform 372">
                <a:extLst>
                  <a:ext uri="{FF2B5EF4-FFF2-40B4-BE49-F238E27FC236}">
                    <a16:creationId xmlns:a16="http://schemas.microsoft.com/office/drawing/2014/main" id="{23DB7283-2551-97ED-E072-A9B3C6489EA0}"/>
                  </a:ext>
                </a:extLst>
              </p:cNvPr>
              <p:cNvSpPr/>
              <p:nvPr/>
            </p:nvSpPr>
            <p:spPr>
              <a:xfrm>
                <a:off x="5329237" y="2006411"/>
                <a:ext cx="31432" cy="27554"/>
              </a:xfrm>
              <a:custGeom>
                <a:avLst/>
                <a:gdLst>
                  <a:gd name="connsiteX0" fmla="*/ 15240 w 31432"/>
                  <a:gd name="connsiteY0" fmla="*/ 0 h 27554"/>
                  <a:gd name="connsiteX1" fmla="*/ 0 w 31432"/>
                  <a:gd name="connsiteY1" fmla="*/ 27554 h 27554"/>
                  <a:gd name="connsiteX2" fmla="*/ 31432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2"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7" name="Freeform 373">
                <a:extLst>
                  <a:ext uri="{FF2B5EF4-FFF2-40B4-BE49-F238E27FC236}">
                    <a16:creationId xmlns:a16="http://schemas.microsoft.com/office/drawing/2014/main" id="{DF00952C-91DF-95C1-2E89-1B1F55C32482}"/>
                  </a:ext>
                </a:extLst>
              </p:cNvPr>
              <p:cNvSpPr/>
              <p:nvPr/>
            </p:nvSpPr>
            <p:spPr>
              <a:xfrm>
                <a:off x="5488305" y="2136582"/>
                <a:ext cx="31432" cy="26604"/>
              </a:xfrm>
              <a:custGeom>
                <a:avLst/>
                <a:gdLst>
                  <a:gd name="connsiteX0" fmla="*/ 16192 w 31432"/>
                  <a:gd name="connsiteY0" fmla="*/ 0 h 26604"/>
                  <a:gd name="connsiteX1" fmla="*/ 0 w 31432"/>
                  <a:gd name="connsiteY1" fmla="*/ 26604 h 26604"/>
                  <a:gd name="connsiteX2" fmla="*/ 31432 w 31432"/>
                  <a:gd name="connsiteY2" fmla="*/ 26604 h 26604"/>
                </a:gdLst>
                <a:ahLst/>
                <a:cxnLst>
                  <a:cxn ang="0">
                    <a:pos x="connsiteX0" y="connsiteY0"/>
                  </a:cxn>
                  <a:cxn ang="0">
                    <a:pos x="connsiteX1" y="connsiteY1"/>
                  </a:cxn>
                  <a:cxn ang="0">
                    <a:pos x="connsiteX2" y="connsiteY2"/>
                  </a:cxn>
                </a:cxnLst>
                <a:rect l="l" t="t" r="r" b="b"/>
                <a:pathLst>
                  <a:path w="31432" h="26604">
                    <a:moveTo>
                      <a:pt x="16192" y="0"/>
                    </a:moveTo>
                    <a:lnTo>
                      <a:pt x="0" y="26604"/>
                    </a:lnTo>
                    <a:lnTo>
                      <a:pt x="31432"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48" name="Freeform 374">
                <a:extLst>
                  <a:ext uri="{FF2B5EF4-FFF2-40B4-BE49-F238E27FC236}">
                    <a16:creationId xmlns:a16="http://schemas.microsoft.com/office/drawing/2014/main" id="{F66EABFD-749B-D219-D380-BDFA3866C82D}"/>
                  </a:ext>
                </a:extLst>
              </p:cNvPr>
              <p:cNvSpPr/>
              <p:nvPr/>
            </p:nvSpPr>
            <p:spPr>
              <a:xfrm>
                <a:off x="5666422" y="2136582"/>
                <a:ext cx="32384" cy="26604"/>
              </a:xfrm>
              <a:custGeom>
                <a:avLst/>
                <a:gdLst>
                  <a:gd name="connsiteX0" fmla="*/ 16193 w 32384"/>
                  <a:gd name="connsiteY0" fmla="*/ 0 h 26604"/>
                  <a:gd name="connsiteX1" fmla="*/ 0 w 32384"/>
                  <a:gd name="connsiteY1" fmla="*/ 26604 h 26604"/>
                  <a:gd name="connsiteX2" fmla="*/ 32385 w 32384"/>
                  <a:gd name="connsiteY2" fmla="*/ 26604 h 26604"/>
                </a:gdLst>
                <a:ahLst/>
                <a:cxnLst>
                  <a:cxn ang="0">
                    <a:pos x="connsiteX0" y="connsiteY0"/>
                  </a:cxn>
                  <a:cxn ang="0">
                    <a:pos x="connsiteX1" y="connsiteY1"/>
                  </a:cxn>
                  <a:cxn ang="0">
                    <a:pos x="connsiteX2" y="connsiteY2"/>
                  </a:cxn>
                </a:cxnLst>
                <a:rect l="l" t="t" r="r" b="b"/>
                <a:pathLst>
                  <a:path w="32384" h="26604">
                    <a:moveTo>
                      <a:pt x="16193" y="0"/>
                    </a:moveTo>
                    <a:lnTo>
                      <a:pt x="0" y="26604"/>
                    </a:lnTo>
                    <a:lnTo>
                      <a:pt x="32385" y="2660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grpSp>
        <p:nvGrpSpPr>
          <p:cNvPr id="113" name="Graphic 137">
            <a:extLst>
              <a:ext uri="{FF2B5EF4-FFF2-40B4-BE49-F238E27FC236}">
                <a16:creationId xmlns:a16="http://schemas.microsoft.com/office/drawing/2014/main" id="{897D7462-E2D7-797C-463D-B22798A7C7DC}"/>
              </a:ext>
            </a:extLst>
          </p:cNvPr>
          <p:cNvGrpSpPr/>
          <p:nvPr/>
        </p:nvGrpSpPr>
        <p:grpSpPr>
          <a:xfrm>
            <a:off x="3222647" y="2429551"/>
            <a:ext cx="5712028" cy="516180"/>
            <a:chOff x="3244215" y="1666258"/>
            <a:chExt cx="2435542" cy="304997"/>
          </a:xfrm>
          <a:noFill/>
        </p:grpSpPr>
        <p:sp>
          <p:nvSpPr>
            <p:cNvPr id="114" name="Freeform 140">
              <a:extLst>
                <a:ext uri="{FF2B5EF4-FFF2-40B4-BE49-F238E27FC236}">
                  <a16:creationId xmlns:a16="http://schemas.microsoft.com/office/drawing/2014/main" id="{D4DCBB09-35BA-DAF4-2089-6F1673F6EE35}"/>
                </a:ext>
              </a:extLst>
            </p:cNvPr>
            <p:cNvSpPr/>
            <p:nvPr/>
          </p:nvSpPr>
          <p:spPr>
            <a:xfrm>
              <a:off x="3244215" y="1669109"/>
              <a:ext cx="2419350" cy="286944"/>
            </a:xfrm>
            <a:custGeom>
              <a:avLst/>
              <a:gdLst>
                <a:gd name="connsiteX0" fmla="*/ 0 w 2419350"/>
                <a:gd name="connsiteY0" fmla="*/ 0 h 286944"/>
                <a:gd name="connsiteX1" fmla="*/ 6667 w 2419350"/>
                <a:gd name="connsiteY1" fmla="*/ 0 h 286944"/>
                <a:gd name="connsiteX2" fmla="*/ 6667 w 2419350"/>
                <a:gd name="connsiteY2" fmla="*/ 5701 h 286944"/>
                <a:gd name="connsiteX3" fmla="*/ 11430 w 2419350"/>
                <a:gd name="connsiteY3" fmla="*/ 5701 h 286944"/>
                <a:gd name="connsiteX4" fmla="*/ 11430 w 2419350"/>
                <a:gd name="connsiteY4" fmla="*/ 19003 h 286944"/>
                <a:gd name="connsiteX5" fmla="*/ 184785 w 2419350"/>
                <a:gd name="connsiteY5" fmla="*/ 19003 h 286944"/>
                <a:gd name="connsiteX6" fmla="*/ 184785 w 2419350"/>
                <a:gd name="connsiteY6" fmla="*/ 30405 h 286944"/>
                <a:gd name="connsiteX7" fmla="*/ 239077 w 2419350"/>
                <a:gd name="connsiteY7" fmla="*/ 30405 h 286944"/>
                <a:gd name="connsiteX8" fmla="*/ 239077 w 2419350"/>
                <a:gd name="connsiteY8" fmla="*/ 34205 h 286944"/>
                <a:gd name="connsiteX9" fmla="*/ 284797 w 2419350"/>
                <a:gd name="connsiteY9" fmla="*/ 34205 h 286944"/>
                <a:gd name="connsiteX10" fmla="*/ 284797 w 2419350"/>
                <a:gd name="connsiteY10" fmla="*/ 41807 h 286944"/>
                <a:gd name="connsiteX11" fmla="*/ 360997 w 2419350"/>
                <a:gd name="connsiteY11" fmla="*/ 41807 h 286944"/>
                <a:gd name="connsiteX12" fmla="*/ 360997 w 2419350"/>
                <a:gd name="connsiteY12" fmla="*/ 49408 h 286944"/>
                <a:gd name="connsiteX13" fmla="*/ 441960 w 2419350"/>
                <a:gd name="connsiteY13" fmla="*/ 49408 h 286944"/>
                <a:gd name="connsiteX14" fmla="*/ 441960 w 2419350"/>
                <a:gd name="connsiteY14" fmla="*/ 57009 h 286944"/>
                <a:gd name="connsiteX15" fmla="*/ 641985 w 2419350"/>
                <a:gd name="connsiteY15" fmla="*/ 57009 h 286944"/>
                <a:gd name="connsiteX16" fmla="*/ 641985 w 2419350"/>
                <a:gd name="connsiteY16" fmla="*/ 64610 h 286944"/>
                <a:gd name="connsiteX17" fmla="*/ 667703 w 2419350"/>
                <a:gd name="connsiteY17" fmla="*/ 64610 h 286944"/>
                <a:gd name="connsiteX18" fmla="*/ 667703 w 2419350"/>
                <a:gd name="connsiteY18" fmla="*/ 70311 h 286944"/>
                <a:gd name="connsiteX19" fmla="*/ 739140 w 2419350"/>
                <a:gd name="connsiteY19" fmla="*/ 70311 h 286944"/>
                <a:gd name="connsiteX20" fmla="*/ 739140 w 2419350"/>
                <a:gd name="connsiteY20" fmla="*/ 76012 h 286944"/>
                <a:gd name="connsiteX21" fmla="*/ 832485 w 2419350"/>
                <a:gd name="connsiteY21" fmla="*/ 76012 h 286944"/>
                <a:gd name="connsiteX22" fmla="*/ 832485 w 2419350"/>
                <a:gd name="connsiteY22" fmla="*/ 89314 h 286944"/>
                <a:gd name="connsiteX23" fmla="*/ 938213 w 2419350"/>
                <a:gd name="connsiteY23" fmla="*/ 89314 h 286944"/>
                <a:gd name="connsiteX24" fmla="*/ 938213 w 2419350"/>
                <a:gd name="connsiteY24" fmla="*/ 95015 h 286944"/>
                <a:gd name="connsiteX25" fmla="*/ 1042035 w 2419350"/>
                <a:gd name="connsiteY25" fmla="*/ 95015 h 286944"/>
                <a:gd name="connsiteX26" fmla="*/ 1042035 w 2419350"/>
                <a:gd name="connsiteY26" fmla="*/ 105466 h 286944"/>
                <a:gd name="connsiteX27" fmla="*/ 1062038 w 2419350"/>
                <a:gd name="connsiteY27" fmla="*/ 105466 h 286944"/>
                <a:gd name="connsiteX28" fmla="*/ 1062038 w 2419350"/>
                <a:gd name="connsiteY28" fmla="*/ 113068 h 286944"/>
                <a:gd name="connsiteX29" fmla="*/ 1165860 w 2419350"/>
                <a:gd name="connsiteY29" fmla="*/ 113068 h 286944"/>
                <a:gd name="connsiteX30" fmla="*/ 1165860 w 2419350"/>
                <a:gd name="connsiteY30" fmla="*/ 132071 h 286944"/>
                <a:gd name="connsiteX31" fmla="*/ 1180148 w 2419350"/>
                <a:gd name="connsiteY31" fmla="*/ 132071 h 286944"/>
                <a:gd name="connsiteX32" fmla="*/ 1180148 w 2419350"/>
                <a:gd name="connsiteY32" fmla="*/ 137771 h 286944"/>
                <a:gd name="connsiteX33" fmla="*/ 1338263 w 2419350"/>
                <a:gd name="connsiteY33" fmla="*/ 137771 h 286944"/>
                <a:gd name="connsiteX34" fmla="*/ 1338263 w 2419350"/>
                <a:gd name="connsiteY34" fmla="*/ 144422 h 286944"/>
                <a:gd name="connsiteX35" fmla="*/ 1610678 w 2419350"/>
                <a:gd name="connsiteY35" fmla="*/ 144422 h 286944"/>
                <a:gd name="connsiteX36" fmla="*/ 1610678 w 2419350"/>
                <a:gd name="connsiteY36" fmla="*/ 155824 h 286944"/>
                <a:gd name="connsiteX37" fmla="*/ 1678305 w 2419350"/>
                <a:gd name="connsiteY37" fmla="*/ 155824 h 286944"/>
                <a:gd name="connsiteX38" fmla="*/ 1678305 w 2419350"/>
                <a:gd name="connsiteY38" fmla="*/ 173877 h 286944"/>
                <a:gd name="connsiteX39" fmla="*/ 1739265 w 2419350"/>
                <a:gd name="connsiteY39" fmla="*/ 173877 h 286944"/>
                <a:gd name="connsiteX40" fmla="*/ 1739265 w 2419350"/>
                <a:gd name="connsiteY40" fmla="*/ 193830 h 286944"/>
                <a:gd name="connsiteX41" fmla="*/ 1764982 w 2419350"/>
                <a:gd name="connsiteY41" fmla="*/ 193830 h 286944"/>
                <a:gd name="connsiteX42" fmla="*/ 1764982 w 2419350"/>
                <a:gd name="connsiteY42" fmla="*/ 205232 h 286944"/>
                <a:gd name="connsiteX43" fmla="*/ 1880235 w 2419350"/>
                <a:gd name="connsiteY43" fmla="*/ 205232 h 286944"/>
                <a:gd name="connsiteX44" fmla="*/ 1880235 w 2419350"/>
                <a:gd name="connsiteY44" fmla="*/ 222335 h 286944"/>
                <a:gd name="connsiteX45" fmla="*/ 1987867 w 2419350"/>
                <a:gd name="connsiteY45" fmla="*/ 222335 h 286944"/>
                <a:gd name="connsiteX46" fmla="*/ 1987867 w 2419350"/>
                <a:gd name="connsiteY46" fmla="*/ 246088 h 286944"/>
                <a:gd name="connsiteX47" fmla="*/ 2258378 w 2419350"/>
                <a:gd name="connsiteY47" fmla="*/ 246088 h 286944"/>
                <a:gd name="connsiteX48" fmla="*/ 2258378 w 2419350"/>
                <a:gd name="connsiteY48" fmla="*/ 286945 h 286944"/>
                <a:gd name="connsiteX49" fmla="*/ 2419350 w 2419350"/>
                <a:gd name="connsiteY49" fmla="*/ 286945 h 28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19350" h="286944">
                  <a:moveTo>
                    <a:pt x="0" y="0"/>
                  </a:moveTo>
                  <a:lnTo>
                    <a:pt x="6667" y="0"/>
                  </a:lnTo>
                  <a:lnTo>
                    <a:pt x="6667" y="5701"/>
                  </a:lnTo>
                  <a:lnTo>
                    <a:pt x="11430" y="5701"/>
                  </a:lnTo>
                  <a:lnTo>
                    <a:pt x="11430" y="19003"/>
                  </a:lnTo>
                  <a:lnTo>
                    <a:pt x="184785" y="19003"/>
                  </a:lnTo>
                  <a:lnTo>
                    <a:pt x="184785" y="30405"/>
                  </a:lnTo>
                  <a:lnTo>
                    <a:pt x="239077" y="30405"/>
                  </a:lnTo>
                  <a:lnTo>
                    <a:pt x="239077" y="34205"/>
                  </a:lnTo>
                  <a:lnTo>
                    <a:pt x="284797" y="34205"/>
                  </a:lnTo>
                  <a:lnTo>
                    <a:pt x="284797" y="41807"/>
                  </a:lnTo>
                  <a:lnTo>
                    <a:pt x="360997" y="41807"/>
                  </a:lnTo>
                  <a:lnTo>
                    <a:pt x="360997" y="49408"/>
                  </a:lnTo>
                  <a:lnTo>
                    <a:pt x="441960" y="49408"/>
                  </a:lnTo>
                  <a:lnTo>
                    <a:pt x="441960" y="57009"/>
                  </a:lnTo>
                  <a:lnTo>
                    <a:pt x="641985" y="57009"/>
                  </a:lnTo>
                  <a:lnTo>
                    <a:pt x="641985" y="64610"/>
                  </a:lnTo>
                  <a:lnTo>
                    <a:pt x="667703" y="64610"/>
                  </a:lnTo>
                  <a:lnTo>
                    <a:pt x="667703" y="70311"/>
                  </a:lnTo>
                  <a:lnTo>
                    <a:pt x="739140" y="70311"/>
                  </a:lnTo>
                  <a:lnTo>
                    <a:pt x="739140" y="76012"/>
                  </a:lnTo>
                  <a:lnTo>
                    <a:pt x="832485" y="76012"/>
                  </a:lnTo>
                  <a:lnTo>
                    <a:pt x="832485" y="89314"/>
                  </a:lnTo>
                  <a:lnTo>
                    <a:pt x="938213" y="89314"/>
                  </a:lnTo>
                  <a:lnTo>
                    <a:pt x="938213" y="95015"/>
                  </a:lnTo>
                  <a:lnTo>
                    <a:pt x="1042035" y="95015"/>
                  </a:lnTo>
                  <a:lnTo>
                    <a:pt x="1042035" y="105466"/>
                  </a:lnTo>
                  <a:lnTo>
                    <a:pt x="1062038" y="105466"/>
                  </a:lnTo>
                  <a:lnTo>
                    <a:pt x="1062038" y="113068"/>
                  </a:lnTo>
                  <a:lnTo>
                    <a:pt x="1165860" y="113068"/>
                  </a:lnTo>
                  <a:lnTo>
                    <a:pt x="1165860" y="132071"/>
                  </a:lnTo>
                  <a:lnTo>
                    <a:pt x="1180148" y="132071"/>
                  </a:lnTo>
                  <a:lnTo>
                    <a:pt x="1180148" y="137771"/>
                  </a:lnTo>
                  <a:lnTo>
                    <a:pt x="1338263" y="137771"/>
                  </a:lnTo>
                  <a:lnTo>
                    <a:pt x="1338263" y="144422"/>
                  </a:lnTo>
                  <a:lnTo>
                    <a:pt x="1610678" y="144422"/>
                  </a:lnTo>
                  <a:lnTo>
                    <a:pt x="1610678" y="155824"/>
                  </a:lnTo>
                  <a:lnTo>
                    <a:pt x="1678305" y="155824"/>
                  </a:lnTo>
                  <a:lnTo>
                    <a:pt x="1678305" y="173877"/>
                  </a:lnTo>
                  <a:lnTo>
                    <a:pt x="1739265" y="173877"/>
                  </a:lnTo>
                  <a:lnTo>
                    <a:pt x="1739265" y="193830"/>
                  </a:lnTo>
                  <a:lnTo>
                    <a:pt x="1764982" y="193830"/>
                  </a:lnTo>
                  <a:lnTo>
                    <a:pt x="1764982" y="205232"/>
                  </a:lnTo>
                  <a:lnTo>
                    <a:pt x="1880235" y="205232"/>
                  </a:lnTo>
                  <a:lnTo>
                    <a:pt x="1880235" y="222335"/>
                  </a:lnTo>
                  <a:lnTo>
                    <a:pt x="1987867" y="222335"/>
                  </a:lnTo>
                  <a:lnTo>
                    <a:pt x="1987867" y="246088"/>
                  </a:lnTo>
                  <a:lnTo>
                    <a:pt x="2258378" y="246088"/>
                  </a:lnTo>
                  <a:lnTo>
                    <a:pt x="2258378" y="286945"/>
                  </a:lnTo>
                  <a:lnTo>
                    <a:pt x="2419350" y="286945"/>
                  </a:lnTo>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115" name="Graphic 137">
              <a:extLst>
                <a:ext uri="{FF2B5EF4-FFF2-40B4-BE49-F238E27FC236}">
                  <a16:creationId xmlns:a16="http://schemas.microsoft.com/office/drawing/2014/main" id="{4082859A-F29B-6FF5-3183-F1A766380E0E}"/>
                </a:ext>
              </a:extLst>
            </p:cNvPr>
            <p:cNvGrpSpPr/>
            <p:nvPr/>
          </p:nvGrpSpPr>
          <p:grpSpPr>
            <a:xfrm>
              <a:off x="3244215" y="1666258"/>
              <a:ext cx="2435542" cy="304997"/>
              <a:chOff x="3244215" y="1666258"/>
              <a:chExt cx="2435542" cy="304997"/>
            </a:xfrm>
            <a:noFill/>
          </p:grpSpPr>
          <p:sp>
            <p:nvSpPr>
              <p:cNvPr id="116" name="Freeform 142">
                <a:extLst>
                  <a:ext uri="{FF2B5EF4-FFF2-40B4-BE49-F238E27FC236}">
                    <a16:creationId xmlns:a16="http://schemas.microsoft.com/office/drawing/2014/main" id="{173843CE-0CFD-EAD8-00CC-61BC2436F594}"/>
                  </a:ext>
                </a:extLst>
              </p:cNvPr>
              <p:cNvSpPr/>
              <p:nvPr/>
            </p:nvSpPr>
            <p:spPr>
              <a:xfrm>
                <a:off x="5653087"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7" name="Freeform 143">
                <a:extLst>
                  <a:ext uri="{FF2B5EF4-FFF2-40B4-BE49-F238E27FC236}">
                    <a16:creationId xmlns:a16="http://schemas.microsoft.com/office/drawing/2014/main" id="{3DDBE5BD-62C3-0853-59E1-49FACA067323}"/>
                  </a:ext>
                </a:extLst>
              </p:cNvPr>
              <p:cNvSpPr/>
              <p:nvPr/>
            </p:nvSpPr>
            <p:spPr>
              <a:xfrm>
                <a:off x="5629275"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8" name="Freeform 144">
                <a:extLst>
                  <a:ext uri="{FF2B5EF4-FFF2-40B4-BE49-F238E27FC236}">
                    <a16:creationId xmlns:a16="http://schemas.microsoft.com/office/drawing/2014/main" id="{2FEA9716-CC92-6D8B-5095-43F6BEAF18D2}"/>
                  </a:ext>
                </a:extLst>
              </p:cNvPr>
              <p:cNvSpPr/>
              <p:nvPr/>
            </p:nvSpPr>
            <p:spPr>
              <a:xfrm>
                <a:off x="5623560"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19" name="Freeform 145">
                <a:extLst>
                  <a:ext uri="{FF2B5EF4-FFF2-40B4-BE49-F238E27FC236}">
                    <a16:creationId xmlns:a16="http://schemas.microsoft.com/office/drawing/2014/main" id="{EC035D95-A8CC-BFE2-37A8-32592D942635}"/>
                  </a:ext>
                </a:extLst>
              </p:cNvPr>
              <p:cNvSpPr/>
              <p:nvPr/>
            </p:nvSpPr>
            <p:spPr>
              <a:xfrm>
                <a:off x="5591175"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0" name="Freeform 146">
                <a:extLst>
                  <a:ext uri="{FF2B5EF4-FFF2-40B4-BE49-F238E27FC236}">
                    <a16:creationId xmlns:a16="http://schemas.microsoft.com/office/drawing/2014/main" id="{0EDAA57E-4263-AA7B-C4EB-B48CF12AC2AA}"/>
                  </a:ext>
                </a:extLst>
              </p:cNvPr>
              <p:cNvSpPr/>
              <p:nvPr/>
            </p:nvSpPr>
            <p:spPr>
              <a:xfrm>
                <a:off x="5582602"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1" name="Freeform 147">
                <a:extLst>
                  <a:ext uri="{FF2B5EF4-FFF2-40B4-BE49-F238E27FC236}">
                    <a16:creationId xmlns:a16="http://schemas.microsoft.com/office/drawing/2014/main" id="{68EFD9C5-3335-60A6-BD0A-9FF1B0005434}"/>
                  </a:ext>
                </a:extLst>
              </p:cNvPr>
              <p:cNvSpPr/>
              <p:nvPr/>
            </p:nvSpPr>
            <p:spPr>
              <a:xfrm>
                <a:off x="5574982"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2" name="Freeform 148">
                <a:extLst>
                  <a:ext uri="{FF2B5EF4-FFF2-40B4-BE49-F238E27FC236}">
                    <a16:creationId xmlns:a16="http://schemas.microsoft.com/office/drawing/2014/main" id="{BA031C3F-00FB-5969-5698-A87D8418386D}"/>
                  </a:ext>
                </a:extLst>
              </p:cNvPr>
              <p:cNvSpPr/>
              <p:nvPr/>
            </p:nvSpPr>
            <p:spPr>
              <a:xfrm>
                <a:off x="5566410"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3" name="Freeform 149">
                <a:extLst>
                  <a:ext uri="{FF2B5EF4-FFF2-40B4-BE49-F238E27FC236}">
                    <a16:creationId xmlns:a16="http://schemas.microsoft.com/office/drawing/2014/main" id="{7FB01954-1A59-AE97-3DEA-9F76A1EA875F}"/>
                  </a:ext>
                </a:extLst>
              </p:cNvPr>
              <p:cNvSpPr/>
              <p:nvPr/>
            </p:nvSpPr>
            <p:spPr>
              <a:xfrm>
                <a:off x="5557837"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4" name="Freeform 150">
                <a:extLst>
                  <a:ext uri="{FF2B5EF4-FFF2-40B4-BE49-F238E27FC236}">
                    <a16:creationId xmlns:a16="http://schemas.microsoft.com/office/drawing/2014/main" id="{B4E1401F-F791-E6BD-741B-DD6F601F2883}"/>
                  </a:ext>
                </a:extLst>
              </p:cNvPr>
              <p:cNvSpPr/>
              <p:nvPr/>
            </p:nvSpPr>
            <p:spPr>
              <a:xfrm>
                <a:off x="5520690"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5" name="Freeform 151">
                <a:extLst>
                  <a:ext uri="{FF2B5EF4-FFF2-40B4-BE49-F238E27FC236}">
                    <a16:creationId xmlns:a16="http://schemas.microsoft.com/office/drawing/2014/main" id="{D44043B2-E7E2-318E-938E-ADC6E41AF35C}"/>
                  </a:ext>
                </a:extLst>
              </p:cNvPr>
              <p:cNvSpPr/>
              <p:nvPr/>
            </p:nvSpPr>
            <p:spPr>
              <a:xfrm>
                <a:off x="5516880"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6" name="Freeform 152">
                <a:extLst>
                  <a:ext uri="{FF2B5EF4-FFF2-40B4-BE49-F238E27FC236}">
                    <a16:creationId xmlns:a16="http://schemas.microsoft.com/office/drawing/2014/main" id="{54A5D1DB-69C3-6F41-293F-0B33DADACFEE}"/>
                  </a:ext>
                </a:extLst>
              </p:cNvPr>
              <p:cNvSpPr/>
              <p:nvPr/>
            </p:nvSpPr>
            <p:spPr>
              <a:xfrm>
                <a:off x="5494972"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7" name="Freeform 153">
                <a:extLst>
                  <a:ext uri="{FF2B5EF4-FFF2-40B4-BE49-F238E27FC236}">
                    <a16:creationId xmlns:a16="http://schemas.microsoft.com/office/drawing/2014/main" id="{A25E2F6B-8C3F-E2BA-0E67-17AEF1A93669}"/>
                  </a:ext>
                </a:extLst>
              </p:cNvPr>
              <p:cNvSpPr/>
              <p:nvPr/>
            </p:nvSpPr>
            <p:spPr>
              <a:xfrm>
                <a:off x="5487352"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8" name="Freeform 154">
                <a:extLst>
                  <a:ext uri="{FF2B5EF4-FFF2-40B4-BE49-F238E27FC236}">
                    <a16:creationId xmlns:a16="http://schemas.microsoft.com/office/drawing/2014/main" id="{7C08B128-79F4-4063-B195-D5B49D3F687D}"/>
                  </a:ext>
                </a:extLst>
              </p:cNvPr>
              <p:cNvSpPr/>
              <p:nvPr/>
            </p:nvSpPr>
            <p:spPr>
              <a:xfrm>
                <a:off x="5481637"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29" name="Freeform 155">
                <a:extLst>
                  <a:ext uri="{FF2B5EF4-FFF2-40B4-BE49-F238E27FC236}">
                    <a16:creationId xmlns:a16="http://schemas.microsoft.com/office/drawing/2014/main" id="{F456BDF5-BAB4-466F-DB8C-767A9F1F335F}"/>
                  </a:ext>
                </a:extLst>
              </p:cNvPr>
              <p:cNvSpPr/>
              <p:nvPr/>
            </p:nvSpPr>
            <p:spPr>
              <a:xfrm>
                <a:off x="5457825"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0" name="Freeform 156">
                <a:extLst>
                  <a:ext uri="{FF2B5EF4-FFF2-40B4-BE49-F238E27FC236}">
                    <a16:creationId xmlns:a16="http://schemas.microsoft.com/office/drawing/2014/main" id="{94400A2C-31C4-DA0F-E74F-CBD1C03D5EE7}"/>
                  </a:ext>
                </a:extLst>
              </p:cNvPr>
              <p:cNvSpPr/>
              <p:nvPr/>
            </p:nvSpPr>
            <p:spPr>
              <a:xfrm>
                <a:off x="5434012"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1" name="Freeform 157">
                <a:extLst>
                  <a:ext uri="{FF2B5EF4-FFF2-40B4-BE49-F238E27FC236}">
                    <a16:creationId xmlns:a16="http://schemas.microsoft.com/office/drawing/2014/main" id="{AC6D41C3-420C-51B6-5F1F-07B32F441B28}"/>
                  </a:ext>
                </a:extLst>
              </p:cNvPr>
              <p:cNvSpPr/>
              <p:nvPr/>
            </p:nvSpPr>
            <p:spPr>
              <a:xfrm>
                <a:off x="5415915"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2" name="Freeform 158">
                <a:extLst>
                  <a:ext uri="{FF2B5EF4-FFF2-40B4-BE49-F238E27FC236}">
                    <a16:creationId xmlns:a16="http://schemas.microsoft.com/office/drawing/2014/main" id="{82B2D61E-26FD-6D13-3AC6-2D75B52110C9}"/>
                  </a:ext>
                </a:extLst>
              </p:cNvPr>
              <p:cNvSpPr/>
              <p:nvPr/>
            </p:nvSpPr>
            <p:spPr>
              <a:xfrm>
                <a:off x="5244465"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3" name="Freeform 159">
                <a:extLst>
                  <a:ext uri="{FF2B5EF4-FFF2-40B4-BE49-F238E27FC236}">
                    <a16:creationId xmlns:a16="http://schemas.microsoft.com/office/drawing/2014/main" id="{E37F21DA-396D-48CC-88EA-7C39E12B5AA3}"/>
                  </a:ext>
                </a:extLst>
              </p:cNvPr>
              <p:cNvSpPr/>
              <p:nvPr/>
            </p:nvSpPr>
            <p:spPr>
              <a:xfrm>
                <a:off x="5202555" y="187909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4" name="Freeform 160">
                <a:extLst>
                  <a:ext uri="{FF2B5EF4-FFF2-40B4-BE49-F238E27FC236}">
                    <a16:creationId xmlns:a16="http://schemas.microsoft.com/office/drawing/2014/main" id="{391492E4-F742-C27C-8EAE-F555F352F719}"/>
                  </a:ext>
                </a:extLst>
              </p:cNvPr>
              <p:cNvSpPr/>
              <p:nvPr/>
            </p:nvSpPr>
            <p:spPr>
              <a:xfrm>
                <a:off x="5144452" y="187909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5" name="Freeform 161">
                <a:extLst>
                  <a:ext uri="{FF2B5EF4-FFF2-40B4-BE49-F238E27FC236}">
                    <a16:creationId xmlns:a16="http://schemas.microsoft.com/office/drawing/2014/main" id="{918EF79B-225A-9D39-F6F1-DBF5746FAC71}"/>
                  </a:ext>
                </a:extLst>
              </p:cNvPr>
              <p:cNvSpPr/>
              <p:nvPr/>
            </p:nvSpPr>
            <p:spPr>
              <a:xfrm>
                <a:off x="5120640" y="187909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6" name="Freeform 162">
                <a:extLst>
                  <a:ext uri="{FF2B5EF4-FFF2-40B4-BE49-F238E27FC236}">
                    <a16:creationId xmlns:a16="http://schemas.microsoft.com/office/drawing/2014/main" id="{B4B0B803-CCD8-C7C0-C033-24ED376AE739}"/>
                  </a:ext>
                </a:extLst>
              </p:cNvPr>
              <p:cNvSpPr/>
              <p:nvPr/>
            </p:nvSpPr>
            <p:spPr>
              <a:xfrm>
                <a:off x="5110162" y="186103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7" name="Freeform 163">
                <a:extLst>
                  <a:ext uri="{FF2B5EF4-FFF2-40B4-BE49-F238E27FC236}">
                    <a16:creationId xmlns:a16="http://schemas.microsoft.com/office/drawing/2014/main" id="{9B14222D-EB7E-FD98-8F8A-A86430085A5B}"/>
                  </a:ext>
                </a:extLst>
              </p:cNvPr>
              <p:cNvSpPr/>
              <p:nvPr/>
            </p:nvSpPr>
            <p:spPr>
              <a:xfrm>
                <a:off x="5090160" y="186103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8" name="Freeform 164">
                <a:extLst>
                  <a:ext uri="{FF2B5EF4-FFF2-40B4-BE49-F238E27FC236}">
                    <a16:creationId xmlns:a16="http://schemas.microsoft.com/office/drawing/2014/main" id="{1298D3C6-A2F5-DA27-2CF0-E62B8FDACA18}"/>
                  </a:ext>
                </a:extLst>
              </p:cNvPr>
              <p:cNvSpPr/>
              <p:nvPr/>
            </p:nvSpPr>
            <p:spPr>
              <a:xfrm>
                <a:off x="4961572" y="183443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9" name="Freeform 165">
                <a:extLst>
                  <a:ext uri="{FF2B5EF4-FFF2-40B4-BE49-F238E27FC236}">
                    <a16:creationId xmlns:a16="http://schemas.microsoft.com/office/drawing/2014/main" id="{E4B14727-3748-AF23-C9E2-34A9CCD30445}"/>
                  </a:ext>
                </a:extLst>
              </p:cNvPr>
              <p:cNvSpPr/>
              <p:nvPr/>
            </p:nvSpPr>
            <p:spPr>
              <a:xfrm>
                <a:off x="4982527" y="184583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0" name="Freeform 166">
                <a:extLst>
                  <a:ext uri="{FF2B5EF4-FFF2-40B4-BE49-F238E27FC236}">
                    <a16:creationId xmlns:a16="http://schemas.microsoft.com/office/drawing/2014/main" id="{7CDA9D48-5385-3527-2AC2-FD42E84B0414}"/>
                  </a:ext>
                </a:extLst>
              </p:cNvPr>
              <p:cNvSpPr/>
              <p:nvPr/>
            </p:nvSpPr>
            <p:spPr>
              <a:xfrm>
                <a:off x="4971097" y="184583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5"/>
                      <a:pt x="5971"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1" name="Freeform 167">
                <a:extLst>
                  <a:ext uri="{FF2B5EF4-FFF2-40B4-BE49-F238E27FC236}">
                    <a16:creationId xmlns:a16="http://schemas.microsoft.com/office/drawing/2014/main" id="{9B0C35BC-8597-0F0A-9915-44252C856F2F}"/>
                  </a:ext>
                </a:extLst>
              </p:cNvPr>
              <p:cNvSpPr/>
              <p:nvPr/>
            </p:nvSpPr>
            <p:spPr>
              <a:xfrm>
                <a:off x="4961572" y="184583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5"/>
                      <a:pt x="5971"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2" name="Freeform 168">
                <a:extLst>
                  <a:ext uri="{FF2B5EF4-FFF2-40B4-BE49-F238E27FC236}">
                    <a16:creationId xmlns:a16="http://schemas.microsoft.com/office/drawing/2014/main" id="{C48721D9-BB4F-24F3-1A76-0287037AC3AE}"/>
                  </a:ext>
                </a:extLst>
              </p:cNvPr>
              <p:cNvSpPr/>
              <p:nvPr/>
            </p:nvSpPr>
            <p:spPr>
              <a:xfrm>
                <a:off x="4934902" y="183443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3" name="Freeform 169">
                <a:extLst>
                  <a:ext uri="{FF2B5EF4-FFF2-40B4-BE49-F238E27FC236}">
                    <a16:creationId xmlns:a16="http://schemas.microsoft.com/office/drawing/2014/main" id="{25C66ABD-3F24-C048-8669-D170403C7510}"/>
                  </a:ext>
                </a:extLst>
              </p:cNvPr>
              <p:cNvSpPr/>
              <p:nvPr/>
            </p:nvSpPr>
            <p:spPr>
              <a:xfrm>
                <a:off x="5069205" y="186103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4" name="Freeform 170">
                <a:extLst>
                  <a:ext uri="{FF2B5EF4-FFF2-40B4-BE49-F238E27FC236}">
                    <a16:creationId xmlns:a16="http://schemas.microsoft.com/office/drawing/2014/main" id="{53B5F42B-AB88-5937-3767-04345E28002A}"/>
                  </a:ext>
                </a:extLst>
              </p:cNvPr>
              <p:cNvSpPr/>
              <p:nvPr/>
            </p:nvSpPr>
            <p:spPr>
              <a:xfrm>
                <a:off x="5285422"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5" name="Freeform 171">
                <a:extLst>
                  <a:ext uri="{FF2B5EF4-FFF2-40B4-BE49-F238E27FC236}">
                    <a16:creationId xmlns:a16="http://schemas.microsoft.com/office/drawing/2014/main" id="{E8599AAA-3426-4B68-CF21-1D5C3CB600B0}"/>
                  </a:ext>
                </a:extLst>
              </p:cNvPr>
              <p:cNvSpPr/>
              <p:nvPr/>
            </p:nvSpPr>
            <p:spPr>
              <a:xfrm>
                <a:off x="5298757"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6" name="Freeform 172">
                <a:extLst>
                  <a:ext uri="{FF2B5EF4-FFF2-40B4-BE49-F238E27FC236}">
                    <a16:creationId xmlns:a16="http://schemas.microsoft.com/office/drawing/2014/main" id="{DDD6BABA-1F1C-3554-3C76-235F7D081ADF}"/>
                  </a:ext>
                </a:extLst>
              </p:cNvPr>
              <p:cNvSpPr/>
              <p:nvPr/>
            </p:nvSpPr>
            <p:spPr>
              <a:xfrm>
                <a:off x="5322570"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7" name="Freeform 173">
                <a:extLst>
                  <a:ext uri="{FF2B5EF4-FFF2-40B4-BE49-F238E27FC236}">
                    <a16:creationId xmlns:a16="http://schemas.microsoft.com/office/drawing/2014/main" id="{A18E5F03-CA11-7D74-703E-C8F7E35DD434}"/>
                  </a:ext>
                </a:extLst>
              </p:cNvPr>
              <p:cNvSpPr/>
              <p:nvPr/>
            </p:nvSpPr>
            <p:spPr>
              <a:xfrm>
                <a:off x="5346382"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8" name="Freeform 174">
                <a:extLst>
                  <a:ext uri="{FF2B5EF4-FFF2-40B4-BE49-F238E27FC236}">
                    <a16:creationId xmlns:a16="http://schemas.microsoft.com/office/drawing/2014/main" id="{514078ED-0581-66D6-2A2C-94236669072C}"/>
                  </a:ext>
                </a:extLst>
              </p:cNvPr>
              <p:cNvSpPr/>
              <p:nvPr/>
            </p:nvSpPr>
            <p:spPr>
              <a:xfrm>
                <a:off x="5361622"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9" name="Freeform 175">
                <a:extLst>
                  <a:ext uri="{FF2B5EF4-FFF2-40B4-BE49-F238E27FC236}">
                    <a16:creationId xmlns:a16="http://schemas.microsoft.com/office/drawing/2014/main" id="{8572D50C-E5C8-58A6-7468-A9D88776C615}"/>
                  </a:ext>
                </a:extLst>
              </p:cNvPr>
              <p:cNvSpPr/>
              <p:nvPr/>
            </p:nvSpPr>
            <p:spPr>
              <a:xfrm>
                <a:off x="5377815"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0" name="Freeform 176">
                <a:extLst>
                  <a:ext uri="{FF2B5EF4-FFF2-40B4-BE49-F238E27FC236}">
                    <a16:creationId xmlns:a16="http://schemas.microsoft.com/office/drawing/2014/main" id="{517191AF-CE1F-DE97-16E8-172F932BC98D}"/>
                  </a:ext>
                </a:extLst>
              </p:cNvPr>
              <p:cNvSpPr/>
              <p:nvPr/>
            </p:nvSpPr>
            <p:spPr>
              <a:xfrm>
                <a:off x="5382577"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1" name="Freeform 177">
                <a:extLst>
                  <a:ext uri="{FF2B5EF4-FFF2-40B4-BE49-F238E27FC236}">
                    <a16:creationId xmlns:a16="http://schemas.microsoft.com/office/drawing/2014/main" id="{AC8C41DA-F954-039B-38CE-84A5AAE67D1F}"/>
                  </a:ext>
                </a:extLst>
              </p:cNvPr>
              <p:cNvSpPr/>
              <p:nvPr/>
            </p:nvSpPr>
            <p:spPr>
              <a:xfrm>
                <a:off x="5388292"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2" name="Freeform 178">
                <a:extLst>
                  <a:ext uri="{FF2B5EF4-FFF2-40B4-BE49-F238E27FC236}">
                    <a16:creationId xmlns:a16="http://schemas.microsoft.com/office/drawing/2014/main" id="{0B4FC5E1-47E5-6FBE-F79B-0E3BBD0A09FE}"/>
                  </a:ext>
                </a:extLst>
              </p:cNvPr>
              <p:cNvSpPr/>
              <p:nvPr/>
            </p:nvSpPr>
            <p:spPr>
              <a:xfrm>
                <a:off x="5394007" y="190189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3" name="Freeform 179">
                <a:extLst>
                  <a:ext uri="{FF2B5EF4-FFF2-40B4-BE49-F238E27FC236}">
                    <a16:creationId xmlns:a16="http://schemas.microsoft.com/office/drawing/2014/main" id="{0F6391C8-26EC-C5C7-2802-70E55F411C55}"/>
                  </a:ext>
                </a:extLst>
              </p:cNvPr>
              <p:cNvSpPr/>
              <p:nvPr/>
            </p:nvSpPr>
            <p:spPr>
              <a:xfrm>
                <a:off x="5399722" y="190094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4" name="Freeform 180">
                <a:extLst>
                  <a:ext uri="{FF2B5EF4-FFF2-40B4-BE49-F238E27FC236}">
                    <a16:creationId xmlns:a16="http://schemas.microsoft.com/office/drawing/2014/main" id="{AB0704CC-7AFA-52D3-D250-8AAEB7E87EEC}"/>
                  </a:ext>
                </a:extLst>
              </p:cNvPr>
              <p:cNvSpPr/>
              <p:nvPr/>
            </p:nvSpPr>
            <p:spPr>
              <a:xfrm>
                <a:off x="5404485" y="190094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5" name="Freeform 181">
                <a:extLst>
                  <a:ext uri="{FF2B5EF4-FFF2-40B4-BE49-F238E27FC236}">
                    <a16:creationId xmlns:a16="http://schemas.microsoft.com/office/drawing/2014/main" id="{CDCDC4E2-FA10-9B07-FD4D-6E420BCF0832}"/>
                  </a:ext>
                </a:extLst>
              </p:cNvPr>
              <p:cNvSpPr/>
              <p:nvPr/>
            </p:nvSpPr>
            <p:spPr>
              <a:xfrm>
                <a:off x="5410200" y="190094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6" name="Freeform 182">
                <a:extLst>
                  <a:ext uri="{FF2B5EF4-FFF2-40B4-BE49-F238E27FC236}">
                    <a16:creationId xmlns:a16="http://schemas.microsoft.com/office/drawing/2014/main" id="{301EF930-7066-28B6-235F-EE88DB147C4A}"/>
                  </a:ext>
                </a:extLst>
              </p:cNvPr>
              <p:cNvSpPr/>
              <p:nvPr/>
            </p:nvSpPr>
            <p:spPr>
              <a:xfrm>
                <a:off x="5005387" y="186293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7" name="Freeform 183">
                <a:extLst>
                  <a:ext uri="{FF2B5EF4-FFF2-40B4-BE49-F238E27FC236}">
                    <a16:creationId xmlns:a16="http://schemas.microsoft.com/office/drawing/2014/main" id="{EBB2C670-AB0A-C253-54EA-F3A14654F17E}"/>
                  </a:ext>
                </a:extLst>
              </p:cNvPr>
              <p:cNvSpPr/>
              <p:nvPr/>
            </p:nvSpPr>
            <p:spPr>
              <a:xfrm>
                <a:off x="5011102" y="186293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8" name="Freeform 184">
                <a:extLst>
                  <a:ext uri="{FF2B5EF4-FFF2-40B4-BE49-F238E27FC236}">
                    <a16:creationId xmlns:a16="http://schemas.microsoft.com/office/drawing/2014/main" id="{9513798C-65FC-2522-3575-D18A4E63E911}"/>
                  </a:ext>
                </a:extLst>
              </p:cNvPr>
              <p:cNvSpPr/>
              <p:nvPr/>
            </p:nvSpPr>
            <p:spPr>
              <a:xfrm>
                <a:off x="5015865" y="186293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59" name="Freeform 185">
                <a:extLst>
                  <a:ext uri="{FF2B5EF4-FFF2-40B4-BE49-F238E27FC236}">
                    <a16:creationId xmlns:a16="http://schemas.microsoft.com/office/drawing/2014/main" id="{C62E9130-59E0-B212-EB28-2F134C79E10F}"/>
                  </a:ext>
                </a:extLst>
              </p:cNvPr>
              <p:cNvSpPr/>
              <p:nvPr/>
            </p:nvSpPr>
            <p:spPr>
              <a:xfrm>
                <a:off x="5021580" y="186198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0" name="Freeform 186">
                <a:extLst>
                  <a:ext uri="{FF2B5EF4-FFF2-40B4-BE49-F238E27FC236}">
                    <a16:creationId xmlns:a16="http://schemas.microsoft.com/office/drawing/2014/main" id="{ACA2C7F7-62D0-2136-579E-37EC70F2A3C0}"/>
                  </a:ext>
                </a:extLst>
              </p:cNvPr>
              <p:cNvSpPr/>
              <p:nvPr/>
            </p:nvSpPr>
            <p:spPr>
              <a:xfrm>
                <a:off x="5027295" y="186198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1" name="Freeform 187">
                <a:extLst>
                  <a:ext uri="{FF2B5EF4-FFF2-40B4-BE49-F238E27FC236}">
                    <a16:creationId xmlns:a16="http://schemas.microsoft.com/office/drawing/2014/main" id="{799BD3D0-96D0-FD0A-F840-2125684EA2C1}"/>
                  </a:ext>
                </a:extLst>
              </p:cNvPr>
              <p:cNvSpPr/>
              <p:nvPr/>
            </p:nvSpPr>
            <p:spPr>
              <a:xfrm>
                <a:off x="4882515" y="182303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2" name="Freeform 188">
                <a:extLst>
                  <a:ext uri="{FF2B5EF4-FFF2-40B4-BE49-F238E27FC236}">
                    <a16:creationId xmlns:a16="http://schemas.microsoft.com/office/drawing/2014/main" id="{7B2B45E9-B638-9BCF-8513-3F88C2B0F6FB}"/>
                  </a:ext>
                </a:extLst>
              </p:cNvPr>
              <p:cNvSpPr/>
              <p:nvPr/>
            </p:nvSpPr>
            <p:spPr>
              <a:xfrm>
                <a:off x="4888230" y="182303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3" name="Freeform 189">
                <a:extLst>
                  <a:ext uri="{FF2B5EF4-FFF2-40B4-BE49-F238E27FC236}">
                    <a16:creationId xmlns:a16="http://schemas.microsoft.com/office/drawing/2014/main" id="{EECD2DEB-739F-8BC9-6976-B6769BABA4A3}"/>
                  </a:ext>
                </a:extLst>
              </p:cNvPr>
              <p:cNvSpPr/>
              <p:nvPr/>
            </p:nvSpPr>
            <p:spPr>
              <a:xfrm>
                <a:off x="4893945" y="182303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4" name="Freeform 190">
                <a:extLst>
                  <a:ext uri="{FF2B5EF4-FFF2-40B4-BE49-F238E27FC236}">
                    <a16:creationId xmlns:a16="http://schemas.microsoft.com/office/drawing/2014/main" id="{6F2BEE2D-E34A-E62D-8083-BC9ED941A04B}"/>
                  </a:ext>
                </a:extLst>
              </p:cNvPr>
              <p:cNvSpPr/>
              <p:nvPr/>
            </p:nvSpPr>
            <p:spPr>
              <a:xfrm>
                <a:off x="4898707" y="182208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5" name="Freeform 191">
                <a:extLst>
                  <a:ext uri="{FF2B5EF4-FFF2-40B4-BE49-F238E27FC236}">
                    <a16:creationId xmlns:a16="http://schemas.microsoft.com/office/drawing/2014/main" id="{BBCA0F24-C66D-CF4A-50E7-225759A50433}"/>
                  </a:ext>
                </a:extLst>
              </p:cNvPr>
              <p:cNvSpPr/>
              <p:nvPr/>
            </p:nvSpPr>
            <p:spPr>
              <a:xfrm>
                <a:off x="4904422" y="182208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6" name="Freeform 192">
                <a:extLst>
                  <a:ext uri="{FF2B5EF4-FFF2-40B4-BE49-F238E27FC236}">
                    <a16:creationId xmlns:a16="http://schemas.microsoft.com/office/drawing/2014/main" id="{EFF224A8-8A7E-2D73-9C3B-1EA1F92CE816}"/>
                  </a:ext>
                </a:extLst>
              </p:cNvPr>
              <p:cNvSpPr/>
              <p:nvPr/>
            </p:nvSpPr>
            <p:spPr>
              <a:xfrm>
                <a:off x="4915852" y="182208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7" name="Freeform 193">
                <a:extLst>
                  <a:ext uri="{FF2B5EF4-FFF2-40B4-BE49-F238E27FC236}">
                    <a16:creationId xmlns:a16="http://schemas.microsoft.com/office/drawing/2014/main" id="{6882165C-FDF8-BB78-D4A1-6385ED2F9DFA}"/>
                  </a:ext>
                </a:extLst>
              </p:cNvPr>
              <p:cNvSpPr/>
              <p:nvPr/>
            </p:nvSpPr>
            <p:spPr>
              <a:xfrm>
                <a:off x="4873942" y="1822083"/>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8" name="Freeform 194">
                <a:extLst>
                  <a:ext uri="{FF2B5EF4-FFF2-40B4-BE49-F238E27FC236}">
                    <a16:creationId xmlns:a16="http://schemas.microsoft.com/office/drawing/2014/main" id="{9ED80640-DBE5-8C72-2FD1-F2050BBAD45D}"/>
                  </a:ext>
                </a:extLst>
              </p:cNvPr>
              <p:cNvSpPr/>
              <p:nvPr/>
            </p:nvSpPr>
            <p:spPr>
              <a:xfrm>
                <a:off x="4727257"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69" name="Freeform 195">
                <a:extLst>
                  <a:ext uri="{FF2B5EF4-FFF2-40B4-BE49-F238E27FC236}">
                    <a16:creationId xmlns:a16="http://schemas.microsoft.com/office/drawing/2014/main" id="{EE5E81C5-F214-0ABC-DCC2-02E97ED5B90E}"/>
                  </a:ext>
                </a:extLst>
              </p:cNvPr>
              <p:cNvSpPr/>
              <p:nvPr/>
            </p:nvSpPr>
            <p:spPr>
              <a:xfrm>
                <a:off x="4733925"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0" name="Freeform 196">
                <a:extLst>
                  <a:ext uri="{FF2B5EF4-FFF2-40B4-BE49-F238E27FC236}">
                    <a16:creationId xmlns:a16="http://schemas.microsoft.com/office/drawing/2014/main" id="{F8ED9FF7-E278-00F9-A58E-D94447C39CF5}"/>
                  </a:ext>
                </a:extLst>
              </p:cNvPr>
              <p:cNvSpPr/>
              <p:nvPr/>
            </p:nvSpPr>
            <p:spPr>
              <a:xfrm>
                <a:off x="4739640"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1" name="Freeform 197">
                <a:extLst>
                  <a:ext uri="{FF2B5EF4-FFF2-40B4-BE49-F238E27FC236}">
                    <a16:creationId xmlns:a16="http://schemas.microsoft.com/office/drawing/2014/main" id="{95FEB017-9F5F-422F-E42A-7F04ECFEE786}"/>
                  </a:ext>
                </a:extLst>
              </p:cNvPr>
              <p:cNvSpPr/>
              <p:nvPr/>
            </p:nvSpPr>
            <p:spPr>
              <a:xfrm>
                <a:off x="4746307"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2" name="Freeform 198">
                <a:extLst>
                  <a:ext uri="{FF2B5EF4-FFF2-40B4-BE49-F238E27FC236}">
                    <a16:creationId xmlns:a16="http://schemas.microsoft.com/office/drawing/2014/main" id="{4699506C-8F4B-95C5-0186-37184B7E3976}"/>
                  </a:ext>
                </a:extLst>
              </p:cNvPr>
              <p:cNvSpPr/>
              <p:nvPr/>
            </p:nvSpPr>
            <p:spPr>
              <a:xfrm>
                <a:off x="4752022"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3" name="Freeform 199">
                <a:extLst>
                  <a:ext uri="{FF2B5EF4-FFF2-40B4-BE49-F238E27FC236}">
                    <a16:creationId xmlns:a16="http://schemas.microsoft.com/office/drawing/2014/main" id="{EDAC2DAA-2E1D-AB40-7D36-ABF5601E375E}"/>
                  </a:ext>
                </a:extLst>
              </p:cNvPr>
              <p:cNvSpPr/>
              <p:nvPr/>
            </p:nvSpPr>
            <p:spPr>
              <a:xfrm>
                <a:off x="4721542"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4" name="Freeform 200">
                <a:extLst>
                  <a:ext uri="{FF2B5EF4-FFF2-40B4-BE49-F238E27FC236}">
                    <a16:creationId xmlns:a16="http://schemas.microsoft.com/office/drawing/2014/main" id="{5C7DBE3F-F7CF-69E4-B875-5D12BB7D2F68}"/>
                  </a:ext>
                </a:extLst>
              </p:cNvPr>
              <p:cNvSpPr/>
              <p:nvPr/>
            </p:nvSpPr>
            <p:spPr>
              <a:xfrm>
                <a:off x="4690110"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5" name="Freeform 201">
                <a:extLst>
                  <a:ext uri="{FF2B5EF4-FFF2-40B4-BE49-F238E27FC236}">
                    <a16:creationId xmlns:a16="http://schemas.microsoft.com/office/drawing/2014/main" id="{18079BB8-17A4-4193-52C6-C2600DCD43A2}"/>
                  </a:ext>
                </a:extLst>
              </p:cNvPr>
              <p:cNvSpPr/>
              <p:nvPr/>
            </p:nvSpPr>
            <p:spPr>
              <a:xfrm>
                <a:off x="4696777"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6" name="Freeform 202">
                <a:extLst>
                  <a:ext uri="{FF2B5EF4-FFF2-40B4-BE49-F238E27FC236}">
                    <a16:creationId xmlns:a16="http://schemas.microsoft.com/office/drawing/2014/main" id="{EEDB86CA-9E33-4F4F-6B2A-92E2C43B38AE}"/>
                  </a:ext>
                </a:extLst>
              </p:cNvPr>
              <p:cNvSpPr/>
              <p:nvPr/>
            </p:nvSpPr>
            <p:spPr>
              <a:xfrm>
                <a:off x="4702492"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7" name="Freeform 203">
                <a:extLst>
                  <a:ext uri="{FF2B5EF4-FFF2-40B4-BE49-F238E27FC236}">
                    <a16:creationId xmlns:a16="http://schemas.microsoft.com/office/drawing/2014/main" id="{90F36CE4-E034-C17D-1EFD-DECCDB78F630}"/>
                  </a:ext>
                </a:extLst>
              </p:cNvPr>
              <p:cNvSpPr/>
              <p:nvPr/>
            </p:nvSpPr>
            <p:spPr>
              <a:xfrm>
                <a:off x="4709160"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8" name="Freeform 204">
                <a:extLst>
                  <a:ext uri="{FF2B5EF4-FFF2-40B4-BE49-F238E27FC236}">
                    <a16:creationId xmlns:a16="http://schemas.microsoft.com/office/drawing/2014/main" id="{96067858-0FCA-DC0D-C88E-469FD1B84205}"/>
                  </a:ext>
                </a:extLst>
              </p:cNvPr>
              <p:cNvSpPr/>
              <p:nvPr/>
            </p:nvSpPr>
            <p:spPr>
              <a:xfrm>
                <a:off x="4714875"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9" name="Freeform 205">
                <a:extLst>
                  <a:ext uri="{FF2B5EF4-FFF2-40B4-BE49-F238E27FC236}">
                    <a16:creationId xmlns:a16="http://schemas.microsoft.com/office/drawing/2014/main" id="{EDEDE590-A19D-7626-7350-D8300C1B0B73}"/>
                  </a:ext>
                </a:extLst>
              </p:cNvPr>
              <p:cNvSpPr/>
              <p:nvPr/>
            </p:nvSpPr>
            <p:spPr>
              <a:xfrm>
                <a:off x="4683442"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0" name="Freeform 206">
                <a:extLst>
                  <a:ext uri="{FF2B5EF4-FFF2-40B4-BE49-F238E27FC236}">
                    <a16:creationId xmlns:a16="http://schemas.microsoft.com/office/drawing/2014/main" id="{6B3F849D-24B0-4A5B-4762-91573DF08487}"/>
                  </a:ext>
                </a:extLst>
              </p:cNvPr>
              <p:cNvSpPr/>
              <p:nvPr/>
            </p:nvSpPr>
            <p:spPr>
              <a:xfrm>
                <a:off x="4533900"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1" name="Freeform 207">
                <a:extLst>
                  <a:ext uri="{FF2B5EF4-FFF2-40B4-BE49-F238E27FC236}">
                    <a16:creationId xmlns:a16="http://schemas.microsoft.com/office/drawing/2014/main" id="{6952E077-8C55-6036-6C16-1136BEBFFD38}"/>
                  </a:ext>
                </a:extLst>
              </p:cNvPr>
              <p:cNvSpPr/>
              <p:nvPr/>
            </p:nvSpPr>
            <p:spPr>
              <a:xfrm>
                <a:off x="4539615"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2" name="Freeform 208">
                <a:extLst>
                  <a:ext uri="{FF2B5EF4-FFF2-40B4-BE49-F238E27FC236}">
                    <a16:creationId xmlns:a16="http://schemas.microsoft.com/office/drawing/2014/main" id="{F6E0A9CA-9A15-EB7D-946C-100DFEB6A2C0}"/>
                  </a:ext>
                </a:extLst>
              </p:cNvPr>
              <p:cNvSpPr/>
              <p:nvPr/>
            </p:nvSpPr>
            <p:spPr>
              <a:xfrm>
                <a:off x="4546282"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3" name="Freeform 209">
                <a:extLst>
                  <a:ext uri="{FF2B5EF4-FFF2-40B4-BE49-F238E27FC236}">
                    <a16:creationId xmlns:a16="http://schemas.microsoft.com/office/drawing/2014/main" id="{62EBB46B-2067-053F-73C8-DF1003C1B846}"/>
                  </a:ext>
                </a:extLst>
              </p:cNvPr>
              <p:cNvSpPr/>
              <p:nvPr/>
            </p:nvSpPr>
            <p:spPr>
              <a:xfrm>
                <a:off x="4552950"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4" name="Freeform 210">
                <a:extLst>
                  <a:ext uri="{FF2B5EF4-FFF2-40B4-BE49-F238E27FC236}">
                    <a16:creationId xmlns:a16="http://schemas.microsoft.com/office/drawing/2014/main" id="{3AC7EFDD-DF02-6BE9-9871-1CE2BC2E5859}"/>
                  </a:ext>
                </a:extLst>
              </p:cNvPr>
              <p:cNvSpPr/>
              <p:nvPr/>
            </p:nvSpPr>
            <p:spPr>
              <a:xfrm>
                <a:off x="4558665"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5" name="Freeform 211">
                <a:extLst>
                  <a:ext uri="{FF2B5EF4-FFF2-40B4-BE49-F238E27FC236}">
                    <a16:creationId xmlns:a16="http://schemas.microsoft.com/office/drawing/2014/main" id="{F6A4B004-35E3-DB24-9DE5-3B6672F1B7E1}"/>
                  </a:ext>
                </a:extLst>
              </p:cNvPr>
              <p:cNvSpPr/>
              <p:nvPr/>
            </p:nvSpPr>
            <p:spPr>
              <a:xfrm>
                <a:off x="4583430"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6" name="Freeform 212">
                <a:extLst>
                  <a:ext uri="{FF2B5EF4-FFF2-40B4-BE49-F238E27FC236}">
                    <a16:creationId xmlns:a16="http://schemas.microsoft.com/office/drawing/2014/main" id="{F365A3AF-B336-4A40-A055-F8A52E7D363F}"/>
                  </a:ext>
                </a:extLst>
              </p:cNvPr>
              <p:cNvSpPr/>
              <p:nvPr/>
            </p:nvSpPr>
            <p:spPr>
              <a:xfrm>
                <a:off x="4590097"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7" name="Freeform 213">
                <a:extLst>
                  <a:ext uri="{FF2B5EF4-FFF2-40B4-BE49-F238E27FC236}">
                    <a16:creationId xmlns:a16="http://schemas.microsoft.com/office/drawing/2014/main" id="{AE79B27D-38C4-834F-21A1-93D782983F25}"/>
                  </a:ext>
                </a:extLst>
              </p:cNvPr>
              <p:cNvSpPr/>
              <p:nvPr/>
            </p:nvSpPr>
            <p:spPr>
              <a:xfrm>
                <a:off x="4595812"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8" name="Freeform 214">
                <a:extLst>
                  <a:ext uri="{FF2B5EF4-FFF2-40B4-BE49-F238E27FC236}">
                    <a16:creationId xmlns:a16="http://schemas.microsoft.com/office/drawing/2014/main" id="{752E96BD-ECC9-6F40-4988-32A93DFB85C3}"/>
                  </a:ext>
                </a:extLst>
              </p:cNvPr>
              <p:cNvSpPr/>
              <p:nvPr/>
            </p:nvSpPr>
            <p:spPr>
              <a:xfrm>
                <a:off x="4602480"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89" name="Freeform 215">
                <a:extLst>
                  <a:ext uri="{FF2B5EF4-FFF2-40B4-BE49-F238E27FC236}">
                    <a16:creationId xmlns:a16="http://schemas.microsoft.com/office/drawing/2014/main" id="{01F21033-A141-9D5E-7B95-C340DCE017F2}"/>
                  </a:ext>
                </a:extLst>
              </p:cNvPr>
              <p:cNvSpPr/>
              <p:nvPr/>
            </p:nvSpPr>
            <p:spPr>
              <a:xfrm>
                <a:off x="4610100"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0" name="Freeform 216">
                <a:extLst>
                  <a:ext uri="{FF2B5EF4-FFF2-40B4-BE49-F238E27FC236}">
                    <a16:creationId xmlns:a16="http://schemas.microsoft.com/office/drawing/2014/main" id="{44E5A11D-9F28-4557-8522-6CD31776338B}"/>
                  </a:ext>
                </a:extLst>
              </p:cNvPr>
              <p:cNvSpPr/>
              <p:nvPr/>
            </p:nvSpPr>
            <p:spPr>
              <a:xfrm>
                <a:off x="4616767"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1" name="Freeform 217">
                <a:extLst>
                  <a:ext uri="{FF2B5EF4-FFF2-40B4-BE49-F238E27FC236}">
                    <a16:creationId xmlns:a16="http://schemas.microsoft.com/office/drawing/2014/main" id="{1E7F910C-F828-C80B-D226-6E35F48136D8}"/>
                  </a:ext>
                </a:extLst>
              </p:cNvPr>
              <p:cNvSpPr/>
              <p:nvPr/>
            </p:nvSpPr>
            <p:spPr>
              <a:xfrm>
                <a:off x="4527232"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2" name="Freeform 218">
                <a:extLst>
                  <a:ext uri="{FF2B5EF4-FFF2-40B4-BE49-F238E27FC236}">
                    <a16:creationId xmlns:a16="http://schemas.microsoft.com/office/drawing/2014/main" id="{703F271B-AA17-FFB7-137A-5D04A926F99E}"/>
                  </a:ext>
                </a:extLst>
              </p:cNvPr>
              <p:cNvSpPr/>
              <p:nvPr/>
            </p:nvSpPr>
            <p:spPr>
              <a:xfrm>
                <a:off x="4496752"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3" name="Freeform 219">
                <a:extLst>
                  <a:ext uri="{FF2B5EF4-FFF2-40B4-BE49-F238E27FC236}">
                    <a16:creationId xmlns:a16="http://schemas.microsoft.com/office/drawing/2014/main" id="{52348AF2-4EF5-6662-01F3-F52F100A1E03}"/>
                  </a:ext>
                </a:extLst>
              </p:cNvPr>
              <p:cNvSpPr/>
              <p:nvPr/>
            </p:nvSpPr>
            <p:spPr>
              <a:xfrm>
                <a:off x="4502467"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4" name="Freeform 220">
                <a:extLst>
                  <a:ext uri="{FF2B5EF4-FFF2-40B4-BE49-F238E27FC236}">
                    <a16:creationId xmlns:a16="http://schemas.microsoft.com/office/drawing/2014/main" id="{3D5AC53A-AB25-FAB1-24EA-F0269F8AA29C}"/>
                  </a:ext>
                </a:extLst>
              </p:cNvPr>
              <p:cNvSpPr/>
              <p:nvPr/>
            </p:nvSpPr>
            <p:spPr>
              <a:xfrm>
                <a:off x="4509135"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5" name="Freeform 221">
                <a:extLst>
                  <a:ext uri="{FF2B5EF4-FFF2-40B4-BE49-F238E27FC236}">
                    <a16:creationId xmlns:a16="http://schemas.microsoft.com/office/drawing/2014/main" id="{65867BA9-6B37-4AF5-48EA-D56DEAA3D0A9}"/>
                  </a:ext>
                </a:extLst>
              </p:cNvPr>
              <p:cNvSpPr/>
              <p:nvPr/>
            </p:nvSpPr>
            <p:spPr>
              <a:xfrm>
                <a:off x="4514850"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6" name="Freeform 222">
                <a:extLst>
                  <a:ext uri="{FF2B5EF4-FFF2-40B4-BE49-F238E27FC236}">
                    <a16:creationId xmlns:a16="http://schemas.microsoft.com/office/drawing/2014/main" id="{3C004DDC-60B9-8682-4D02-FF87CAB131ED}"/>
                  </a:ext>
                </a:extLst>
              </p:cNvPr>
              <p:cNvSpPr/>
              <p:nvPr/>
            </p:nvSpPr>
            <p:spPr>
              <a:xfrm>
                <a:off x="4521517"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7" name="Freeform 223">
                <a:extLst>
                  <a:ext uri="{FF2B5EF4-FFF2-40B4-BE49-F238E27FC236}">
                    <a16:creationId xmlns:a16="http://schemas.microsoft.com/office/drawing/2014/main" id="{4DC75F6F-8CAB-A95D-9F48-7D1725AADEB8}"/>
                  </a:ext>
                </a:extLst>
              </p:cNvPr>
              <p:cNvSpPr/>
              <p:nvPr/>
            </p:nvSpPr>
            <p:spPr>
              <a:xfrm>
                <a:off x="4331970" y="177362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8" name="Freeform 224">
                <a:extLst>
                  <a:ext uri="{FF2B5EF4-FFF2-40B4-BE49-F238E27FC236}">
                    <a16:creationId xmlns:a16="http://schemas.microsoft.com/office/drawing/2014/main" id="{DBE56B62-CA97-F461-ACC3-53BE4D9B1AB7}"/>
                  </a:ext>
                </a:extLst>
              </p:cNvPr>
              <p:cNvSpPr/>
              <p:nvPr/>
            </p:nvSpPr>
            <p:spPr>
              <a:xfrm>
                <a:off x="4326255" y="177362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99" name="Freeform 225">
                <a:extLst>
                  <a:ext uri="{FF2B5EF4-FFF2-40B4-BE49-F238E27FC236}">
                    <a16:creationId xmlns:a16="http://schemas.microsoft.com/office/drawing/2014/main" id="{3CD7C6DF-2904-B6A1-5C9F-DA64B216BC4C}"/>
                  </a:ext>
                </a:extLst>
              </p:cNvPr>
              <p:cNvSpPr/>
              <p:nvPr/>
            </p:nvSpPr>
            <p:spPr>
              <a:xfrm>
                <a:off x="4313872" y="177362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0" name="Freeform 226">
                <a:extLst>
                  <a:ext uri="{FF2B5EF4-FFF2-40B4-BE49-F238E27FC236}">
                    <a16:creationId xmlns:a16="http://schemas.microsoft.com/office/drawing/2014/main" id="{D94A0EB5-0C5E-58F4-64E9-888B123D945D}"/>
                  </a:ext>
                </a:extLst>
              </p:cNvPr>
              <p:cNvSpPr/>
              <p:nvPr/>
            </p:nvSpPr>
            <p:spPr>
              <a:xfrm>
                <a:off x="4319587" y="177362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1" name="Freeform 227">
                <a:extLst>
                  <a:ext uri="{FF2B5EF4-FFF2-40B4-BE49-F238E27FC236}">
                    <a16:creationId xmlns:a16="http://schemas.microsoft.com/office/drawing/2014/main" id="{C128ADA8-8A8B-7037-5462-43C6461F3DF8}"/>
                  </a:ext>
                </a:extLst>
              </p:cNvPr>
              <p:cNvSpPr/>
              <p:nvPr/>
            </p:nvSpPr>
            <p:spPr>
              <a:xfrm>
                <a:off x="4490085"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2" name="Freeform 228">
                <a:extLst>
                  <a:ext uri="{FF2B5EF4-FFF2-40B4-BE49-F238E27FC236}">
                    <a16:creationId xmlns:a16="http://schemas.microsoft.com/office/drawing/2014/main" id="{33AEE755-5F6D-1736-135E-37518E6D9856}"/>
                  </a:ext>
                </a:extLst>
              </p:cNvPr>
              <p:cNvSpPr/>
              <p:nvPr/>
            </p:nvSpPr>
            <p:spPr>
              <a:xfrm>
                <a:off x="4475797" y="179262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3" name="Freeform 229">
                <a:extLst>
                  <a:ext uri="{FF2B5EF4-FFF2-40B4-BE49-F238E27FC236}">
                    <a16:creationId xmlns:a16="http://schemas.microsoft.com/office/drawing/2014/main" id="{15D11274-3B1D-5E69-7302-860CA5798B6A}"/>
                  </a:ext>
                </a:extLst>
              </p:cNvPr>
              <p:cNvSpPr/>
              <p:nvPr/>
            </p:nvSpPr>
            <p:spPr>
              <a:xfrm>
                <a:off x="4458652" y="179167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4" name="Freeform 230">
                <a:extLst>
                  <a:ext uri="{FF2B5EF4-FFF2-40B4-BE49-F238E27FC236}">
                    <a16:creationId xmlns:a16="http://schemas.microsoft.com/office/drawing/2014/main" id="{2DC9EFF5-5F96-B811-2DBD-74455224752D}"/>
                  </a:ext>
                </a:extLst>
              </p:cNvPr>
              <p:cNvSpPr/>
              <p:nvPr/>
            </p:nvSpPr>
            <p:spPr>
              <a:xfrm>
                <a:off x="4440555" y="179167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 name="Freeform 231">
                <a:extLst>
                  <a:ext uri="{FF2B5EF4-FFF2-40B4-BE49-F238E27FC236}">
                    <a16:creationId xmlns:a16="http://schemas.microsoft.com/office/drawing/2014/main" id="{7D692EB8-C464-D7D8-A144-34DAE0A8D6E6}"/>
                  </a:ext>
                </a:extLst>
              </p:cNvPr>
              <p:cNvSpPr/>
              <p:nvPr/>
            </p:nvSpPr>
            <p:spPr>
              <a:xfrm>
                <a:off x="4421505" y="179167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6" name="Freeform 232">
                <a:extLst>
                  <a:ext uri="{FF2B5EF4-FFF2-40B4-BE49-F238E27FC236}">
                    <a16:creationId xmlns:a16="http://schemas.microsoft.com/office/drawing/2014/main" id="{46C91261-35D7-C316-E022-40B5916BCC43}"/>
                  </a:ext>
                </a:extLst>
              </p:cNvPr>
              <p:cNvSpPr/>
              <p:nvPr/>
            </p:nvSpPr>
            <p:spPr>
              <a:xfrm>
                <a:off x="4404360" y="1786927"/>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7" name="Freeform 233">
                <a:extLst>
                  <a:ext uri="{FF2B5EF4-FFF2-40B4-BE49-F238E27FC236}">
                    <a16:creationId xmlns:a16="http://schemas.microsoft.com/office/drawing/2014/main" id="{8C5A9432-68D8-CC13-8827-8DDF4ACBA006}"/>
                  </a:ext>
                </a:extLst>
              </p:cNvPr>
              <p:cNvSpPr/>
              <p:nvPr/>
            </p:nvSpPr>
            <p:spPr>
              <a:xfrm>
                <a:off x="4390072" y="1777426"/>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8" name="Freeform 234">
                <a:extLst>
                  <a:ext uri="{FF2B5EF4-FFF2-40B4-BE49-F238E27FC236}">
                    <a16:creationId xmlns:a16="http://schemas.microsoft.com/office/drawing/2014/main" id="{C6D8C249-A342-4C4B-37D5-A4B2F56C0CE7}"/>
                  </a:ext>
                </a:extLst>
              </p:cNvPr>
              <p:cNvSpPr/>
              <p:nvPr/>
            </p:nvSpPr>
            <p:spPr>
              <a:xfrm>
                <a:off x="4377690" y="177362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9" name="Freeform 235">
                <a:extLst>
                  <a:ext uri="{FF2B5EF4-FFF2-40B4-BE49-F238E27FC236}">
                    <a16:creationId xmlns:a16="http://schemas.microsoft.com/office/drawing/2014/main" id="{F51B9559-218F-E778-B1A5-5E0E70F9BB29}"/>
                  </a:ext>
                </a:extLst>
              </p:cNvPr>
              <p:cNvSpPr/>
              <p:nvPr/>
            </p:nvSpPr>
            <p:spPr>
              <a:xfrm>
                <a:off x="4238625" y="175177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0" name="Freeform 236">
                <a:extLst>
                  <a:ext uri="{FF2B5EF4-FFF2-40B4-BE49-F238E27FC236}">
                    <a16:creationId xmlns:a16="http://schemas.microsoft.com/office/drawing/2014/main" id="{87C717E3-8605-B08E-1175-7F6E3A6CF36F}"/>
                  </a:ext>
                </a:extLst>
              </p:cNvPr>
              <p:cNvSpPr/>
              <p:nvPr/>
            </p:nvSpPr>
            <p:spPr>
              <a:xfrm>
                <a:off x="4215765" y="175177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1" name="Freeform 237">
                <a:extLst>
                  <a:ext uri="{FF2B5EF4-FFF2-40B4-BE49-F238E27FC236}">
                    <a16:creationId xmlns:a16="http://schemas.microsoft.com/office/drawing/2014/main" id="{51235A57-348C-D5D0-DA2F-8D14D7CD4BDB}"/>
                  </a:ext>
                </a:extLst>
              </p:cNvPr>
              <p:cNvSpPr/>
              <p:nvPr/>
            </p:nvSpPr>
            <p:spPr>
              <a:xfrm>
                <a:off x="4200525" y="174797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2" name="Freeform 238">
                <a:extLst>
                  <a:ext uri="{FF2B5EF4-FFF2-40B4-BE49-F238E27FC236}">
                    <a16:creationId xmlns:a16="http://schemas.microsoft.com/office/drawing/2014/main" id="{D57E0389-DC4D-6FA9-7598-63E0BEFD5860}"/>
                  </a:ext>
                </a:extLst>
              </p:cNvPr>
              <p:cNvSpPr/>
              <p:nvPr/>
            </p:nvSpPr>
            <p:spPr>
              <a:xfrm>
                <a:off x="4173855" y="174797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3" name="Freeform 239">
                <a:extLst>
                  <a:ext uri="{FF2B5EF4-FFF2-40B4-BE49-F238E27FC236}">
                    <a16:creationId xmlns:a16="http://schemas.microsoft.com/office/drawing/2014/main" id="{CF30313C-4BBB-3938-706D-2D69AC95D613}"/>
                  </a:ext>
                </a:extLst>
              </p:cNvPr>
              <p:cNvSpPr/>
              <p:nvPr/>
            </p:nvSpPr>
            <p:spPr>
              <a:xfrm>
                <a:off x="4160520" y="174797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4" name="Freeform 240">
                <a:extLst>
                  <a:ext uri="{FF2B5EF4-FFF2-40B4-BE49-F238E27FC236}">
                    <a16:creationId xmlns:a16="http://schemas.microsoft.com/office/drawing/2014/main" id="{CF53DCC1-C295-883E-AEA9-7EB6643CB145}"/>
                  </a:ext>
                </a:extLst>
              </p:cNvPr>
              <p:cNvSpPr/>
              <p:nvPr/>
            </p:nvSpPr>
            <p:spPr>
              <a:xfrm>
                <a:off x="4147185" y="1742270"/>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5" name="Freeform 241">
                <a:extLst>
                  <a:ext uri="{FF2B5EF4-FFF2-40B4-BE49-F238E27FC236}">
                    <a16:creationId xmlns:a16="http://schemas.microsoft.com/office/drawing/2014/main" id="{BDD7B83A-907C-03A8-68BE-9D04B704B14C}"/>
                  </a:ext>
                </a:extLst>
              </p:cNvPr>
              <p:cNvSpPr/>
              <p:nvPr/>
            </p:nvSpPr>
            <p:spPr>
              <a:xfrm>
                <a:off x="4102417" y="1742270"/>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6" name="Freeform 242">
                <a:extLst>
                  <a:ext uri="{FF2B5EF4-FFF2-40B4-BE49-F238E27FC236}">
                    <a16:creationId xmlns:a16="http://schemas.microsoft.com/office/drawing/2014/main" id="{7F3C0CDB-2F40-CCA2-F51E-5C1292AAD4E7}"/>
                  </a:ext>
                </a:extLst>
              </p:cNvPr>
              <p:cNvSpPr/>
              <p:nvPr/>
            </p:nvSpPr>
            <p:spPr>
              <a:xfrm>
                <a:off x="4083367" y="1742270"/>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7" name="Freeform 243">
                <a:extLst>
                  <a:ext uri="{FF2B5EF4-FFF2-40B4-BE49-F238E27FC236}">
                    <a16:creationId xmlns:a16="http://schemas.microsoft.com/office/drawing/2014/main" id="{8E7E0A9D-E5AE-9AA0-A353-742584B98830}"/>
                  </a:ext>
                </a:extLst>
              </p:cNvPr>
              <p:cNvSpPr/>
              <p:nvPr/>
            </p:nvSpPr>
            <p:spPr>
              <a:xfrm>
                <a:off x="4058602" y="173751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8" name="Freeform 244">
                <a:extLst>
                  <a:ext uri="{FF2B5EF4-FFF2-40B4-BE49-F238E27FC236}">
                    <a16:creationId xmlns:a16="http://schemas.microsoft.com/office/drawing/2014/main" id="{3B90419C-A9D3-D603-6A22-40C9A53D31ED}"/>
                  </a:ext>
                </a:extLst>
              </p:cNvPr>
              <p:cNvSpPr/>
              <p:nvPr/>
            </p:nvSpPr>
            <p:spPr>
              <a:xfrm>
                <a:off x="4049077" y="173371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19" name="Freeform 245">
                <a:extLst>
                  <a:ext uri="{FF2B5EF4-FFF2-40B4-BE49-F238E27FC236}">
                    <a16:creationId xmlns:a16="http://schemas.microsoft.com/office/drawing/2014/main" id="{92BE0BAB-4862-A691-436A-0F92060EF2F0}"/>
                  </a:ext>
                </a:extLst>
              </p:cNvPr>
              <p:cNvSpPr/>
              <p:nvPr/>
            </p:nvSpPr>
            <p:spPr>
              <a:xfrm>
                <a:off x="4008120" y="17299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0" name="Freeform 246">
                <a:extLst>
                  <a:ext uri="{FF2B5EF4-FFF2-40B4-BE49-F238E27FC236}">
                    <a16:creationId xmlns:a16="http://schemas.microsoft.com/office/drawing/2014/main" id="{944C6121-2ED6-CF8E-B7DC-7504E11C1BA6}"/>
                  </a:ext>
                </a:extLst>
              </p:cNvPr>
              <p:cNvSpPr/>
              <p:nvPr/>
            </p:nvSpPr>
            <p:spPr>
              <a:xfrm>
                <a:off x="3979545" y="1729918"/>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1" name="Freeform 247">
                <a:extLst>
                  <a:ext uri="{FF2B5EF4-FFF2-40B4-BE49-F238E27FC236}">
                    <a16:creationId xmlns:a16="http://schemas.microsoft.com/office/drawing/2014/main" id="{5878AE07-DF38-1C12-F924-4B9BD3C1BA46}"/>
                  </a:ext>
                </a:extLst>
              </p:cNvPr>
              <p:cNvSpPr/>
              <p:nvPr/>
            </p:nvSpPr>
            <p:spPr>
              <a:xfrm>
                <a:off x="3626167" y="170616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2" name="Freeform 248">
                <a:extLst>
                  <a:ext uri="{FF2B5EF4-FFF2-40B4-BE49-F238E27FC236}">
                    <a16:creationId xmlns:a16="http://schemas.microsoft.com/office/drawing/2014/main" id="{F4B33D30-E69D-C940-3DE4-16E51B547DF2}"/>
                  </a:ext>
                </a:extLst>
              </p:cNvPr>
              <p:cNvSpPr/>
              <p:nvPr/>
            </p:nvSpPr>
            <p:spPr>
              <a:xfrm>
                <a:off x="3498532" y="1690012"/>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3" name="Freeform 249">
                <a:extLst>
                  <a:ext uri="{FF2B5EF4-FFF2-40B4-BE49-F238E27FC236}">
                    <a16:creationId xmlns:a16="http://schemas.microsoft.com/office/drawing/2014/main" id="{98D94FC2-52B1-CB85-BF51-82F08EECC387}"/>
                  </a:ext>
                </a:extLst>
              </p:cNvPr>
              <p:cNvSpPr/>
              <p:nvPr/>
            </p:nvSpPr>
            <p:spPr>
              <a:xfrm>
                <a:off x="3416617" y="1677660"/>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4" name="Freeform 250">
                <a:extLst>
                  <a:ext uri="{FF2B5EF4-FFF2-40B4-BE49-F238E27FC236}">
                    <a16:creationId xmlns:a16="http://schemas.microsoft.com/office/drawing/2014/main" id="{BC6EB262-0512-8110-466E-DF3ED9C61CE1}"/>
                  </a:ext>
                </a:extLst>
              </p:cNvPr>
              <p:cNvSpPr/>
              <p:nvPr/>
            </p:nvSpPr>
            <p:spPr>
              <a:xfrm>
                <a:off x="3391852" y="1672909"/>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5" name="Freeform 251">
                <a:extLst>
                  <a:ext uri="{FF2B5EF4-FFF2-40B4-BE49-F238E27FC236}">
                    <a16:creationId xmlns:a16="http://schemas.microsoft.com/office/drawing/2014/main" id="{AA04EB32-A8DF-BC8D-D23D-B6A0B4AF5D92}"/>
                  </a:ext>
                </a:extLst>
              </p:cNvPr>
              <p:cNvSpPr/>
              <p:nvPr/>
            </p:nvSpPr>
            <p:spPr>
              <a:xfrm>
                <a:off x="3361372" y="1671959"/>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6" name="Freeform 252">
                <a:extLst>
                  <a:ext uri="{FF2B5EF4-FFF2-40B4-BE49-F238E27FC236}">
                    <a16:creationId xmlns:a16="http://schemas.microsoft.com/office/drawing/2014/main" id="{543FFF0D-3138-B97E-3D89-B93D0C9A02CA}"/>
                  </a:ext>
                </a:extLst>
              </p:cNvPr>
              <p:cNvSpPr/>
              <p:nvPr/>
            </p:nvSpPr>
            <p:spPr>
              <a:xfrm>
                <a:off x="3323272" y="1671959"/>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5"/>
                      <a:pt x="5970" y="0"/>
                      <a:pt x="13335" y="0"/>
                    </a:cubicBezTo>
                    <a:cubicBezTo>
                      <a:pt x="20700" y="0"/>
                      <a:pt x="26670" y="5955"/>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7" name="Freeform 253">
                <a:extLst>
                  <a:ext uri="{FF2B5EF4-FFF2-40B4-BE49-F238E27FC236}">
                    <a16:creationId xmlns:a16="http://schemas.microsoft.com/office/drawing/2014/main" id="{14746252-AD57-E002-079F-64103E0DEF4D}"/>
                  </a:ext>
                </a:extLst>
              </p:cNvPr>
              <p:cNvSpPr/>
              <p:nvPr/>
            </p:nvSpPr>
            <p:spPr>
              <a:xfrm>
                <a:off x="3244215" y="1666258"/>
                <a:ext cx="26670" cy="26604"/>
              </a:xfrm>
              <a:custGeom>
                <a:avLst/>
                <a:gdLst>
                  <a:gd name="connsiteX0" fmla="*/ 26670 w 26670"/>
                  <a:gd name="connsiteY0" fmla="*/ 13302 h 26604"/>
                  <a:gd name="connsiteX1" fmla="*/ 13335 w 26670"/>
                  <a:gd name="connsiteY1" fmla="*/ 26604 h 26604"/>
                  <a:gd name="connsiteX2" fmla="*/ 0 w 26670"/>
                  <a:gd name="connsiteY2" fmla="*/ 13302 h 26604"/>
                  <a:gd name="connsiteX3" fmla="*/ 13335 w 26670"/>
                  <a:gd name="connsiteY3" fmla="*/ 0 h 26604"/>
                  <a:gd name="connsiteX4" fmla="*/ 26670 w 26670"/>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8" name="Freeform 254">
                <a:extLst>
                  <a:ext uri="{FF2B5EF4-FFF2-40B4-BE49-F238E27FC236}">
                    <a16:creationId xmlns:a16="http://schemas.microsoft.com/office/drawing/2014/main" id="{FDCD54D3-0E43-6D9D-2FAA-C0147ABE4CF2}"/>
                  </a:ext>
                </a:extLst>
              </p:cNvPr>
              <p:cNvSpPr/>
              <p:nvPr/>
            </p:nvSpPr>
            <p:spPr>
              <a:xfrm>
                <a:off x="4353877" y="1773625"/>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29" name="Freeform 255">
                <a:extLst>
                  <a:ext uri="{FF2B5EF4-FFF2-40B4-BE49-F238E27FC236}">
                    <a16:creationId xmlns:a16="http://schemas.microsoft.com/office/drawing/2014/main" id="{B818C01B-6098-B7A5-486D-1EF8CED21753}"/>
                  </a:ext>
                </a:extLst>
              </p:cNvPr>
              <p:cNvSpPr/>
              <p:nvPr/>
            </p:nvSpPr>
            <p:spPr>
              <a:xfrm>
                <a:off x="4865370" y="181068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0" name="Freeform 256">
                <a:extLst>
                  <a:ext uri="{FF2B5EF4-FFF2-40B4-BE49-F238E27FC236}">
                    <a16:creationId xmlns:a16="http://schemas.microsoft.com/office/drawing/2014/main" id="{EB5BDC7E-7C38-9505-B37D-EAB9E66AFEB5}"/>
                  </a:ext>
                </a:extLst>
              </p:cNvPr>
              <p:cNvSpPr/>
              <p:nvPr/>
            </p:nvSpPr>
            <p:spPr>
              <a:xfrm>
                <a:off x="4843462" y="181068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1" name="Freeform 257">
                <a:extLst>
                  <a:ext uri="{FF2B5EF4-FFF2-40B4-BE49-F238E27FC236}">
                    <a16:creationId xmlns:a16="http://schemas.microsoft.com/office/drawing/2014/main" id="{B902C4DE-9706-201E-42C4-3871BA698AF4}"/>
                  </a:ext>
                </a:extLst>
              </p:cNvPr>
              <p:cNvSpPr/>
              <p:nvPr/>
            </p:nvSpPr>
            <p:spPr>
              <a:xfrm>
                <a:off x="4828222" y="181068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1" y="26604"/>
                      <a:pt x="0" y="20649"/>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2" name="Freeform 258">
                <a:extLst>
                  <a:ext uri="{FF2B5EF4-FFF2-40B4-BE49-F238E27FC236}">
                    <a16:creationId xmlns:a16="http://schemas.microsoft.com/office/drawing/2014/main" id="{222D6D4C-46DF-AC2B-9A94-0268C886DFC9}"/>
                  </a:ext>
                </a:extLst>
              </p:cNvPr>
              <p:cNvSpPr/>
              <p:nvPr/>
            </p:nvSpPr>
            <p:spPr>
              <a:xfrm>
                <a:off x="4815840" y="181068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3" name="Freeform 259">
                <a:extLst>
                  <a:ext uri="{FF2B5EF4-FFF2-40B4-BE49-F238E27FC236}">
                    <a16:creationId xmlns:a16="http://schemas.microsoft.com/office/drawing/2014/main" id="{A2E3E8CD-58F6-FB74-111A-B02133ACCF6D}"/>
                  </a:ext>
                </a:extLst>
              </p:cNvPr>
              <p:cNvSpPr/>
              <p:nvPr/>
            </p:nvSpPr>
            <p:spPr>
              <a:xfrm>
                <a:off x="4806315" y="1810681"/>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4" name="Freeform 260">
                <a:extLst>
                  <a:ext uri="{FF2B5EF4-FFF2-40B4-BE49-F238E27FC236}">
                    <a16:creationId xmlns:a16="http://schemas.microsoft.com/office/drawing/2014/main" id="{2245DF8E-5338-D856-E21E-65EDFF081508}"/>
                  </a:ext>
                </a:extLst>
              </p:cNvPr>
              <p:cNvSpPr/>
              <p:nvPr/>
            </p:nvSpPr>
            <p:spPr>
              <a:xfrm>
                <a:off x="4791075"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5" name="Freeform 261">
                <a:extLst>
                  <a:ext uri="{FF2B5EF4-FFF2-40B4-BE49-F238E27FC236}">
                    <a16:creationId xmlns:a16="http://schemas.microsoft.com/office/drawing/2014/main" id="{3FC394B6-859A-AC99-CDFB-C7CB2E918256}"/>
                  </a:ext>
                </a:extLst>
              </p:cNvPr>
              <p:cNvSpPr/>
              <p:nvPr/>
            </p:nvSpPr>
            <p:spPr>
              <a:xfrm>
                <a:off x="4658677"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6" name="Freeform 262">
                <a:extLst>
                  <a:ext uri="{FF2B5EF4-FFF2-40B4-BE49-F238E27FC236}">
                    <a16:creationId xmlns:a16="http://schemas.microsoft.com/office/drawing/2014/main" id="{56F3D709-2284-F32B-CF89-499AB45A9606}"/>
                  </a:ext>
                </a:extLst>
              </p:cNvPr>
              <p:cNvSpPr/>
              <p:nvPr/>
            </p:nvSpPr>
            <p:spPr>
              <a:xfrm>
                <a:off x="4631055" y="1799279"/>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9"/>
                      <a:pt x="20700" y="26604"/>
                      <a:pt x="13335" y="26604"/>
                    </a:cubicBezTo>
                    <a:cubicBezTo>
                      <a:pt x="5970" y="26604"/>
                      <a:pt x="0" y="20649"/>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37" name="Freeform 263">
                <a:extLst>
                  <a:ext uri="{FF2B5EF4-FFF2-40B4-BE49-F238E27FC236}">
                    <a16:creationId xmlns:a16="http://schemas.microsoft.com/office/drawing/2014/main" id="{75B6AA1D-A741-8AE4-5194-98BC2B05AA7D}"/>
                  </a:ext>
                </a:extLst>
              </p:cNvPr>
              <p:cNvSpPr/>
              <p:nvPr/>
            </p:nvSpPr>
            <p:spPr>
              <a:xfrm>
                <a:off x="5549265" y="1944652"/>
                <a:ext cx="26669" cy="26604"/>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0" y="26604"/>
                      <a:pt x="0" y="20648"/>
                      <a:pt x="0" y="13302"/>
                    </a:cubicBezTo>
                    <a:cubicBezTo>
                      <a:pt x="0" y="5956"/>
                      <a:pt x="5970"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grpSp>
      <p:graphicFrame>
        <p:nvGraphicFramePr>
          <p:cNvPr id="349" name="Table 624">
            <a:extLst>
              <a:ext uri="{FF2B5EF4-FFF2-40B4-BE49-F238E27FC236}">
                <a16:creationId xmlns:a16="http://schemas.microsoft.com/office/drawing/2014/main" id="{B405E387-B82B-D419-BEF1-343611F91777}"/>
              </a:ext>
            </a:extLst>
          </p:cNvPr>
          <p:cNvGraphicFramePr>
            <a:graphicFrameLocks noGrp="1"/>
          </p:cNvGraphicFramePr>
          <p:nvPr/>
        </p:nvGraphicFramePr>
        <p:xfrm>
          <a:off x="5944595" y="1257693"/>
          <a:ext cx="5957757" cy="837268"/>
        </p:xfrm>
        <a:graphic>
          <a:graphicData uri="http://schemas.openxmlformats.org/drawingml/2006/table">
            <a:tbl>
              <a:tblPr firstRow="1" bandRow="1">
                <a:tableStyleId>{B301B821-A1FF-4177-AEE7-76D212191A09}</a:tableStyleId>
              </a:tblPr>
              <a:tblGrid>
                <a:gridCol w="871716">
                  <a:extLst>
                    <a:ext uri="{9D8B030D-6E8A-4147-A177-3AD203B41FA5}">
                      <a16:colId xmlns:a16="http://schemas.microsoft.com/office/drawing/2014/main" val="251015366"/>
                    </a:ext>
                  </a:extLst>
                </a:gridCol>
                <a:gridCol w="1140219">
                  <a:extLst>
                    <a:ext uri="{9D8B030D-6E8A-4147-A177-3AD203B41FA5}">
                      <a16:colId xmlns:a16="http://schemas.microsoft.com/office/drawing/2014/main" val="3402117511"/>
                    </a:ext>
                  </a:extLst>
                </a:gridCol>
                <a:gridCol w="1898221">
                  <a:extLst>
                    <a:ext uri="{9D8B030D-6E8A-4147-A177-3AD203B41FA5}">
                      <a16:colId xmlns:a16="http://schemas.microsoft.com/office/drawing/2014/main" val="731516512"/>
                    </a:ext>
                  </a:extLst>
                </a:gridCol>
                <a:gridCol w="1104808">
                  <a:extLst>
                    <a:ext uri="{9D8B030D-6E8A-4147-A177-3AD203B41FA5}">
                      <a16:colId xmlns:a16="http://schemas.microsoft.com/office/drawing/2014/main" val="521913314"/>
                    </a:ext>
                  </a:extLst>
                </a:gridCol>
                <a:gridCol w="942793">
                  <a:extLst>
                    <a:ext uri="{9D8B030D-6E8A-4147-A177-3AD203B41FA5}">
                      <a16:colId xmlns:a16="http://schemas.microsoft.com/office/drawing/2014/main" val="2721838100"/>
                    </a:ext>
                  </a:extLst>
                </a:gridCol>
              </a:tblGrid>
              <a:tr h="288229">
                <a:tc>
                  <a:txBody>
                    <a:bodyPr/>
                    <a:lstStyle/>
                    <a:p>
                      <a:pPr algn="ctr" defTabSz="457200" rtl="0" eaLnBrk="0" fontAlgn="base" hangingPunct="0">
                        <a:spcBef>
                          <a:spcPct val="0"/>
                        </a:spcBef>
                        <a:spcAft>
                          <a:spcPts val="0"/>
                        </a:spcAft>
                      </a:pPr>
                      <a:endParaRPr lang="en-US" sz="1400" kern="1200">
                        <a:solidFill>
                          <a:schemeClr val="tx1"/>
                        </a:solidFill>
                        <a:latin typeface="+mn-lt"/>
                        <a:ea typeface="+mn-ea"/>
                        <a:cs typeface="+mn-cs"/>
                      </a:endParaRPr>
                    </a:p>
                  </a:txBody>
                  <a:tcPr marL="0" marR="0" marT="24000" marB="24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Events (%)</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GB" sz="1400" b="1" kern="1200">
                          <a:solidFill>
                            <a:schemeClr val="tx1"/>
                          </a:solidFill>
                          <a:latin typeface="+mn-lt"/>
                          <a:ea typeface="+mn-ea"/>
                          <a:cs typeface="+mn-cs"/>
                        </a:rPr>
                        <a:t>Median (95% CI), months</a:t>
                      </a:r>
                      <a:endParaRPr lang="en-US" sz="1400" kern="1200">
                        <a:solidFill>
                          <a:schemeClr val="tx1"/>
                        </a:solidFill>
                        <a:latin typeface="+mn-lt"/>
                        <a:ea typeface="+mn-ea"/>
                        <a:cs typeface="+mn-cs"/>
                      </a:endParaRP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HR (95% CI)</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i="1" kern="1200">
                          <a:solidFill>
                            <a:schemeClr val="tx1"/>
                          </a:solidFill>
                          <a:latin typeface="+mn-lt"/>
                          <a:ea typeface="+mn-ea"/>
                          <a:cs typeface="+mn-cs"/>
                        </a:rPr>
                        <a:t>P</a:t>
                      </a:r>
                      <a:r>
                        <a:rPr lang="en-US" sz="1400" kern="1200">
                          <a:solidFill>
                            <a:schemeClr val="tx1"/>
                          </a:solidFill>
                          <a:latin typeface="+mn-lt"/>
                          <a:ea typeface="+mn-ea"/>
                          <a:cs typeface="+mn-cs"/>
                        </a:rPr>
                        <a:t>-value</a:t>
                      </a:r>
                    </a:p>
                  </a:txBody>
                  <a:tcPr marL="0" marR="0" marT="24000" marB="240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2427492"/>
                  </a:ext>
                </a:extLst>
              </a:tr>
              <a:tr h="287679">
                <a:tc>
                  <a:txBody>
                    <a:bodyPr/>
                    <a:lstStyle/>
                    <a:p>
                      <a:pPr algn="r">
                        <a:spcAft>
                          <a:spcPts val="0"/>
                        </a:spcAft>
                      </a:pPr>
                      <a:r>
                        <a:rPr lang="en-US" sz="1400" b="1">
                          <a:solidFill>
                            <a:srgbClr val="5571BF"/>
                          </a:solidFill>
                          <a:latin typeface="+mn-lt"/>
                          <a:ea typeface="+mn-ea"/>
                        </a:rPr>
                        <a:t>TIS arm</a:t>
                      </a:r>
                    </a:p>
                  </a:txBody>
                  <a:tcPr marL="0" marR="0" marT="24000" marB="24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31 (13.7)</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NR (NE, NE)</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b="1" kern="1200">
                          <a:solidFill>
                            <a:schemeClr val="tx1"/>
                          </a:solidFill>
                          <a:latin typeface="+mn-lt"/>
                          <a:ea typeface="+mn-ea"/>
                          <a:cs typeface="+mn-cs"/>
                        </a:rPr>
                        <a:t>0.62 (0.39, 0.98)</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0.0193</a:t>
                      </a:r>
                      <a:endParaRPr lang="en-US" sz="1400" kern="1200" baseline="30000">
                        <a:solidFill>
                          <a:schemeClr val="tx1"/>
                        </a:solidFill>
                        <a:latin typeface="+mn-lt"/>
                        <a:ea typeface="+mn-ea"/>
                        <a:cs typeface="+mn-cs"/>
                      </a:endParaRPr>
                    </a:p>
                  </a:txBody>
                  <a:tcPr marL="0" marR="0" marT="24000" marB="240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161890"/>
                  </a:ext>
                </a:extLst>
              </a:tr>
              <a:tr h="261360">
                <a:tc>
                  <a:txBody>
                    <a:bodyPr/>
                    <a:lstStyle/>
                    <a:p>
                      <a:pPr marL="0" marR="0" lvl="0" indent="0" algn="r" defTabSz="457200" rtl="0" eaLnBrk="0" fontAlgn="base" latinLnBrk="0" hangingPunct="0">
                        <a:lnSpc>
                          <a:spcPct val="100000"/>
                        </a:lnSpc>
                        <a:spcBef>
                          <a:spcPct val="0"/>
                        </a:spcBef>
                        <a:spcAft>
                          <a:spcPts val="0"/>
                        </a:spcAft>
                        <a:buClrTx/>
                        <a:buSzTx/>
                        <a:buFontTx/>
                        <a:buNone/>
                        <a:tabLst/>
                        <a:defRPr/>
                      </a:pPr>
                      <a:r>
                        <a:rPr lang="en-US" sz="1400" b="1">
                          <a:solidFill>
                            <a:srgbClr val="7F7F7F"/>
                          </a:solidFill>
                          <a:latin typeface="+mn-lt"/>
                          <a:ea typeface="+mn-ea"/>
                        </a:rPr>
                        <a:t>PBO arm</a:t>
                      </a:r>
                    </a:p>
                  </a:txBody>
                  <a:tcPr marL="0" marR="0" marT="24000" marB="24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45 (19.8)</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r>
                        <a:rPr lang="en-US" sz="1400" kern="1200">
                          <a:solidFill>
                            <a:schemeClr val="tx1"/>
                          </a:solidFill>
                          <a:latin typeface="+mn-lt"/>
                          <a:ea typeface="+mn-ea"/>
                          <a:cs typeface="+mn-cs"/>
                        </a:rPr>
                        <a:t>NR (35.0, NE)</a:t>
                      </a: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endParaRPr lang="en-US" sz="1400" kern="1200">
                        <a:solidFill>
                          <a:schemeClr val="tx1"/>
                        </a:solidFill>
                        <a:latin typeface="+mn-lt"/>
                        <a:ea typeface="+mn-ea"/>
                        <a:cs typeface="+mn-cs"/>
                      </a:endParaRPr>
                    </a:p>
                  </a:txBody>
                  <a:tcPr marL="0" marR="0" marT="24000" marB="24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defTabSz="457200" rtl="0" eaLnBrk="0" fontAlgn="base" hangingPunct="0">
                        <a:spcBef>
                          <a:spcPct val="0"/>
                        </a:spcBef>
                        <a:spcAft>
                          <a:spcPts val="0"/>
                        </a:spcAft>
                      </a:pPr>
                      <a:endParaRPr lang="en-US" sz="1400" kern="1200">
                        <a:solidFill>
                          <a:schemeClr val="tx1"/>
                        </a:solidFill>
                        <a:latin typeface="+mn-lt"/>
                        <a:ea typeface="+mn-ea"/>
                        <a:cs typeface="+mn-cs"/>
                      </a:endParaRPr>
                    </a:p>
                  </a:txBody>
                  <a:tcPr marL="0" marR="0" marT="24000" marB="240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503204"/>
                  </a:ext>
                </a:extLst>
              </a:tr>
            </a:tbl>
          </a:graphicData>
        </a:graphic>
      </p:graphicFrame>
      <p:sp>
        <p:nvSpPr>
          <p:cNvPr id="350" name="TextBox 349">
            <a:extLst>
              <a:ext uri="{FF2B5EF4-FFF2-40B4-BE49-F238E27FC236}">
                <a16:creationId xmlns:a16="http://schemas.microsoft.com/office/drawing/2014/main" id="{157A24B3-168D-51C4-1643-5A780C899F0E}"/>
              </a:ext>
            </a:extLst>
          </p:cNvPr>
          <p:cNvSpPr txBox="1"/>
          <p:nvPr/>
        </p:nvSpPr>
        <p:spPr>
          <a:xfrm rot="16200000">
            <a:off x="1535819" y="3290618"/>
            <a:ext cx="2006600"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OS (%)</a:t>
            </a:r>
          </a:p>
        </p:txBody>
      </p:sp>
      <p:sp>
        <p:nvSpPr>
          <p:cNvPr id="351" name="TextBox 350">
            <a:extLst>
              <a:ext uri="{FF2B5EF4-FFF2-40B4-BE49-F238E27FC236}">
                <a16:creationId xmlns:a16="http://schemas.microsoft.com/office/drawing/2014/main" id="{63FA5B0E-8505-3724-C2DF-7A28413C8804}"/>
              </a:ext>
            </a:extLst>
          </p:cNvPr>
          <p:cNvSpPr txBox="1"/>
          <p:nvPr/>
        </p:nvSpPr>
        <p:spPr>
          <a:xfrm>
            <a:off x="4645270" y="4602923"/>
            <a:ext cx="2937863" cy="256545"/>
          </a:xfrm>
          <a:prstGeom prst="rect">
            <a:avLst/>
          </a:prstGeom>
        </p:spPr>
        <p:txBody>
          <a:bodyPr wrap="square" rtlCol="0" anchor="ctr">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Time from randomisation (months)</a:t>
            </a:r>
          </a:p>
        </p:txBody>
      </p:sp>
      <p:grpSp>
        <p:nvGrpSpPr>
          <p:cNvPr id="358" name="Group 357">
            <a:extLst>
              <a:ext uri="{FF2B5EF4-FFF2-40B4-BE49-F238E27FC236}">
                <a16:creationId xmlns:a16="http://schemas.microsoft.com/office/drawing/2014/main" id="{876FBC33-63F3-5C6F-9C88-A6FD3AB1E95D}"/>
              </a:ext>
            </a:extLst>
          </p:cNvPr>
          <p:cNvGrpSpPr/>
          <p:nvPr/>
        </p:nvGrpSpPr>
        <p:grpSpPr>
          <a:xfrm>
            <a:off x="8161851" y="2224426"/>
            <a:ext cx="785208" cy="287131"/>
            <a:chOff x="8057312" y="2162301"/>
            <a:chExt cx="588906" cy="215348"/>
          </a:xfrm>
        </p:grpSpPr>
        <p:sp>
          <p:nvSpPr>
            <p:cNvPr id="359" name="TextBox 358">
              <a:extLst>
                <a:ext uri="{FF2B5EF4-FFF2-40B4-BE49-F238E27FC236}">
                  <a16:creationId xmlns:a16="http://schemas.microsoft.com/office/drawing/2014/main" id="{8AAB21F4-BC75-220E-F39C-42F9F645E809}"/>
                </a:ext>
              </a:extLst>
            </p:cNvPr>
            <p:cNvSpPr txBox="1"/>
            <p:nvPr/>
          </p:nvSpPr>
          <p:spPr>
            <a:xfrm>
              <a:off x="8057312" y="2162301"/>
              <a:ext cx="588906" cy="215348"/>
            </a:xfrm>
            <a:prstGeom prst="rect">
              <a:avLst/>
            </a:prstGeom>
          </p:spPr>
          <p:txBody>
            <a:bodyPr wrap="square" lIns="0" tIns="0" rIns="0" bIns="0" rtlCol="0" anchor="b">
              <a:spAutoFit/>
            </a:bodyPr>
            <a:lstStyle/>
            <a:p>
              <a:pPr marL="0" marR="0" lvl="0" indent="0" algn="r" defTabSz="609585" rtl="0" eaLnBrk="0" fontAlgn="base" latinLnBrk="0" hangingPunct="0">
                <a:lnSpc>
                  <a:spcPct val="100000"/>
                </a:lnSpc>
                <a:spcBef>
                  <a:spcPct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TIS arm</a:t>
              </a:r>
            </a:p>
            <a:p>
              <a:pPr marL="0" marR="0" lvl="0" indent="0" algn="r" defTabSz="609585" rtl="0" eaLnBrk="0" fontAlgn="base" latinLnBrk="0" hangingPunct="0">
                <a:lnSpc>
                  <a:spcPct val="100000"/>
                </a:lnSpc>
                <a:spcBef>
                  <a:spcPct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P</a:t>
              </a:r>
              <a:r>
                <a:rPr kumimoji="0" lang="en-GB" sz="933"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rPr>
                <a:t>BO arm</a:t>
              </a:r>
            </a:p>
          </p:txBody>
        </p:sp>
        <p:sp>
          <p:nvSpPr>
            <p:cNvPr id="360" name="Freeform 381">
              <a:extLst>
                <a:ext uri="{FF2B5EF4-FFF2-40B4-BE49-F238E27FC236}">
                  <a16:creationId xmlns:a16="http://schemas.microsoft.com/office/drawing/2014/main" id="{7117F9C4-6D45-A98A-268D-0B20C73F61CB}"/>
                </a:ext>
              </a:extLst>
            </p:cNvPr>
            <p:cNvSpPr/>
            <p:nvPr/>
          </p:nvSpPr>
          <p:spPr>
            <a:xfrm>
              <a:off x="8126906" y="2306634"/>
              <a:ext cx="55288" cy="46550"/>
            </a:xfrm>
            <a:custGeom>
              <a:avLst/>
              <a:gdLst>
                <a:gd name="connsiteX0" fmla="*/ 15240 w 31432"/>
                <a:gd name="connsiteY0" fmla="*/ 0 h 27554"/>
                <a:gd name="connsiteX1" fmla="*/ 0 w 31432"/>
                <a:gd name="connsiteY1" fmla="*/ 27554 h 27554"/>
                <a:gd name="connsiteX2" fmla="*/ 31433 w 31432"/>
                <a:gd name="connsiteY2" fmla="*/ 27554 h 27554"/>
              </a:gdLst>
              <a:ahLst/>
              <a:cxnLst>
                <a:cxn ang="0">
                  <a:pos x="connsiteX0" y="connsiteY0"/>
                </a:cxn>
                <a:cxn ang="0">
                  <a:pos x="connsiteX1" y="connsiteY1"/>
                </a:cxn>
                <a:cxn ang="0">
                  <a:pos x="connsiteX2" y="connsiteY2"/>
                </a:cxn>
              </a:cxnLst>
              <a:rect l="l" t="t" r="r" b="b"/>
              <a:pathLst>
                <a:path w="31432" h="27554">
                  <a:moveTo>
                    <a:pt x="15240" y="0"/>
                  </a:moveTo>
                  <a:lnTo>
                    <a:pt x="0" y="27554"/>
                  </a:lnTo>
                  <a:lnTo>
                    <a:pt x="31433" y="27554"/>
                  </a:lnTo>
                  <a:close/>
                </a:path>
              </a:pathLst>
            </a:custGeom>
            <a:noFill/>
            <a:ln w="12700" cap="flat">
              <a:solidFill>
                <a:srgbClr val="7F7F7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61" name="Freeform 382">
              <a:extLst>
                <a:ext uri="{FF2B5EF4-FFF2-40B4-BE49-F238E27FC236}">
                  <a16:creationId xmlns:a16="http://schemas.microsoft.com/office/drawing/2014/main" id="{5D3520D8-6F60-43BF-B9AB-31A5601FC510}"/>
                </a:ext>
              </a:extLst>
            </p:cNvPr>
            <p:cNvSpPr/>
            <p:nvPr/>
          </p:nvSpPr>
          <p:spPr>
            <a:xfrm>
              <a:off x="8131095" y="2199771"/>
              <a:ext cx="46910" cy="44947"/>
            </a:xfrm>
            <a:custGeom>
              <a:avLst/>
              <a:gdLst>
                <a:gd name="connsiteX0" fmla="*/ 26670 w 26669"/>
                <a:gd name="connsiteY0" fmla="*/ 13302 h 26604"/>
                <a:gd name="connsiteX1" fmla="*/ 13335 w 26669"/>
                <a:gd name="connsiteY1" fmla="*/ 26604 h 26604"/>
                <a:gd name="connsiteX2" fmla="*/ 0 w 26669"/>
                <a:gd name="connsiteY2" fmla="*/ 13302 h 26604"/>
                <a:gd name="connsiteX3" fmla="*/ 13335 w 26669"/>
                <a:gd name="connsiteY3" fmla="*/ 0 h 26604"/>
                <a:gd name="connsiteX4" fmla="*/ 26670 w 26669"/>
                <a:gd name="connsiteY4" fmla="*/ 13302 h 2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26604">
                  <a:moveTo>
                    <a:pt x="26670" y="13302"/>
                  </a:moveTo>
                  <a:cubicBezTo>
                    <a:pt x="26670" y="20648"/>
                    <a:pt x="20700" y="26604"/>
                    <a:pt x="13335" y="26604"/>
                  </a:cubicBezTo>
                  <a:cubicBezTo>
                    <a:pt x="5971" y="26604"/>
                    <a:pt x="0" y="20648"/>
                    <a:pt x="0" y="13302"/>
                  </a:cubicBezTo>
                  <a:cubicBezTo>
                    <a:pt x="0" y="5956"/>
                    <a:pt x="5971" y="0"/>
                    <a:pt x="13335" y="0"/>
                  </a:cubicBezTo>
                  <a:cubicBezTo>
                    <a:pt x="20700" y="0"/>
                    <a:pt x="26670" y="5956"/>
                    <a:pt x="26670" y="13302"/>
                  </a:cubicBezTo>
                  <a:close/>
                </a:path>
              </a:pathLst>
            </a:custGeom>
            <a:noFill/>
            <a:ln w="12700" cap="flat">
              <a:solidFill>
                <a:srgbClr val="5571BF"/>
              </a:solid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cxnSp>
          <p:nvCxnSpPr>
            <p:cNvPr id="362" name="Straight Connector 361">
              <a:extLst>
                <a:ext uri="{FF2B5EF4-FFF2-40B4-BE49-F238E27FC236}">
                  <a16:creationId xmlns:a16="http://schemas.microsoft.com/office/drawing/2014/main" id="{E4B9DB39-8128-5BBF-7F94-232DABFD26A2}"/>
                </a:ext>
              </a:extLst>
            </p:cNvPr>
            <p:cNvCxnSpPr>
              <a:cxnSpLocks/>
            </p:cNvCxnSpPr>
            <p:nvPr/>
          </p:nvCxnSpPr>
          <p:spPr>
            <a:xfrm>
              <a:off x="8069803" y="2222244"/>
              <a:ext cx="169495" cy="0"/>
            </a:xfrm>
            <a:prstGeom prst="line">
              <a:avLst/>
            </a:prstGeom>
            <a:noFill/>
            <a:ln w="12700" cap="flat">
              <a:solidFill>
                <a:srgbClr val="5571BF"/>
              </a:solidFill>
              <a:prstDash val="solid"/>
              <a:miter/>
            </a:ln>
          </p:spPr>
        </p:cxnSp>
        <p:cxnSp>
          <p:nvCxnSpPr>
            <p:cNvPr id="363" name="Straight Connector 362">
              <a:extLst>
                <a:ext uri="{FF2B5EF4-FFF2-40B4-BE49-F238E27FC236}">
                  <a16:creationId xmlns:a16="http://schemas.microsoft.com/office/drawing/2014/main" id="{62F0F044-79D9-C808-4733-0887EC378BBE}"/>
                </a:ext>
              </a:extLst>
            </p:cNvPr>
            <p:cNvCxnSpPr>
              <a:cxnSpLocks/>
            </p:cNvCxnSpPr>
            <p:nvPr/>
          </p:nvCxnSpPr>
          <p:spPr>
            <a:xfrm>
              <a:off x="8069803" y="2329909"/>
              <a:ext cx="169495" cy="0"/>
            </a:xfrm>
            <a:prstGeom prst="line">
              <a:avLst/>
            </a:prstGeom>
            <a:noFill/>
            <a:ln w="12700" cap="flat">
              <a:solidFill>
                <a:srgbClr val="7F7F7F"/>
              </a:solidFill>
              <a:prstDash val="solid"/>
              <a:miter/>
            </a:ln>
          </p:spPr>
        </p:cxnSp>
      </p:grpSp>
      <p:sp>
        <p:nvSpPr>
          <p:cNvPr id="9" name="Subtitle 3">
            <a:extLst>
              <a:ext uri="{FF2B5EF4-FFF2-40B4-BE49-F238E27FC236}">
                <a16:creationId xmlns:a16="http://schemas.microsoft.com/office/drawing/2014/main" id="{E1EB2EC3-7AE5-60B8-B72B-996DACFBB1DE}"/>
              </a:ext>
            </a:extLst>
          </p:cNvPr>
          <p:cNvSpPr>
            <a:spLocks noGrp="1"/>
          </p:cNvSpPr>
          <p:nvPr>
            <p:ph type="subTitle" idx="1"/>
          </p:nvPr>
        </p:nvSpPr>
        <p:spPr>
          <a:xfrm>
            <a:off x="479999" y="1222992"/>
            <a:ext cx="11213020" cy="600000"/>
          </a:xfrm>
        </p:spPr>
        <p:txBody>
          <a:bodyPr/>
          <a:lstStyle/>
          <a:p>
            <a:r>
              <a:rPr lang="en-US"/>
              <a:t>ITT Analysis Set </a:t>
            </a:r>
          </a:p>
        </p:txBody>
      </p:sp>
      <p:cxnSp>
        <p:nvCxnSpPr>
          <p:cNvPr id="687" name="Straight Connector 1">
            <a:extLst>
              <a:ext uri="{FF2B5EF4-FFF2-40B4-BE49-F238E27FC236}">
                <a16:creationId xmlns:a16="http://schemas.microsoft.com/office/drawing/2014/main" id="{DCB602E3-54C7-13BB-3BD7-21536AB77554}"/>
              </a:ext>
            </a:extLst>
          </p:cNvPr>
          <p:cNvCxnSpPr>
            <a:cxnSpLocks/>
            <a:stCxn id="333" idx="2"/>
          </p:cNvCxnSpPr>
          <p:nvPr/>
        </p:nvCxnSpPr>
        <p:spPr>
          <a:xfrm flipH="1">
            <a:off x="5002594" y="2633773"/>
            <a:ext cx="455" cy="1775020"/>
          </a:xfrm>
          <a:prstGeom prst="line">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88" name="TextBox 15">
            <a:extLst>
              <a:ext uri="{FF2B5EF4-FFF2-40B4-BE49-F238E27FC236}">
                <a16:creationId xmlns:a16="http://schemas.microsoft.com/office/drawing/2014/main" id="{EBFE5D5A-2501-F650-A8A2-E27CA794F241}"/>
              </a:ext>
            </a:extLst>
          </p:cNvPr>
          <p:cNvSpPr txBox="1"/>
          <p:nvPr/>
        </p:nvSpPr>
        <p:spPr>
          <a:xfrm>
            <a:off x="4978860" y="2744993"/>
            <a:ext cx="1296536"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17171"/>
                </a:solidFill>
                <a:effectLst/>
                <a:uLnTx/>
                <a:uFillTx/>
                <a:latin typeface="Arial Narrow" panose="020B0606020202030204" pitchFamily="34" charset="0"/>
                <a:ea typeface="Calibri" panose="020F0502020204030204" pitchFamily="34" charset="0"/>
                <a:cs typeface="Calibri" panose="020F0502020204030204" pitchFamily="34" charset="0"/>
              </a:rPr>
              <a:t>90.9%</a:t>
            </a:r>
            <a:endParaRPr kumimoji="0" lang="en-US" sz="1400" b="0" i="0" u="none" strike="noStrike" kern="1200" cap="none" spc="0" normalizeH="0" baseline="0" noProof="0">
              <a:ln>
                <a:noFill/>
              </a:ln>
              <a:solidFill>
                <a:srgbClr val="717171"/>
              </a:solidFill>
              <a:effectLst/>
              <a:uLnTx/>
              <a:uFillTx/>
              <a:latin typeface="Calibri" panose="020F0502020204030204" pitchFamily="34" charset="0"/>
              <a:ea typeface="MS PGothic" panose="020B0600070205080204" pitchFamily="34" charset="-128"/>
              <a:cs typeface="+mn-cs"/>
            </a:endParaRPr>
          </a:p>
        </p:txBody>
      </p:sp>
      <p:sp>
        <p:nvSpPr>
          <p:cNvPr id="689" name="TextBox 16">
            <a:extLst>
              <a:ext uri="{FF2B5EF4-FFF2-40B4-BE49-F238E27FC236}">
                <a16:creationId xmlns:a16="http://schemas.microsoft.com/office/drawing/2014/main" id="{5BF9609A-492B-22AB-F79E-BD2E07AE1788}"/>
              </a:ext>
            </a:extLst>
          </p:cNvPr>
          <p:cNvSpPr txBox="1"/>
          <p:nvPr/>
        </p:nvSpPr>
        <p:spPr>
          <a:xfrm>
            <a:off x="4974095" y="2238196"/>
            <a:ext cx="113417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571BF"/>
                </a:solidFill>
                <a:effectLst/>
                <a:uLnTx/>
                <a:uFillTx/>
                <a:latin typeface="Arial Narrow"/>
                <a:ea typeface="Calibri" panose="020F0502020204030204" pitchFamily="34" charset="0"/>
                <a:cs typeface="Calibri" panose="020F0502020204030204" pitchFamily="34" charset="0"/>
              </a:rPr>
              <a:t>94.5%</a:t>
            </a:r>
            <a:endParaRPr kumimoji="0" lang="en-US" sz="1400" b="0" i="0" u="none" strike="noStrike" kern="1200" cap="none" spc="0" normalizeH="0" baseline="0" noProof="0">
              <a:ln>
                <a:noFill/>
              </a:ln>
              <a:solidFill>
                <a:srgbClr val="5571BF"/>
              </a:solidFill>
              <a:effectLst/>
              <a:uLnTx/>
              <a:uFillTx/>
              <a:latin typeface="Arial Narrow"/>
              <a:ea typeface="MS PGothic" panose="020B0600070205080204" pitchFamily="34" charset="-128"/>
              <a:cs typeface="+mn-cs"/>
            </a:endParaRPr>
          </a:p>
        </p:txBody>
      </p:sp>
      <p:sp>
        <p:nvSpPr>
          <p:cNvPr id="4" name="Slide Number Placeholder 2">
            <a:extLst>
              <a:ext uri="{FF2B5EF4-FFF2-40B4-BE49-F238E27FC236}">
                <a16:creationId xmlns:a16="http://schemas.microsoft.com/office/drawing/2014/main" id="{867F6537-5F4C-FA81-1659-87938BB6C21C}"/>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457CFF9-E346-1AE9-5F32-3C64596BD5F1}"/>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144614750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B2BEEF-28BC-759F-6FEF-20F9B3558BB0}"/>
              </a:ext>
            </a:extLst>
          </p:cNvPr>
          <p:cNvSpPr>
            <a:spLocks noGrp="1"/>
          </p:cNvSpPr>
          <p:nvPr>
            <p:ph type="ctrTitle"/>
          </p:nvPr>
        </p:nvSpPr>
        <p:spPr/>
        <p:txBody>
          <a:bodyPr/>
          <a:lstStyle/>
          <a:p>
            <a:r>
              <a:rPr lang="en-US" cap="none"/>
              <a:t>Safety Summary</a:t>
            </a:r>
          </a:p>
        </p:txBody>
      </p:sp>
      <p:graphicFrame>
        <p:nvGraphicFramePr>
          <p:cNvPr id="6" name="Table 8">
            <a:extLst>
              <a:ext uri="{FF2B5EF4-FFF2-40B4-BE49-F238E27FC236}">
                <a16:creationId xmlns:a16="http://schemas.microsoft.com/office/drawing/2014/main" id="{64032684-F0D5-5DAA-244B-F5DBE1DF7E8E}"/>
              </a:ext>
            </a:extLst>
          </p:cNvPr>
          <p:cNvGraphicFramePr>
            <a:graphicFrameLocks/>
          </p:cNvGraphicFramePr>
          <p:nvPr/>
        </p:nvGraphicFramePr>
        <p:xfrm>
          <a:off x="609600" y="1742229"/>
          <a:ext cx="10972800" cy="3936729"/>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254160556"/>
                    </a:ext>
                  </a:extLst>
                </a:gridCol>
                <a:gridCol w="3657600">
                  <a:extLst>
                    <a:ext uri="{9D8B030D-6E8A-4147-A177-3AD203B41FA5}">
                      <a16:colId xmlns:a16="http://schemas.microsoft.com/office/drawing/2014/main" val="1368298842"/>
                    </a:ext>
                  </a:extLst>
                </a:gridCol>
                <a:gridCol w="3657600">
                  <a:extLst>
                    <a:ext uri="{9D8B030D-6E8A-4147-A177-3AD203B41FA5}">
                      <a16:colId xmlns:a16="http://schemas.microsoft.com/office/drawing/2014/main" val="882325006"/>
                    </a:ext>
                  </a:extLst>
                </a:gridCol>
              </a:tblGrid>
              <a:tr h="379119">
                <a:tc>
                  <a:txBody>
                    <a:bodyPr/>
                    <a:lstStyle/>
                    <a:p>
                      <a:pPr>
                        <a:lnSpc>
                          <a:spcPct val="100000"/>
                        </a:lnSpc>
                        <a:spcAft>
                          <a:spcPts val="0"/>
                        </a:spcAft>
                      </a:pPr>
                      <a:r>
                        <a:rPr lang="en-GB" sz="1500" kern="100">
                          <a:solidFill>
                            <a:schemeClr val="tx1"/>
                          </a:solidFill>
                          <a:effectLst/>
                          <a:latin typeface="+mn-lt"/>
                          <a:ea typeface="SimSun" panose="02010600030101010101" pitchFamily="2" charset="-122"/>
                          <a:cs typeface="Times New Roman" panose="02020603050405020304" pitchFamily="18" charset="0"/>
                        </a:rPr>
                        <a:t>n (%)</a:t>
                      </a:r>
                      <a:endParaRPr lang="en-US" sz="15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500" b="1" kern="0">
                          <a:solidFill>
                            <a:srgbClr val="5571BF"/>
                          </a:solidFill>
                          <a:effectLst/>
                          <a:latin typeface="+mn-lt"/>
                          <a:ea typeface="SimSun"/>
                          <a:cs typeface="Times New Roman"/>
                        </a:rPr>
                        <a:t>TIS arm (N=226)</a:t>
                      </a:r>
                      <a:endParaRPr lang="en-US" sz="1500" kern="100">
                        <a:solidFill>
                          <a:srgbClr val="5571BF"/>
                        </a:solidFill>
                        <a:effectLst/>
                        <a:latin typeface="+mn-lt"/>
                        <a:ea typeface="SimSun"/>
                        <a:cs typeface="Times New Roman"/>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500" b="1" kern="0">
                          <a:solidFill>
                            <a:srgbClr val="7F7F7F"/>
                          </a:solidFill>
                          <a:effectLst/>
                          <a:latin typeface="+mn-lt"/>
                          <a:ea typeface="SimSun"/>
                          <a:cs typeface="Times New Roman"/>
                        </a:rPr>
                        <a:t>PBO arm (N=226)</a:t>
                      </a:r>
                      <a:endParaRPr lang="en-US" sz="1500" kern="100">
                        <a:solidFill>
                          <a:srgbClr val="7F7F7F"/>
                        </a:solidFill>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3177125"/>
                  </a:ext>
                </a:extLst>
              </a:tr>
              <a:tr h="254115">
                <a:tc>
                  <a:txBody>
                    <a:bodyPr/>
                    <a:lstStyle/>
                    <a:p>
                      <a:pPr>
                        <a:lnSpc>
                          <a:spcPct val="100000"/>
                        </a:lnSpc>
                        <a:spcAft>
                          <a:spcPts val="0"/>
                        </a:spcAft>
                      </a:pPr>
                      <a:r>
                        <a:rPr lang="en-US" sz="1300" b="1" kern="0">
                          <a:solidFill>
                            <a:schemeClr val="tx1"/>
                          </a:solidFill>
                          <a:effectLst/>
                          <a:latin typeface="+mn-lt"/>
                          <a:ea typeface="SimSun" panose="02010600030101010101" pitchFamily="2" charset="-122"/>
                          <a:cs typeface="Times New Roman" panose="02020603050405020304" pitchFamily="18" charset="0"/>
                        </a:rPr>
                        <a:t>Patients with ≥1 TRAE</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224 (99.1)</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225 (99.6)</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4259198406"/>
                  </a:ext>
                </a:extLst>
              </a:tr>
              <a:tr h="254115">
                <a:tc>
                  <a:txBody>
                    <a:bodyPr/>
                    <a:lstStyle/>
                    <a:p>
                      <a:pPr marL="107950">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Grade ≥3</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163 (72.1)</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150 (66.4)</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1357077768"/>
                  </a:ext>
                </a:extLst>
              </a:tr>
              <a:tr h="254115">
                <a:tc>
                  <a:txBody>
                    <a:bodyPr/>
                    <a:lstStyle/>
                    <a:p>
                      <a:pPr marL="107950">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Serious</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35 (15.5)</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18 (8.0)</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812346527"/>
                  </a:ext>
                </a:extLst>
              </a:tr>
              <a:tr h="254115">
                <a:tc>
                  <a:txBody>
                    <a:bodyPr/>
                    <a:lstStyle/>
                    <a:p>
                      <a:pPr marL="107950">
                        <a:lnSpc>
                          <a:spcPct val="100000"/>
                        </a:lnSpc>
                        <a:spcAft>
                          <a:spcPts val="0"/>
                        </a:spcAft>
                      </a:pPr>
                      <a:r>
                        <a:rPr lang="en-US" sz="1300" kern="0">
                          <a:solidFill>
                            <a:schemeClr val="tx1"/>
                          </a:solidFill>
                          <a:effectLst/>
                          <a:latin typeface="+mn-lt"/>
                          <a:ea typeface="SimSun"/>
                          <a:cs typeface="Times New Roman"/>
                        </a:rPr>
                        <a:t>Leading to death</a:t>
                      </a:r>
                      <a:r>
                        <a:rPr lang="en-US" sz="1300" kern="0" baseline="30000">
                          <a:solidFill>
                            <a:schemeClr val="tx1"/>
                          </a:solidFill>
                          <a:effectLst/>
                          <a:latin typeface="+mn-lt"/>
                          <a:ea typeface="SimSun"/>
                          <a:cs typeface="Times New Roman"/>
                        </a:rPr>
                        <a:t>a</a:t>
                      </a:r>
                      <a:endParaRPr lang="en-US" sz="1300" kern="100" baseline="30000">
                        <a:solidFill>
                          <a:schemeClr val="tx1"/>
                        </a:solidFill>
                        <a:effectLst/>
                        <a:latin typeface="+mn-lt"/>
                        <a:ea typeface="SimSun"/>
                        <a:cs typeface="Times New Roman"/>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4 (1.8)</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2 (0.9)</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1698940691"/>
                  </a:ext>
                </a:extLst>
              </a:tr>
              <a:tr h="254115">
                <a:tc>
                  <a:txBody>
                    <a:bodyPr/>
                    <a:lstStyle/>
                    <a:p>
                      <a:pPr marL="107950">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Leading to discontinuation</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29 (12.8)</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21 (9.3)</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4093521339"/>
                  </a:ext>
                </a:extLst>
              </a:tr>
              <a:tr h="254115">
                <a:tc>
                  <a:txBody>
                    <a:bodyPr/>
                    <a:lstStyle/>
                    <a:p>
                      <a:pPr marL="107950">
                        <a:lnSpc>
                          <a:spcPct val="100000"/>
                        </a:lnSpc>
                        <a:spcAft>
                          <a:spcPts val="0"/>
                        </a:spcAft>
                      </a:pPr>
                      <a:r>
                        <a:rPr lang="en-US" sz="1300" kern="0">
                          <a:solidFill>
                            <a:schemeClr val="tx1"/>
                          </a:solidFill>
                          <a:effectLst/>
                          <a:latin typeface="+mn-lt"/>
                          <a:ea typeface="SimSun"/>
                          <a:cs typeface="Times New Roman"/>
                        </a:rPr>
                        <a:t>Leading to dose modification</a:t>
                      </a:r>
                      <a:r>
                        <a:rPr lang="en-US" sz="1300" kern="0" baseline="30000">
                          <a:solidFill>
                            <a:schemeClr val="tx1"/>
                          </a:solidFill>
                          <a:effectLst/>
                          <a:latin typeface="+mn-lt"/>
                          <a:ea typeface="SimSun"/>
                          <a:cs typeface="Times New Roman"/>
                        </a:rPr>
                        <a:t>b</a:t>
                      </a:r>
                      <a:endParaRPr lang="en-US" sz="1300" kern="100" baseline="30000">
                        <a:solidFill>
                          <a:schemeClr val="tx1"/>
                        </a:solidFill>
                        <a:effectLst/>
                        <a:latin typeface="+mn-lt"/>
                        <a:ea typeface="SimSun"/>
                        <a:cs typeface="Times New Roman"/>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88 (38.9)</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73 (32.3)</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694876412"/>
                  </a:ext>
                </a:extLst>
              </a:tr>
              <a:tr h="254115">
                <a:tc>
                  <a:txBody>
                    <a:bodyPr/>
                    <a:lstStyle/>
                    <a:p>
                      <a:pPr marL="107950">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Leading to surgery delay</a:t>
                      </a:r>
                      <a:r>
                        <a:rPr lang="en-US" sz="1300" kern="0" baseline="30000">
                          <a:solidFill>
                            <a:schemeClr val="tx1"/>
                          </a:solidFill>
                          <a:effectLst/>
                          <a:latin typeface="+mn-lt"/>
                          <a:ea typeface="SimSun" panose="02010600030101010101" pitchFamily="2" charset="-122"/>
                          <a:cs typeface="Times New Roman" panose="02020603050405020304" pitchFamily="18" charset="0"/>
                        </a:rPr>
                        <a:t>c</a:t>
                      </a:r>
                      <a:endParaRPr lang="en-US" sz="1300" kern="100" baseline="300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12 (5.3)</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4 (1.8)</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127476189"/>
                  </a:ext>
                </a:extLst>
              </a:tr>
              <a:tr h="254115">
                <a:tc>
                  <a:txBody>
                    <a:bodyPr/>
                    <a:lstStyle/>
                    <a:p>
                      <a:pPr marL="107950">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Leading to surgery cancellation</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1 (0.4)</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1 (0.4)</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996949926"/>
                  </a:ext>
                </a:extLst>
              </a:tr>
              <a:tr h="254115">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300" b="1" kern="0">
                          <a:solidFill>
                            <a:schemeClr val="tx1"/>
                          </a:solidFill>
                          <a:effectLst/>
                          <a:latin typeface="+mn-lt"/>
                          <a:ea typeface="SimSun" panose="02010600030101010101" pitchFamily="2" charset="-122"/>
                          <a:cs typeface="Times New Roman" panose="02020603050405020304" pitchFamily="18" charset="0"/>
                        </a:rPr>
                        <a:t>Patients with ≥1 immune-mediated AE</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90 (39.8)</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40 (17.7)</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49365581"/>
                  </a:ext>
                </a:extLst>
              </a:tr>
              <a:tr h="254115">
                <a:tc>
                  <a:txBody>
                    <a:bodyPr/>
                    <a:lstStyle/>
                    <a:p>
                      <a:pPr marL="107950">
                        <a:lnSpc>
                          <a:spcPct val="100000"/>
                        </a:lnSpc>
                        <a:spcAft>
                          <a:spcPts val="0"/>
                        </a:spcAft>
                      </a:pPr>
                      <a:r>
                        <a:rPr lang="en-US" sz="1300" kern="0">
                          <a:solidFill>
                            <a:schemeClr val="tx1"/>
                          </a:solidFill>
                          <a:effectLst/>
                          <a:latin typeface="+mn-lt"/>
                          <a:ea typeface="SimSun" panose="02010600030101010101" pitchFamily="2" charset="-122"/>
                          <a:cs typeface="Times New Roman" panose="02020603050405020304" pitchFamily="18" charset="0"/>
                        </a:rPr>
                        <a:t>Grade ≥3</a:t>
                      </a: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21 (9.3)</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6 (2.7)</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64659527"/>
                  </a:ext>
                </a:extLst>
              </a:tr>
              <a:tr h="254115">
                <a:tc>
                  <a:txBody>
                    <a:bodyPr/>
                    <a:lstStyle/>
                    <a:p>
                      <a:pPr marL="107950">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Serious</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23 (10.2)</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5 (2.2)</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121747694"/>
                  </a:ext>
                </a:extLst>
              </a:tr>
              <a:tr h="254115">
                <a:tc>
                  <a:txBody>
                    <a:bodyPr/>
                    <a:lstStyle/>
                    <a:p>
                      <a:pPr marL="107950">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Leading to death</a:t>
                      </a:r>
                      <a:endParaRPr lang="en-US" sz="1300" kern="100" baseline="300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2 (0.9)</a:t>
                      </a:r>
                      <a:r>
                        <a:rPr lang="en-GB" altLang="zh-CN" sz="1300" kern="100" baseline="30000">
                          <a:solidFill>
                            <a:schemeClr val="tx1"/>
                          </a:solidFill>
                          <a:effectLst/>
                          <a:latin typeface="+mn-lt"/>
                          <a:ea typeface="SimSun" panose="02010600030101010101" pitchFamily="2" charset="-122"/>
                          <a:cs typeface="Times New Roman" panose="02020603050405020304" pitchFamily="18" charset="0"/>
                        </a:rPr>
                        <a:t> d</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a:cs typeface="Times New Roman"/>
                        </a:rPr>
                        <a:t>0</a:t>
                      </a:r>
                      <a:endParaRPr lang="en-US" sz="1300" kern="100">
                        <a:solidFill>
                          <a:schemeClr val="tx1"/>
                        </a:solidFill>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16324267"/>
                  </a:ext>
                </a:extLst>
              </a:tr>
              <a:tr h="254115">
                <a:tc>
                  <a:txBody>
                    <a:bodyPr/>
                    <a:lstStyle/>
                    <a:p>
                      <a:pPr marL="107950" marR="0" lvl="0" indent="0" algn="l" defTabSz="457200" rtl="0" eaLnBrk="1" fontAlgn="auto" latinLnBrk="0" hangingPunct="1">
                        <a:lnSpc>
                          <a:spcPct val="100000"/>
                        </a:lnSpc>
                        <a:spcBef>
                          <a:spcPts val="0"/>
                        </a:spcBef>
                        <a:spcAft>
                          <a:spcPts val="0"/>
                        </a:spcAft>
                        <a:buClrTx/>
                        <a:buSzTx/>
                        <a:buFontTx/>
                        <a:buNone/>
                        <a:tabLst/>
                        <a:defRPr/>
                      </a:pPr>
                      <a:r>
                        <a:rPr lang="en-US" sz="1300" kern="0">
                          <a:solidFill>
                            <a:schemeClr val="tx1"/>
                          </a:solidFill>
                          <a:effectLst/>
                          <a:latin typeface="+mn-lt"/>
                          <a:ea typeface="SimSun" panose="02010600030101010101" pitchFamily="2" charset="-122"/>
                          <a:cs typeface="Times New Roman" panose="02020603050405020304" pitchFamily="18" charset="0"/>
                        </a:rPr>
                        <a:t>Leading to discontinuation</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15 (6.6)</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a:cs typeface="Times New Roman"/>
                        </a:rPr>
                        <a:t>0</a:t>
                      </a:r>
                      <a:endParaRPr lang="en-US" sz="1300" kern="100">
                        <a:solidFill>
                          <a:schemeClr val="tx1"/>
                        </a:solidFill>
                        <a:effectLst/>
                        <a:latin typeface="+mn-lt"/>
                        <a:ea typeface="SimSun"/>
                        <a:cs typeface="Times New Roman"/>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77100999"/>
                  </a:ext>
                </a:extLst>
              </a:tr>
              <a:tr h="254115">
                <a:tc>
                  <a:txBody>
                    <a:bodyPr/>
                    <a:lstStyle/>
                    <a:p>
                      <a:pPr marL="107950" marR="0" lvl="0" indent="0" algn="l" defTabSz="457200" rtl="0" eaLnBrk="1" fontAlgn="auto" latinLnBrk="0" hangingPunct="1">
                        <a:lnSpc>
                          <a:spcPct val="100000"/>
                        </a:lnSpc>
                        <a:spcBef>
                          <a:spcPts val="0"/>
                        </a:spcBef>
                        <a:spcAft>
                          <a:spcPts val="0"/>
                        </a:spcAft>
                        <a:buClrTx/>
                        <a:buSzTx/>
                        <a:buFontTx/>
                        <a:buNone/>
                        <a:tabLst/>
                        <a:defRPr/>
                      </a:pPr>
                      <a:r>
                        <a:rPr lang="en-US" sz="1300" kern="0">
                          <a:solidFill>
                            <a:schemeClr val="tx1"/>
                          </a:solidFill>
                          <a:effectLst/>
                          <a:latin typeface="+mn-lt"/>
                          <a:ea typeface="SimSun" panose="02010600030101010101" pitchFamily="2" charset="-122"/>
                          <a:cs typeface="Times New Roman" panose="02020603050405020304" pitchFamily="18" charset="0"/>
                        </a:rPr>
                        <a:t>Leading to dose modification</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30 (13.3)</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300" kern="100">
                          <a:solidFill>
                            <a:schemeClr val="tx1"/>
                          </a:solidFill>
                          <a:effectLst/>
                          <a:latin typeface="+mn-lt"/>
                          <a:ea typeface="SimSun" panose="02010600030101010101" pitchFamily="2" charset="-122"/>
                          <a:cs typeface="Times New Roman" panose="02020603050405020304" pitchFamily="18" charset="0"/>
                        </a:rPr>
                        <a:t>6 (2.7)</a:t>
                      </a:r>
                      <a:endParaRPr lang="en-US" sz="1300" kern="100">
                        <a:solidFill>
                          <a:schemeClr val="tx1"/>
                        </a:solidFill>
                        <a:effectLst/>
                        <a:latin typeface="+mn-lt"/>
                        <a:ea typeface="SimSun" panose="02010600030101010101" pitchFamily="2" charset="-122"/>
                        <a:cs typeface="Times New Roman" panose="02020603050405020304" pitchFamily="18" charset="0"/>
                      </a:endParaRP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9201793"/>
                  </a:ext>
                </a:extLst>
              </a:tr>
            </a:tbl>
          </a:graphicData>
        </a:graphic>
      </p:graphicFrame>
      <p:sp>
        <p:nvSpPr>
          <p:cNvPr id="7" name="Rectangle 6">
            <a:extLst>
              <a:ext uri="{FF2B5EF4-FFF2-40B4-BE49-F238E27FC236}">
                <a16:creationId xmlns:a16="http://schemas.microsoft.com/office/drawing/2014/main" id="{A22719F3-6F5C-3009-00C9-D2A0497CEA89}"/>
              </a:ext>
            </a:extLst>
          </p:cNvPr>
          <p:cNvSpPr/>
          <p:nvPr/>
        </p:nvSpPr>
        <p:spPr>
          <a:xfrm>
            <a:off x="609600" y="2154061"/>
            <a:ext cx="10972800" cy="970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Narrow"/>
              <a:ea typeface="+mn-ea"/>
              <a:cs typeface="+mn-cs"/>
            </a:endParaRPr>
          </a:p>
        </p:txBody>
      </p:sp>
      <p:sp>
        <p:nvSpPr>
          <p:cNvPr id="8" name="TextBox 7">
            <a:extLst>
              <a:ext uri="{FF2B5EF4-FFF2-40B4-BE49-F238E27FC236}">
                <a16:creationId xmlns:a16="http://schemas.microsoft.com/office/drawing/2014/main" id="{0B1795CA-39A1-CB1E-F640-1A41E1CA8038}"/>
              </a:ext>
            </a:extLst>
          </p:cNvPr>
          <p:cNvSpPr txBox="1"/>
          <p:nvPr/>
        </p:nvSpPr>
        <p:spPr>
          <a:xfrm>
            <a:off x="603251" y="5692720"/>
            <a:ext cx="11196764" cy="584775"/>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a </a:t>
            </a:r>
            <a:r>
              <a:rPr kumimoji="0" lang="en-US" altLang="zh-CN"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TIS arm (n=1 each): infection, pneumonia, pneumonitis, immune-mediated lung disease. PBO arm: respiratory </a:t>
            </a:r>
            <a:r>
              <a:rPr kumimoji="0" lang="en-US" altLang="zh-CN"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haemorrhage</a:t>
            </a:r>
            <a:r>
              <a:rPr kumimoji="0" lang="en-US" altLang="zh-CN"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cardiac failure. </a:t>
            </a:r>
            <a:r>
              <a:rPr kumimoji="0" lang="en-US" altLang="zh-CN"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b </a:t>
            </a:r>
            <a:r>
              <a:rPr kumimoji="0" lang="en-US" altLang="zh-CN"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Including temporary discontinuation of TIS/PBO in neoadjuvant phase, chemotherapy dose reduction, dose interruption, dose delay, and infusion rate decrease. </a:t>
            </a:r>
            <a:r>
              <a:rPr kumimoji="0" lang="en-US" altLang="zh-CN"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c </a:t>
            </a:r>
            <a:r>
              <a:rPr kumimoji="0" lang="en-US" altLang="zh-CN"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Defined as when date of surgery is beyond 6 weeks after last neoadjuvant treatment dose. </a:t>
            </a:r>
            <a:r>
              <a:rPr kumimoji="0" lang="en-US" altLang="zh-CN" sz="800" b="0" i="0" u="none" strike="noStrike" kern="1200" cap="none" spc="0" normalizeH="0" baseline="30000" noProof="0">
                <a:ln>
                  <a:noFill/>
                </a:ln>
                <a:solidFill>
                  <a:prstClr val="black"/>
                </a:solidFill>
                <a:effectLst/>
                <a:uLnTx/>
                <a:uFillTx/>
                <a:latin typeface="Arial Narrow"/>
                <a:ea typeface="MS Mincho" panose="02020609040205080304" pitchFamily="49" charset="-128"/>
                <a:cs typeface="Calibri" panose="020F0502020204030204" pitchFamily="34" charset="0"/>
              </a:rPr>
              <a:t>d </a:t>
            </a:r>
            <a:r>
              <a:rPr kumimoji="0" lang="en-US" altLang="zh-CN"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(n=1 each): pneumonitis, immune-mediated lung disease.</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The safety analysis set included all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randomised</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patients who received ≥1 dose of any study drug. AEs were classified based on MedDRA v26.0. AEs were graded for severity using Common Terminology Criteria for AEs v5.0. </a:t>
            </a: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AE, adverse event; PBO, placebo; MedDRA, Medical Dictionary for Regulatory Activities; TIS, tislelizumab; TRAE, treatment-related adverse event.</a:t>
            </a:r>
          </a:p>
        </p:txBody>
      </p:sp>
      <p:sp>
        <p:nvSpPr>
          <p:cNvPr id="2" name="Subtitle 3">
            <a:extLst>
              <a:ext uri="{FF2B5EF4-FFF2-40B4-BE49-F238E27FC236}">
                <a16:creationId xmlns:a16="http://schemas.microsoft.com/office/drawing/2014/main" id="{A875E1DC-D00E-2294-799B-8E33262DC446}"/>
              </a:ext>
            </a:extLst>
          </p:cNvPr>
          <p:cNvSpPr>
            <a:spLocks noGrp="1"/>
          </p:cNvSpPr>
          <p:nvPr>
            <p:ph type="subTitle" idx="1"/>
          </p:nvPr>
        </p:nvSpPr>
        <p:spPr>
          <a:xfrm>
            <a:off x="479999" y="1222992"/>
            <a:ext cx="11213020" cy="600000"/>
          </a:xfrm>
        </p:spPr>
        <p:txBody>
          <a:bodyPr/>
          <a:lstStyle/>
          <a:p>
            <a:r>
              <a:rPr lang="en-US"/>
              <a:t>Safety Analysis Set </a:t>
            </a:r>
          </a:p>
        </p:txBody>
      </p:sp>
      <p:sp>
        <p:nvSpPr>
          <p:cNvPr id="4" name="Slide Number Placeholder 2">
            <a:extLst>
              <a:ext uri="{FF2B5EF4-FFF2-40B4-BE49-F238E27FC236}">
                <a16:creationId xmlns:a16="http://schemas.microsoft.com/office/drawing/2014/main" id="{7DFF1CDD-0D5B-4BD7-4FE6-25BF9F2F8CD9}"/>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27F2ABB-0EDF-F0BF-A7D8-7DF846B847C2}"/>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3051506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1A4A3F-B089-6ED5-AA05-BE15ACE653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4FFDD83-7785-F548-AB0E-94872367744A}"/>
              </a:ext>
            </a:extLst>
          </p:cNvPr>
          <p:cNvSpPr>
            <a:spLocks noGrp="1"/>
          </p:cNvSpPr>
          <p:nvPr>
            <p:ph type="ctrTitle"/>
          </p:nvPr>
        </p:nvSpPr>
        <p:spPr/>
        <p:txBody>
          <a:bodyPr/>
          <a:lstStyle/>
          <a:p>
            <a:r>
              <a:rPr lang="en-US"/>
              <a:t>Chairs and Speakers</a:t>
            </a:r>
            <a:endParaRPr lang="en-GB"/>
          </a:p>
        </p:txBody>
      </p:sp>
      <p:pic>
        <p:nvPicPr>
          <p:cNvPr id="5" name="Picture 4" descr="A person with dark hair wearing a black jacket&#10;&#10;Description automatically generated">
            <a:extLst>
              <a:ext uri="{FF2B5EF4-FFF2-40B4-BE49-F238E27FC236}">
                <a16:creationId xmlns:a16="http://schemas.microsoft.com/office/drawing/2014/main" id="{FDF45503-37CF-4BB0-412F-7A2AAC1E6C21}"/>
              </a:ext>
            </a:extLst>
          </p:cNvPr>
          <p:cNvPicPr>
            <a:picLocks noChangeAspect="1"/>
          </p:cNvPicPr>
          <p:nvPr/>
        </p:nvPicPr>
        <p:blipFill rotWithShape="1">
          <a:blip r:embed="rId2"/>
          <a:srcRect b="15528"/>
          <a:stretch/>
        </p:blipFill>
        <p:spPr>
          <a:xfrm>
            <a:off x="1402041" y="1305571"/>
            <a:ext cx="1158564" cy="1470934"/>
          </a:xfrm>
          <a:prstGeom prst="rect">
            <a:avLst/>
          </a:prstGeom>
        </p:spPr>
      </p:pic>
      <p:pic>
        <p:nvPicPr>
          <p:cNvPr id="6" name="Picture 5" descr="A person in a suit with his arms crossed&#10;&#10;Description automatically generated">
            <a:extLst>
              <a:ext uri="{FF2B5EF4-FFF2-40B4-BE49-F238E27FC236}">
                <a16:creationId xmlns:a16="http://schemas.microsoft.com/office/drawing/2014/main" id="{7996D816-17E9-53DF-EBB9-D015FC7B21A9}"/>
              </a:ext>
            </a:extLst>
          </p:cNvPr>
          <p:cNvPicPr>
            <a:picLocks noChangeAspect="1"/>
          </p:cNvPicPr>
          <p:nvPr/>
        </p:nvPicPr>
        <p:blipFill rotWithShape="1">
          <a:blip r:embed="rId3"/>
          <a:srcRect b="1890"/>
          <a:stretch/>
        </p:blipFill>
        <p:spPr>
          <a:xfrm>
            <a:off x="7155033" y="1305570"/>
            <a:ext cx="1158564" cy="1470935"/>
          </a:xfrm>
          <a:prstGeom prst="rect">
            <a:avLst/>
          </a:prstGeom>
        </p:spPr>
      </p:pic>
      <p:pic>
        <p:nvPicPr>
          <p:cNvPr id="7" name="Imagen 3">
            <a:extLst>
              <a:ext uri="{FF2B5EF4-FFF2-40B4-BE49-F238E27FC236}">
                <a16:creationId xmlns:a16="http://schemas.microsoft.com/office/drawing/2014/main" id="{970A2A90-ABC2-4E5A-B965-D6DB9400E89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704" t="15370" r="9136" b="13872"/>
          <a:stretch/>
        </p:blipFill>
        <p:spPr>
          <a:xfrm>
            <a:off x="1402042" y="3001010"/>
            <a:ext cx="1158564" cy="1470935"/>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D10AFF9-AD8B-AC69-638E-DCC17A2ED3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6322"/>
          <a:stretch/>
        </p:blipFill>
        <p:spPr>
          <a:xfrm>
            <a:off x="1402041" y="4691280"/>
            <a:ext cx="1171903" cy="1470934"/>
          </a:xfrm>
          <a:prstGeom prst="rect">
            <a:avLst/>
          </a:prstGeom>
        </p:spPr>
      </p:pic>
      <p:pic>
        <p:nvPicPr>
          <p:cNvPr id="9" name="Picture 8" descr="A person wearing glasses and a tie&#10;&#10;Description automatically generated">
            <a:extLst>
              <a:ext uri="{FF2B5EF4-FFF2-40B4-BE49-F238E27FC236}">
                <a16:creationId xmlns:a16="http://schemas.microsoft.com/office/drawing/2014/main" id="{B083C4BC-58E4-1A68-61B7-477CB8500059}"/>
              </a:ext>
            </a:extLst>
          </p:cNvPr>
          <p:cNvPicPr>
            <a:picLocks noChangeAspect="1"/>
          </p:cNvPicPr>
          <p:nvPr/>
        </p:nvPicPr>
        <p:blipFill rotWithShape="1">
          <a:blip r:embed="rId6">
            <a:extLst>
              <a:ext uri="{28A0092B-C50C-407E-A947-70E740481C1C}">
                <a14:useLocalDpi xmlns:a14="http://schemas.microsoft.com/office/drawing/2010/main" val="0"/>
              </a:ext>
            </a:extLst>
          </a:blip>
          <a:srcRect l="29943" t="16667" r="27121" b="9152"/>
          <a:stretch/>
        </p:blipFill>
        <p:spPr>
          <a:xfrm>
            <a:off x="7141694" y="3002646"/>
            <a:ext cx="1171903" cy="1487871"/>
          </a:xfrm>
          <a:prstGeom prst="rect">
            <a:avLst/>
          </a:prstGeom>
        </p:spPr>
      </p:pic>
      <p:sp>
        <p:nvSpPr>
          <p:cNvPr id="10" name="TextBox 9">
            <a:extLst>
              <a:ext uri="{FF2B5EF4-FFF2-40B4-BE49-F238E27FC236}">
                <a16:creationId xmlns:a16="http://schemas.microsoft.com/office/drawing/2014/main" id="{85CC37DA-FD31-2903-CD55-107E8F4B05C9}"/>
              </a:ext>
            </a:extLst>
          </p:cNvPr>
          <p:cNvSpPr txBox="1"/>
          <p:nvPr/>
        </p:nvSpPr>
        <p:spPr>
          <a:xfrm>
            <a:off x="2560858" y="1576986"/>
            <a:ext cx="32892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Prof. Silvia Novello (Co-chair)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San Luigi Hospital (part of University of Turin), Orbassano, Italy</a:t>
            </a:r>
          </a:p>
        </p:txBody>
      </p:sp>
      <p:sp>
        <p:nvSpPr>
          <p:cNvPr id="11" name="TextBox 10">
            <a:extLst>
              <a:ext uri="{FF2B5EF4-FFF2-40B4-BE49-F238E27FC236}">
                <a16:creationId xmlns:a16="http://schemas.microsoft.com/office/drawing/2014/main" id="{3CF7FD04-EB37-8C51-61CF-5130050E5AE6}"/>
              </a:ext>
            </a:extLst>
          </p:cNvPr>
          <p:cNvSpPr txBox="1"/>
          <p:nvPr/>
        </p:nvSpPr>
        <p:spPr>
          <a:xfrm>
            <a:off x="2573944" y="5069540"/>
            <a:ext cx="21558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Prof. Martin Reck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83349"/>
                </a:solidFill>
                <a:effectLst/>
                <a:uLnTx/>
                <a:uFillTx/>
                <a:latin typeface="Arial" panose="020B0604020202020204"/>
                <a:ea typeface="+mn-ea"/>
                <a:cs typeface="+mn-cs"/>
              </a:rPr>
              <a:t>Lung Clinic </a:t>
            </a:r>
            <a:r>
              <a:rPr kumimoji="0" lang="en-US" sz="1200" b="0" i="0" u="none" strike="noStrike" kern="1200" cap="none" spc="0" normalizeH="0" baseline="0" noProof="0" dirty="0" err="1">
                <a:ln>
                  <a:noFill/>
                </a:ln>
                <a:solidFill>
                  <a:srgbClr val="283349"/>
                </a:solidFill>
                <a:effectLst/>
                <a:uLnTx/>
                <a:uFillTx/>
                <a:latin typeface="Arial" panose="020B0604020202020204"/>
                <a:ea typeface="+mn-ea"/>
                <a:cs typeface="+mn-cs"/>
              </a:rPr>
              <a:t>Grosshansdorf</a:t>
            </a:r>
            <a:r>
              <a:rPr kumimoji="0" lang="en-US" sz="1200" b="0" i="0" u="none" strike="noStrike" kern="1200" cap="none" spc="0" normalizeH="0" baseline="0" noProof="0" dirty="0">
                <a:ln>
                  <a:noFill/>
                </a:ln>
                <a:solidFill>
                  <a:srgbClr val="283349"/>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83349"/>
                </a:solidFill>
                <a:effectLst/>
                <a:uLnTx/>
                <a:uFillTx/>
                <a:latin typeface="Arial" panose="020B0604020202020204"/>
                <a:ea typeface="+mn-ea"/>
                <a:cs typeface="+mn-cs"/>
              </a:rPr>
              <a:t>Grosshansdorf</a:t>
            </a:r>
            <a:r>
              <a:rPr kumimoji="0" lang="en-US" sz="1200" b="0" i="0" u="none" strike="noStrike" kern="1200" cap="none" spc="0" normalizeH="0" baseline="0" noProof="0" dirty="0">
                <a:ln>
                  <a:noFill/>
                </a:ln>
                <a:solidFill>
                  <a:srgbClr val="283349"/>
                </a:solidFill>
                <a:effectLst/>
                <a:uLnTx/>
                <a:uFillTx/>
                <a:latin typeface="Arial" panose="020B0604020202020204"/>
                <a:ea typeface="+mn-ea"/>
                <a:cs typeface="+mn-cs"/>
              </a:rPr>
              <a:t>, Germany</a:t>
            </a:r>
          </a:p>
        </p:txBody>
      </p:sp>
      <p:sp>
        <p:nvSpPr>
          <p:cNvPr id="12" name="TextBox 11">
            <a:extLst>
              <a:ext uri="{FF2B5EF4-FFF2-40B4-BE49-F238E27FC236}">
                <a16:creationId xmlns:a16="http://schemas.microsoft.com/office/drawing/2014/main" id="{CAA396F5-2D6C-450D-FDA8-4E691755F085}"/>
              </a:ext>
            </a:extLst>
          </p:cNvPr>
          <p:cNvSpPr txBox="1"/>
          <p:nvPr/>
        </p:nvSpPr>
        <p:spPr>
          <a:xfrm>
            <a:off x="8313597" y="1576986"/>
            <a:ext cx="284086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Prof. Tony Mok (Co-chair)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Li Shu Fan Medical Foundation</a:t>
            </a:r>
            <a:b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Professor of Clinical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The Chinese University of Hong Kong</a:t>
            </a:r>
          </a:p>
        </p:txBody>
      </p:sp>
      <p:sp>
        <p:nvSpPr>
          <p:cNvPr id="13" name="TextBox 12">
            <a:extLst>
              <a:ext uri="{FF2B5EF4-FFF2-40B4-BE49-F238E27FC236}">
                <a16:creationId xmlns:a16="http://schemas.microsoft.com/office/drawing/2014/main" id="{6CC95572-2E7E-0D7B-D1FF-83E279CF3FF5}"/>
              </a:ext>
            </a:extLst>
          </p:cNvPr>
          <p:cNvSpPr txBox="1"/>
          <p:nvPr/>
        </p:nvSpPr>
        <p:spPr>
          <a:xfrm>
            <a:off x="2560604" y="3155481"/>
            <a:ext cx="40653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Dr. Mariano Provencio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83349"/>
                </a:solidFill>
                <a:effectLst/>
                <a:uLnTx/>
                <a:uFillTx/>
                <a:latin typeface="Arial" panose="020B0604020202020204"/>
                <a:ea typeface="+mn-ea"/>
                <a:cs typeface="+mn-cs"/>
              </a:rPr>
              <a:t>Hospital Universitario Puerta de Hierro Majadahonda,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83349"/>
                </a:solidFill>
                <a:effectLst/>
                <a:uLnTx/>
                <a:uFillTx/>
                <a:latin typeface="Arial" panose="020B0604020202020204"/>
                <a:ea typeface="+mn-ea"/>
                <a:cs typeface="+mn-cs"/>
              </a:rPr>
              <a:t>Autonomous University Madrid, Spain</a:t>
            </a:r>
          </a:p>
        </p:txBody>
      </p:sp>
      <p:sp>
        <p:nvSpPr>
          <p:cNvPr id="15" name="TextBox 14">
            <a:extLst>
              <a:ext uri="{FF2B5EF4-FFF2-40B4-BE49-F238E27FC236}">
                <a16:creationId xmlns:a16="http://schemas.microsoft.com/office/drawing/2014/main" id="{05E88075-D1B4-7267-3688-8B5232251B98}"/>
              </a:ext>
            </a:extLst>
          </p:cNvPr>
          <p:cNvSpPr txBox="1"/>
          <p:nvPr/>
        </p:nvSpPr>
        <p:spPr>
          <a:xfrm>
            <a:off x="8313596" y="3330908"/>
            <a:ext cx="289342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Dr. Luis Paz-Ares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Hospital Universitario “12 de Octubre”</a:t>
            </a:r>
            <a:b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Universidad Complutense de Madrid</a:t>
            </a:r>
            <a:b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283349"/>
                </a:solidFill>
                <a:effectLst/>
                <a:uLnTx/>
                <a:uFillTx/>
                <a:latin typeface="Arial" panose="020B0604020202020204"/>
                <a:ea typeface="+mn-ea"/>
                <a:cs typeface="+mn-cs"/>
              </a:rPr>
              <a:t>Lung Cancer Unit at National Oncology Research Center</a:t>
            </a:r>
          </a:p>
        </p:txBody>
      </p:sp>
    </p:spTree>
    <p:extLst>
      <p:ext uri="{BB962C8B-B14F-4D97-AF65-F5344CB8AC3E}">
        <p14:creationId xmlns:p14="http://schemas.microsoft.com/office/powerpoint/2010/main" val="301955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902A2-4843-AC1A-7317-0AD948D4FA70}"/>
              </a:ext>
            </a:extLst>
          </p:cNvPr>
          <p:cNvSpPr>
            <a:spLocks noGrp="1"/>
          </p:cNvSpPr>
          <p:nvPr>
            <p:ph type="ctrTitle"/>
          </p:nvPr>
        </p:nvSpPr>
        <p:spPr/>
        <p:txBody>
          <a:bodyPr/>
          <a:lstStyle/>
          <a:p>
            <a:r>
              <a:rPr lang="en-US" cap="none"/>
              <a:t>Most Frequently Reported TRAEs</a:t>
            </a:r>
          </a:p>
        </p:txBody>
      </p:sp>
      <p:graphicFrame>
        <p:nvGraphicFramePr>
          <p:cNvPr id="6" name="Table 8">
            <a:extLst>
              <a:ext uri="{FF2B5EF4-FFF2-40B4-BE49-F238E27FC236}">
                <a16:creationId xmlns:a16="http://schemas.microsoft.com/office/drawing/2014/main" id="{EA3BCB06-6D1B-07A2-FD7D-8BFB1002B631}"/>
              </a:ext>
            </a:extLst>
          </p:cNvPr>
          <p:cNvGraphicFramePr>
            <a:graphicFrameLocks/>
          </p:cNvGraphicFramePr>
          <p:nvPr/>
        </p:nvGraphicFramePr>
        <p:xfrm>
          <a:off x="609600" y="1742400"/>
          <a:ext cx="10982400" cy="3907200"/>
        </p:xfrm>
        <a:graphic>
          <a:graphicData uri="http://schemas.openxmlformats.org/drawingml/2006/table">
            <a:tbl>
              <a:tblPr firstRow="1" bandRow="1">
                <a:tableStyleId>{5C22544A-7EE6-4342-B048-85BDC9FD1C3A}</a:tableStyleId>
              </a:tblPr>
              <a:tblGrid>
                <a:gridCol w="2995200">
                  <a:extLst>
                    <a:ext uri="{9D8B030D-6E8A-4147-A177-3AD203B41FA5}">
                      <a16:colId xmlns:a16="http://schemas.microsoft.com/office/drawing/2014/main" val="2254160556"/>
                    </a:ext>
                  </a:extLst>
                </a:gridCol>
                <a:gridCol w="1996800">
                  <a:extLst>
                    <a:ext uri="{9D8B030D-6E8A-4147-A177-3AD203B41FA5}">
                      <a16:colId xmlns:a16="http://schemas.microsoft.com/office/drawing/2014/main" val="772964999"/>
                    </a:ext>
                  </a:extLst>
                </a:gridCol>
                <a:gridCol w="1996800">
                  <a:extLst>
                    <a:ext uri="{9D8B030D-6E8A-4147-A177-3AD203B41FA5}">
                      <a16:colId xmlns:a16="http://schemas.microsoft.com/office/drawing/2014/main" val="3983892199"/>
                    </a:ext>
                  </a:extLst>
                </a:gridCol>
                <a:gridCol w="1996800">
                  <a:extLst>
                    <a:ext uri="{9D8B030D-6E8A-4147-A177-3AD203B41FA5}">
                      <a16:colId xmlns:a16="http://schemas.microsoft.com/office/drawing/2014/main" val="1368298842"/>
                    </a:ext>
                  </a:extLst>
                </a:gridCol>
                <a:gridCol w="1996800">
                  <a:extLst>
                    <a:ext uri="{9D8B030D-6E8A-4147-A177-3AD203B41FA5}">
                      <a16:colId xmlns:a16="http://schemas.microsoft.com/office/drawing/2014/main" val="882325006"/>
                    </a:ext>
                  </a:extLst>
                </a:gridCol>
              </a:tblGrid>
              <a:tr h="273600">
                <a:tc rowSpan="2">
                  <a:txBody>
                    <a:bodyPr/>
                    <a:lstStyle/>
                    <a:p>
                      <a:pPr>
                        <a:lnSpc>
                          <a:spcPct val="100000"/>
                        </a:lnSpc>
                        <a:spcAft>
                          <a:spcPts val="0"/>
                        </a:spcAft>
                      </a:pPr>
                      <a:r>
                        <a:rPr lang="en-GB" sz="1500" kern="100">
                          <a:solidFill>
                            <a:schemeClr val="tx1"/>
                          </a:solidFill>
                          <a:effectLst/>
                          <a:latin typeface="+mn-lt"/>
                          <a:ea typeface="SimSun"/>
                          <a:cs typeface="Times New Roman"/>
                        </a:rPr>
                        <a:t>n (%)</a:t>
                      </a:r>
                      <a:endParaRPr lang="en-US" sz="1500" kern="100">
                        <a:solidFill>
                          <a:schemeClr val="tx1"/>
                        </a:solidFill>
                        <a:effectLst/>
                        <a:latin typeface="+mn-lt"/>
                        <a:ea typeface="SimSun"/>
                        <a:cs typeface="Times New Roman"/>
                      </a:endParaRPr>
                    </a:p>
                  </a:txBody>
                  <a:tcPr marT="0" marB="0" anchor="b">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a:solidFill>
                            <a:srgbClr val="5571BF"/>
                          </a:solidFill>
                          <a:effectLst/>
                          <a:latin typeface="+mn-lt"/>
                          <a:ea typeface="SimSun"/>
                          <a:cs typeface="Times New Roman"/>
                        </a:rPr>
                        <a:t>TIS arm (N=226)</a:t>
                      </a:r>
                      <a:endParaRPr lang="en-US" sz="1500" kern="100">
                        <a:solidFill>
                          <a:srgbClr val="5571BF"/>
                        </a:solidFill>
                        <a:effectLst/>
                        <a:latin typeface="+mn-lt"/>
                        <a:ea typeface="SimSun"/>
                        <a:cs typeface="Times New Roman"/>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nSpc>
                          <a:spcPct val="100000"/>
                        </a:lnSpc>
                        <a:spcAft>
                          <a:spcPts val="0"/>
                        </a:spcAft>
                      </a:pPr>
                      <a:endParaRPr lang="en-US" sz="1100" kern="100">
                        <a:effectLst/>
                        <a:latin typeface="+mn-lt"/>
                        <a:ea typeface="SimSun" panose="02010600030101010101" pitchFamily="2" charset="-122"/>
                        <a:cs typeface="Times New Roman" panose="02020603050405020304" pitchFamily="18" charset="0"/>
                      </a:endParaRPr>
                    </a:p>
                  </a:txBody>
                  <a:tcPr marL="68580" marR="68580" marT="0" marB="0"/>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a:solidFill>
                            <a:srgbClr val="7F7F7F"/>
                          </a:solidFill>
                          <a:effectLst/>
                          <a:latin typeface="+mn-lt"/>
                          <a:ea typeface="SimSun"/>
                          <a:cs typeface="Times New Roman"/>
                        </a:rPr>
                        <a:t>PBO arm (N=226)</a:t>
                      </a:r>
                      <a:endParaRPr lang="en-US" sz="1500" kern="100">
                        <a:solidFill>
                          <a:srgbClr val="7F7F7F"/>
                        </a:solidFill>
                        <a:effectLst/>
                        <a:latin typeface="+mn-lt"/>
                        <a:ea typeface="SimSun"/>
                        <a:cs typeface="Times New Roman"/>
                      </a:endParaRPr>
                    </a:p>
                  </a:txBody>
                  <a:tcPr marT="0" marB="0">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lnSpc>
                          <a:spcPct val="100000"/>
                        </a:lnSpc>
                        <a:spcAft>
                          <a:spcPts val="0"/>
                        </a:spcAft>
                      </a:pPr>
                      <a:endParaRPr lang="en-US" sz="1100" kern="100">
                        <a:effectLst/>
                        <a:latin typeface="+mn-lt"/>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83177125"/>
                  </a:ext>
                </a:extLst>
              </a:tr>
              <a:tr h="273600">
                <a:tc vMerge="1">
                  <a:txBody>
                    <a:bodyPr/>
                    <a:lstStyle/>
                    <a:p>
                      <a:pPr>
                        <a:lnSpc>
                          <a:spcPct val="100000"/>
                        </a:lnSpc>
                        <a:spcAft>
                          <a:spcPts val="0"/>
                        </a:spcAft>
                      </a:pPr>
                      <a:endParaRPr lang="en-US" sz="1100" kern="100">
                        <a:effectLst/>
                        <a:latin typeface="+mn-lt"/>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en-GB" sz="1500" b="1" kern="100">
                          <a:solidFill>
                            <a:srgbClr val="5571BF"/>
                          </a:solidFill>
                          <a:effectLst/>
                          <a:latin typeface="+mn-lt"/>
                          <a:ea typeface="SimSun"/>
                          <a:cs typeface="Times New Roman"/>
                        </a:rPr>
                        <a:t>Any grade</a:t>
                      </a:r>
                      <a:endParaRPr lang="en-US" sz="1500" b="1" kern="100">
                        <a:solidFill>
                          <a:srgbClr val="5571BF"/>
                        </a:solidFill>
                        <a:effectLst/>
                        <a:latin typeface="+mn-lt"/>
                        <a:ea typeface="SimSun"/>
                        <a:cs typeface="Times New Roman"/>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500" b="1" kern="100">
                          <a:solidFill>
                            <a:srgbClr val="5571BF"/>
                          </a:solidFill>
                          <a:effectLst/>
                          <a:latin typeface="+mn-lt"/>
                          <a:ea typeface="SimSun" panose="02010600030101010101" pitchFamily="2" charset="-122"/>
                          <a:cs typeface="Times New Roman" panose="02020603050405020304" pitchFamily="18" charset="0"/>
                        </a:rPr>
                        <a:t>Grade ≥3</a:t>
                      </a:r>
                      <a:endParaRPr lang="en-US" sz="1500" b="1" kern="100">
                        <a:solidFill>
                          <a:srgbClr val="5571B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500" b="1" kern="100">
                          <a:solidFill>
                            <a:srgbClr val="7F7F7F"/>
                          </a:solidFill>
                          <a:effectLst/>
                          <a:latin typeface="+mn-lt"/>
                          <a:ea typeface="SimSun" panose="02010600030101010101" pitchFamily="2" charset="-122"/>
                          <a:cs typeface="Times New Roman" panose="02020603050405020304" pitchFamily="18" charset="0"/>
                        </a:rPr>
                        <a:t>Any grade</a:t>
                      </a:r>
                      <a:endParaRPr lang="en-US" sz="1500" b="1" kern="100">
                        <a:solidFill>
                          <a:srgbClr val="7F7F7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500" b="1" kern="100">
                          <a:solidFill>
                            <a:srgbClr val="7F7F7F"/>
                          </a:solidFill>
                          <a:effectLst/>
                          <a:latin typeface="+mn-lt"/>
                          <a:ea typeface="SimSun" panose="02010600030101010101" pitchFamily="2" charset="-122"/>
                          <a:cs typeface="Times New Roman" panose="02020603050405020304" pitchFamily="18" charset="0"/>
                        </a:rPr>
                        <a:t>Grade ≥3</a:t>
                      </a:r>
                      <a:endParaRPr lang="en-US" sz="1500" b="1" kern="100">
                        <a:solidFill>
                          <a:srgbClr val="7F7F7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6212099"/>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Neutrophil count decreased</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177 (78.3)</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138 (61.1)</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176 (77.9)</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134 (59.3)</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4259198406"/>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White blood cell count decreased</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143 (63.3)</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38 (16.8)</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152 (67.3)</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32 (14.2)</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57077768"/>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Alopecia</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106 (46.9)</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 (0.4)</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118 (52.2)</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 (0.4)</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812346527"/>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Anaemia</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91 (40.3)</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11 (4.9)</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96 (42.5)</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15 (6.6)</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98940691"/>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ALT increased</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65 (28.8)</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2 (0.9)</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48 (21.2)</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 (0.4)</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4093521339"/>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Nausea</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60 (26.5)</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 (0.4)</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59 (26.1)</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0 (0.0)</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91561157"/>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AST increased</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53 (23.5)</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2 (0.9)</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38 (16.8)</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0 (0.0)</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221702028"/>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Platelet count decreased</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47 (20.8)</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5 (2.2)</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49 (21.7)</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6 (2.7)</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49147003"/>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Hypoaesthesia</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44 (19.5)</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0 (0.0)</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47 (20.8)</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0 (0.0)</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349365581"/>
                  </a:ext>
                </a:extLst>
              </a:tr>
              <a:tr h="336000">
                <a:tc>
                  <a:txBody>
                    <a:bodyPr/>
                    <a:lstStyle/>
                    <a:p>
                      <a:pPr marL="0" indent="0">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Decreased appetite</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40 (17.7)</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1 (0.4)</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47 (20.8)</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ts val="1265"/>
                        </a:lnSpc>
                        <a:spcBef>
                          <a:spcPts val="300"/>
                        </a:spcBef>
                        <a:spcAft>
                          <a:spcPts val="300"/>
                        </a:spcAft>
                      </a:pPr>
                      <a:r>
                        <a:rPr lang="en-US" sz="1500" kern="100">
                          <a:solidFill>
                            <a:schemeClr val="tx1"/>
                          </a:solidFill>
                          <a:effectLst/>
                          <a:latin typeface="+mn-lt"/>
                          <a:ea typeface="DengXian" panose="02010600030101010101" pitchFamily="2" charset="-122"/>
                          <a:cs typeface="Times New Roman" panose="02020603050405020304" pitchFamily="18" charset="0"/>
                        </a:rPr>
                        <a:t>0 (0.0)</a:t>
                      </a:r>
                      <a:endParaRPr lang="en-US" sz="1500" kern="10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64659527"/>
                  </a:ext>
                </a:extLst>
              </a:tr>
            </a:tbl>
          </a:graphicData>
        </a:graphic>
      </p:graphicFrame>
      <p:sp>
        <p:nvSpPr>
          <p:cNvPr id="7" name="Rectangle 6">
            <a:extLst>
              <a:ext uri="{FF2B5EF4-FFF2-40B4-BE49-F238E27FC236}">
                <a16:creationId xmlns:a16="http://schemas.microsoft.com/office/drawing/2014/main" id="{D05B567B-92FC-C46F-C391-5AC74690AB6E}"/>
              </a:ext>
            </a:extLst>
          </p:cNvPr>
          <p:cNvSpPr/>
          <p:nvPr/>
        </p:nvSpPr>
        <p:spPr>
          <a:xfrm>
            <a:off x="609600" y="2318477"/>
            <a:ext cx="10972800" cy="98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Narrow"/>
              <a:ea typeface="+mn-ea"/>
              <a:cs typeface="+mn-cs"/>
            </a:endParaRPr>
          </a:p>
        </p:txBody>
      </p:sp>
      <p:sp>
        <p:nvSpPr>
          <p:cNvPr id="8" name="TextBox 7">
            <a:extLst>
              <a:ext uri="{FF2B5EF4-FFF2-40B4-BE49-F238E27FC236}">
                <a16:creationId xmlns:a16="http://schemas.microsoft.com/office/drawing/2014/main" id="{9FC7A9A2-305B-6DD7-1B93-6A21ACFA15EA}"/>
              </a:ext>
            </a:extLst>
          </p:cNvPr>
          <p:cNvSpPr txBox="1"/>
          <p:nvPr/>
        </p:nvSpPr>
        <p:spPr>
          <a:xfrm>
            <a:off x="603251" y="5933754"/>
            <a:ext cx="11144356" cy="338554"/>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AEs were classified based on MedDRA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v26.0</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and were graded for severity using Common Terminology Criteria for Adverse Events v5.0. </a:t>
            </a: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AE, adverse event; ALT, alanine transaminase; AST, aspartate transaminase; PBO, placebo; MedDRA, Medical Dictionary for Regulatory Activities; TIS, tislelizumab; TRAE, treatment-related adverse event.</a:t>
            </a:r>
          </a:p>
        </p:txBody>
      </p:sp>
      <p:sp>
        <p:nvSpPr>
          <p:cNvPr id="2" name="Subtitle 3">
            <a:extLst>
              <a:ext uri="{FF2B5EF4-FFF2-40B4-BE49-F238E27FC236}">
                <a16:creationId xmlns:a16="http://schemas.microsoft.com/office/drawing/2014/main" id="{BB35F420-AB33-0158-3372-C0A225325CB7}"/>
              </a:ext>
            </a:extLst>
          </p:cNvPr>
          <p:cNvSpPr>
            <a:spLocks noGrp="1"/>
          </p:cNvSpPr>
          <p:nvPr>
            <p:ph type="subTitle" idx="1"/>
          </p:nvPr>
        </p:nvSpPr>
        <p:spPr>
          <a:xfrm>
            <a:off x="479999" y="1222992"/>
            <a:ext cx="11213020" cy="600000"/>
          </a:xfrm>
        </p:spPr>
        <p:txBody>
          <a:bodyPr/>
          <a:lstStyle/>
          <a:p>
            <a:r>
              <a:rPr lang="en-US"/>
              <a:t>≥20% of Patients; Safety Analysis Set</a:t>
            </a:r>
          </a:p>
        </p:txBody>
      </p:sp>
      <p:sp>
        <p:nvSpPr>
          <p:cNvPr id="4" name="Slide Number Placeholder 2">
            <a:extLst>
              <a:ext uri="{FF2B5EF4-FFF2-40B4-BE49-F238E27FC236}">
                <a16:creationId xmlns:a16="http://schemas.microsoft.com/office/drawing/2014/main" id="{D0DCBB4B-66EE-33E6-7262-3D533E236772}"/>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98543E3-AE79-10DE-76F2-82ACD09977C3}"/>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21150692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902A2-4843-AC1A-7317-0AD948D4FA70}"/>
              </a:ext>
            </a:extLst>
          </p:cNvPr>
          <p:cNvSpPr>
            <a:spLocks noGrp="1"/>
          </p:cNvSpPr>
          <p:nvPr>
            <p:ph type="ctrTitle"/>
          </p:nvPr>
        </p:nvSpPr>
        <p:spPr/>
        <p:txBody>
          <a:bodyPr/>
          <a:lstStyle/>
          <a:p>
            <a:r>
              <a:rPr lang="en-US" cap="none"/>
              <a:t>Most Frequently Reported Immune-Mediated AEs</a:t>
            </a:r>
          </a:p>
        </p:txBody>
      </p:sp>
      <p:graphicFrame>
        <p:nvGraphicFramePr>
          <p:cNvPr id="6" name="Table 8">
            <a:extLst>
              <a:ext uri="{FF2B5EF4-FFF2-40B4-BE49-F238E27FC236}">
                <a16:creationId xmlns:a16="http://schemas.microsoft.com/office/drawing/2014/main" id="{EA3BCB06-6D1B-07A2-FD7D-8BFB1002B631}"/>
              </a:ext>
            </a:extLst>
          </p:cNvPr>
          <p:cNvGraphicFramePr>
            <a:graphicFrameLocks/>
          </p:cNvGraphicFramePr>
          <p:nvPr/>
        </p:nvGraphicFramePr>
        <p:xfrm>
          <a:off x="609599" y="1742401"/>
          <a:ext cx="10979149" cy="3230986"/>
        </p:xfrm>
        <a:graphic>
          <a:graphicData uri="http://schemas.openxmlformats.org/drawingml/2006/table">
            <a:tbl>
              <a:tblPr firstRow="1" bandRow="1">
                <a:tableStyleId>{5C22544A-7EE6-4342-B048-85BDC9FD1C3A}</a:tableStyleId>
              </a:tblPr>
              <a:tblGrid>
                <a:gridCol w="2994313">
                  <a:extLst>
                    <a:ext uri="{9D8B030D-6E8A-4147-A177-3AD203B41FA5}">
                      <a16:colId xmlns:a16="http://schemas.microsoft.com/office/drawing/2014/main" val="2254160556"/>
                    </a:ext>
                  </a:extLst>
                </a:gridCol>
                <a:gridCol w="1996209">
                  <a:extLst>
                    <a:ext uri="{9D8B030D-6E8A-4147-A177-3AD203B41FA5}">
                      <a16:colId xmlns:a16="http://schemas.microsoft.com/office/drawing/2014/main" val="772964999"/>
                    </a:ext>
                  </a:extLst>
                </a:gridCol>
                <a:gridCol w="1996209">
                  <a:extLst>
                    <a:ext uri="{9D8B030D-6E8A-4147-A177-3AD203B41FA5}">
                      <a16:colId xmlns:a16="http://schemas.microsoft.com/office/drawing/2014/main" val="3983892199"/>
                    </a:ext>
                  </a:extLst>
                </a:gridCol>
                <a:gridCol w="1996209">
                  <a:extLst>
                    <a:ext uri="{9D8B030D-6E8A-4147-A177-3AD203B41FA5}">
                      <a16:colId xmlns:a16="http://schemas.microsoft.com/office/drawing/2014/main" val="1368298842"/>
                    </a:ext>
                  </a:extLst>
                </a:gridCol>
                <a:gridCol w="1996209">
                  <a:extLst>
                    <a:ext uri="{9D8B030D-6E8A-4147-A177-3AD203B41FA5}">
                      <a16:colId xmlns:a16="http://schemas.microsoft.com/office/drawing/2014/main" val="882325006"/>
                    </a:ext>
                  </a:extLst>
                </a:gridCol>
              </a:tblGrid>
              <a:tr h="271493">
                <a:tc rowSpan="2">
                  <a:txBody>
                    <a:bodyPr/>
                    <a:lstStyle/>
                    <a:p>
                      <a:pPr>
                        <a:lnSpc>
                          <a:spcPct val="100000"/>
                        </a:lnSpc>
                        <a:spcAft>
                          <a:spcPts val="0"/>
                        </a:spcAft>
                      </a:pPr>
                      <a:r>
                        <a:rPr lang="en-GB" sz="1500" kern="100">
                          <a:solidFill>
                            <a:schemeClr val="tx1"/>
                          </a:solidFill>
                          <a:effectLst/>
                          <a:latin typeface="+mn-lt"/>
                          <a:ea typeface="SimSun" panose="02010600030101010101" pitchFamily="2" charset="-122"/>
                          <a:cs typeface="Times New Roman" panose="02020603050405020304" pitchFamily="18" charset="0"/>
                        </a:rPr>
                        <a:t>n (%)</a:t>
                      </a:r>
                      <a:endParaRPr lang="en-US" sz="1500" kern="100">
                        <a:solidFill>
                          <a:schemeClr val="tx1"/>
                        </a:solidFill>
                        <a:effectLst/>
                        <a:latin typeface="+mn-lt"/>
                        <a:ea typeface="SimSun" panose="02010600030101010101" pitchFamily="2" charset="-122"/>
                        <a:cs typeface="Times New Roman" panose="02020603050405020304" pitchFamily="18" charset="0"/>
                      </a:endParaRPr>
                    </a:p>
                  </a:txBody>
                  <a:tcPr marT="0" marB="0" anchor="b">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a:solidFill>
                            <a:srgbClr val="5571BF"/>
                          </a:solidFill>
                          <a:effectLst/>
                          <a:latin typeface="+mn-lt"/>
                          <a:ea typeface="SimSun"/>
                          <a:cs typeface="Times New Roman"/>
                        </a:rPr>
                        <a:t>TIS arm (N=226)</a:t>
                      </a:r>
                      <a:endParaRPr lang="en-US" sz="1500" kern="100">
                        <a:solidFill>
                          <a:srgbClr val="5571BF"/>
                        </a:solidFill>
                        <a:effectLst/>
                        <a:latin typeface="+mn-lt"/>
                        <a:ea typeface="SimSun"/>
                        <a:cs typeface="Times New Roman"/>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nSpc>
                          <a:spcPct val="100000"/>
                        </a:lnSpc>
                        <a:spcAft>
                          <a:spcPts val="0"/>
                        </a:spcAft>
                      </a:pPr>
                      <a:endParaRPr lang="en-US" sz="1100" kern="100">
                        <a:effectLst/>
                        <a:latin typeface="+mn-lt"/>
                        <a:ea typeface="SimSun" panose="02010600030101010101" pitchFamily="2" charset="-122"/>
                        <a:cs typeface="Times New Roman" panose="02020603050405020304" pitchFamily="18" charset="0"/>
                      </a:endParaRPr>
                    </a:p>
                  </a:txBody>
                  <a:tcPr marL="68580" marR="68580" marT="0" marB="0"/>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a:solidFill>
                            <a:srgbClr val="7F7F7F"/>
                          </a:solidFill>
                          <a:effectLst/>
                          <a:latin typeface="+mn-lt"/>
                          <a:ea typeface="SimSun"/>
                          <a:cs typeface="Times New Roman"/>
                        </a:rPr>
                        <a:t>PBO arm (N=226)</a:t>
                      </a:r>
                      <a:endParaRPr lang="en-US" sz="1500" kern="100">
                        <a:solidFill>
                          <a:srgbClr val="7F7F7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lnSpc>
                          <a:spcPct val="100000"/>
                        </a:lnSpc>
                        <a:spcAft>
                          <a:spcPts val="0"/>
                        </a:spcAft>
                      </a:pPr>
                      <a:endParaRPr lang="en-US" sz="1100" kern="100">
                        <a:effectLst/>
                        <a:latin typeface="+mn-lt"/>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83177125"/>
                  </a:ext>
                </a:extLst>
              </a:tr>
              <a:tr h="271493">
                <a:tc vMerge="1">
                  <a:txBody>
                    <a:bodyPr/>
                    <a:lstStyle/>
                    <a:p>
                      <a:pPr>
                        <a:lnSpc>
                          <a:spcPct val="100000"/>
                        </a:lnSpc>
                        <a:spcAft>
                          <a:spcPts val="0"/>
                        </a:spcAft>
                      </a:pPr>
                      <a:endParaRPr lang="en-US" sz="1100" kern="100">
                        <a:effectLst/>
                        <a:latin typeface="+mn-lt"/>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en-GB" sz="1500" b="1" kern="100">
                          <a:solidFill>
                            <a:srgbClr val="5571BF"/>
                          </a:solidFill>
                          <a:effectLst/>
                          <a:latin typeface="+mn-lt"/>
                          <a:ea typeface="SimSun" panose="02010600030101010101" pitchFamily="2" charset="-122"/>
                          <a:cs typeface="Times New Roman" panose="02020603050405020304" pitchFamily="18" charset="0"/>
                        </a:rPr>
                        <a:t>Any grade</a:t>
                      </a:r>
                      <a:endParaRPr lang="en-US" sz="1500" b="1" kern="100">
                        <a:solidFill>
                          <a:srgbClr val="5571B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500" b="1" kern="100">
                          <a:solidFill>
                            <a:srgbClr val="5571BF"/>
                          </a:solidFill>
                          <a:effectLst/>
                          <a:latin typeface="+mn-lt"/>
                          <a:ea typeface="SimSun" panose="02010600030101010101" pitchFamily="2" charset="-122"/>
                          <a:cs typeface="Times New Roman" panose="02020603050405020304" pitchFamily="18" charset="0"/>
                        </a:rPr>
                        <a:t>Grade ≥3</a:t>
                      </a:r>
                      <a:endParaRPr lang="en-US" sz="1500" b="1" kern="100">
                        <a:solidFill>
                          <a:srgbClr val="5571B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500" b="1" kern="100">
                          <a:solidFill>
                            <a:srgbClr val="7F7F7F"/>
                          </a:solidFill>
                          <a:effectLst/>
                          <a:latin typeface="+mn-lt"/>
                          <a:ea typeface="SimSun" panose="02010600030101010101" pitchFamily="2" charset="-122"/>
                          <a:cs typeface="Times New Roman" panose="02020603050405020304" pitchFamily="18" charset="0"/>
                        </a:rPr>
                        <a:t>Any grade</a:t>
                      </a:r>
                      <a:endParaRPr lang="en-US" sz="1500" b="1" kern="100">
                        <a:solidFill>
                          <a:srgbClr val="7F7F7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500" b="1" kern="100">
                          <a:solidFill>
                            <a:srgbClr val="7F7F7F"/>
                          </a:solidFill>
                          <a:effectLst/>
                          <a:latin typeface="+mn-lt"/>
                          <a:ea typeface="SimSun" panose="02010600030101010101" pitchFamily="2" charset="-122"/>
                          <a:cs typeface="Times New Roman" panose="02020603050405020304" pitchFamily="18" charset="0"/>
                        </a:rPr>
                        <a:t>Grade ≥3</a:t>
                      </a:r>
                      <a:endParaRPr lang="en-US" sz="1500" b="1" kern="100">
                        <a:solidFill>
                          <a:srgbClr val="7F7F7F"/>
                        </a:solidFill>
                        <a:effectLst/>
                        <a:latin typeface="+mn-lt"/>
                        <a:ea typeface="SimSun" panose="02010600030101010101" pitchFamily="2" charset="-122"/>
                        <a:cs typeface="Times New Roman" panose="02020603050405020304" pitchFamily="18" charset="0"/>
                      </a:endParaRPr>
                    </a:p>
                  </a:txBody>
                  <a:tcPr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6212099"/>
                  </a:ext>
                </a:extLst>
              </a:tr>
              <a:tr h="336000">
                <a:tc>
                  <a:txBody>
                    <a:bodyPr/>
                    <a:lstStyle/>
                    <a:p>
                      <a:pPr marL="0" marR="0" indent="0">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Immune-mediated skin adverse reaction</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39 (17.3)</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5 (2.2)</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24 (10.6)</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4259198406"/>
                  </a:ext>
                </a:extLst>
              </a:tr>
              <a:tr h="336000">
                <a:tc>
                  <a:txBody>
                    <a:bodyPr/>
                    <a:lstStyle/>
                    <a:p>
                      <a:pPr marL="0" marR="0">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Immune-mediated pneumonitis</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18 (8.0)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7 (3.1)</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4 (1.8)</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57077768"/>
                  </a:ext>
                </a:extLst>
              </a:tr>
              <a:tr h="336000">
                <a:tc>
                  <a:txBody>
                    <a:bodyPr/>
                    <a:lstStyle/>
                    <a:p>
                      <a:pPr marL="0" marR="0">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Immune-mediated hepatitis</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5 (2.2)</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4 (1.8)</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5 (2.2)</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5 (2.2)</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812346527"/>
                  </a:ext>
                </a:extLst>
              </a:tr>
              <a:tr h="336000">
                <a:tc>
                  <a:txBody>
                    <a:bodyPr/>
                    <a:lstStyle/>
                    <a:p>
                      <a:pPr marL="231775" marR="0" indent="-231775">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Immune-mediated endocrinopathies</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21702028"/>
                  </a:ext>
                </a:extLst>
              </a:tr>
              <a:tr h="336000">
                <a:tc>
                  <a:txBody>
                    <a:bodyPr/>
                    <a:lstStyle/>
                    <a:p>
                      <a:pPr marL="231775" marR="0" indent="-231775">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	Hypothyroidism</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33 (14.6)</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2 (0.9)</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6 (2.7)</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3722958102"/>
                  </a:ext>
                </a:extLst>
              </a:tr>
              <a:tr h="336000">
                <a:tc>
                  <a:txBody>
                    <a:bodyPr/>
                    <a:lstStyle/>
                    <a:p>
                      <a:pPr marL="231775" marR="0" indent="-231775">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	Hyperthyroidism</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16 (7.1)</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1 (0.4)</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7 (3.1)</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49147003"/>
                  </a:ext>
                </a:extLst>
              </a:tr>
              <a:tr h="336000">
                <a:tc>
                  <a:txBody>
                    <a:bodyPr/>
                    <a:lstStyle/>
                    <a:p>
                      <a:pPr marL="231775" marR="0" indent="-231775">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	Thyroiditis</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5 (2.2)</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C"/>
                    </a:solidFill>
                  </a:tcPr>
                </a:tc>
                <a:extLst>
                  <a:ext uri="{0D108BD9-81ED-4DB2-BD59-A6C34878D82A}">
                    <a16:rowId xmlns:a16="http://schemas.microsoft.com/office/drawing/2014/main" val="2349365581"/>
                  </a:ext>
                </a:extLst>
              </a:tr>
              <a:tr h="336000">
                <a:tc>
                  <a:txBody>
                    <a:bodyPr/>
                    <a:lstStyle/>
                    <a:p>
                      <a:pPr marL="231775" marR="0" indent="-231775">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	Adrenal insufficiency</a:t>
                      </a:r>
                      <a:endParaRPr lang="en-US" sz="1500" kern="100">
                        <a:effectLst/>
                        <a:latin typeface="+mn-lt"/>
                        <a:ea typeface="Times New Roman" panose="02020603050405020304" pitchFamily="18" charset="0"/>
                        <a:cs typeface="Times New Roman" panose="02020603050405020304" pitchFamily="18" charset="0"/>
                      </a:endParaRPr>
                    </a:p>
                  </a:txBody>
                  <a:tcPr marL="9600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3 (1.3)</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1 (0.4)</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algn="ctr">
                        <a:lnSpc>
                          <a:spcPts val="1265"/>
                        </a:lnSpc>
                        <a:spcBef>
                          <a:spcPts val="0"/>
                        </a:spcBef>
                        <a:spcAft>
                          <a:spcPts val="0"/>
                        </a:spcAft>
                      </a:pPr>
                      <a:r>
                        <a:rPr lang="en-US" sz="1500" kern="100">
                          <a:solidFill>
                            <a:srgbClr val="000000"/>
                          </a:solidFill>
                          <a:effectLst/>
                          <a:latin typeface="+mn-lt"/>
                          <a:ea typeface="Times New Roman" panose="02020603050405020304" pitchFamily="18" charset="0"/>
                          <a:cs typeface="Times New Roman" panose="02020603050405020304" pitchFamily="18" charset="0"/>
                        </a:rPr>
                        <a:t>0 (0.0)</a:t>
                      </a:r>
                      <a:endParaRPr lang="en-US" sz="1500" kern="1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64659527"/>
                  </a:ext>
                </a:extLst>
              </a:tr>
            </a:tbl>
          </a:graphicData>
        </a:graphic>
      </p:graphicFrame>
      <p:sp>
        <p:nvSpPr>
          <p:cNvPr id="8" name="TextBox 7">
            <a:extLst>
              <a:ext uri="{FF2B5EF4-FFF2-40B4-BE49-F238E27FC236}">
                <a16:creationId xmlns:a16="http://schemas.microsoft.com/office/drawing/2014/main" id="{9FC7A9A2-305B-6DD7-1B93-6A21ACFA15EA}"/>
              </a:ext>
            </a:extLst>
          </p:cNvPr>
          <p:cNvSpPr txBox="1"/>
          <p:nvPr/>
        </p:nvSpPr>
        <p:spPr>
          <a:xfrm>
            <a:off x="603251" y="5934343"/>
            <a:ext cx="11138007" cy="338554"/>
          </a:xfrm>
          <a:prstGeom prst="rect">
            <a:avLst/>
          </a:prstGeom>
          <a:noFill/>
        </p:spPr>
        <p:txBody>
          <a:bodyPr wrap="square" lIns="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AEs were classified based on MedDRA </a:t>
            </a:r>
            <a:r>
              <a:rPr kumimoji="0" lang="en-US" sz="800" b="0" i="0" u="none" strike="noStrike" kern="1200" cap="none" spc="0" normalizeH="0" baseline="0" noProof="0" err="1">
                <a:ln>
                  <a:noFill/>
                </a:ln>
                <a:solidFill>
                  <a:prstClr val="black"/>
                </a:solidFill>
                <a:effectLst/>
                <a:uLnTx/>
                <a:uFillTx/>
                <a:latin typeface="Arial Narrow"/>
                <a:ea typeface="MS Mincho" panose="02020609040205080304" pitchFamily="49" charset="-128"/>
                <a:cs typeface="Calibri" panose="020F0502020204030204" pitchFamily="34" charset="0"/>
              </a:rPr>
              <a:t>v26.0</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 and were graded for severity using Common Terminology Criteria for Adverse Events v5.0. </a:t>
            </a: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AE, adverse event; MedDRA, Medical Dictionary for Regulatory Activities; PBO, placebo; TIS, tislelizumab.</a:t>
            </a:r>
          </a:p>
        </p:txBody>
      </p:sp>
      <p:sp>
        <p:nvSpPr>
          <p:cNvPr id="2" name="Subtitle 3">
            <a:extLst>
              <a:ext uri="{FF2B5EF4-FFF2-40B4-BE49-F238E27FC236}">
                <a16:creationId xmlns:a16="http://schemas.microsoft.com/office/drawing/2014/main" id="{C3D9E2F7-3C08-9274-50E0-908F1403415E}"/>
              </a:ext>
            </a:extLst>
          </p:cNvPr>
          <p:cNvSpPr>
            <a:spLocks noGrp="1"/>
          </p:cNvSpPr>
          <p:nvPr>
            <p:ph type="subTitle" idx="1"/>
          </p:nvPr>
        </p:nvSpPr>
        <p:spPr>
          <a:xfrm>
            <a:off x="479999" y="1222992"/>
            <a:ext cx="11213020" cy="600000"/>
          </a:xfrm>
        </p:spPr>
        <p:txBody>
          <a:bodyPr/>
          <a:lstStyle/>
          <a:p>
            <a:r>
              <a:rPr lang="en-US"/>
              <a:t>≥1% of Patients; Safety Analysis Set</a:t>
            </a:r>
          </a:p>
        </p:txBody>
      </p:sp>
      <p:sp>
        <p:nvSpPr>
          <p:cNvPr id="4" name="Slide Number Placeholder 2">
            <a:extLst>
              <a:ext uri="{FF2B5EF4-FFF2-40B4-BE49-F238E27FC236}">
                <a16:creationId xmlns:a16="http://schemas.microsoft.com/office/drawing/2014/main" id="{47DECDD7-471E-5E72-815F-11E86EAE526C}"/>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9E79ADF-6DEC-9C28-9F69-30C50C62FF7C}"/>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15531070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80910F-F7F7-C9EE-D422-D553D23AAF39}"/>
              </a:ext>
            </a:extLst>
          </p:cNvPr>
          <p:cNvSpPr>
            <a:spLocks noGrp="1"/>
          </p:cNvSpPr>
          <p:nvPr>
            <p:ph sz="quarter" idx="13"/>
          </p:nvPr>
        </p:nvSpPr>
        <p:spPr>
          <a:xfrm>
            <a:off x="739449" y="1400505"/>
            <a:ext cx="10637379" cy="585949"/>
          </a:xfrm>
        </p:spPr>
        <p:txBody>
          <a:bodyPr/>
          <a:lstStyle/>
          <a:p>
            <a:pPr marL="0" indent="0">
              <a:buNone/>
            </a:pPr>
            <a:r>
              <a:rPr lang="en-US"/>
              <a:t>Patients in the tislelizumab + CT arm experienced better HRQoL outcomes than those in the placebo + CT arm in this population of patients with resectable NSCLC, with improvements in coughing and lower risk of chest pain</a:t>
            </a:r>
            <a:endParaRPr lang="en-GB"/>
          </a:p>
        </p:txBody>
      </p:sp>
      <p:sp>
        <p:nvSpPr>
          <p:cNvPr id="6" name="Title 5">
            <a:extLst>
              <a:ext uri="{FF2B5EF4-FFF2-40B4-BE49-F238E27FC236}">
                <a16:creationId xmlns:a16="http://schemas.microsoft.com/office/drawing/2014/main" id="{27E8F807-1A85-F8BD-509E-23F5D2CE33B4}"/>
              </a:ext>
            </a:extLst>
          </p:cNvPr>
          <p:cNvSpPr>
            <a:spLocks noGrp="1"/>
          </p:cNvSpPr>
          <p:nvPr>
            <p:ph type="ctrTitle"/>
          </p:nvPr>
        </p:nvSpPr>
        <p:spPr>
          <a:xfrm>
            <a:off x="739449" y="116960"/>
            <a:ext cx="7332496" cy="905449"/>
          </a:xfrm>
        </p:spPr>
        <p:txBody>
          <a:bodyPr/>
          <a:lstStyle/>
          <a:p>
            <a:r>
              <a:rPr lang="en-US"/>
              <a:t>Patient-reported outcomes in the RATIONALE-315 trial</a:t>
            </a:r>
            <a:endParaRPr lang="en-GB"/>
          </a:p>
        </p:txBody>
      </p:sp>
      <p:pic>
        <p:nvPicPr>
          <p:cNvPr id="11" name="Picture 10">
            <a:extLst>
              <a:ext uri="{FF2B5EF4-FFF2-40B4-BE49-F238E27FC236}">
                <a16:creationId xmlns:a16="http://schemas.microsoft.com/office/drawing/2014/main" id="{2AE71732-0C98-0143-A8EE-474CE6085D94}"/>
              </a:ext>
            </a:extLst>
          </p:cNvPr>
          <p:cNvPicPr>
            <a:picLocks noChangeAspect="1"/>
          </p:cNvPicPr>
          <p:nvPr/>
        </p:nvPicPr>
        <p:blipFill rotWithShape="1">
          <a:blip r:embed="rId2"/>
          <a:srcRect t="2374"/>
          <a:stretch/>
        </p:blipFill>
        <p:spPr>
          <a:xfrm>
            <a:off x="2443556" y="2112306"/>
            <a:ext cx="7304889" cy="3931145"/>
          </a:xfrm>
          <a:prstGeom prst="rect">
            <a:avLst/>
          </a:prstGeom>
        </p:spPr>
      </p:pic>
      <p:sp>
        <p:nvSpPr>
          <p:cNvPr id="12" name="Flowchart: Alternate Process 1">
            <a:extLst>
              <a:ext uri="{FF2B5EF4-FFF2-40B4-BE49-F238E27FC236}">
                <a16:creationId xmlns:a16="http://schemas.microsoft.com/office/drawing/2014/main" id="{E388EE29-94B1-3610-488D-1BA27F535314}"/>
              </a:ext>
            </a:extLst>
          </p:cNvPr>
          <p:cNvSpPr/>
          <p:nvPr/>
        </p:nvSpPr>
        <p:spPr>
          <a:xfrm>
            <a:off x="8071945" y="97765"/>
            <a:ext cx="3922052" cy="1066397"/>
          </a:xfrm>
          <a:prstGeom prst="flowChartAlternateProcess">
            <a:avLst/>
          </a:prstGeom>
          <a:solidFill>
            <a:srgbClr val="0F82ED"/>
          </a:solidFill>
          <a:ln w="9525">
            <a:noFill/>
          </a:ln>
          <a:effectLst>
            <a:glow rad="63500">
              <a:schemeClr val="accent1">
                <a:satMod val="175000"/>
                <a:alpha val="40000"/>
              </a:schemeClr>
            </a:glow>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Presented at ESMO </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2024 poster #1213P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on Saturday, </a:t>
            </a:r>
            <a: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14 September:</a:t>
            </a:r>
            <a:b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br>
            <a:r>
              <a:rPr kumimoji="0" lang="en-US" sz="1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Cappuzzo </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a:ea typeface="+mn-ea"/>
                <a:cs typeface="+mn-cs"/>
              </a:rPr>
              <a:t>et al.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PROs in R-315</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a:endParaRPr>
          </a:p>
        </p:txBody>
      </p:sp>
      <p:sp>
        <p:nvSpPr>
          <p:cNvPr id="17" name="TextBox 16">
            <a:extLst>
              <a:ext uri="{FF2B5EF4-FFF2-40B4-BE49-F238E27FC236}">
                <a16:creationId xmlns:a16="http://schemas.microsoft.com/office/drawing/2014/main" id="{84428224-981F-E6A9-C5B2-FEE8E38E5D81}"/>
              </a:ext>
            </a:extLst>
          </p:cNvPr>
          <p:cNvSpPr txBox="1"/>
          <p:nvPr/>
        </p:nvSpPr>
        <p:spPr>
          <a:xfrm>
            <a:off x="883579" y="6242805"/>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CT, chemotherapy; GHS, global health status; HRQoL, health-related quality of life;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NSCLC, non-small cell lung cancer; PBO, placebo;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PRO, patient-reported outcomes;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QLQ, quality of life questionnaire; TIS, tislelizumab.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Cappuzzo F et al. ESMO 2024; Abstract 1213P.</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58106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C530C-288F-9479-5C56-5EF238F8BC89}"/>
              </a:ext>
            </a:extLst>
          </p:cNvPr>
          <p:cNvSpPr>
            <a:spLocks noGrp="1"/>
          </p:cNvSpPr>
          <p:nvPr>
            <p:ph type="body" sz="quarter" idx="12"/>
          </p:nvPr>
        </p:nvSpPr>
        <p:spPr>
          <a:xfrm>
            <a:off x="489492" y="1484294"/>
            <a:ext cx="11213019" cy="3674968"/>
          </a:xfrm>
        </p:spPr>
        <p:txBody>
          <a:bodyPr/>
          <a:lstStyle/>
          <a:p>
            <a:pPr marL="380981" indent="-380981">
              <a:spcBef>
                <a:spcPts val="0"/>
              </a:spcBef>
              <a:spcAft>
                <a:spcPts val="800"/>
              </a:spcAft>
              <a:buSzPct val="100000"/>
              <a:buFont typeface="Arial" panose="020B0604020202020204" pitchFamily="34" charset="0"/>
              <a:buChar char="•"/>
            </a:pPr>
            <a:r>
              <a:rPr lang="en-US" sz="1800" dirty="0"/>
              <a:t>RATIONALE-315 demonstrated a clinically meaningful and statistically significant benefit in EFS with perioperative TIS plus </a:t>
            </a:r>
            <a:r>
              <a:rPr lang="en-US" sz="1800" dirty="0" err="1"/>
              <a:t>PtDb</a:t>
            </a:r>
            <a:r>
              <a:rPr lang="en-US" sz="1800" dirty="0"/>
              <a:t> CT vs PBO plus neoadjuvant </a:t>
            </a:r>
            <a:r>
              <a:rPr lang="en-US" sz="1800" dirty="0" err="1"/>
              <a:t>PtDb</a:t>
            </a:r>
            <a:r>
              <a:rPr lang="en-US" sz="1800" dirty="0"/>
              <a:t> CT at this interim analysis</a:t>
            </a:r>
          </a:p>
          <a:p>
            <a:pPr marL="1371532" lvl="1">
              <a:spcBef>
                <a:spcPts val="0"/>
              </a:spcBef>
              <a:spcAft>
                <a:spcPts val="800"/>
              </a:spcAft>
              <a:buSzPct val="100000"/>
              <a:buFont typeface="Arial Narrow" panose="020B0606020202030204" pitchFamily="34" charset="0"/>
              <a:buChar char="—"/>
            </a:pPr>
            <a:r>
              <a:rPr lang="en-US" sz="1800" dirty="0">
                <a:solidFill>
                  <a:srgbClr val="04426B"/>
                </a:solidFill>
              </a:rPr>
              <a:t>HR=0.56 [95% CI: 0.40, 0.79]; one-sided P=0.0003</a:t>
            </a:r>
          </a:p>
          <a:p>
            <a:pPr marL="1371532" lvl="1">
              <a:spcBef>
                <a:spcPts val="0"/>
              </a:spcBef>
              <a:spcAft>
                <a:spcPts val="800"/>
              </a:spcAft>
              <a:buSzPct val="100000"/>
              <a:buFont typeface="Arial Narrow" panose="020B0606020202030204" pitchFamily="34" charset="0"/>
              <a:buChar char="—"/>
            </a:pPr>
            <a:r>
              <a:rPr lang="en-US" sz="1800" dirty="0">
                <a:solidFill>
                  <a:srgbClr val="04426B"/>
                </a:solidFill>
              </a:rPr>
              <a:t>EFS benefit was generally consistent across predefined subgroups </a:t>
            </a:r>
          </a:p>
          <a:p>
            <a:pPr marL="380981" indent="-380981">
              <a:spcBef>
                <a:spcPts val="0"/>
              </a:spcBef>
              <a:spcAft>
                <a:spcPts val="800"/>
              </a:spcAft>
              <a:buSzPct val="100000"/>
              <a:buFont typeface="Arial" panose="020B0604020202020204" pitchFamily="34" charset="0"/>
              <a:buChar char="•"/>
            </a:pPr>
            <a:r>
              <a:rPr lang="en-US" sz="1800" dirty="0" err="1"/>
              <a:t>MPR</a:t>
            </a:r>
            <a:r>
              <a:rPr lang="en-US" sz="1800" dirty="0"/>
              <a:t> and </a:t>
            </a:r>
            <a:r>
              <a:rPr lang="en-US" sz="1800" dirty="0" err="1"/>
              <a:t>pCR</a:t>
            </a:r>
            <a:r>
              <a:rPr lang="en-US" sz="1800" dirty="0"/>
              <a:t> rate were significantly improved: 56.2% vs 15.0% (</a:t>
            </a:r>
            <a:r>
              <a:rPr lang="en-US" sz="1800" i="1" dirty="0"/>
              <a:t>P</a:t>
            </a:r>
            <a:r>
              <a:rPr lang="en-US" sz="1800" dirty="0"/>
              <a:t>&lt;.0001) and 40.7% vs 5.7% (</a:t>
            </a:r>
            <a:r>
              <a:rPr lang="en-US" sz="1800" i="1" dirty="0"/>
              <a:t>P</a:t>
            </a:r>
            <a:r>
              <a:rPr lang="en-US" sz="1800" dirty="0"/>
              <a:t>&lt;.0001), respectively</a:t>
            </a:r>
          </a:p>
          <a:p>
            <a:pPr marL="380981" indent="-380981">
              <a:spcBef>
                <a:spcPts val="0"/>
              </a:spcBef>
              <a:spcAft>
                <a:spcPts val="800"/>
              </a:spcAft>
              <a:buSzPct val="100000"/>
              <a:buFont typeface="Arial" panose="020B0604020202020204" pitchFamily="34" charset="0"/>
              <a:buChar char="•"/>
            </a:pPr>
            <a:r>
              <a:rPr lang="en-US" sz="1800" dirty="0"/>
              <a:t>An OS benefit trend </a:t>
            </a:r>
            <a:r>
              <a:rPr lang="en-US" sz="1800" dirty="0" err="1"/>
              <a:t>favouring</a:t>
            </a:r>
            <a:r>
              <a:rPr lang="en-US" sz="1800" dirty="0"/>
              <a:t> perioperative TIS (HR=0.62 [95% CI: 0.39, 0.98]; one-sided </a:t>
            </a:r>
            <a:r>
              <a:rPr lang="en-US" sz="1800" i="1" dirty="0"/>
              <a:t>P</a:t>
            </a:r>
            <a:r>
              <a:rPr lang="en-US" sz="1800" dirty="0"/>
              <a:t>=0.0193) was observed at this interim analysis. The trial will continue to assess OS with longer follow-up</a:t>
            </a:r>
          </a:p>
          <a:p>
            <a:pPr marL="380981" indent="-380981">
              <a:spcBef>
                <a:spcPts val="0"/>
              </a:spcBef>
              <a:spcAft>
                <a:spcPts val="800"/>
              </a:spcAft>
              <a:buSzPct val="100000"/>
              <a:buFont typeface="Arial" panose="020B0604020202020204" pitchFamily="34" charset="0"/>
              <a:buChar char="•"/>
            </a:pPr>
            <a:r>
              <a:rPr lang="en-US" sz="1800" dirty="0"/>
              <a:t>The safety profile of perioperative TIS plus </a:t>
            </a:r>
            <a:r>
              <a:rPr lang="en-US" sz="1800" dirty="0" err="1"/>
              <a:t>PtDb</a:t>
            </a:r>
            <a:r>
              <a:rPr lang="en-US" sz="1800" dirty="0"/>
              <a:t> CT was manageable and consistent with the known risks of the individual therapies  </a:t>
            </a:r>
          </a:p>
          <a:p>
            <a:pPr marL="380981" indent="-380981">
              <a:spcBef>
                <a:spcPts val="0"/>
              </a:spcBef>
              <a:spcAft>
                <a:spcPts val="800"/>
              </a:spcAft>
              <a:buSzPct val="100000"/>
              <a:buFont typeface="Arial" panose="020B0604020202020204" pitchFamily="34" charset="0"/>
              <a:buChar char="•"/>
            </a:pPr>
            <a:r>
              <a:rPr lang="en-US" sz="1800" dirty="0">
                <a:solidFill>
                  <a:schemeClr val="accent1"/>
                </a:solidFill>
                <a:latin typeface="+mn-lt"/>
                <a:ea typeface="等线" panose="02010600030101010101" pitchFamily="2" charset="-122"/>
              </a:rPr>
              <a:t>Taken together, the statistically and clinically significant EFS, </a:t>
            </a:r>
            <a:r>
              <a:rPr lang="en-US" sz="1800" dirty="0" err="1">
                <a:solidFill>
                  <a:schemeClr val="accent1"/>
                </a:solidFill>
                <a:latin typeface="+mn-lt"/>
                <a:ea typeface="等线" panose="02010600030101010101" pitchFamily="2" charset="-122"/>
              </a:rPr>
              <a:t>MPR</a:t>
            </a:r>
            <a:r>
              <a:rPr lang="en-US" sz="1800" dirty="0">
                <a:solidFill>
                  <a:schemeClr val="accent1"/>
                </a:solidFill>
                <a:latin typeface="+mn-lt"/>
                <a:ea typeface="等线" panose="02010600030101010101" pitchFamily="2" charset="-122"/>
              </a:rPr>
              <a:t>, and </a:t>
            </a:r>
            <a:r>
              <a:rPr lang="en-US" sz="1800" dirty="0" err="1">
                <a:solidFill>
                  <a:schemeClr val="accent1"/>
                </a:solidFill>
                <a:latin typeface="+mn-lt"/>
                <a:ea typeface="等线" panose="02010600030101010101" pitchFamily="2" charset="-122"/>
              </a:rPr>
              <a:t>pCR</a:t>
            </a:r>
            <a:r>
              <a:rPr lang="en-US" sz="1800" dirty="0">
                <a:solidFill>
                  <a:schemeClr val="accent1"/>
                </a:solidFill>
                <a:latin typeface="+mn-lt"/>
                <a:ea typeface="等线" panose="02010600030101010101" pitchFamily="2" charset="-122"/>
              </a:rPr>
              <a:t> benefits, </a:t>
            </a:r>
            <a:r>
              <a:rPr lang="en-US" sz="1800" dirty="0">
                <a:solidFill>
                  <a:schemeClr val="accent1"/>
                </a:solidFill>
              </a:rPr>
              <a:t>alongside manageable safety, support </a:t>
            </a:r>
            <a:r>
              <a:rPr lang="en-US" sz="1800" dirty="0"/>
              <a:t>the use of perioperative TIS plus neoadjuvant </a:t>
            </a:r>
            <a:r>
              <a:rPr lang="en-US" sz="1800" dirty="0" err="1"/>
              <a:t>PtDb</a:t>
            </a:r>
            <a:r>
              <a:rPr lang="en-US" sz="1800" dirty="0"/>
              <a:t> CT for patients with resectable stage II-IIIA NSCLC</a:t>
            </a:r>
          </a:p>
        </p:txBody>
      </p:sp>
      <p:sp>
        <p:nvSpPr>
          <p:cNvPr id="6" name="TextBox 5">
            <a:extLst>
              <a:ext uri="{FF2B5EF4-FFF2-40B4-BE49-F238E27FC236}">
                <a16:creationId xmlns:a16="http://schemas.microsoft.com/office/drawing/2014/main" id="{E86EAD55-EFA8-C007-B7B4-8F074D713B87}"/>
              </a:ext>
            </a:extLst>
          </p:cNvPr>
          <p:cNvSpPr txBox="1"/>
          <p:nvPr/>
        </p:nvSpPr>
        <p:spPr>
          <a:xfrm>
            <a:off x="603252" y="5811262"/>
            <a:ext cx="11147499" cy="338554"/>
          </a:xfrm>
          <a:prstGeom prst="rect">
            <a:avLst/>
          </a:prstGeom>
          <a:noFill/>
        </p:spPr>
        <p:txBody>
          <a:bodyPr wrap="square" lIns="0">
            <a:spAutoFit/>
          </a:bodyPr>
          <a:lstStyle/>
          <a:p>
            <a:pPr marL="0" marR="0" lvl="0" indent="0" algn="l" defTabSz="609570" rtl="0" eaLnBrk="0" fontAlgn="base" latinLnBrk="0" hangingPunct="0">
              <a:lnSpc>
                <a:spcPct val="100000"/>
              </a:lnSpc>
              <a:spcBef>
                <a:spcPct val="0"/>
              </a:spcBef>
              <a:spcAft>
                <a:spcPct val="0"/>
              </a:spcAft>
              <a:buClrTx/>
              <a:buSzTx/>
              <a:buFontTx/>
              <a:buNone/>
              <a:tabLst/>
              <a:defRPr/>
            </a:pPr>
            <a:b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br>
            <a:r>
              <a:rPr kumimoji="0" lang="en-US" sz="800" b="1"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Abbreviations: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CI, confidence interval; EFS, event-free survival; HR, hazard ratio; MPR, major pathological response; NSCLC, non-small cell lung cancer; OS, overall survival; PBO, placebo; </a:t>
            </a:r>
            <a:r>
              <a:rPr kumimoji="0" lang="en-GB" sz="800" b="0" i="0" u="none" strike="noStrike" kern="1200" cap="none" spc="0" normalizeH="0" baseline="0" noProof="0" err="1">
                <a:ln>
                  <a:noFill/>
                </a:ln>
                <a:solidFill>
                  <a:prstClr val="black"/>
                </a:solidFill>
                <a:effectLst/>
                <a:uLnTx/>
                <a:uFillTx/>
                <a:latin typeface="Arial Narrow"/>
                <a:ea typeface="Calibri" panose="020F0502020204030204" pitchFamily="34" charset="0"/>
                <a:cs typeface="Times New Roman" panose="02020603050405020304" pitchFamily="18" charset="0"/>
              </a:rPr>
              <a:t>PtDb</a:t>
            </a:r>
            <a:r>
              <a:rPr kumimoji="0" lang="en-GB" sz="800" b="0" i="0" u="none" strike="noStrike" kern="1200" cap="none" spc="0" normalizeH="0" baseline="0" noProof="0">
                <a:ln>
                  <a:noFill/>
                </a:ln>
                <a:solidFill>
                  <a:prstClr val="black"/>
                </a:solidFill>
                <a:effectLst/>
                <a:uLnTx/>
                <a:uFillTx/>
                <a:latin typeface="Arial Narrow"/>
                <a:ea typeface="Calibri" panose="020F0502020204030204" pitchFamily="34" charset="0"/>
                <a:cs typeface="Times New Roman" panose="02020603050405020304" pitchFamily="18" charset="0"/>
              </a:rPr>
              <a:t> CT</a:t>
            </a:r>
            <a:r>
              <a:rPr kumimoji="0" lang="en-US" sz="800" b="0" i="0" u="none" strike="noStrike" kern="1200" cap="none" spc="0" normalizeH="0" baseline="0" noProof="0">
                <a:ln>
                  <a:noFill/>
                </a:ln>
                <a:solidFill>
                  <a:prstClr val="black"/>
                </a:solidFill>
                <a:effectLst/>
                <a:uLnTx/>
                <a:uFillTx/>
                <a:latin typeface="Arial Narrow"/>
                <a:ea typeface="Calibri" panose="020F0502020204030204" pitchFamily="34" charset="0"/>
                <a:cs typeface="Times New Roman" panose="02020603050405020304" pitchFamily="18" charset="0"/>
              </a:rPr>
              <a:t>, platinum-based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doublet </a:t>
            </a:r>
            <a:r>
              <a:rPr kumimoji="0" lang="en-US" sz="800" b="0" i="0" u="none" strike="noStrike" kern="1200" cap="none" spc="0" normalizeH="0" baseline="0" noProof="0">
                <a:ln>
                  <a:noFill/>
                </a:ln>
                <a:solidFill>
                  <a:prstClr val="black"/>
                </a:solidFill>
                <a:effectLst/>
                <a:uLnTx/>
                <a:uFillTx/>
                <a:latin typeface="Arial Narrow"/>
                <a:ea typeface="Calibri" panose="020F0502020204030204" pitchFamily="34" charset="0"/>
                <a:cs typeface="Times New Roman" panose="02020603050405020304" pitchFamily="18" charset="0"/>
              </a:rPr>
              <a:t>chemotherapy; </a:t>
            </a:r>
            <a:r>
              <a:rPr kumimoji="0" lang="en-US" sz="800" b="0" i="0" u="none" strike="noStrike" kern="1200" cap="none" spc="0" normalizeH="0" baseline="0" noProof="0">
                <a:ln>
                  <a:noFill/>
                </a:ln>
                <a:solidFill>
                  <a:prstClr val="black"/>
                </a:solidFill>
                <a:effectLst/>
                <a:uLnTx/>
                <a:uFillTx/>
                <a:latin typeface="Arial Narrow"/>
                <a:ea typeface="MS Mincho" panose="02020609040205080304" pitchFamily="49" charset="-128"/>
                <a:cs typeface="Calibri" panose="020F0502020204030204" pitchFamily="34" charset="0"/>
              </a:rPr>
              <a:t>TIS, tislelizumab.</a:t>
            </a:r>
          </a:p>
        </p:txBody>
      </p:sp>
      <p:sp>
        <p:nvSpPr>
          <p:cNvPr id="7" name="Slide Number Placeholder 2">
            <a:extLst>
              <a:ext uri="{FF2B5EF4-FFF2-40B4-BE49-F238E27FC236}">
                <a16:creationId xmlns:a16="http://schemas.microsoft.com/office/drawing/2014/main" id="{893ED50C-1C9A-EB55-C5DA-B69CBDFAB4F9}"/>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Title 2">
            <a:extLst>
              <a:ext uri="{FF2B5EF4-FFF2-40B4-BE49-F238E27FC236}">
                <a16:creationId xmlns:a16="http://schemas.microsoft.com/office/drawing/2014/main" id="{E29F6F64-2DD5-942C-3A8D-C200A1E1467D}"/>
              </a:ext>
            </a:extLst>
          </p:cNvPr>
          <p:cNvSpPr>
            <a:spLocks noGrp="1"/>
          </p:cNvSpPr>
          <p:nvPr>
            <p:ph type="ctrTitle"/>
          </p:nvPr>
        </p:nvSpPr>
        <p:spPr>
          <a:xfrm>
            <a:off x="479999" y="646992"/>
            <a:ext cx="11213020" cy="576000"/>
          </a:xfrm>
        </p:spPr>
        <p:txBody>
          <a:bodyPr/>
          <a:lstStyle/>
          <a:p>
            <a:r>
              <a:rPr lang="en-US" cap="none"/>
              <a:t>Conclusions</a:t>
            </a:r>
            <a:endParaRPr lang="en-GB" cap="none"/>
          </a:p>
        </p:txBody>
      </p:sp>
      <p:sp>
        <p:nvSpPr>
          <p:cNvPr id="8" name="TextBox 7">
            <a:extLst>
              <a:ext uri="{FF2B5EF4-FFF2-40B4-BE49-F238E27FC236}">
                <a16:creationId xmlns:a16="http://schemas.microsoft.com/office/drawing/2014/main" id="{6E471E24-A6FB-ACA3-6ACD-DE0C30B92A36}"/>
              </a:ext>
            </a:extLst>
          </p:cNvPr>
          <p:cNvSpPr txBox="1"/>
          <p:nvPr/>
        </p:nvSpPr>
        <p:spPr>
          <a:xfrm>
            <a:off x="2962761" y="6496433"/>
            <a:ext cx="862599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283349"/>
                </a:solidFill>
                <a:effectLst/>
                <a:uLnTx/>
                <a:uFillTx/>
                <a:latin typeface="Arial" panose="020B0604020202020204"/>
                <a:ea typeface="+mn-ea"/>
                <a:cs typeface="+mn-cs"/>
              </a:rPr>
              <a:t>Extracted from Yue D, Wang W, Liu H, Chen Q, Chen C, Liu L, Zhang P et al. RATIONALE-315: Event-Free Survival (EFS) and Overall Survival (OS) of Neoadjuvant Tislelizumab (TIS) plus Chemotherapy (CT) with Adjuvant TIS in Resectable Non-Small Cell Lung Cancer (NSCLC). Presented at the ESMO Virtual Plenary with AACR Expert Commentary; February 15&amp;16, 2024 (Accessed 17 July 2024). Available at: </a:t>
            </a:r>
            <a:r>
              <a:rPr kumimoji="0" lang="da-DK" sz="700" b="0" i="0"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Yue_BGB-A317-315_ESMO-VP_Presentation_2024.pdf</a:t>
            </a:r>
            <a:endParaRPr kumimoji="0" lang="en-GB" sz="700" b="0" i="0" u="none" strike="noStrike" kern="1200" cap="none" spc="0" normalizeH="0" baseline="0" noProof="0">
              <a:ln>
                <a:noFill/>
              </a:ln>
              <a:solidFill>
                <a:srgbClr val="0000FF"/>
              </a:solidFill>
              <a:effectLst/>
              <a:uLnTx/>
              <a:uFillTx/>
              <a:latin typeface="Arial Narrow"/>
              <a:ea typeface="+mn-ea"/>
              <a:cs typeface="+mn-cs"/>
            </a:endParaRPr>
          </a:p>
        </p:txBody>
      </p:sp>
    </p:spTree>
    <p:extLst>
      <p:ext uri="{BB962C8B-B14F-4D97-AF65-F5344CB8AC3E}">
        <p14:creationId xmlns:p14="http://schemas.microsoft.com/office/powerpoint/2010/main" val="306119449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768AFA4-1900-4C4E-50B6-1D7A5B88F6A7}"/>
              </a:ext>
            </a:extLst>
          </p:cNvPr>
          <p:cNvSpPr txBox="1">
            <a:spLocks/>
          </p:cNvSpPr>
          <p:nvPr/>
        </p:nvSpPr>
        <p:spPr>
          <a:xfrm>
            <a:off x="1173036" y="1577319"/>
            <a:ext cx="9845929" cy="1634417"/>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60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Single agent IO is the only treatment option for NSCLC with high PD-L1 expression</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200" b="0" i="1" u="none" strike="noStrike" kern="1200" cap="none" spc="0" normalizeH="0" baseline="0" noProof="0" dirty="0">
                <a:ln>
                  <a:noFill/>
                </a:ln>
                <a:solidFill>
                  <a:srgbClr val="D9D8D6">
                    <a:lumMod val="50000"/>
                  </a:srgbClr>
                </a:solidFill>
                <a:effectLst/>
                <a:uLnTx/>
                <a:uFillTx/>
                <a:latin typeface="Arial" panose="020B0604020202020204"/>
                <a:ea typeface="+mn-ea"/>
                <a:cs typeface="+mn-cs"/>
              </a:rPr>
              <a:t>Debate: PRO – CON</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2" name="Slide Number Placeholder 2">
            <a:extLst>
              <a:ext uri="{FF2B5EF4-FFF2-40B4-BE49-F238E27FC236}">
                <a16:creationId xmlns:a16="http://schemas.microsoft.com/office/drawing/2014/main" id="{B6D8C314-D9E1-BAEB-D2DA-1D3AFB7EAB78}"/>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13" name="Picture 12" descr="A person in a suit and tie&#10;&#10;Description automatically generated">
            <a:extLst>
              <a:ext uri="{FF2B5EF4-FFF2-40B4-BE49-F238E27FC236}">
                <a16:creationId xmlns:a16="http://schemas.microsoft.com/office/drawing/2014/main" id="{D6D26262-7DD5-2723-1AAC-60631AB9B4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729"/>
          <a:stretch/>
        </p:blipFill>
        <p:spPr>
          <a:xfrm>
            <a:off x="1992787" y="3429000"/>
            <a:ext cx="1682276" cy="2176983"/>
          </a:xfrm>
          <a:prstGeom prst="rect">
            <a:avLst/>
          </a:prstGeom>
        </p:spPr>
      </p:pic>
      <p:pic>
        <p:nvPicPr>
          <p:cNvPr id="14" name="Picture 13" descr="A person in a suit with his arms crossed&#10;&#10;Description automatically generated">
            <a:extLst>
              <a:ext uri="{FF2B5EF4-FFF2-40B4-BE49-F238E27FC236}">
                <a16:creationId xmlns:a16="http://schemas.microsoft.com/office/drawing/2014/main" id="{1839B2D1-7179-A464-E976-0ECCA9FC359F}"/>
              </a:ext>
            </a:extLst>
          </p:cNvPr>
          <p:cNvPicPr>
            <a:picLocks noChangeAspect="1"/>
          </p:cNvPicPr>
          <p:nvPr/>
        </p:nvPicPr>
        <p:blipFill>
          <a:blip r:embed="rId4"/>
          <a:stretch>
            <a:fillRect/>
          </a:stretch>
        </p:blipFill>
        <p:spPr>
          <a:xfrm>
            <a:off x="8757083" y="3428999"/>
            <a:ext cx="1682276" cy="2176983"/>
          </a:xfrm>
          <a:prstGeom prst="rect">
            <a:avLst/>
          </a:prstGeom>
        </p:spPr>
      </p:pic>
    </p:spTree>
    <p:extLst>
      <p:ext uri="{BB962C8B-B14F-4D97-AF65-F5344CB8AC3E}">
        <p14:creationId xmlns:p14="http://schemas.microsoft.com/office/powerpoint/2010/main" val="4004248034"/>
      </p:ext>
    </p:extLst>
  </p:cSld>
  <p:clrMapOvr>
    <a:overrideClrMapping bg1="lt1" tx1="dk1" bg2="lt2" tx2="dk2" accent1="accent1" accent2="accent2" accent3="accent3" accent4="accent4" accent5="accent5" accent6="accent6" hlink="hlink" folHlink="folHlink"/>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1130964" y="1482856"/>
            <a:ext cx="9930073" cy="4251194"/>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60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Single agent IO is the only treatment option for NSCLC with high PD-L1 expression</a:t>
            </a:r>
            <a:endParaRPr kumimoji="0" lang="en-US" sz="3600" b="1" i="0" u="none" strike="noStrike" kern="1200" cap="none" spc="0" normalizeH="0" baseline="0" noProof="0" dirty="0">
              <a:ln>
                <a:noFill/>
              </a:ln>
              <a:solidFill>
                <a:srgbClr val="C00000"/>
              </a:solidFill>
              <a:effectLst/>
              <a:uLnTx/>
              <a:uFillTx/>
              <a:latin typeface="Arial" panose="020B0604020202020204"/>
              <a:ea typeface="+mn-ea"/>
              <a:cs typeface="Arial"/>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D9D8D6">
                    <a:lumMod val="50000"/>
                  </a:srgbClr>
                </a:solidFill>
                <a:effectLst/>
                <a:uLnTx/>
                <a:uFillTx/>
                <a:latin typeface="Arial" panose="020B0604020202020204"/>
                <a:ea typeface="+mn-ea"/>
                <a:cs typeface="+mn-cs"/>
              </a:rPr>
              <a:t>Debate: PRO</a:t>
            </a:r>
            <a:endParaRPr kumimoji="0" lang="en-US" sz="3600" b="1" i="0" u="none" strike="noStrike" kern="1200" cap="none" spc="0" normalizeH="0" baseline="0" noProof="0" dirty="0">
              <a:ln>
                <a:noFill/>
              </a:ln>
              <a:solidFill>
                <a:srgbClr val="D9D8D6">
                  <a:lumMod val="50000"/>
                </a:srgbClr>
              </a:solidFill>
              <a:effectLst/>
              <a:uLnTx/>
              <a:uFillTx/>
              <a:latin typeface="Arial" panose="020B0604020202020204"/>
              <a:ea typeface="+mn-ea"/>
              <a:cs typeface="Arial"/>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rPr>
              <a:t>Martin Reck, MD, PhD</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b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Lung Clinic </a:t>
            </a:r>
            <a:r>
              <a:rPr kumimoji="0" lang="en-US" sz="2400" b="0" i="0" u="none" strike="noStrike" kern="1200" cap="none" spc="0" normalizeH="0" baseline="0" noProof="0" dirty="0" err="1">
                <a:ln>
                  <a:noFill/>
                </a:ln>
                <a:solidFill>
                  <a:srgbClr val="283349"/>
                </a:solidFill>
                <a:effectLst/>
                <a:uLnTx/>
                <a:uFillTx/>
                <a:latin typeface="Arial" panose="020B0604020202020204"/>
                <a:ea typeface="+mn-ea"/>
                <a:cs typeface="+mn-cs"/>
              </a:rPr>
              <a:t>Grosshansdorf</a:t>
            </a: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 </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err="1">
                <a:ln>
                  <a:noFill/>
                </a:ln>
                <a:solidFill>
                  <a:srgbClr val="283349"/>
                </a:solidFill>
                <a:effectLst/>
                <a:uLnTx/>
                <a:uFillTx/>
                <a:latin typeface="Arial" panose="020B0604020202020204"/>
                <a:ea typeface="+mn-ea"/>
                <a:cs typeface="+mn-cs"/>
              </a:rPr>
              <a:t>Grosshansdorf</a:t>
            </a: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 Germany</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5" name="Picture 4" descr="A person in a suit and tie&#10;&#10;Description automatically generated">
            <a:extLst>
              <a:ext uri="{FF2B5EF4-FFF2-40B4-BE49-F238E27FC236}">
                <a16:creationId xmlns:a16="http://schemas.microsoft.com/office/drawing/2014/main" id="{248ADE92-0E54-C2B3-AB45-1E34B35BB0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58016" y="3640006"/>
            <a:ext cx="1682276" cy="2523414"/>
          </a:xfrm>
          <a:prstGeom prst="rect">
            <a:avLst/>
          </a:prstGeom>
        </p:spPr>
      </p:pic>
      <p:sp>
        <p:nvSpPr>
          <p:cNvPr id="6" name="TextBox 5">
            <a:extLst>
              <a:ext uri="{FF2B5EF4-FFF2-40B4-BE49-F238E27FC236}">
                <a16:creationId xmlns:a16="http://schemas.microsoft.com/office/drawing/2014/main" id="{F3B44159-1215-D576-5420-00BEF039BAF9}"/>
              </a:ext>
            </a:extLst>
          </p:cNvPr>
          <p:cNvSpPr txBox="1"/>
          <p:nvPr/>
        </p:nvSpPr>
        <p:spPr>
          <a:xfrm>
            <a:off x="588578" y="6339059"/>
            <a:ext cx="2638098"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0824--MRC-027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30 August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033179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3430179"/>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u="none" strike="noStrike" kern="1200" baseline="0">
                          <a:solidFill>
                            <a:schemeClr val="bg1"/>
                          </a:solidFill>
                        </a:rPr>
                        <a:t>Honoraria for lectures and consultancy from:	</a:t>
                      </a:r>
                    </a:p>
                    <a:p>
                      <a:endParaRPr lang="it-IT" sz="2000" b="0">
                        <a:solidFill>
                          <a:schemeClr val="bg1"/>
                        </a:solidFill>
                        <a:latin typeface="Helvetica" panose="020B0500000000000000" pitchFamily="34" charset="0"/>
                      </a:endParaRPr>
                    </a:p>
                  </a:txBody>
                  <a:tcPr/>
                </a:tc>
                <a:tc>
                  <a:txBody>
                    <a:bodyPr/>
                    <a:lstStyle/>
                    <a:p>
                      <a:r>
                        <a:rPr lang="it-IT" sz="2000">
                          <a:solidFill>
                            <a:schemeClr val="bg1"/>
                          </a:solidFill>
                          <a:latin typeface="Helvetica" panose="020B0500000000000000" pitchFamily="34" charset="0"/>
                        </a:rPr>
                        <a:t>Amgen, AstraZeneca, BeiGene, Boehringer-Ingelheim, Daiichi-Sankyo, Lilly, Mirati, Merck, MSD, Novartis, Pfizer, Roche, Sanofi, Samsung Bioepis</a:t>
                      </a:r>
                    </a:p>
                  </a:txBody>
                  <a:tcPr/>
                </a:tc>
                <a:extLst>
                  <a:ext uri="{0D108BD9-81ED-4DB2-BD59-A6C34878D82A}">
                    <a16:rowId xmlns:a16="http://schemas.microsoft.com/office/drawing/2014/main" val="3150460932"/>
                  </a:ext>
                </a:extLst>
              </a:tr>
              <a:tr h="412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u="none" strike="noStrike" kern="1200" baseline="0">
                          <a:solidFill>
                            <a:schemeClr val="bg1"/>
                          </a:solidFill>
                        </a:rPr>
                        <a:t>Compensated Membership in Study Steering Committees:	</a:t>
                      </a:r>
                    </a:p>
                    <a:p>
                      <a:endParaRPr lang="it-IT" sz="2000" b="0">
                        <a:solidFill>
                          <a:schemeClr val="bg1"/>
                        </a:solidFill>
                        <a:latin typeface="Helvetica" panose="020B0500000000000000" pitchFamily="34" charset="0"/>
                      </a:endParaRPr>
                    </a:p>
                  </a:txBody>
                  <a:tcPr/>
                </a:tc>
                <a:tc>
                  <a:txBody>
                    <a:bodyPr/>
                    <a:lstStyle/>
                    <a:p>
                      <a:r>
                        <a:rPr lang="it-IT" sz="2000">
                          <a:solidFill>
                            <a:schemeClr val="bg1"/>
                          </a:solidFill>
                          <a:latin typeface="Helvetica" panose="020B0500000000000000" pitchFamily="34" charset="0"/>
                        </a:rPr>
                        <a:t>Amgen, AstraZeneca, BeiGene, Daiichi-Sankyo, Mirati, Merck, MSD, Novartis, Pfizer, Roche, Sanofi</a:t>
                      </a:r>
                    </a:p>
                  </a:txBody>
                  <a:tcPr/>
                </a:tc>
                <a:extLst>
                  <a:ext uri="{0D108BD9-81ED-4DB2-BD59-A6C34878D82A}">
                    <a16:rowId xmlns:a16="http://schemas.microsoft.com/office/drawing/2014/main" val="1505114717"/>
                  </a:ext>
                </a:extLst>
              </a:tr>
              <a:tr h="412659">
                <a:tc>
                  <a:txBody>
                    <a:bodyPr/>
                    <a:lstStyle/>
                    <a:p>
                      <a:r>
                        <a:rPr lang="it-IT" sz="2000" b="0">
                          <a:solidFill>
                            <a:schemeClr val="bg1"/>
                          </a:solidFill>
                          <a:latin typeface="Helvetica" panose="020B0500000000000000" pitchFamily="34" charset="0"/>
                        </a:rPr>
                        <a:t>Compensated Membership in Data Safety Monitoring Committees:</a:t>
                      </a:r>
                    </a:p>
                  </a:txBody>
                  <a:tcPr/>
                </a:tc>
                <a:tc>
                  <a:txBody>
                    <a:bodyPr/>
                    <a:lstStyle/>
                    <a:p>
                      <a:r>
                        <a:rPr lang="it-IT" sz="2000">
                          <a:solidFill>
                            <a:schemeClr val="bg1"/>
                          </a:solidFill>
                          <a:latin typeface="Helvetica" panose="020B0500000000000000" pitchFamily="34" charset="0"/>
                        </a:rPr>
                        <a:t>Daiichi-Sankyo, Sanofi</a:t>
                      </a:r>
                    </a:p>
                  </a:txBody>
                  <a:tcPr/>
                </a:tc>
                <a:extLst>
                  <a:ext uri="{0D108BD9-81ED-4DB2-BD59-A6C34878D82A}">
                    <a16:rowId xmlns:a16="http://schemas.microsoft.com/office/drawing/2014/main" val="2713237170"/>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B89A4CD-4855-3799-641E-AD0F4C1FD8C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754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A734EF-48DC-C0CA-22D5-2D0AF0EDD5DB}"/>
              </a:ext>
            </a:extLst>
          </p:cNvPr>
          <p:cNvSpPr>
            <a:spLocks noGrp="1"/>
          </p:cNvSpPr>
          <p:nvPr>
            <p:ph type="ctrTitle"/>
          </p:nvPr>
        </p:nvSpPr>
        <p:spPr/>
        <p:txBody>
          <a:bodyPr/>
          <a:lstStyle/>
          <a:p>
            <a:r>
              <a:rPr lang="de-DE" dirty="0"/>
              <a:t>The </a:t>
            </a:r>
            <a:r>
              <a:rPr lang="de-DE" dirty="0" err="1"/>
              <a:t>major</a:t>
            </a:r>
            <a:r>
              <a:rPr lang="de-DE" dirty="0"/>
              <a:t> </a:t>
            </a:r>
            <a:r>
              <a:rPr lang="de-DE" dirty="0" err="1"/>
              <a:t>challenge</a:t>
            </a:r>
            <a:r>
              <a:rPr lang="de-DE" dirty="0"/>
              <a:t>: Not </a:t>
            </a:r>
            <a:r>
              <a:rPr lang="de-DE" dirty="0" err="1"/>
              <a:t>the</a:t>
            </a:r>
            <a:r>
              <a:rPr lang="de-DE" dirty="0"/>
              <a:t> </a:t>
            </a:r>
            <a:r>
              <a:rPr lang="de-DE" dirty="0" err="1"/>
              <a:t>debate</a:t>
            </a:r>
            <a:r>
              <a:rPr lang="de-DE" dirty="0"/>
              <a:t>, but </a:t>
            </a:r>
            <a:r>
              <a:rPr lang="de-DE" dirty="0" err="1"/>
              <a:t>the</a:t>
            </a:r>
            <a:r>
              <a:rPr lang="de-DE" dirty="0"/>
              <a:t> </a:t>
            </a:r>
            <a:r>
              <a:rPr lang="de-DE" dirty="0" err="1"/>
              <a:t>debate</a:t>
            </a:r>
            <a:r>
              <a:rPr lang="de-DE" dirty="0"/>
              <a:t> “</a:t>
            </a:r>
            <a:r>
              <a:rPr lang="de-DE" dirty="0" err="1"/>
              <a:t>against</a:t>
            </a:r>
            <a:r>
              <a:rPr lang="de-DE" dirty="0"/>
              <a:t>“ a </a:t>
            </a:r>
            <a:r>
              <a:rPr lang="de-DE" dirty="0" err="1"/>
              <a:t>colleague</a:t>
            </a:r>
            <a:r>
              <a:rPr lang="de-DE" dirty="0"/>
              <a:t> </a:t>
            </a:r>
            <a:r>
              <a:rPr lang="de-DE" dirty="0" err="1"/>
              <a:t>with</a:t>
            </a:r>
            <a:r>
              <a:rPr lang="de-DE" dirty="0"/>
              <a:t> a </a:t>
            </a:r>
            <a:r>
              <a:rPr lang="de-DE" dirty="0" err="1"/>
              <a:t>long</a:t>
            </a:r>
            <a:r>
              <a:rPr lang="de-DE" dirty="0"/>
              <a:t> </a:t>
            </a:r>
            <a:r>
              <a:rPr lang="de-DE" dirty="0" err="1"/>
              <a:t>history</a:t>
            </a:r>
            <a:r>
              <a:rPr lang="de-DE" dirty="0"/>
              <a:t> </a:t>
            </a:r>
            <a:r>
              <a:rPr lang="de-DE" dirty="0" err="1"/>
              <a:t>of</a:t>
            </a:r>
            <a:r>
              <a:rPr lang="de-DE" dirty="0"/>
              <a:t> </a:t>
            </a:r>
            <a:r>
              <a:rPr lang="de-DE" dirty="0" err="1"/>
              <a:t>friendship</a:t>
            </a:r>
            <a:r>
              <a:rPr lang="de-DE" dirty="0"/>
              <a:t>!</a:t>
            </a:r>
          </a:p>
        </p:txBody>
      </p:sp>
      <p:pic>
        <p:nvPicPr>
          <p:cNvPr id="10" name="Grafik 9" descr="Ein Bild, das Person, Kleidung, Menschliches Gesicht, Im Haus enthält.&#10;&#10;Automatisch generierte Beschreibung">
            <a:extLst>
              <a:ext uri="{FF2B5EF4-FFF2-40B4-BE49-F238E27FC236}">
                <a16:creationId xmlns:a16="http://schemas.microsoft.com/office/drawing/2014/main" id="{0110F03C-E17C-1B7A-3B65-16922A33644E}"/>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2748148" y="1226706"/>
            <a:ext cx="6695704" cy="4833258"/>
          </a:xfrm>
          <a:prstGeom prst="rect">
            <a:avLst/>
          </a:prstGeom>
        </p:spPr>
      </p:pic>
      <p:sp>
        <p:nvSpPr>
          <p:cNvPr id="11" name="Textfeld 10">
            <a:extLst>
              <a:ext uri="{FF2B5EF4-FFF2-40B4-BE49-F238E27FC236}">
                <a16:creationId xmlns:a16="http://schemas.microsoft.com/office/drawing/2014/main" id="{C54AAAA1-3CCE-6CAD-02D5-CBCC8FA31C74}"/>
              </a:ext>
            </a:extLst>
          </p:cNvPr>
          <p:cNvSpPr txBox="1"/>
          <p:nvPr/>
        </p:nvSpPr>
        <p:spPr>
          <a:xfrm>
            <a:off x="1752499" y="6059964"/>
            <a:ext cx="9488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And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by</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the</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way</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one of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the</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inventors</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of targeted monotherapies in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oncogenic-driven</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LC!!</a:t>
            </a:r>
          </a:p>
        </p:txBody>
      </p:sp>
      <p:sp>
        <p:nvSpPr>
          <p:cNvPr id="2" name="Slide Number Placeholder 2">
            <a:extLst>
              <a:ext uri="{FF2B5EF4-FFF2-40B4-BE49-F238E27FC236}">
                <a16:creationId xmlns:a16="http://schemas.microsoft.com/office/drawing/2014/main" id="{7E25DDC8-5F01-3797-153F-39B5D46F7B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031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6C77DA0-0508-82ED-514E-07A000AD0D70}"/>
              </a:ext>
            </a:extLst>
          </p:cNvPr>
          <p:cNvSpPr>
            <a:spLocks noGrp="1"/>
          </p:cNvSpPr>
          <p:nvPr>
            <p:ph type="ctrTitle"/>
          </p:nvPr>
        </p:nvSpPr>
        <p:spPr/>
        <p:txBody>
          <a:bodyPr/>
          <a:lstStyle/>
          <a:p>
            <a:r>
              <a:rPr lang="de-DE" dirty="0" err="1"/>
              <a:t>Immunotherapy</a:t>
            </a:r>
            <a:r>
              <a:rPr lang="de-DE" dirty="0"/>
              <a:t> </a:t>
            </a:r>
            <a:r>
              <a:rPr lang="de-DE" dirty="0" err="1"/>
              <a:t>with</a:t>
            </a:r>
            <a:r>
              <a:rPr lang="de-DE" dirty="0"/>
              <a:t> anti-PD(L)1 </a:t>
            </a:r>
            <a:r>
              <a:rPr lang="de-DE" dirty="0" err="1"/>
              <a:t>checkpoint</a:t>
            </a:r>
            <a:r>
              <a:rPr lang="de-DE" dirty="0"/>
              <a:t> </a:t>
            </a:r>
            <a:r>
              <a:rPr lang="de-DE"/>
              <a:t>inhibitors – the  breakthrough </a:t>
            </a:r>
            <a:r>
              <a:rPr lang="de-DE" dirty="0"/>
              <a:t>in non-</a:t>
            </a:r>
            <a:r>
              <a:rPr lang="de-DE" dirty="0" err="1"/>
              <a:t>oncogenic</a:t>
            </a:r>
            <a:r>
              <a:rPr lang="de-DE" dirty="0"/>
              <a:t>-</a:t>
            </a:r>
            <a:r>
              <a:rPr lang="de-DE" dirty="0" err="1"/>
              <a:t>driven</a:t>
            </a:r>
            <a:r>
              <a:rPr lang="de-DE" dirty="0"/>
              <a:t> NSCLC</a:t>
            </a:r>
          </a:p>
        </p:txBody>
      </p:sp>
      <p:pic>
        <p:nvPicPr>
          <p:cNvPr id="6" name="Bild 5" descr="Bildschirmfoto 2017-04-28 um 10.31.33.png">
            <a:extLst>
              <a:ext uri="{FF2B5EF4-FFF2-40B4-BE49-F238E27FC236}">
                <a16:creationId xmlns:a16="http://schemas.microsoft.com/office/drawing/2014/main" id="{A2D9BF87-5901-9C48-ADAD-D5466D6ABB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9170" y="2124762"/>
            <a:ext cx="5800677" cy="3248807"/>
          </a:xfrm>
          <a:prstGeom prst="rect">
            <a:avLst/>
          </a:prstGeom>
        </p:spPr>
      </p:pic>
      <p:pic>
        <p:nvPicPr>
          <p:cNvPr id="7" name="Bild 5" descr="Bildschirmfoto 2019-12-05 um 08.47.19.png">
            <a:extLst>
              <a:ext uri="{FF2B5EF4-FFF2-40B4-BE49-F238E27FC236}">
                <a16:creationId xmlns:a16="http://schemas.microsoft.com/office/drawing/2014/main" id="{12AB560B-C40D-16A4-4527-2F3F787F916D}"/>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a:stretch/>
        </p:blipFill>
        <p:spPr>
          <a:xfrm>
            <a:off x="604978" y="2124762"/>
            <a:ext cx="5240010" cy="3248807"/>
          </a:xfrm>
          <a:prstGeom prst="rect">
            <a:avLst/>
          </a:prstGeom>
          <a:ln>
            <a:solidFill>
              <a:schemeClr val="accent4">
                <a:lumMod val="50000"/>
              </a:schemeClr>
            </a:solidFill>
          </a:ln>
          <a:effectLst/>
        </p:spPr>
      </p:pic>
      <p:sp>
        <p:nvSpPr>
          <p:cNvPr id="8" name="Textfeld 7">
            <a:extLst>
              <a:ext uri="{FF2B5EF4-FFF2-40B4-BE49-F238E27FC236}">
                <a16:creationId xmlns:a16="http://schemas.microsoft.com/office/drawing/2014/main" id="{51AC5B74-E380-2F1D-EF08-55F6EBEED0E4}"/>
              </a:ext>
            </a:extLst>
          </p:cNvPr>
          <p:cNvSpPr txBox="1"/>
          <p:nvPr/>
        </p:nvSpPr>
        <p:spPr>
          <a:xfrm>
            <a:off x="2052918" y="1675317"/>
            <a:ext cx="2303929"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The concept</a:t>
            </a:r>
            <a:endPar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05D0C021-B19A-B99E-CBED-4B8C02585A85}"/>
              </a:ext>
            </a:extLst>
          </p:cNvPr>
          <p:cNvSpPr txBox="1"/>
          <p:nvPr/>
        </p:nvSpPr>
        <p:spPr>
          <a:xfrm>
            <a:off x="6096000" y="1672589"/>
            <a:ext cx="5800677"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The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therapeutic</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cut</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-off of 50% </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PD-L1 expression (TPS)</a:t>
            </a:r>
            <a:endPar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3B25A03B-75D3-451A-532D-EF3401DFC8B1}"/>
              </a:ext>
            </a:extLst>
          </p:cNvPr>
          <p:cNvSpPr txBox="1"/>
          <p:nvPr/>
        </p:nvSpPr>
        <p:spPr>
          <a:xfrm>
            <a:off x="823286" y="5807836"/>
            <a:ext cx="10654939"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CD28 or 73, cluster of differentiation 28 or 73; GITR, glucocorticoidinduced tumor necrosis factor receptor–related protein; HLA-E, human leukocyte antigen-E; MHC, major histocompatibility complex; NKG2A, natural killer cell receptor group 2 member A; NSCLC, non-small cell lung cancer; PD-1, programmed cell death protein 1; PD-L1, programmed cell death-ligand 1; ROC, receiver operating characteristic; TCR, T cell receptor; TIM-3,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cell immunoglobulin and mucin domain-containing protein 3;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1) Qiu Z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Exp Hematol Oncol. 2019:8:19</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2) Garon E et 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N Engl J Med. 2015;372(21):2018-28 (supplementary appendix)</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5" name="Slide Number Placeholder 2">
            <a:extLst>
              <a:ext uri="{FF2B5EF4-FFF2-40B4-BE49-F238E27FC236}">
                <a16:creationId xmlns:a16="http://schemas.microsoft.com/office/drawing/2014/main" id="{B77C7ACC-0F95-1314-B8C0-1664F606971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5CC555FA-6A1C-CF76-666D-229B4FC7598E}"/>
              </a:ext>
            </a:extLst>
          </p:cNvPr>
          <p:cNvSpPr/>
          <p:nvPr/>
        </p:nvSpPr>
        <p:spPr>
          <a:xfrm>
            <a:off x="3615560" y="2124762"/>
            <a:ext cx="2154620" cy="10222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285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A80A488-C430-6F8C-D708-EA70BA2A943A}"/>
              </a:ext>
            </a:extLst>
          </p:cNvPr>
          <p:cNvSpPr>
            <a:spLocks noGrp="1"/>
          </p:cNvSpPr>
          <p:nvPr>
            <p:ph type="ctrTitle"/>
          </p:nvPr>
        </p:nvSpPr>
        <p:spPr>
          <a:xfrm>
            <a:off x="4340505" y="116960"/>
            <a:ext cx="7036327" cy="878463"/>
          </a:xfrm>
        </p:spPr>
        <p:txBody>
          <a:bodyPr/>
          <a:lstStyle/>
          <a:p>
            <a:r>
              <a:rPr lang="de-DE" dirty="0"/>
              <a:t>Single </a:t>
            </a:r>
            <a:r>
              <a:rPr lang="de-DE" dirty="0" err="1"/>
              <a:t>agent</a:t>
            </a:r>
            <a:r>
              <a:rPr lang="de-DE" dirty="0"/>
              <a:t> IO – an </a:t>
            </a:r>
            <a:r>
              <a:rPr lang="de-DE" dirty="0" err="1"/>
              <a:t>attractive</a:t>
            </a:r>
            <a:r>
              <a:rPr lang="de-DE" dirty="0"/>
              <a:t> </a:t>
            </a:r>
            <a:r>
              <a:rPr lang="de-DE" dirty="0" err="1"/>
              <a:t>concept</a:t>
            </a:r>
            <a:r>
              <a:rPr lang="de-DE" dirty="0"/>
              <a:t>!</a:t>
            </a:r>
          </a:p>
        </p:txBody>
      </p:sp>
      <p:pic>
        <p:nvPicPr>
          <p:cNvPr id="6" name="Grafik 5">
            <a:extLst>
              <a:ext uri="{FF2B5EF4-FFF2-40B4-BE49-F238E27FC236}">
                <a16:creationId xmlns:a16="http://schemas.microsoft.com/office/drawing/2014/main" id="{68D2FE57-4286-2798-5990-24553837608E}"/>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5641555" y="1200947"/>
            <a:ext cx="5961467" cy="2109411"/>
          </a:xfrm>
          <a:prstGeom prst="rect">
            <a:avLst/>
          </a:prstGeom>
          <a:ln>
            <a:solidFill>
              <a:srgbClr val="0070C0"/>
            </a:solidFill>
          </a:ln>
        </p:spPr>
      </p:pic>
      <p:pic>
        <p:nvPicPr>
          <p:cNvPr id="7" name="Grafik 6">
            <a:extLst>
              <a:ext uri="{FF2B5EF4-FFF2-40B4-BE49-F238E27FC236}">
                <a16:creationId xmlns:a16="http://schemas.microsoft.com/office/drawing/2014/main" id="{1300A6B5-AA85-2970-31B5-2BCE715733B8}"/>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460715" y="3429000"/>
            <a:ext cx="4829560" cy="2541226"/>
          </a:xfrm>
          <a:prstGeom prst="rect">
            <a:avLst/>
          </a:prstGeom>
          <a:ln>
            <a:solidFill>
              <a:srgbClr val="0070C0"/>
            </a:solidFill>
          </a:ln>
        </p:spPr>
      </p:pic>
      <p:pic>
        <p:nvPicPr>
          <p:cNvPr id="9" name="Grafik 8" descr="Ein Bild, das Menschliches Gesicht, Person, Lächeln, Kleidung enthält.&#10;&#10;Automatisch generierte Beschreibung">
            <a:extLst>
              <a:ext uri="{FF2B5EF4-FFF2-40B4-BE49-F238E27FC236}">
                <a16:creationId xmlns:a16="http://schemas.microsoft.com/office/drawing/2014/main" id="{21C5EDA8-03E8-CF72-1CBA-3E2C070586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39"/>
          <a:stretch/>
        </p:blipFill>
        <p:spPr>
          <a:xfrm>
            <a:off x="588978" y="116960"/>
            <a:ext cx="3534897" cy="3193398"/>
          </a:xfrm>
          <a:prstGeom prst="rect">
            <a:avLst/>
          </a:prstGeom>
        </p:spPr>
      </p:pic>
      <p:sp>
        <p:nvSpPr>
          <p:cNvPr id="2" name="Slide Number Placeholder 2">
            <a:extLst>
              <a:ext uri="{FF2B5EF4-FFF2-40B4-BE49-F238E27FC236}">
                <a16:creationId xmlns:a16="http://schemas.microsoft.com/office/drawing/2014/main" id="{BEBDAB86-4951-8A56-8868-DDA8C0BEC19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9A9367B-5F55-EC75-81FE-1FEDE0B3BC0E}"/>
              </a:ext>
            </a:extLst>
          </p:cNvPr>
          <p:cNvSpPr txBox="1"/>
          <p:nvPr/>
        </p:nvSpPr>
        <p:spPr>
          <a:xfrm>
            <a:off x="5017006" y="3429000"/>
            <a:ext cx="27326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1</a:t>
            </a:r>
            <a:endParaRPr kumimoji="0" lang="en-GB" sz="1000" b="0"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5912D99-8704-9AF0-34E5-2EBC81E62562}"/>
              </a:ext>
            </a:extLst>
          </p:cNvPr>
          <p:cNvSpPr txBox="1"/>
          <p:nvPr/>
        </p:nvSpPr>
        <p:spPr>
          <a:xfrm>
            <a:off x="11329753" y="1200947"/>
            <a:ext cx="27326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2</a:t>
            </a:r>
            <a:endParaRPr kumimoji="0" lang="en-GB" sz="1000" b="0"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DBC52A2-31D6-3CC4-290A-11BF00971DE8}"/>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NSCLC, non-small cell lung cancer; </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PD-L1,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programmed</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cell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death</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-ligand 1</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1) Reck M et al. N Engl J Med. 2016;375(19):1823-1833; 2) Mok TSK et al. Lancet. 2019;393(10183):1819-1830</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668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75EDE276-447C-DC0E-28E0-5834DD3103F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9" name="Gruppieren 78">
            <a:extLst>
              <a:ext uri="{FF2B5EF4-FFF2-40B4-BE49-F238E27FC236}">
                <a16:creationId xmlns:a16="http://schemas.microsoft.com/office/drawing/2014/main" id="{3BDC6BE9-5C2C-26E8-2C19-E1C6FB65EFD5}"/>
              </a:ext>
            </a:extLst>
          </p:cNvPr>
          <p:cNvGrpSpPr/>
          <p:nvPr/>
        </p:nvGrpSpPr>
        <p:grpSpPr>
          <a:xfrm>
            <a:off x="366090" y="5625733"/>
            <a:ext cx="11457885" cy="576000"/>
            <a:chOff x="366090" y="6032454"/>
            <a:chExt cx="11457885" cy="576000"/>
          </a:xfrm>
        </p:grpSpPr>
        <p:sp>
          <p:nvSpPr>
            <p:cNvPr id="46" name="Rechteck 97">
              <a:extLst>
                <a:ext uri="{FF2B5EF4-FFF2-40B4-BE49-F238E27FC236}">
                  <a16:creationId xmlns:a16="http://schemas.microsoft.com/office/drawing/2014/main" id="{ED602654-1819-398E-E598-D52F676633B0}"/>
                </a:ext>
              </a:extLst>
            </p:cNvPr>
            <p:cNvSpPr/>
            <p:nvPr/>
          </p:nvSpPr>
          <p:spPr>
            <a:xfrm>
              <a:off x="366090" y="6032454"/>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Take-</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home</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message</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and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farewell</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p>
          </p:txBody>
        </p:sp>
        <p:sp>
          <p:nvSpPr>
            <p:cNvPr id="50" name="Textfeld 98">
              <a:extLst>
                <a:ext uri="{FF2B5EF4-FFF2-40B4-BE49-F238E27FC236}">
                  <a16:creationId xmlns:a16="http://schemas.microsoft.com/office/drawing/2014/main" id="{1DC09221-4FC5-7420-95FC-BDDD22BED990}"/>
                </a:ext>
              </a:extLst>
            </p:cNvPr>
            <p:cNvSpPr txBox="1"/>
            <p:nvPr/>
          </p:nvSpPr>
          <p:spPr>
            <a:xfrm>
              <a:off x="7753690" y="6166566"/>
              <a:ext cx="1891471" cy="307777"/>
            </a:xfrm>
            <a:prstGeom prst="rect">
              <a:avLst/>
            </a:prstGeom>
            <a:noFill/>
          </p:spPr>
          <p:txBody>
            <a:bodyPr wrap="none" lIns="72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Tony Mok (Co-c</a:t>
              </a:r>
              <a:r>
                <a:rPr kumimoji="0" lang="de-DE" sz="1400" b="1" i="0" u="none" strike="noStrike" kern="1200" cap="none" spc="0" normalizeH="0" baseline="0" noProof="0" dirty="0" err="1">
                  <a:ln>
                    <a:noFill/>
                  </a:ln>
                  <a:solidFill>
                    <a:srgbClr val="28334A"/>
                  </a:solidFill>
                  <a:effectLst/>
                  <a:uLnTx/>
                  <a:uFillTx/>
                  <a:latin typeface="Raleway" panose="020B0503030101060003" pitchFamily="34" charset="77"/>
                  <a:ea typeface="+mn-ea"/>
                  <a:cs typeface="+mn-cs"/>
                </a:rPr>
                <a:t>hair</a:t>
              </a: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a:t>
              </a:r>
            </a:p>
          </p:txBody>
        </p:sp>
        <p:sp>
          <p:nvSpPr>
            <p:cNvPr id="53" name="Rechteck 108">
              <a:extLst>
                <a:ext uri="{FF2B5EF4-FFF2-40B4-BE49-F238E27FC236}">
                  <a16:creationId xmlns:a16="http://schemas.microsoft.com/office/drawing/2014/main" id="{4FDEEC04-1CC7-7A39-A0F3-1365F7440A7C}"/>
                </a:ext>
              </a:extLst>
            </p:cNvPr>
            <p:cNvSpPr/>
            <p:nvPr/>
          </p:nvSpPr>
          <p:spPr>
            <a:xfrm>
              <a:off x="370744" y="6032454"/>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79518CA6-DEA9-F621-7DB8-89AE18928BDB}"/>
                </a:ext>
              </a:extLst>
            </p:cNvPr>
            <p:cNvSpPr txBox="1"/>
            <p:nvPr/>
          </p:nvSpPr>
          <p:spPr>
            <a:xfrm>
              <a:off x="679186" y="6166566"/>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14.29</a:t>
              </a:r>
            </a:p>
          </p:txBody>
        </p:sp>
      </p:grpSp>
      <p:grpSp>
        <p:nvGrpSpPr>
          <p:cNvPr id="77" name="Gruppieren 76">
            <a:extLst>
              <a:ext uri="{FF2B5EF4-FFF2-40B4-BE49-F238E27FC236}">
                <a16:creationId xmlns:a16="http://schemas.microsoft.com/office/drawing/2014/main" id="{9D7920D3-C4DE-D7CB-B77F-021B0F451390}"/>
              </a:ext>
            </a:extLst>
          </p:cNvPr>
          <p:cNvGrpSpPr/>
          <p:nvPr/>
        </p:nvGrpSpPr>
        <p:grpSpPr>
          <a:xfrm>
            <a:off x="366090" y="4357160"/>
            <a:ext cx="11457885" cy="576000"/>
            <a:chOff x="366090" y="4763879"/>
            <a:chExt cx="11457885" cy="576000"/>
          </a:xfrm>
        </p:grpSpPr>
        <p:sp>
          <p:nvSpPr>
            <p:cNvPr id="98" name="Rechteck 97">
              <a:extLst>
                <a:ext uri="{FF2B5EF4-FFF2-40B4-BE49-F238E27FC236}">
                  <a16:creationId xmlns:a16="http://schemas.microsoft.com/office/drawing/2014/main" id="{65DBAC56-0CBE-F647-FE81-E4104CB19048}"/>
                </a:ext>
              </a:extLst>
            </p:cNvPr>
            <p:cNvSpPr/>
            <p:nvPr/>
          </p:nvSpPr>
          <p:spPr>
            <a:xfrm>
              <a:off x="366090" y="4763879"/>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1L SCLC</a:t>
              </a:r>
            </a:p>
          </p:txBody>
        </p:sp>
        <p:sp>
          <p:nvSpPr>
            <p:cNvPr id="28" name="Rechteck 108">
              <a:extLst>
                <a:ext uri="{FF2B5EF4-FFF2-40B4-BE49-F238E27FC236}">
                  <a16:creationId xmlns:a16="http://schemas.microsoft.com/office/drawing/2014/main" id="{07391C2C-903C-D9DF-613A-CA5269B9B0A1}"/>
                </a:ext>
              </a:extLst>
            </p:cNvPr>
            <p:cNvSpPr/>
            <p:nvPr/>
          </p:nvSpPr>
          <p:spPr>
            <a:xfrm>
              <a:off x="370744" y="4763879"/>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Textfeld 98">
              <a:extLst>
                <a:ext uri="{FF2B5EF4-FFF2-40B4-BE49-F238E27FC236}">
                  <a16:creationId xmlns:a16="http://schemas.microsoft.com/office/drawing/2014/main" id="{AC887260-C26A-DA53-7A78-1F9972F368A3}"/>
                </a:ext>
              </a:extLst>
            </p:cNvPr>
            <p:cNvSpPr txBox="1"/>
            <p:nvPr/>
          </p:nvSpPr>
          <p:spPr>
            <a:xfrm>
              <a:off x="7746246" y="4897991"/>
              <a:ext cx="1391334" cy="307777"/>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Silvia Novello </a:t>
              </a:r>
              <a:endParaRPr kumimoji="0" lang="de-DE" sz="1400" b="0" i="0" u="none" strike="noStrike" kern="1200" cap="none" spc="0" normalizeH="0" baseline="0" noProof="0">
                <a:ln>
                  <a:noFill/>
                </a:ln>
                <a:solidFill>
                  <a:srgbClr val="28334A"/>
                </a:solidFill>
                <a:effectLst/>
                <a:uLnTx/>
                <a:uFillTx/>
                <a:latin typeface="Raleway" panose="020B0503030101060003" pitchFamily="34" charset="77"/>
                <a:ea typeface="+mn-ea"/>
                <a:cs typeface="+mn-cs"/>
              </a:endParaRPr>
            </a:p>
          </p:txBody>
        </p:sp>
        <p:sp>
          <p:nvSpPr>
            <p:cNvPr id="8" name="Textfeld 7">
              <a:extLst>
                <a:ext uri="{FF2B5EF4-FFF2-40B4-BE49-F238E27FC236}">
                  <a16:creationId xmlns:a16="http://schemas.microsoft.com/office/drawing/2014/main" id="{3294D5B6-2650-0B5F-DE07-93D54B1A1477}"/>
                </a:ext>
              </a:extLst>
            </p:cNvPr>
            <p:cNvSpPr txBox="1"/>
            <p:nvPr/>
          </p:nvSpPr>
          <p:spPr>
            <a:xfrm>
              <a:off x="679186" y="4897991"/>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14.05</a:t>
              </a:r>
            </a:p>
          </p:txBody>
        </p:sp>
      </p:grpSp>
      <p:grpSp>
        <p:nvGrpSpPr>
          <p:cNvPr id="76" name="Gruppieren 75">
            <a:extLst>
              <a:ext uri="{FF2B5EF4-FFF2-40B4-BE49-F238E27FC236}">
                <a16:creationId xmlns:a16="http://schemas.microsoft.com/office/drawing/2014/main" id="{CF5A891B-2D7A-C218-0280-7F24F5E18F36}"/>
              </a:ext>
            </a:extLst>
          </p:cNvPr>
          <p:cNvGrpSpPr/>
          <p:nvPr/>
        </p:nvGrpSpPr>
        <p:grpSpPr>
          <a:xfrm>
            <a:off x="366090" y="3722872"/>
            <a:ext cx="11457885" cy="576000"/>
            <a:chOff x="366090" y="4129591"/>
            <a:chExt cx="11457885" cy="576000"/>
          </a:xfrm>
        </p:grpSpPr>
        <p:sp>
          <p:nvSpPr>
            <p:cNvPr id="23" name="Rechteck 97">
              <a:extLst>
                <a:ext uri="{FF2B5EF4-FFF2-40B4-BE49-F238E27FC236}">
                  <a16:creationId xmlns:a16="http://schemas.microsoft.com/office/drawing/2014/main" id="{B0243D95-9804-49E9-66B7-5AA65C0C6C67}"/>
                </a:ext>
              </a:extLst>
            </p:cNvPr>
            <p:cNvSpPr/>
            <p:nvPr/>
          </p:nvSpPr>
          <p:spPr>
            <a:xfrm>
              <a:off x="366090" y="4129591"/>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What</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to do in NSCLC with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low</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PD-1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expression</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p>
          </p:txBody>
        </p:sp>
        <p:sp>
          <p:nvSpPr>
            <p:cNvPr id="22" name="Rechteck 108">
              <a:extLst>
                <a:ext uri="{FF2B5EF4-FFF2-40B4-BE49-F238E27FC236}">
                  <a16:creationId xmlns:a16="http://schemas.microsoft.com/office/drawing/2014/main" id="{D1A5981D-FD20-CDE3-BF16-7F89C0A3D1B8}"/>
                </a:ext>
              </a:extLst>
            </p:cNvPr>
            <p:cNvSpPr/>
            <p:nvPr/>
          </p:nvSpPr>
          <p:spPr>
            <a:xfrm>
              <a:off x="370744" y="4129591"/>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feld 98">
              <a:extLst>
                <a:ext uri="{FF2B5EF4-FFF2-40B4-BE49-F238E27FC236}">
                  <a16:creationId xmlns:a16="http://schemas.microsoft.com/office/drawing/2014/main" id="{244F451F-3949-8461-A1BF-6F72B841993E}"/>
                </a:ext>
              </a:extLst>
            </p:cNvPr>
            <p:cNvSpPr txBox="1"/>
            <p:nvPr/>
          </p:nvSpPr>
          <p:spPr>
            <a:xfrm>
              <a:off x="7746246" y="4263703"/>
              <a:ext cx="1320802" cy="307777"/>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Luis Paz-Ares</a:t>
              </a:r>
              <a:endParaRPr kumimoji="0" lang="de-DE" sz="1400" b="0" i="0" u="none" strike="noStrike" kern="1200" cap="none" spc="0" normalizeH="0" baseline="0" noProof="0">
                <a:ln>
                  <a:noFill/>
                </a:ln>
                <a:solidFill>
                  <a:srgbClr val="28334A"/>
                </a:solidFill>
                <a:effectLst/>
                <a:uLnTx/>
                <a:uFillTx/>
                <a:latin typeface="Raleway" panose="020B0503030101060003" pitchFamily="34" charset="77"/>
                <a:ea typeface="+mn-ea"/>
                <a:cs typeface="+mn-cs"/>
              </a:endParaRPr>
            </a:p>
          </p:txBody>
        </p:sp>
        <p:sp>
          <p:nvSpPr>
            <p:cNvPr id="7" name="Textfeld 6">
              <a:extLst>
                <a:ext uri="{FF2B5EF4-FFF2-40B4-BE49-F238E27FC236}">
                  <a16:creationId xmlns:a16="http://schemas.microsoft.com/office/drawing/2014/main" id="{B86674C4-22AB-A7D7-9F4A-2C0B32CB8235}"/>
                </a:ext>
              </a:extLst>
            </p:cNvPr>
            <p:cNvSpPr txBox="1"/>
            <p:nvPr/>
          </p:nvSpPr>
          <p:spPr>
            <a:xfrm>
              <a:off x="679186" y="4263703"/>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13.50</a:t>
              </a:r>
            </a:p>
          </p:txBody>
        </p:sp>
      </p:grpSp>
      <p:grpSp>
        <p:nvGrpSpPr>
          <p:cNvPr id="74" name="Gruppieren 73">
            <a:extLst>
              <a:ext uri="{FF2B5EF4-FFF2-40B4-BE49-F238E27FC236}">
                <a16:creationId xmlns:a16="http://schemas.microsoft.com/office/drawing/2014/main" id="{28907B57-DD66-ED0E-B77C-B9FB22E23343}"/>
              </a:ext>
            </a:extLst>
          </p:cNvPr>
          <p:cNvGrpSpPr/>
          <p:nvPr/>
        </p:nvGrpSpPr>
        <p:grpSpPr>
          <a:xfrm>
            <a:off x="366090" y="2454299"/>
            <a:ext cx="11457885" cy="532964"/>
            <a:chOff x="366090" y="2861016"/>
            <a:chExt cx="11457885" cy="599364"/>
          </a:xfrm>
        </p:grpSpPr>
        <p:sp>
          <p:nvSpPr>
            <p:cNvPr id="44" name="Rechteck 97">
              <a:extLst>
                <a:ext uri="{FF2B5EF4-FFF2-40B4-BE49-F238E27FC236}">
                  <a16:creationId xmlns:a16="http://schemas.microsoft.com/office/drawing/2014/main" id="{B1C3FA6E-1EE5-0AAB-33EB-0347C29C6CA2}"/>
                </a:ext>
              </a:extLst>
            </p:cNvPr>
            <p:cNvSpPr/>
            <p:nvPr/>
          </p:nvSpPr>
          <p:spPr>
            <a:xfrm>
              <a:off x="366090" y="2861016"/>
              <a:ext cx="11457885" cy="59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Resectable</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NSCLC – neo-adjuvant / adjuvant </a:t>
              </a:r>
            </a:p>
          </p:txBody>
        </p:sp>
        <p:sp>
          <p:nvSpPr>
            <p:cNvPr id="47" name="Textfeld 9">
              <a:extLst>
                <a:ext uri="{FF2B5EF4-FFF2-40B4-BE49-F238E27FC236}">
                  <a16:creationId xmlns:a16="http://schemas.microsoft.com/office/drawing/2014/main" id="{F3EFCAE6-29F3-62CC-C71F-ABEABD961425}"/>
                </a:ext>
              </a:extLst>
            </p:cNvPr>
            <p:cNvSpPr txBox="1"/>
            <p:nvPr/>
          </p:nvSpPr>
          <p:spPr>
            <a:xfrm>
              <a:off x="7672611" y="3001545"/>
              <a:ext cx="1880818" cy="307777"/>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Mariano Provencio </a:t>
              </a:r>
            </a:p>
          </p:txBody>
        </p:sp>
        <p:sp>
          <p:nvSpPr>
            <p:cNvPr id="52" name="Rechteck 108">
              <a:extLst>
                <a:ext uri="{FF2B5EF4-FFF2-40B4-BE49-F238E27FC236}">
                  <a16:creationId xmlns:a16="http://schemas.microsoft.com/office/drawing/2014/main" id="{AC86E8A8-0612-65EC-D6CF-6DD136F355B6}"/>
                </a:ext>
              </a:extLst>
            </p:cNvPr>
            <p:cNvSpPr/>
            <p:nvPr/>
          </p:nvSpPr>
          <p:spPr>
            <a:xfrm>
              <a:off x="370744" y="2861200"/>
              <a:ext cx="72000" cy="59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3BA06F67-4BC5-BB92-3696-303DD999F990}"/>
                </a:ext>
              </a:extLst>
            </p:cNvPr>
            <p:cNvSpPr txBox="1"/>
            <p:nvPr/>
          </p:nvSpPr>
          <p:spPr>
            <a:xfrm>
              <a:off x="679186" y="3001545"/>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13.05</a:t>
              </a:r>
            </a:p>
          </p:txBody>
        </p:sp>
      </p:grpSp>
      <p:sp>
        <p:nvSpPr>
          <p:cNvPr id="4" name="Rechteck 3">
            <a:extLst>
              <a:ext uri="{FF2B5EF4-FFF2-40B4-BE49-F238E27FC236}">
                <a16:creationId xmlns:a16="http://schemas.microsoft.com/office/drawing/2014/main" id="{DC9D8510-29F7-F248-AED5-08200AE120EE}"/>
              </a:ext>
            </a:extLst>
          </p:cNvPr>
          <p:cNvSpPr/>
          <p:nvPr/>
        </p:nvSpPr>
        <p:spPr>
          <a:xfrm>
            <a:off x="370744" y="1485551"/>
            <a:ext cx="1207651" cy="339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33" b="1" i="0" u="none" strike="noStrike" kern="1200" cap="none" spc="0" normalizeH="0" baseline="0" noProof="0" dirty="0">
                <a:ln>
                  <a:noFill/>
                </a:ln>
                <a:solidFill>
                  <a:srgbClr val="FFFFFF"/>
                </a:solidFill>
                <a:effectLst/>
                <a:uLnTx/>
                <a:uFillTx/>
                <a:latin typeface="Montserrat" pitchFamily="2" charset="77"/>
                <a:ea typeface="+mn-ea"/>
                <a:cs typeface="+mn-cs"/>
              </a:rPr>
              <a:t>Agenda</a:t>
            </a:r>
            <a:endParaRPr kumimoji="0" lang="de-DE" sz="1867"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14" name="Group 13">
            <a:extLst>
              <a:ext uri="{FF2B5EF4-FFF2-40B4-BE49-F238E27FC236}">
                <a16:creationId xmlns:a16="http://schemas.microsoft.com/office/drawing/2014/main" id="{D211A5BD-4332-2385-2C0B-4E0BD46FE836}"/>
              </a:ext>
            </a:extLst>
          </p:cNvPr>
          <p:cNvGrpSpPr/>
          <p:nvPr/>
        </p:nvGrpSpPr>
        <p:grpSpPr>
          <a:xfrm>
            <a:off x="366090" y="1820008"/>
            <a:ext cx="11457886" cy="576000"/>
            <a:chOff x="366090" y="1820008"/>
            <a:chExt cx="11457886" cy="576000"/>
          </a:xfrm>
        </p:grpSpPr>
        <p:sp>
          <p:nvSpPr>
            <p:cNvPr id="45" name="Rechteck 44">
              <a:extLst>
                <a:ext uri="{FF2B5EF4-FFF2-40B4-BE49-F238E27FC236}">
                  <a16:creationId xmlns:a16="http://schemas.microsoft.com/office/drawing/2014/main" id="{94628E56-8B6C-AC48-B453-A355129D47A7}"/>
                </a:ext>
              </a:extLst>
            </p:cNvPr>
            <p:cNvSpPr/>
            <p:nvPr/>
          </p:nvSpPr>
          <p:spPr>
            <a:xfrm>
              <a:off x="366090" y="1820008"/>
              <a:ext cx="11457886"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Lst>
                <a:defRPr/>
              </a:pP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Welcome and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introduction</a:t>
              </a:r>
              <a:endPar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endParaRPr>
            </a:p>
          </p:txBody>
        </p:sp>
        <p:sp>
          <p:nvSpPr>
            <p:cNvPr id="106" name="Rechteck 105">
              <a:extLst>
                <a:ext uri="{FF2B5EF4-FFF2-40B4-BE49-F238E27FC236}">
                  <a16:creationId xmlns:a16="http://schemas.microsoft.com/office/drawing/2014/main" id="{7A72E0F9-0F50-18EA-7E0B-D2A7DEE29908}"/>
                </a:ext>
              </a:extLst>
            </p:cNvPr>
            <p:cNvSpPr/>
            <p:nvPr/>
          </p:nvSpPr>
          <p:spPr>
            <a:xfrm>
              <a:off x="370744" y="1820008"/>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feld 9">
              <a:extLst>
                <a:ext uri="{FF2B5EF4-FFF2-40B4-BE49-F238E27FC236}">
                  <a16:creationId xmlns:a16="http://schemas.microsoft.com/office/drawing/2014/main" id="{6316D047-EDCF-4A4D-8835-48208A45AEC3}"/>
                </a:ext>
              </a:extLst>
            </p:cNvPr>
            <p:cNvSpPr txBox="1"/>
            <p:nvPr/>
          </p:nvSpPr>
          <p:spPr>
            <a:xfrm>
              <a:off x="7676315" y="1954120"/>
              <a:ext cx="2312025" cy="307777"/>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Silvia Novello (Co-</a:t>
              </a:r>
              <a:r>
                <a:rPr kumimoji="0" lang="de-DE" sz="1400" b="1" i="0" u="none" strike="noStrike" kern="1200" cap="none" spc="0" normalizeH="0" baseline="0" noProof="0" dirty="0" err="1">
                  <a:ln>
                    <a:noFill/>
                  </a:ln>
                  <a:solidFill>
                    <a:srgbClr val="28334A"/>
                  </a:solidFill>
                  <a:effectLst/>
                  <a:uLnTx/>
                  <a:uFillTx/>
                  <a:latin typeface="Raleway" panose="020B0503030101060003" pitchFamily="34" charset="77"/>
                  <a:ea typeface="+mn-ea"/>
                  <a:cs typeface="+mn-cs"/>
                </a:rPr>
                <a:t>chair</a:t>
              </a: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a:t>
              </a:r>
            </a:p>
          </p:txBody>
        </p:sp>
        <p:sp>
          <p:nvSpPr>
            <p:cNvPr id="2" name="Textfeld 1">
              <a:extLst>
                <a:ext uri="{FF2B5EF4-FFF2-40B4-BE49-F238E27FC236}">
                  <a16:creationId xmlns:a16="http://schemas.microsoft.com/office/drawing/2014/main" id="{494D9A88-8636-47C9-8BC2-9AAF138CCB42}"/>
                </a:ext>
              </a:extLst>
            </p:cNvPr>
            <p:cNvSpPr txBox="1"/>
            <p:nvPr/>
          </p:nvSpPr>
          <p:spPr>
            <a:xfrm>
              <a:off x="679186" y="1954120"/>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13.00</a:t>
              </a:r>
            </a:p>
          </p:txBody>
        </p:sp>
      </p:grpSp>
      <p:grpSp>
        <p:nvGrpSpPr>
          <p:cNvPr id="75" name="Gruppieren 74">
            <a:extLst>
              <a:ext uri="{FF2B5EF4-FFF2-40B4-BE49-F238E27FC236}">
                <a16:creationId xmlns:a16="http://schemas.microsoft.com/office/drawing/2014/main" id="{C2BD07EB-1C19-E2BB-A3E2-A2660D1B1C93}"/>
              </a:ext>
            </a:extLst>
          </p:cNvPr>
          <p:cNvGrpSpPr/>
          <p:nvPr/>
        </p:nvGrpSpPr>
        <p:grpSpPr>
          <a:xfrm>
            <a:off x="366090" y="3044250"/>
            <a:ext cx="11457885" cy="620334"/>
            <a:chOff x="366090" y="3450970"/>
            <a:chExt cx="11457885" cy="620334"/>
          </a:xfrm>
        </p:grpSpPr>
        <p:sp>
          <p:nvSpPr>
            <p:cNvPr id="35" name="Rechteck 97">
              <a:extLst>
                <a:ext uri="{FF2B5EF4-FFF2-40B4-BE49-F238E27FC236}">
                  <a16:creationId xmlns:a16="http://schemas.microsoft.com/office/drawing/2014/main" id="{8E15A326-1750-0CED-6159-2AFCE1874DF6}"/>
                </a:ext>
              </a:extLst>
            </p:cNvPr>
            <p:cNvSpPr/>
            <p:nvPr/>
          </p:nvSpPr>
          <p:spPr>
            <a:xfrm>
              <a:off x="366090" y="3451131"/>
              <a:ext cx="11457885" cy="6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Debate</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Single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agent</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IO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is</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the</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only</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treatment</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option</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for</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NSCLC </a:t>
              </a:r>
              <a:b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b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with PD-L1 high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expression</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p>
          </p:txBody>
        </p:sp>
        <p:sp>
          <p:nvSpPr>
            <p:cNvPr id="34" name="Rechteck 108">
              <a:extLst>
                <a:ext uri="{FF2B5EF4-FFF2-40B4-BE49-F238E27FC236}">
                  <a16:creationId xmlns:a16="http://schemas.microsoft.com/office/drawing/2014/main" id="{071E3810-F33A-CD54-CB3D-FFBFCE464FD7}"/>
                </a:ext>
              </a:extLst>
            </p:cNvPr>
            <p:cNvSpPr/>
            <p:nvPr/>
          </p:nvSpPr>
          <p:spPr>
            <a:xfrm>
              <a:off x="370744" y="3450970"/>
              <a:ext cx="72000" cy="61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3" name="Gruppieren 12">
              <a:extLst>
                <a:ext uri="{FF2B5EF4-FFF2-40B4-BE49-F238E27FC236}">
                  <a16:creationId xmlns:a16="http://schemas.microsoft.com/office/drawing/2014/main" id="{D1AD5CC4-BBAF-85AD-0117-EB7F386FBC8C}"/>
                </a:ext>
              </a:extLst>
            </p:cNvPr>
            <p:cNvGrpSpPr/>
            <p:nvPr/>
          </p:nvGrpSpPr>
          <p:grpSpPr>
            <a:xfrm>
              <a:off x="7742541" y="3504745"/>
              <a:ext cx="1748803" cy="557119"/>
              <a:chOff x="8742435" y="3648028"/>
              <a:chExt cx="1748803" cy="557119"/>
            </a:xfrm>
          </p:grpSpPr>
          <p:sp>
            <p:nvSpPr>
              <p:cNvPr id="37" name="Textfeld 98">
                <a:extLst>
                  <a:ext uri="{FF2B5EF4-FFF2-40B4-BE49-F238E27FC236}">
                    <a16:creationId xmlns:a16="http://schemas.microsoft.com/office/drawing/2014/main" id="{46843850-20B8-C26C-00A8-09446B7B1A13}"/>
                  </a:ext>
                </a:extLst>
              </p:cNvPr>
              <p:cNvSpPr txBox="1"/>
              <p:nvPr/>
            </p:nvSpPr>
            <p:spPr>
              <a:xfrm>
                <a:off x="8742435" y="3648028"/>
                <a:ext cx="1748803" cy="307777"/>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ED1C24"/>
                    </a:solidFill>
                    <a:effectLst/>
                    <a:uLnTx/>
                    <a:uFillTx/>
                    <a:latin typeface="Raleway" panose="020B0503030101060003" pitchFamily="34" charset="77"/>
                    <a:ea typeface="+mn-ea"/>
                    <a:cs typeface="+mn-cs"/>
                  </a:rPr>
                  <a:t>PRO</a:t>
                </a: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 – Martin Reck</a:t>
                </a:r>
                <a:endParaRPr kumimoji="0" lang="de-DE" sz="1400" b="0" i="0" u="none" strike="noStrike" kern="1200" cap="none" spc="0" normalizeH="0" baseline="0" noProof="0" dirty="0">
                  <a:ln>
                    <a:noFill/>
                  </a:ln>
                  <a:solidFill>
                    <a:srgbClr val="28334A"/>
                  </a:solidFill>
                  <a:effectLst/>
                  <a:uLnTx/>
                  <a:uFillTx/>
                  <a:latin typeface="Raleway" panose="020B0503030101060003" pitchFamily="34" charset="77"/>
                  <a:ea typeface="+mn-ea"/>
                  <a:cs typeface="+mn-cs"/>
                </a:endParaRPr>
              </a:p>
            </p:txBody>
          </p:sp>
          <p:sp>
            <p:nvSpPr>
              <p:cNvPr id="49" name="Textfeld 98">
                <a:extLst>
                  <a:ext uri="{FF2B5EF4-FFF2-40B4-BE49-F238E27FC236}">
                    <a16:creationId xmlns:a16="http://schemas.microsoft.com/office/drawing/2014/main" id="{C1031E0E-9641-E6A9-6F5F-D9367211D66B}"/>
                  </a:ext>
                </a:extLst>
              </p:cNvPr>
              <p:cNvSpPr txBox="1"/>
              <p:nvPr/>
            </p:nvSpPr>
            <p:spPr>
              <a:xfrm>
                <a:off x="8749844" y="3897370"/>
                <a:ext cx="1591709" cy="307777"/>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srgbClr val="ED1C24"/>
                    </a:solidFill>
                    <a:effectLst/>
                    <a:uLnTx/>
                    <a:uFillTx/>
                    <a:latin typeface="Raleway" panose="020B0503030101060003" pitchFamily="34" charset="77"/>
                    <a:ea typeface="+mn-ea"/>
                    <a:cs typeface="+mn-cs"/>
                  </a:rPr>
                  <a:t>CON</a:t>
                </a: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 – Tony Mok</a:t>
                </a:r>
                <a:endParaRPr kumimoji="0" lang="de-DE" sz="1400" b="0" i="0" u="none" strike="noStrike" kern="1200" cap="none" spc="0" normalizeH="0" baseline="0" noProof="0" dirty="0">
                  <a:ln>
                    <a:noFill/>
                  </a:ln>
                  <a:solidFill>
                    <a:srgbClr val="28334A"/>
                  </a:solidFill>
                  <a:effectLst/>
                  <a:uLnTx/>
                  <a:uFillTx/>
                  <a:latin typeface="Raleway" panose="020B0503030101060003" pitchFamily="34" charset="77"/>
                  <a:ea typeface="+mn-ea"/>
                  <a:cs typeface="+mn-cs"/>
                </a:endParaRPr>
              </a:p>
            </p:txBody>
          </p:sp>
        </p:grpSp>
        <p:sp>
          <p:nvSpPr>
            <p:cNvPr id="6" name="Textfeld 5">
              <a:extLst>
                <a:ext uri="{FF2B5EF4-FFF2-40B4-BE49-F238E27FC236}">
                  <a16:creationId xmlns:a16="http://schemas.microsoft.com/office/drawing/2014/main" id="{037F1440-9673-6C5D-C832-9C83E215B547}"/>
                </a:ext>
              </a:extLst>
            </p:cNvPr>
            <p:cNvSpPr txBox="1"/>
            <p:nvPr/>
          </p:nvSpPr>
          <p:spPr>
            <a:xfrm>
              <a:off x="679186" y="3629416"/>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13.20</a:t>
              </a:r>
            </a:p>
          </p:txBody>
        </p:sp>
      </p:grpSp>
      <p:grpSp>
        <p:nvGrpSpPr>
          <p:cNvPr id="78" name="Gruppieren 77">
            <a:extLst>
              <a:ext uri="{FF2B5EF4-FFF2-40B4-BE49-F238E27FC236}">
                <a16:creationId xmlns:a16="http://schemas.microsoft.com/office/drawing/2014/main" id="{4BCA842E-B203-D2DB-171D-CE13523B5E20}"/>
              </a:ext>
            </a:extLst>
          </p:cNvPr>
          <p:cNvGrpSpPr/>
          <p:nvPr/>
        </p:nvGrpSpPr>
        <p:grpSpPr>
          <a:xfrm>
            <a:off x="366090" y="4991448"/>
            <a:ext cx="11457885" cy="576000"/>
            <a:chOff x="366090" y="5398167"/>
            <a:chExt cx="11457885" cy="576000"/>
          </a:xfrm>
        </p:grpSpPr>
        <p:sp>
          <p:nvSpPr>
            <p:cNvPr id="29" name="Rechteck 97">
              <a:extLst>
                <a:ext uri="{FF2B5EF4-FFF2-40B4-BE49-F238E27FC236}">
                  <a16:creationId xmlns:a16="http://schemas.microsoft.com/office/drawing/2014/main" id="{62D7FF90-FC1A-9962-B846-F487E4E88D1D}"/>
                </a:ext>
              </a:extLst>
            </p:cNvPr>
            <p:cNvSpPr/>
            <p:nvPr/>
          </p:nvSpPr>
          <p:spPr>
            <a:xfrm>
              <a:off x="366090" y="5398167"/>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General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panel</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discussion</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 </a:t>
              </a:r>
              <a:r>
                <a:rPr kumimoji="0" lang="de-DE" sz="14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audience</a:t>
              </a:r>
              <a:r>
                <a:rPr kumimoji="0" lang="de-DE" sz="14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Q&amp;A</a:t>
              </a:r>
            </a:p>
          </p:txBody>
        </p:sp>
        <p:sp>
          <p:nvSpPr>
            <p:cNvPr id="30" name="Rechteck 108">
              <a:extLst>
                <a:ext uri="{FF2B5EF4-FFF2-40B4-BE49-F238E27FC236}">
                  <a16:creationId xmlns:a16="http://schemas.microsoft.com/office/drawing/2014/main" id="{2A71C5FD-FBF2-7A8F-7AF0-41AE00647D9B}"/>
                </a:ext>
              </a:extLst>
            </p:cNvPr>
            <p:cNvSpPr/>
            <p:nvPr/>
          </p:nvSpPr>
          <p:spPr>
            <a:xfrm>
              <a:off x="370744" y="5398167"/>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feld 98">
              <a:extLst>
                <a:ext uri="{FF2B5EF4-FFF2-40B4-BE49-F238E27FC236}">
                  <a16:creationId xmlns:a16="http://schemas.microsoft.com/office/drawing/2014/main" id="{928DE2CD-2588-D2B0-D40B-DFFD5D8F1616}"/>
                </a:ext>
              </a:extLst>
            </p:cNvPr>
            <p:cNvSpPr txBox="1"/>
            <p:nvPr/>
          </p:nvSpPr>
          <p:spPr>
            <a:xfrm>
              <a:off x="7749985" y="5532279"/>
              <a:ext cx="400678" cy="307777"/>
            </a:xfrm>
            <a:prstGeom prst="rect">
              <a:avLst/>
            </a:prstGeom>
            <a:noFill/>
          </p:spPr>
          <p:txBody>
            <a:bodyPr wrap="none" lIns="72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28334A"/>
                  </a:solidFill>
                  <a:effectLst/>
                  <a:uLnTx/>
                  <a:uFillTx/>
                  <a:latin typeface="Raleway" panose="020B0503030101060003" pitchFamily="34" charset="77"/>
                  <a:ea typeface="+mn-ea"/>
                  <a:cs typeface="+mn-cs"/>
                </a:rPr>
                <a:t>All</a:t>
              </a:r>
            </a:p>
          </p:txBody>
        </p:sp>
        <p:sp>
          <p:nvSpPr>
            <p:cNvPr id="9" name="Textfeld 8">
              <a:extLst>
                <a:ext uri="{FF2B5EF4-FFF2-40B4-BE49-F238E27FC236}">
                  <a16:creationId xmlns:a16="http://schemas.microsoft.com/office/drawing/2014/main" id="{B41B24F5-F2BC-B9B1-1518-469C50E31E9C}"/>
                </a:ext>
              </a:extLst>
            </p:cNvPr>
            <p:cNvSpPr txBox="1"/>
            <p:nvPr/>
          </p:nvSpPr>
          <p:spPr>
            <a:xfrm>
              <a:off x="679186" y="5532279"/>
              <a:ext cx="1060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ED1C24"/>
                  </a:solidFill>
                  <a:effectLst/>
                  <a:uLnTx/>
                  <a:uFillTx/>
                  <a:latin typeface="Raleway" pitchFamily="2" charset="0"/>
                  <a:ea typeface="+mn-ea"/>
                  <a:cs typeface="+mn-cs"/>
                </a:rPr>
                <a:t>14.20</a:t>
              </a:r>
            </a:p>
          </p:txBody>
        </p:sp>
      </p:grpSp>
      <p:sp>
        <p:nvSpPr>
          <p:cNvPr id="81" name="Titel 80">
            <a:extLst>
              <a:ext uri="{FF2B5EF4-FFF2-40B4-BE49-F238E27FC236}">
                <a16:creationId xmlns:a16="http://schemas.microsoft.com/office/drawing/2014/main" id="{D082BB33-8AA3-6378-0249-F7161EC84525}"/>
              </a:ext>
            </a:extLst>
          </p:cNvPr>
          <p:cNvSpPr>
            <a:spLocks noGrp="1"/>
          </p:cNvSpPr>
          <p:nvPr>
            <p:ph type="title"/>
          </p:nvPr>
        </p:nvSpPr>
        <p:spPr>
          <a:xfrm>
            <a:off x="371475" y="770935"/>
            <a:ext cx="11449050" cy="510354"/>
          </a:xfrm>
        </p:spPr>
        <p:txBody>
          <a:bodyPr/>
          <a:lstStyle/>
          <a:p>
            <a:r>
              <a:rPr lang="de-DE" dirty="0">
                <a:solidFill>
                  <a:srgbClr val="28334A"/>
                </a:solidFill>
              </a:rPr>
              <a:t>A </a:t>
            </a:r>
            <a:r>
              <a:rPr lang="de-DE" dirty="0" err="1">
                <a:solidFill>
                  <a:srgbClr val="28334A"/>
                </a:solidFill>
              </a:rPr>
              <a:t>new</a:t>
            </a:r>
            <a:r>
              <a:rPr lang="de-DE" dirty="0">
                <a:solidFill>
                  <a:srgbClr val="28334A"/>
                </a:solidFill>
              </a:rPr>
              <a:t> </a:t>
            </a:r>
            <a:r>
              <a:rPr lang="de-DE" dirty="0" err="1">
                <a:solidFill>
                  <a:srgbClr val="28334A"/>
                </a:solidFill>
              </a:rPr>
              <a:t>comprehensive</a:t>
            </a:r>
            <a:r>
              <a:rPr lang="de-DE" dirty="0">
                <a:solidFill>
                  <a:srgbClr val="28334A"/>
                </a:solidFill>
              </a:rPr>
              <a:t> </a:t>
            </a:r>
            <a:r>
              <a:rPr lang="de-DE" dirty="0" err="1">
                <a:solidFill>
                  <a:srgbClr val="28334A"/>
                </a:solidFill>
              </a:rPr>
              <a:t>approach</a:t>
            </a:r>
            <a:r>
              <a:rPr lang="de-DE" dirty="0">
                <a:solidFill>
                  <a:srgbClr val="28334A"/>
                </a:solidFill>
              </a:rPr>
              <a:t> </a:t>
            </a:r>
            <a:r>
              <a:rPr lang="de-DE" dirty="0" err="1">
                <a:solidFill>
                  <a:srgbClr val="28334A"/>
                </a:solidFill>
              </a:rPr>
              <a:t>to</a:t>
            </a:r>
            <a:r>
              <a:rPr lang="de-DE" dirty="0">
                <a:solidFill>
                  <a:srgbClr val="28334A"/>
                </a:solidFill>
              </a:rPr>
              <a:t> </a:t>
            </a:r>
            <a:r>
              <a:rPr lang="de-DE" dirty="0" err="1">
                <a:solidFill>
                  <a:srgbClr val="28334A"/>
                </a:solidFill>
              </a:rPr>
              <a:t>lung</a:t>
            </a:r>
            <a:r>
              <a:rPr lang="de-DE" dirty="0">
                <a:solidFill>
                  <a:srgbClr val="28334A"/>
                </a:solidFill>
              </a:rPr>
              <a:t> </a:t>
            </a:r>
            <a:r>
              <a:rPr lang="de-DE" dirty="0" err="1">
                <a:solidFill>
                  <a:srgbClr val="28334A"/>
                </a:solidFill>
              </a:rPr>
              <a:t>cancer</a:t>
            </a:r>
            <a:r>
              <a:rPr lang="de-DE" dirty="0">
                <a:solidFill>
                  <a:srgbClr val="28334A"/>
                </a:solidFill>
              </a:rPr>
              <a:t> </a:t>
            </a:r>
            <a:r>
              <a:rPr lang="de-DE" dirty="0" err="1">
                <a:solidFill>
                  <a:srgbClr val="28334A"/>
                </a:solidFill>
              </a:rPr>
              <a:t>treatment</a:t>
            </a:r>
            <a:endParaRPr lang="de-DE" dirty="0"/>
          </a:p>
        </p:txBody>
      </p:sp>
      <p:pic>
        <p:nvPicPr>
          <p:cNvPr id="12" name="Picture 11" descr="A black and red logo&#10;&#10;Description automatically generated">
            <a:extLst>
              <a:ext uri="{FF2B5EF4-FFF2-40B4-BE49-F238E27FC236}">
                <a16:creationId xmlns:a16="http://schemas.microsoft.com/office/drawing/2014/main" id="{2890B683-5345-8765-7A26-DA5DBB80DC43}"/>
              </a:ext>
            </a:extLst>
          </p:cNvPr>
          <p:cNvPicPr>
            <a:picLocks noChangeAspect="1"/>
          </p:cNvPicPr>
          <p:nvPr/>
        </p:nvPicPr>
        <p:blipFill>
          <a:blip r:embed="rId4"/>
          <a:stretch>
            <a:fillRect/>
          </a:stretch>
        </p:blipFill>
        <p:spPr>
          <a:xfrm>
            <a:off x="9730811" y="147699"/>
            <a:ext cx="2335685" cy="437599"/>
          </a:xfrm>
          <a:prstGeom prst="rect">
            <a:avLst/>
          </a:prstGeom>
        </p:spPr>
      </p:pic>
      <p:sp>
        <p:nvSpPr>
          <p:cNvPr id="3" name="Rechteck 3">
            <a:extLst>
              <a:ext uri="{FF2B5EF4-FFF2-40B4-BE49-F238E27FC236}">
                <a16:creationId xmlns:a16="http://schemas.microsoft.com/office/drawing/2014/main" id="{84CB433D-84F8-AC7D-DADE-606B79DDC2FE}"/>
              </a:ext>
            </a:extLst>
          </p:cNvPr>
          <p:cNvSpPr/>
          <p:nvPr/>
        </p:nvSpPr>
        <p:spPr>
          <a:xfrm>
            <a:off x="7668941" y="1485550"/>
            <a:ext cx="2026690" cy="339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33" b="1" i="0" u="none" strike="noStrike" kern="1200" cap="none" spc="0" normalizeH="0" baseline="0" noProof="0" dirty="0">
                <a:ln>
                  <a:noFill/>
                </a:ln>
                <a:solidFill>
                  <a:srgbClr val="FFFFFF"/>
                </a:solidFill>
                <a:effectLst/>
                <a:uLnTx/>
                <a:uFillTx/>
                <a:latin typeface="Montserrat" pitchFamily="2" charset="77"/>
                <a:ea typeface="+mn-ea"/>
                <a:cs typeface="+mn-cs"/>
              </a:rPr>
              <a:t>Co-Chairs &amp; Speakers</a:t>
            </a:r>
            <a:endParaRPr kumimoji="0" lang="de-DE" sz="1867"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4082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5E57780-4156-10DC-28E3-87BEDB5C0E23}"/>
              </a:ext>
            </a:extLst>
          </p:cNvPr>
          <p:cNvSpPr>
            <a:spLocks noGrp="1"/>
          </p:cNvSpPr>
          <p:nvPr>
            <p:ph type="ctrTitle"/>
          </p:nvPr>
        </p:nvSpPr>
        <p:spPr/>
        <p:txBody>
          <a:bodyPr/>
          <a:lstStyle/>
          <a:p>
            <a:r>
              <a:rPr lang="de-DE" dirty="0"/>
              <a:t>IO </a:t>
            </a:r>
            <a:r>
              <a:rPr lang="de-DE" dirty="0" err="1"/>
              <a:t>monotherapy</a:t>
            </a:r>
            <a:r>
              <a:rPr lang="de-DE" dirty="0"/>
              <a:t> vs </a:t>
            </a:r>
            <a:r>
              <a:rPr lang="de-DE" dirty="0" err="1"/>
              <a:t>chemotherapy</a:t>
            </a:r>
            <a:br>
              <a:rPr lang="de-DE" dirty="0"/>
            </a:br>
            <a:r>
              <a:rPr lang="de-DE" sz="2400" dirty="0" err="1"/>
              <a:t>What</a:t>
            </a:r>
            <a:r>
              <a:rPr lang="de-DE" sz="2400" dirty="0"/>
              <a:t> do </a:t>
            </a:r>
            <a:r>
              <a:rPr lang="de-DE" sz="2400" dirty="0" err="1"/>
              <a:t>we</a:t>
            </a:r>
            <a:r>
              <a:rPr lang="de-DE" sz="2400" dirty="0"/>
              <a:t> </a:t>
            </a:r>
            <a:r>
              <a:rPr lang="de-DE" sz="2400" dirty="0" err="1"/>
              <a:t>know</a:t>
            </a:r>
            <a:r>
              <a:rPr lang="de-DE" sz="2400" dirty="0"/>
              <a:t>?</a:t>
            </a:r>
            <a:endParaRPr lang="de-DE" dirty="0"/>
          </a:p>
        </p:txBody>
      </p:sp>
      <p:pic>
        <p:nvPicPr>
          <p:cNvPr id="6" name="Bild 5" descr="Bildschirmfoto 2021-10-11 um 17.11.42.png">
            <a:extLst>
              <a:ext uri="{FF2B5EF4-FFF2-40B4-BE49-F238E27FC236}">
                <a16:creationId xmlns:a16="http://schemas.microsoft.com/office/drawing/2014/main" id="{20E879D3-A150-92D9-D42D-A8A2AE417A02}"/>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510347" y="2018274"/>
            <a:ext cx="6004443" cy="3256338"/>
          </a:xfrm>
          <a:prstGeom prst="rect">
            <a:avLst/>
          </a:prstGeom>
          <a:ln>
            <a:solidFill>
              <a:schemeClr val="accent1"/>
            </a:solidFill>
          </a:ln>
        </p:spPr>
      </p:pic>
      <p:sp>
        <p:nvSpPr>
          <p:cNvPr id="7" name="Textfeld 6">
            <a:extLst>
              <a:ext uri="{FF2B5EF4-FFF2-40B4-BE49-F238E27FC236}">
                <a16:creationId xmlns:a16="http://schemas.microsoft.com/office/drawing/2014/main" id="{4FCE702A-C2A0-8533-664E-BBDC91262BD8}"/>
              </a:ext>
            </a:extLst>
          </p:cNvPr>
          <p:cNvSpPr txBox="1"/>
          <p:nvPr/>
        </p:nvSpPr>
        <p:spPr>
          <a:xfrm>
            <a:off x="5397009" y="4053734"/>
            <a:ext cx="1231772" cy="677066"/>
          </a:xfrm>
          <a:prstGeom prst="rect">
            <a:avLst/>
          </a:prstGeom>
          <a:solidFill>
            <a:srgbClr val="B6CCEB"/>
          </a:solidFill>
          <a:ln>
            <a:solidFill>
              <a:srgbClr val="4F81BD"/>
            </a:solidFill>
          </a:ln>
        </p:spPr>
        <p:txBody>
          <a:bodyPr wrap="square" lIns="121877" tIns="60939" rIns="121877" bIns="6093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rPr>
              <a:t>PD-L1 ≥ </a:t>
            </a:r>
            <a:r>
              <a:rPr kumimoji="0" lang="de-DE" sz="1200" b="1" i="0" u="none" strike="noStrike" kern="1200" cap="none" spc="0" normalizeH="0" baseline="0" noProof="0">
                <a:ln>
                  <a:noFill/>
                </a:ln>
                <a:solidFill>
                  <a:srgbClr val="0070C0"/>
                </a:solidFill>
                <a:effectLst/>
                <a:uLnTx/>
                <a:uFillTx/>
                <a:latin typeface="Arial" panose="020B0604020202020204"/>
                <a:ea typeface="+mn-ea"/>
                <a:cs typeface="+mn-cs"/>
              </a:rPr>
              <a:t>50%*</a:t>
            </a:r>
            <a:endPar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rPr>
              <a:t>HR 0.68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rPr>
              <a:t>P&lt;0.00001</a:t>
            </a:r>
          </a:p>
        </p:txBody>
      </p:sp>
      <p:pic>
        <p:nvPicPr>
          <p:cNvPr id="8" name="Bild 7" descr="Bildschirmfoto 2021-10-11 um 17.22.43.png">
            <a:extLst>
              <a:ext uri="{FF2B5EF4-FFF2-40B4-BE49-F238E27FC236}">
                <a16:creationId xmlns:a16="http://schemas.microsoft.com/office/drawing/2014/main" id="{BF9F06F5-2CF3-289C-254A-F4E998EAA859}"/>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6628781" y="2018274"/>
            <a:ext cx="5352510" cy="3256338"/>
          </a:xfrm>
          <a:prstGeom prst="rect">
            <a:avLst/>
          </a:prstGeom>
          <a:ln>
            <a:solidFill>
              <a:srgbClr val="4F81BD"/>
            </a:solidFill>
          </a:ln>
        </p:spPr>
      </p:pic>
      <p:sp>
        <p:nvSpPr>
          <p:cNvPr id="9" name="Textfeld 8">
            <a:extLst>
              <a:ext uri="{FF2B5EF4-FFF2-40B4-BE49-F238E27FC236}">
                <a16:creationId xmlns:a16="http://schemas.microsoft.com/office/drawing/2014/main" id="{B62746CC-EEA7-DB07-1925-CFD45643BE01}"/>
              </a:ext>
            </a:extLst>
          </p:cNvPr>
          <p:cNvSpPr txBox="1"/>
          <p:nvPr/>
        </p:nvSpPr>
        <p:spPr>
          <a:xfrm>
            <a:off x="11027125" y="2507961"/>
            <a:ext cx="1068157" cy="677066"/>
          </a:xfrm>
          <a:prstGeom prst="rect">
            <a:avLst/>
          </a:prstGeom>
          <a:solidFill>
            <a:srgbClr val="B6CCEB"/>
          </a:solidFill>
          <a:ln>
            <a:solidFill>
              <a:srgbClr val="4F81BD"/>
            </a:solidFill>
          </a:ln>
        </p:spPr>
        <p:txBody>
          <a:bodyPr wrap="square" lIns="121877" tIns="60939" rIns="121877" bIns="6093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0070C0"/>
                </a:solidFill>
                <a:effectLst/>
                <a:uLnTx/>
                <a:uFillTx/>
                <a:latin typeface="Arial" panose="020B0604020202020204"/>
                <a:ea typeface="+mn-ea"/>
                <a:cs typeface="+mn-cs"/>
              </a:rPr>
              <a:t>Gr</a:t>
            </a:r>
            <a:r>
              <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de-DE" sz="1200" b="1" i="0" u="none" strike="noStrike" kern="1200" cap="none" spc="0" normalizeH="0" baseline="0" noProof="0">
                <a:ln>
                  <a:noFill/>
                </a:ln>
                <a:solidFill>
                  <a:srgbClr val="0070C0"/>
                </a:solidFill>
                <a:effectLst/>
                <a:uLnTx/>
                <a:uFillTx/>
                <a:latin typeface="Arial" panose="020B0604020202020204"/>
                <a:ea typeface="+mn-ea"/>
                <a:cs typeface="+mn-cs"/>
              </a:rPr>
              <a:t>3/4 AE** </a:t>
            </a:r>
            <a:endPar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rPr>
              <a:t>RR 0.41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70C0"/>
                </a:solidFill>
                <a:effectLst/>
                <a:uLnTx/>
                <a:uFillTx/>
                <a:latin typeface="Arial" panose="020B0604020202020204"/>
                <a:ea typeface="+mn-ea"/>
                <a:cs typeface="+mn-cs"/>
              </a:rPr>
              <a:t>P&lt;0.00001</a:t>
            </a:r>
          </a:p>
        </p:txBody>
      </p:sp>
      <p:sp>
        <p:nvSpPr>
          <p:cNvPr id="10" name="Textfeld 9">
            <a:extLst>
              <a:ext uri="{FF2B5EF4-FFF2-40B4-BE49-F238E27FC236}">
                <a16:creationId xmlns:a16="http://schemas.microsoft.com/office/drawing/2014/main" id="{7E4996B0-045D-D70F-53E7-09EDC61A5592}"/>
              </a:ext>
            </a:extLst>
          </p:cNvPr>
          <p:cNvSpPr txBox="1"/>
          <p:nvPr/>
        </p:nvSpPr>
        <p:spPr>
          <a:xfrm>
            <a:off x="1404368" y="1305291"/>
            <a:ext cx="4216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err="1">
                <a:ln>
                  <a:noFill/>
                </a:ln>
                <a:solidFill>
                  <a:srgbClr val="283349"/>
                </a:solidFill>
                <a:effectLst/>
                <a:uLnTx/>
                <a:uFillTx/>
                <a:latin typeface="Arial" panose="020B0604020202020204"/>
                <a:ea typeface="+mn-ea"/>
                <a:cs typeface="+mn-cs"/>
              </a:rPr>
              <a:t>Better</a:t>
            </a:r>
            <a:r>
              <a:rPr kumimoji="0" lang="de-DE" sz="1800" b="1" i="0" u="none" strike="noStrike" kern="1200" cap="none" spc="0" normalizeH="0" baseline="0" noProof="0">
                <a:ln>
                  <a:noFill/>
                </a:ln>
                <a:solidFill>
                  <a:srgbClr val="283349"/>
                </a:solidFill>
                <a:effectLst/>
                <a:uLnTx/>
                <a:uFillTx/>
                <a:latin typeface="Arial" panose="020B0604020202020204"/>
                <a:ea typeface="+mn-ea"/>
                <a:cs typeface="+mn-cs"/>
              </a:rPr>
              <a:t> efficacy</a:t>
            </a:r>
            <a:endParaRPr kumimoji="0" lang="de-DE" sz="180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1" name="Textfeld 10">
            <a:extLst>
              <a:ext uri="{FF2B5EF4-FFF2-40B4-BE49-F238E27FC236}">
                <a16:creationId xmlns:a16="http://schemas.microsoft.com/office/drawing/2014/main" id="{38495A29-4B16-6F0A-748F-9E9EFC0850B6}"/>
              </a:ext>
            </a:extLst>
          </p:cNvPr>
          <p:cNvSpPr txBox="1"/>
          <p:nvPr/>
        </p:nvSpPr>
        <p:spPr>
          <a:xfrm>
            <a:off x="8301396" y="1292451"/>
            <a:ext cx="22509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283349"/>
                </a:solidFill>
                <a:effectLst/>
                <a:uLnTx/>
                <a:uFillTx/>
                <a:latin typeface="Arial" panose="020B0604020202020204"/>
                <a:ea typeface="+mn-ea"/>
                <a:cs typeface="+mn-cs"/>
              </a:rPr>
              <a:t>Better</a:t>
            </a:r>
            <a:r>
              <a:rPr kumimoji="0" lang="de-DE" sz="1800" b="1" i="0" u="none" strike="noStrike" kern="1200" cap="none" spc="0" normalizeH="0" baseline="0" noProof="0" dirty="0">
                <a:ln>
                  <a:noFill/>
                </a:ln>
                <a:solidFill>
                  <a:srgbClr val="283349"/>
                </a:solidFill>
                <a:effectLst/>
                <a:uLnTx/>
                <a:uFillTx/>
                <a:latin typeface="Arial" panose="020B0604020202020204"/>
                <a:ea typeface="+mn-ea"/>
                <a:cs typeface="+mn-cs"/>
              </a:rPr>
              <a:t> tolerability</a:t>
            </a:r>
          </a:p>
        </p:txBody>
      </p:sp>
      <p:sp>
        <p:nvSpPr>
          <p:cNvPr id="2" name="TextBox 1">
            <a:extLst>
              <a:ext uri="{FF2B5EF4-FFF2-40B4-BE49-F238E27FC236}">
                <a16:creationId xmlns:a16="http://schemas.microsoft.com/office/drawing/2014/main" id="{AF18FE7C-BF61-24D5-261C-ED4820D83080}"/>
              </a:ext>
            </a:extLst>
          </p:cNvPr>
          <p:cNvSpPr txBox="1"/>
          <p:nvPr/>
        </p:nvSpPr>
        <p:spPr>
          <a:xfrm>
            <a:off x="896634" y="5611488"/>
            <a:ext cx="41136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83349"/>
                </a:solidFill>
                <a:effectLst/>
                <a:uLnTx/>
                <a:uFillTx/>
                <a:latin typeface="Arial" panose="020B0604020202020204"/>
                <a:ea typeface="+mn-ea"/>
                <a:cs typeface="+mn-cs"/>
              </a:rPr>
              <a:t>Single-agent IO vs platinum-based chemotherapy</a:t>
            </a:r>
          </a:p>
        </p:txBody>
      </p:sp>
      <p:sp>
        <p:nvSpPr>
          <p:cNvPr id="5" name="TextBox 4">
            <a:extLst>
              <a:ext uri="{FF2B5EF4-FFF2-40B4-BE49-F238E27FC236}">
                <a16:creationId xmlns:a16="http://schemas.microsoft.com/office/drawing/2014/main" id="{C49FA96F-56C6-15A4-510A-934D93940E46}"/>
              </a:ext>
            </a:extLst>
          </p:cNvPr>
          <p:cNvSpPr txBox="1"/>
          <p:nvPr/>
        </p:nvSpPr>
        <p:spPr>
          <a:xfrm>
            <a:off x="525238" y="1592705"/>
            <a:ext cx="199724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283349"/>
                </a:solidFill>
                <a:effectLst/>
                <a:uLnTx/>
                <a:uFillTx/>
                <a:latin typeface="Arial" panose="020B0604020202020204"/>
                <a:ea typeface="+mn-ea"/>
                <a:cs typeface="+mn-cs"/>
              </a:rPr>
              <a:t>Overall survival</a:t>
            </a:r>
            <a:endParaRPr kumimoji="0" lang="de-DE" sz="16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C100A2D8-DEF3-4861-DF11-0C5F62FE07FC}"/>
              </a:ext>
            </a:extLst>
          </p:cNvPr>
          <p:cNvSpPr txBox="1"/>
          <p:nvPr/>
        </p:nvSpPr>
        <p:spPr>
          <a:xfrm>
            <a:off x="6628781" y="1592705"/>
            <a:ext cx="15985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3349"/>
                </a:solidFill>
                <a:effectLst/>
                <a:uLnTx/>
                <a:uFillTx/>
                <a:latin typeface="Arial" panose="020B0604020202020204"/>
                <a:ea typeface="+mn-ea"/>
                <a:cs typeface="+mn-cs"/>
              </a:rPr>
              <a:t>A</a:t>
            </a:r>
            <a:r>
              <a:rPr kumimoji="0" lang="en-GB" sz="1600" b="0" i="0" u="none" strike="noStrike" kern="1200" cap="none" spc="0" normalizeH="0" baseline="0" noProof="0">
                <a:ln>
                  <a:noFill/>
                </a:ln>
                <a:solidFill>
                  <a:srgbClr val="283349"/>
                </a:solidFill>
                <a:effectLst/>
                <a:uLnTx/>
                <a:uFillTx/>
                <a:latin typeface="Arial" panose="020B0604020202020204"/>
                <a:ea typeface="+mn-ea"/>
                <a:cs typeface="+mn-cs"/>
              </a:rPr>
              <a:t>dverse events</a:t>
            </a:r>
            <a:endParaRPr kumimoji="0" lang="en-GB" sz="16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E4B7B822-FD6C-5B5E-EC98-759481C6B92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8638F09-9EDF-2C22-89C3-9D058BB96201}"/>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AE, adverse event; CI, confidence interval; Gr, grade; HR, hazard ratio; IO,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PD-L1,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programmed</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cell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death</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-ligand 1; RR, risk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Extracted</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from Ferrara R et al.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Cochrane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Database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Syst</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Rev</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2021;4(4):CD013257.</a:t>
            </a:r>
            <a:endPar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1349BBC-1249-2B6E-BE87-116518BFC85C}"/>
              </a:ext>
            </a:extLst>
          </p:cNvPr>
          <p:cNvSpPr txBox="1"/>
          <p:nvPr/>
        </p:nvSpPr>
        <p:spPr>
          <a:xfrm>
            <a:off x="510347" y="5266097"/>
            <a:ext cx="183896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Moderate certainty of evidence</a:t>
            </a:r>
            <a:endParaRPr kumimoji="0" lang="en-GB"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A746204C-823E-4D6C-0664-E59C7BA3C622}"/>
              </a:ext>
            </a:extLst>
          </p:cNvPr>
          <p:cNvSpPr txBox="1"/>
          <p:nvPr/>
        </p:nvSpPr>
        <p:spPr>
          <a:xfrm>
            <a:off x="6628781" y="5265295"/>
            <a:ext cx="160813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Low certainty of evidence</a:t>
            </a:r>
            <a:endParaRPr kumimoji="0" lang="en-GB"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342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4EA8F9-47D4-DFBA-374B-D82D63DA6C74}"/>
              </a:ext>
            </a:extLst>
          </p:cNvPr>
          <p:cNvSpPr>
            <a:spLocks noGrp="1"/>
          </p:cNvSpPr>
          <p:nvPr>
            <p:ph type="ctrTitle"/>
          </p:nvPr>
        </p:nvSpPr>
        <p:spPr/>
        <p:txBody>
          <a:bodyPr/>
          <a:lstStyle/>
          <a:p>
            <a:r>
              <a:rPr lang="de-DE" dirty="0"/>
              <a:t>IO </a:t>
            </a:r>
            <a:r>
              <a:rPr lang="de-DE" dirty="0" err="1"/>
              <a:t>monotherapy</a:t>
            </a:r>
            <a:r>
              <a:rPr lang="de-DE" dirty="0"/>
              <a:t> – </a:t>
            </a:r>
            <a:r>
              <a:rPr lang="de-DE" dirty="0" err="1"/>
              <a:t>the</a:t>
            </a:r>
            <a:r>
              <a:rPr lang="de-DE" dirty="0"/>
              <a:t> </a:t>
            </a:r>
            <a:r>
              <a:rPr lang="de-DE" dirty="0" err="1"/>
              <a:t>miracle</a:t>
            </a:r>
            <a:r>
              <a:rPr lang="de-DE" dirty="0"/>
              <a:t> of </a:t>
            </a:r>
            <a:r>
              <a:rPr lang="de-DE" dirty="0" err="1"/>
              <a:t>long</a:t>
            </a:r>
            <a:r>
              <a:rPr lang="de-DE" dirty="0"/>
              <a:t>-term </a:t>
            </a:r>
            <a:r>
              <a:rPr lang="de-DE" dirty="0" err="1"/>
              <a:t>survival</a:t>
            </a:r>
            <a:br>
              <a:rPr lang="de-DE" dirty="0"/>
            </a:br>
            <a:r>
              <a:rPr lang="de-DE" sz="2400" dirty="0" err="1"/>
              <a:t>Example</a:t>
            </a:r>
            <a:r>
              <a:rPr lang="de-DE" sz="2400" dirty="0"/>
              <a:t>: Keynote-024 trial</a:t>
            </a:r>
          </a:p>
        </p:txBody>
      </p:sp>
      <p:sp>
        <p:nvSpPr>
          <p:cNvPr id="8" name="Textfeld 7">
            <a:extLst>
              <a:ext uri="{FF2B5EF4-FFF2-40B4-BE49-F238E27FC236}">
                <a16:creationId xmlns:a16="http://schemas.microsoft.com/office/drawing/2014/main" id="{C26EC050-F98E-0B2C-DDD6-AB1221AE3651}"/>
              </a:ext>
            </a:extLst>
          </p:cNvPr>
          <p:cNvSpPr txBox="1"/>
          <p:nvPr/>
        </p:nvSpPr>
        <p:spPr>
          <a:xfrm>
            <a:off x="884061" y="5123503"/>
            <a:ext cx="4642025"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283349"/>
                </a:solidFill>
                <a:effectLst/>
                <a:uLnTx/>
                <a:uFillTx/>
                <a:latin typeface="Arial" panose="020B0604020202020204"/>
                <a:ea typeface="+mn-ea"/>
                <a:cs typeface="+mn-cs"/>
              </a:rPr>
              <a:t>5-year OS: 31.9% vs 16.3%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283349"/>
                </a:solidFill>
                <a:effectLst/>
                <a:uLnTx/>
                <a:uFillTx/>
                <a:latin typeface="Arial" panose="020B0604020202020204"/>
                <a:ea typeface="+mn-ea"/>
                <a:cs typeface="+mn-cs"/>
              </a:rPr>
              <a:t>Crossover: 66%</a:t>
            </a:r>
          </a:p>
        </p:txBody>
      </p:sp>
      <p:sp>
        <p:nvSpPr>
          <p:cNvPr id="9" name="TextBox 12">
            <a:extLst>
              <a:ext uri="{FF2B5EF4-FFF2-40B4-BE49-F238E27FC236}">
                <a16:creationId xmlns:a16="http://schemas.microsoft.com/office/drawing/2014/main" id="{BDF8798D-BB78-191A-78A5-AEA845612CAE}"/>
              </a:ext>
            </a:extLst>
          </p:cNvPr>
          <p:cNvSpPr txBox="1"/>
          <p:nvPr/>
        </p:nvSpPr>
        <p:spPr>
          <a:xfrm>
            <a:off x="3205074" y="1380554"/>
            <a:ext cx="704773" cy="415496"/>
          </a:xfrm>
          <a:prstGeom prst="rect">
            <a:avLst/>
          </a:prstGeom>
          <a:noFill/>
        </p:spPr>
        <p:txBody>
          <a:bodyPr wrap="square" lIns="91423" tIns="45719" rIns="91423" bIns="45719"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srgbClr val="283349"/>
                </a:solidFill>
                <a:effectLst/>
                <a:uLnTx/>
                <a:uFillTx/>
                <a:latin typeface="Arial" panose="020B0604020202020204"/>
                <a:ea typeface="+mn-ea"/>
                <a:cs typeface="+mn-cs"/>
              </a:rPr>
              <a:t>OS</a:t>
            </a:r>
            <a:endParaRPr kumimoji="0" lang="en-GB" sz="2100" b="0" i="0" u="none" strike="noStrike" kern="1200" cap="none" spc="0" normalizeH="0" baseline="30000" noProof="0" dirty="0">
              <a:ln>
                <a:noFill/>
              </a:ln>
              <a:solidFill>
                <a:srgbClr val="283349"/>
              </a:solidFill>
              <a:effectLst/>
              <a:uLnTx/>
              <a:uFillTx/>
              <a:latin typeface="Arial" panose="020B0604020202020204"/>
              <a:ea typeface="+mn-ea"/>
              <a:cs typeface="+mn-cs"/>
            </a:endParaRPr>
          </a:p>
        </p:txBody>
      </p:sp>
      <p:sp>
        <p:nvSpPr>
          <p:cNvPr id="10" name="TextBox 13">
            <a:extLst>
              <a:ext uri="{FF2B5EF4-FFF2-40B4-BE49-F238E27FC236}">
                <a16:creationId xmlns:a16="http://schemas.microsoft.com/office/drawing/2014/main" id="{F1E927B2-F9EF-8808-20A3-412D1823C3E3}"/>
              </a:ext>
            </a:extLst>
          </p:cNvPr>
          <p:cNvSpPr txBox="1"/>
          <p:nvPr/>
        </p:nvSpPr>
        <p:spPr>
          <a:xfrm>
            <a:off x="8782437" y="1383053"/>
            <a:ext cx="838240" cy="415496"/>
          </a:xfrm>
          <a:prstGeom prst="rect">
            <a:avLst/>
          </a:prstGeom>
          <a:noFill/>
        </p:spPr>
        <p:txBody>
          <a:bodyPr wrap="square" lIns="91423" tIns="45719" rIns="91423" bIns="45719"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283349"/>
                </a:solidFill>
                <a:effectLst/>
                <a:uLnTx/>
                <a:uFillTx/>
                <a:latin typeface="Arial" panose="020B0604020202020204"/>
                <a:ea typeface="+mn-ea"/>
                <a:cs typeface="+mn-cs"/>
              </a:rPr>
              <a:t>PFS</a:t>
            </a:r>
            <a:endParaRPr kumimoji="0" lang="en-GB" sz="21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5" name="Slide Number Placeholder 2">
            <a:extLst>
              <a:ext uri="{FF2B5EF4-FFF2-40B4-BE49-F238E27FC236}">
                <a16:creationId xmlns:a16="http://schemas.microsoft.com/office/drawing/2014/main" id="{A9C5E923-B96A-965C-2AF9-3B48C7B5CCD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E8728CB-6560-7C0A-C8DE-D935071F19DC}"/>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DoR, duration of response; HR, hazard ratio;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mo., months; OS, overall survival; PFS,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Reck M et al.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J Clin Oncol. 2021;39(21):2339-2349</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53268205-548F-C732-BE68-4A87A5D3E381}"/>
              </a:ext>
            </a:extLst>
          </p:cNvPr>
          <p:cNvPicPr>
            <a:picLocks noChangeAspect="1"/>
          </p:cNvPicPr>
          <p:nvPr/>
        </p:nvPicPr>
        <p:blipFill>
          <a:blip r:embed="rId2"/>
          <a:stretch>
            <a:fillRect/>
          </a:stretch>
        </p:blipFill>
        <p:spPr>
          <a:xfrm>
            <a:off x="496547" y="1822366"/>
            <a:ext cx="5757108" cy="2940142"/>
          </a:xfrm>
          <a:prstGeom prst="rect">
            <a:avLst/>
          </a:prstGeom>
        </p:spPr>
      </p:pic>
      <p:pic>
        <p:nvPicPr>
          <p:cNvPr id="16" name="Picture 15">
            <a:extLst>
              <a:ext uri="{FF2B5EF4-FFF2-40B4-BE49-F238E27FC236}">
                <a16:creationId xmlns:a16="http://schemas.microsoft.com/office/drawing/2014/main" id="{DAB195B4-7929-FDF2-B824-EF4528E1CC5F}"/>
              </a:ext>
            </a:extLst>
          </p:cNvPr>
          <p:cNvPicPr>
            <a:picLocks noChangeAspect="1"/>
          </p:cNvPicPr>
          <p:nvPr/>
        </p:nvPicPr>
        <p:blipFill rotWithShape="1">
          <a:blip r:embed="rId3"/>
          <a:srcRect r="2145"/>
          <a:stretch/>
        </p:blipFill>
        <p:spPr>
          <a:xfrm>
            <a:off x="6521587" y="1755161"/>
            <a:ext cx="5515564" cy="3010290"/>
          </a:xfrm>
          <a:prstGeom prst="rect">
            <a:avLst/>
          </a:prstGeom>
        </p:spPr>
      </p:pic>
      <p:sp>
        <p:nvSpPr>
          <p:cNvPr id="2" name="TextBox 1">
            <a:extLst>
              <a:ext uri="{FF2B5EF4-FFF2-40B4-BE49-F238E27FC236}">
                <a16:creationId xmlns:a16="http://schemas.microsoft.com/office/drawing/2014/main" id="{AEEE3FEE-D89D-99C7-C034-44199BA8E0A1}"/>
              </a:ext>
            </a:extLst>
          </p:cNvPr>
          <p:cNvSpPr txBox="1"/>
          <p:nvPr/>
        </p:nvSpPr>
        <p:spPr>
          <a:xfrm>
            <a:off x="9871561" y="2596015"/>
            <a:ext cx="1997425" cy="276999"/>
          </a:xfrm>
          <a:prstGeom prst="rect">
            <a:avLst/>
          </a:prstGeom>
          <a:solidFill>
            <a:srgbClr val="9C231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a:ea typeface="+mn-ea"/>
                <a:cs typeface="+mn-cs"/>
              </a:rPr>
              <a:t>DoR: 29.1 vs </a:t>
            </a: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6.3 mo.</a:t>
            </a:r>
          </a:p>
        </p:txBody>
      </p:sp>
      <p:sp>
        <p:nvSpPr>
          <p:cNvPr id="17" name="TextBox 16">
            <a:extLst>
              <a:ext uri="{FF2B5EF4-FFF2-40B4-BE49-F238E27FC236}">
                <a16:creationId xmlns:a16="http://schemas.microsoft.com/office/drawing/2014/main" id="{DF21CF41-3FCF-26AF-8AF0-83443A8FB2BE}"/>
              </a:ext>
            </a:extLst>
          </p:cNvPr>
          <p:cNvSpPr txBox="1"/>
          <p:nvPr/>
        </p:nvSpPr>
        <p:spPr>
          <a:xfrm>
            <a:off x="1912422" y="1822366"/>
            <a:ext cx="1997425" cy="276999"/>
          </a:xfrm>
          <a:prstGeom prst="rect">
            <a:avLst/>
          </a:prstGeom>
          <a:solidFill>
            <a:srgbClr val="9C231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Crossover 66%</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27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3CF7C10-C7E1-7578-41AA-E88075D83D09}"/>
              </a:ext>
            </a:extLst>
          </p:cNvPr>
          <p:cNvSpPr>
            <a:spLocks noGrp="1"/>
          </p:cNvSpPr>
          <p:nvPr>
            <p:ph type="ctrTitle"/>
          </p:nvPr>
        </p:nvSpPr>
        <p:spPr>
          <a:noFill/>
        </p:spPr>
        <p:txBody>
          <a:bodyPr/>
          <a:lstStyle/>
          <a:p>
            <a:r>
              <a:rPr lang="de-DE" dirty="0"/>
              <a:t>IO vs IO + </a:t>
            </a:r>
            <a:r>
              <a:rPr lang="de-DE" dirty="0" err="1"/>
              <a:t>chemotherapy</a:t>
            </a:r>
            <a:r>
              <a:rPr lang="de-DE" dirty="0"/>
              <a:t> in PD-L1 ≥ 50%</a:t>
            </a:r>
            <a:br>
              <a:rPr lang="de-DE" dirty="0"/>
            </a:br>
            <a:r>
              <a:rPr lang="de-DE" dirty="0"/>
              <a:t>Any </a:t>
            </a:r>
            <a:r>
              <a:rPr lang="de-DE" dirty="0" err="1"/>
              <a:t>benefit</a:t>
            </a:r>
            <a:r>
              <a:rPr lang="de-DE" dirty="0"/>
              <a:t> of </a:t>
            </a:r>
            <a:r>
              <a:rPr lang="de-DE" dirty="0" err="1"/>
              <a:t>combination</a:t>
            </a:r>
            <a:r>
              <a:rPr lang="de-DE" dirty="0"/>
              <a:t>? : </a:t>
            </a:r>
            <a:r>
              <a:rPr lang="de-DE" dirty="0" err="1"/>
              <a:t>No</a:t>
            </a:r>
            <a:r>
              <a:rPr lang="de-DE" dirty="0"/>
              <a:t> </a:t>
            </a:r>
            <a:r>
              <a:rPr lang="de-DE" dirty="0" err="1"/>
              <a:t>clear</a:t>
            </a:r>
            <a:r>
              <a:rPr lang="de-DE" dirty="0"/>
              <a:t> </a:t>
            </a:r>
            <a:r>
              <a:rPr lang="de-DE" dirty="0" err="1"/>
              <a:t>data</a:t>
            </a:r>
            <a:endParaRPr lang="de-DE" dirty="0"/>
          </a:p>
        </p:txBody>
      </p:sp>
      <p:pic>
        <p:nvPicPr>
          <p:cNvPr id="6" name="Picture 2">
            <a:extLst>
              <a:ext uri="{FF2B5EF4-FFF2-40B4-BE49-F238E27FC236}">
                <a16:creationId xmlns:a16="http://schemas.microsoft.com/office/drawing/2014/main" id="{382F675B-9CEB-DAA3-313F-191AD97328A6}"/>
              </a:ext>
            </a:extLst>
          </p:cNvPr>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6597" y="1242402"/>
            <a:ext cx="5715545" cy="37999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CFE7776B-020C-A613-DFC7-37A65F2D7ACD}"/>
              </a:ext>
            </a:extLst>
          </p:cNvPr>
          <p:cNvSpPr txBox="1"/>
          <p:nvPr/>
        </p:nvSpPr>
        <p:spPr>
          <a:xfrm>
            <a:off x="6150755" y="5042340"/>
            <a:ext cx="5815555" cy="738664"/>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Benefit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for</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IO/CT vs IO in PFS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No</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significant</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difference</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in OS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IO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monotherapy</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beneficial</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in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elderly</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 patients (≥ 75 </a:t>
            </a:r>
            <a:r>
              <a:rPr kumimoji="0" lang="de-DE" sz="1400" b="0" i="0" u="none" strike="noStrike" kern="1200" cap="none" spc="0" normalizeH="0" baseline="0" noProof="0" dirty="0" err="1">
                <a:ln>
                  <a:noFill/>
                </a:ln>
                <a:solidFill>
                  <a:srgbClr val="283349"/>
                </a:solidFill>
                <a:effectLst/>
                <a:uLnTx/>
                <a:uFillTx/>
                <a:latin typeface="Arial" panose="020B0604020202020204"/>
                <a:ea typeface="+mn-ea"/>
                <a:cs typeface="+mn-cs"/>
              </a:rPr>
              <a:t>years</a:t>
            </a:r>
            <a:r>
              <a:rPr kumimoji="0" lang="de-DE" sz="1400" b="0" i="0" u="none" strike="noStrike" kern="1200" cap="none" spc="0" normalizeH="0" baseline="0" noProof="0" dirty="0">
                <a:ln>
                  <a:noFill/>
                </a:ln>
                <a:solidFill>
                  <a:srgbClr val="283349"/>
                </a:solidFill>
                <a:effectLst/>
                <a:uLnTx/>
                <a:uFillTx/>
                <a:latin typeface="Arial" panose="020B0604020202020204"/>
                <a:ea typeface="+mn-ea"/>
                <a:cs typeface="+mn-cs"/>
              </a:rPr>
              <a:t>)</a:t>
            </a:r>
          </a:p>
        </p:txBody>
      </p:sp>
      <p:grpSp>
        <p:nvGrpSpPr>
          <p:cNvPr id="8" name="Group 25">
            <a:extLst>
              <a:ext uri="{FF2B5EF4-FFF2-40B4-BE49-F238E27FC236}">
                <a16:creationId xmlns:a16="http://schemas.microsoft.com/office/drawing/2014/main" id="{A8FAB555-83EC-3A00-C600-6B29DA1AE0F7}"/>
              </a:ext>
            </a:extLst>
          </p:cNvPr>
          <p:cNvGrpSpPr/>
          <p:nvPr/>
        </p:nvGrpSpPr>
        <p:grpSpPr>
          <a:xfrm>
            <a:off x="517586" y="1242402"/>
            <a:ext cx="5359878" cy="4223272"/>
            <a:chOff x="5538676" y="1537979"/>
            <a:chExt cx="6205084" cy="4377912"/>
          </a:xfrm>
        </p:grpSpPr>
        <p:grpSp>
          <p:nvGrpSpPr>
            <p:cNvPr id="9" name="Group 26">
              <a:extLst>
                <a:ext uri="{FF2B5EF4-FFF2-40B4-BE49-F238E27FC236}">
                  <a16:creationId xmlns:a16="http://schemas.microsoft.com/office/drawing/2014/main" id="{6160311D-212A-E3E9-50AB-48CA41D1906C}"/>
                </a:ext>
              </a:extLst>
            </p:cNvPr>
            <p:cNvGrpSpPr/>
            <p:nvPr/>
          </p:nvGrpSpPr>
          <p:grpSpPr>
            <a:xfrm>
              <a:off x="5538676" y="1537979"/>
              <a:ext cx="6205084" cy="4377912"/>
              <a:chOff x="5196433" y="1637050"/>
              <a:chExt cx="6422635" cy="4531403"/>
            </a:xfrm>
          </p:grpSpPr>
          <p:pic>
            <p:nvPicPr>
              <p:cNvPr id="11" name="Google Shape;163;p23">
                <a:extLst>
                  <a:ext uri="{FF2B5EF4-FFF2-40B4-BE49-F238E27FC236}">
                    <a16:creationId xmlns:a16="http://schemas.microsoft.com/office/drawing/2014/main" id="{1EC8A90E-4102-87FF-998D-59080EBA6F86}"/>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96433" y="1637050"/>
                <a:ext cx="6422635" cy="4531403"/>
              </a:xfrm>
              <a:prstGeom prst="rect">
                <a:avLst/>
              </a:prstGeom>
              <a:noFill/>
              <a:ln>
                <a:noFill/>
              </a:ln>
            </p:spPr>
          </p:pic>
          <p:grpSp>
            <p:nvGrpSpPr>
              <p:cNvPr id="12" name="Group 30">
                <a:extLst>
                  <a:ext uri="{FF2B5EF4-FFF2-40B4-BE49-F238E27FC236}">
                    <a16:creationId xmlns:a16="http://schemas.microsoft.com/office/drawing/2014/main" id="{6CE7E20A-8042-DF3F-66B9-96E1887757A3}"/>
                  </a:ext>
                </a:extLst>
              </p:cNvPr>
              <p:cNvGrpSpPr/>
              <p:nvPr/>
            </p:nvGrpSpPr>
            <p:grpSpPr>
              <a:xfrm>
                <a:off x="8911165" y="1705046"/>
                <a:ext cx="2495414" cy="608803"/>
                <a:chOff x="8911165" y="1705046"/>
                <a:chExt cx="2495414" cy="608803"/>
              </a:xfrm>
            </p:grpSpPr>
            <p:sp>
              <p:nvSpPr>
                <p:cNvPr id="14" name="Rectangle 36">
                  <a:extLst>
                    <a:ext uri="{FF2B5EF4-FFF2-40B4-BE49-F238E27FC236}">
                      <a16:creationId xmlns:a16="http://schemas.microsoft.com/office/drawing/2014/main" id="{094F2BAA-99BF-DCB3-3004-AFD06BD710CC}"/>
                    </a:ext>
                  </a:extLst>
                </p:cNvPr>
                <p:cNvSpPr/>
                <p:nvPr/>
              </p:nvSpPr>
              <p:spPr>
                <a:xfrm>
                  <a:off x="9493135" y="1865376"/>
                  <a:ext cx="1051973" cy="448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5" name="Group 37">
                  <a:extLst>
                    <a:ext uri="{FF2B5EF4-FFF2-40B4-BE49-F238E27FC236}">
                      <a16:creationId xmlns:a16="http://schemas.microsoft.com/office/drawing/2014/main" id="{9DCEFD69-ADB2-03A2-3B2E-5FDE7E54B1E5}"/>
                    </a:ext>
                  </a:extLst>
                </p:cNvPr>
                <p:cNvGrpSpPr/>
                <p:nvPr/>
              </p:nvGrpSpPr>
              <p:grpSpPr>
                <a:xfrm>
                  <a:off x="8911165" y="1705046"/>
                  <a:ext cx="290674" cy="526423"/>
                  <a:chOff x="8030016" y="1449078"/>
                  <a:chExt cx="290674" cy="526423"/>
                </a:xfrm>
              </p:grpSpPr>
              <p:pic>
                <p:nvPicPr>
                  <p:cNvPr id="18" name="Picture 40">
                    <a:extLst>
                      <a:ext uri="{FF2B5EF4-FFF2-40B4-BE49-F238E27FC236}">
                        <a16:creationId xmlns:a16="http://schemas.microsoft.com/office/drawing/2014/main" id="{4F0B679B-07F0-1FF2-1076-A7279CE7D1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0211" y="1721161"/>
                    <a:ext cx="254340" cy="254340"/>
                  </a:xfrm>
                  <a:prstGeom prst="rect">
                    <a:avLst/>
                  </a:prstGeom>
                </p:spPr>
              </p:pic>
              <p:pic>
                <p:nvPicPr>
                  <p:cNvPr id="19" name="Picture 41">
                    <a:extLst>
                      <a:ext uri="{FF2B5EF4-FFF2-40B4-BE49-F238E27FC236}">
                        <a16:creationId xmlns:a16="http://schemas.microsoft.com/office/drawing/2014/main" id="{8FC7AF4C-BDDD-C747-E975-334CCD1BAD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0016" y="1449078"/>
                    <a:ext cx="290674" cy="254341"/>
                  </a:xfrm>
                  <a:prstGeom prst="rect">
                    <a:avLst/>
                  </a:prstGeom>
                </p:spPr>
              </p:pic>
              <p:sp>
                <p:nvSpPr>
                  <p:cNvPr id="20" name="Rectangle 42">
                    <a:extLst>
                      <a:ext uri="{FF2B5EF4-FFF2-40B4-BE49-F238E27FC236}">
                        <a16:creationId xmlns:a16="http://schemas.microsoft.com/office/drawing/2014/main" id="{C7A42E54-D03F-3A25-F3FF-99284560AA91}"/>
                      </a:ext>
                    </a:extLst>
                  </p:cNvPr>
                  <p:cNvSpPr/>
                  <p:nvPr/>
                </p:nvSpPr>
                <p:spPr>
                  <a:xfrm>
                    <a:off x="8076646" y="1690118"/>
                    <a:ext cx="227905"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6" name="TextBox 38">
                  <a:extLst>
                    <a:ext uri="{FF2B5EF4-FFF2-40B4-BE49-F238E27FC236}">
                      <a16:creationId xmlns:a16="http://schemas.microsoft.com/office/drawing/2014/main" id="{6CE2ED9E-1C91-C2B3-F233-D05C073351AF}"/>
                    </a:ext>
                  </a:extLst>
                </p:cNvPr>
                <p:cNvSpPr txBox="1"/>
                <p:nvPr/>
              </p:nvSpPr>
              <p:spPr>
                <a:xfrm>
                  <a:off x="9140675" y="1705046"/>
                  <a:ext cx="2265904" cy="29023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68B"/>
                      </a:solidFill>
                      <a:effectLst/>
                      <a:uLnTx/>
                      <a:uFillTx/>
                      <a:latin typeface="Arial" panose="020B0604020202020204"/>
                      <a:ea typeface="+mn-ea"/>
                      <a:cs typeface="Arial" panose="020B0604020202020204" pitchFamily="34" charset="0"/>
                    </a:rPr>
                    <a:t>CIT-mono (n=351)</a:t>
                  </a:r>
                </a:p>
              </p:txBody>
            </p:sp>
            <p:sp>
              <p:nvSpPr>
                <p:cNvPr id="17" name="TextBox 39">
                  <a:extLst>
                    <a:ext uri="{FF2B5EF4-FFF2-40B4-BE49-F238E27FC236}">
                      <a16:creationId xmlns:a16="http://schemas.microsoft.com/office/drawing/2014/main" id="{26D173B4-1B3A-C3C3-A875-314725BED104}"/>
                    </a:ext>
                  </a:extLst>
                </p:cNvPr>
                <p:cNvSpPr txBox="1"/>
                <p:nvPr/>
              </p:nvSpPr>
              <p:spPr>
                <a:xfrm>
                  <a:off x="9140673" y="1959387"/>
                  <a:ext cx="2265904" cy="26880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EC0000"/>
                      </a:solidFill>
                      <a:effectLst/>
                      <a:uLnTx/>
                      <a:uFillTx/>
                      <a:latin typeface="Arial" panose="020B0604020202020204"/>
                      <a:ea typeface="+mn-ea"/>
                      <a:cs typeface="Arial" panose="020B0604020202020204" pitchFamily="34" charset="0"/>
                    </a:rPr>
                    <a:t>CIT-combo (n=169)</a:t>
                  </a:r>
                </a:p>
              </p:txBody>
            </p:sp>
          </p:grpSp>
          <p:sp>
            <p:nvSpPr>
              <p:cNvPr id="13" name="TextBox 31">
                <a:extLst>
                  <a:ext uri="{FF2B5EF4-FFF2-40B4-BE49-F238E27FC236}">
                    <a16:creationId xmlns:a16="http://schemas.microsoft.com/office/drawing/2014/main" id="{D31640C3-7ED0-BA5D-41F1-96327066D0A3}"/>
                  </a:ext>
                </a:extLst>
              </p:cNvPr>
              <p:cNvSpPr txBox="1"/>
              <p:nvPr/>
            </p:nvSpPr>
            <p:spPr>
              <a:xfrm>
                <a:off x="5858504" y="3734339"/>
                <a:ext cx="1376418" cy="311670"/>
              </a:xfrm>
              <a:prstGeom prst="rect">
                <a:avLst/>
              </a:prstGeom>
              <a:solidFill>
                <a:srgbClr val="FFFFFF"/>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P</a:t>
                </a:r>
                <a:r>
                  <a:rPr kumimoji="0" lang="en-US" sz="1333"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=0.87</a:t>
                </a:r>
              </a:p>
            </p:txBody>
          </p:sp>
        </p:grpSp>
        <p:sp>
          <p:nvSpPr>
            <p:cNvPr id="10" name="TextBox 27">
              <a:extLst>
                <a:ext uri="{FF2B5EF4-FFF2-40B4-BE49-F238E27FC236}">
                  <a16:creationId xmlns:a16="http://schemas.microsoft.com/office/drawing/2014/main" id="{E94CB7D0-ED5C-6D6C-1DA1-A4AC1F6E7994}"/>
                </a:ext>
              </a:extLst>
            </p:cNvPr>
            <p:cNvSpPr txBox="1"/>
            <p:nvPr/>
          </p:nvSpPr>
          <p:spPr>
            <a:xfrm>
              <a:off x="8228666" y="4425696"/>
              <a:ext cx="898914" cy="373875"/>
            </a:xfrm>
            <a:prstGeom prst="rect">
              <a:avLst/>
            </a:prstGeom>
            <a:solidFill>
              <a:srgbClr val="FFFFFF"/>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Time (months)</a:t>
              </a:r>
            </a:p>
          </p:txBody>
        </p:sp>
      </p:grpSp>
      <p:sp>
        <p:nvSpPr>
          <p:cNvPr id="2" name="Slide Number Placeholder 2">
            <a:extLst>
              <a:ext uri="{FF2B5EF4-FFF2-40B4-BE49-F238E27FC236}">
                <a16:creationId xmlns:a16="http://schemas.microsoft.com/office/drawing/2014/main" id="{74BF504A-3DA2-C0B8-03F7-0794BB95003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534B2E58-DAFC-0716-68A0-4295F53B0C4D}"/>
              </a:ext>
            </a:extLst>
          </p:cNvPr>
          <p:cNvSpPr txBox="1"/>
          <p:nvPr/>
        </p:nvSpPr>
        <p:spPr>
          <a:xfrm>
            <a:off x="823286" y="5807836"/>
            <a:ext cx="10654939"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or CT, chemotherapy; CI, confidence interval; CIT, chemoimmunotherapy; HR, hazard ratio;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NE, not estimable;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NSCLC, non-small cell lung cancer;</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ORR, overall response rate; OS, overall survival; PD-L1, programmed cell death-ligand 1; PFS,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Reck M et al. Presented at the ASCO 2024 Annual Meeting; May 31-June 04, 2024; Chicago, IL (Accessed 31 July 2024). Available at: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https://meetings.asco.org/2024-asco-annual-meeting/15686?presentation=228375#228375</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1560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9068956-32E0-93A0-7E59-58B4F999DF8F}"/>
              </a:ext>
            </a:extLst>
          </p:cNvPr>
          <p:cNvSpPr>
            <a:spLocks noGrp="1"/>
          </p:cNvSpPr>
          <p:nvPr>
            <p:ph type="ctrTitle"/>
          </p:nvPr>
        </p:nvSpPr>
        <p:spPr/>
        <p:txBody>
          <a:bodyPr/>
          <a:lstStyle/>
          <a:p>
            <a:r>
              <a:rPr lang="de-DE" dirty="0"/>
              <a:t>Ongoing </a:t>
            </a:r>
            <a:r>
              <a:rPr lang="de-DE" dirty="0" err="1"/>
              <a:t>prospective</a:t>
            </a:r>
            <a:r>
              <a:rPr lang="de-DE" dirty="0"/>
              <a:t> </a:t>
            </a:r>
            <a:r>
              <a:rPr lang="de-DE" dirty="0" err="1"/>
              <a:t>trials</a:t>
            </a:r>
            <a:endParaRPr lang="de-DE" dirty="0"/>
          </a:p>
        </p:txBody>
      </p:sp>
      <p:pic>
        <p:nvPicPr>
          <p:cNvPr id="6" name="Grafik 5">
            <a:extLst>
              <a:ext uri="{FF2B5EF4-FFF2-40B4-BE49-F238E27FC236}">
                <a16:creationId xmlns:a16="http://schemas.microsoft.com/office/drawing/2014/main" id="{CF7AC079-8C9B-9022-F3CA-15BCFFF45CD1}"/>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483836" y="1609399"/>
            <a:ext cx="5472607" cy="3234549"/>
          </a:xfrm>
          <a:prstGeom prst="rect">
            <a:avLst/>
          </a:prstGeom>
          <a:ln>
            <a:solidFill>
              <a:schemeClr val="tx1"/>
            </a:solidFill>
          </a:ln>
        </p:spPr>
      </p:pic>
      <p:sp>
        <p:nvSpPr>
          <p:cNvPr id="7" name="Text Placeholder 5">
            <a:extLst>
              <a:ext uri="{FF2B5EF4-FFF2-40B4-BE49-F238E27FC236}">
                <a16:creationId xmlns:a16="http://schemas.microsoft.com/office/drawing/2014/main" id="{5A2B9D74-CC5E-F487-D4B2-952DCE5E7D03}"/>
              </a:ext>
            </a:extLst>
          </p:cNvPr>
          <p:cNvSpPr txBox="1">
            <a:spLocks/>
          </p:cNvSpPr>
          <p:nvPr/>
        </p:nvSpPr>
        <p:spPr>
          <a:xfrm>
            <a:off x="480000" y="4864282"/>
            <a:ext cx="5472606" cy="1277273"/>
          </a:xfrm>
          <a:prstGeom prst="rect">
            <a:avLst/>
          </a:prstGeom>
          <a:noFill/>
          <a:ln>
            <a:solidFill>
              <a:schemeClr val="tx1"/>
            </a:solidFill>
          </a:ln>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100" b="0" i="0" u="sng" strike="noStrike" kern="0" cap="none" spc="0" normalizeH="0" baseline="0" noProof="0" dirty="0">
                <a:ln>
                  <a:noFill/>
                </a:ln>
                <a:solidFill>
                  <a:srgbClr val="000000"/>
                </a:solidFill>
                <a:effectLst/>
                <a:uLnTx/>
                <a:uFillTx/>
                <a:latin typeface="Arial"/>
                <a:cs typeface="Arial"/>
                <a:sym typeface="Arial"/>
              </a:rPr>
              <a:t>Integrated Biomarker Objective</a:t>
            </a:r>
            <a:r>
              <a:rPr kumimoji="0" lang="en-US" sz="1100" b="0" i="0" u="none" strike="noStrike" kern="0" cap="none" spc="0" normalizeH="0" baseline="0" noProof="0" dirty="0">
                <a:ln>
                  <a:noFill/>
                </a:ln>
                <a:solidFill>
                  <a:srgbClr val="000000"/>
                </a:solidFill>
                <a:effectLst/>
                <a:uLnTx/>
                <a:uFillTx/>
                <a:latin typeface="Arial"/>
                <a:cs typeface="Arial"/>
                <a:sym typeface="Arial"/>
              </a:rPr>
              <a:t>: </a:t>
            </a:r>
          </a:p>
          <a:p>
            <a:pPr marL="380981" marR="0" lvl="0" indent="-380981"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To establish a </a:t>
            </a:r>
            <a:r>
              <a:rPr kumimoji="0" lang="en-US" sz="1100" b="1" i="1" u="none" strike="noStrike" kern="0" cap="none" spc="0" normalizeH="0" baseline="0" noProof="0" dirty="0">
                <a:ln>
                  <a:noFill/>
                </a:ln>
                <a:solidFill>
                  <a:srgbClr val="000000"/>
                </a:solidFill>
                <a:effectLst/>
                <a:uLnTx/>
                <a:uFillTx/>
                <a:latin typeface="Arial"/>
                <a:cs typeface="Arial"/>
                <a:sym typeface="Arial"/>
              </a:rPr>
              <a:t>predictive</a:t>
            </a:r>
            <a:r>
              <a:rPr kumimoji="0" lang="en-US" sz="1100" b="0" i="0" u="none" strike="noStrike" kern="0" cap="none" spc="0" normalizeH="0" baseline="0" noProof="0" dirty="0">
                <a:ln>
                  <a:noFill/>
                </a:ln>
                <a:solidFill>
                  <a:srgbClr val="000000"/>
                </a:solidFill>
                <a:effectLst/>
                <a:uLnTx/>
                <a:uFillTx/>
                <a:latin typeface="Arial"/>
                <a:cs typeface="Arial"/>
                <a:sym typeface="Arial"/>
              </a:rPr>
              <a:t> </a:t>
            </a:r>
            <a:r>
              <a:rPr kumimoji="0" lang="en-US" sz="1100" b="1" i="1" u="none" strike="noStrike" kern="0" cap="none" spc="0" normalizeH="0" baseline="0" noProof="0" dirty="0">
                <a:ln>
                  <a:noFill/>
                </a:ln>
                <a:solidFill>
                  <a:srgbClr val="000000"/>
                </a:solidFill>
                <a:effectLst/>
                <a:uLnTx/>
                <a:uFillTx/>
                <a:latin typeface="Arial"/>
                <a:cs typeface="Arial"/>
                <a:sym typeface="Arial"/>
              </a:rPr>
              <a:t>signature</a:t>
            </a:r>
            <a:r>
              <a:rPr kumimoji="0" lang="en-US" sz="1100" b="0" i="0" u="none" strike="noStrike" kern="0" cap="none" spc="0" normalizeH="0" baseline="0" noProof="0" dirty="0">
                <a:ln>
                  <a:noFill/>
                </a:ln>
                <a:solidFill>
                  <a:srgbClr val="000000"/>
                </a:solidFill>
                <a:effectLst/>
                <a:uLnTx/>
                <a:uFillTx/>
                <a:latin typeface="Arial"/>
                <a:cs typeface="Arial"/>
                <a:sym typeface="Arial"/>
              </a:rPr>
              <a:t> for clinical benefit (OS), to treatment with chemo combined with pembrolizumab versus pembrolizumab alone in patients with PD-L1 expressing tumors (&gt;=1%, 1-49%, &gt;=50%). </a:t>
            </a:r>
          </a:p>
          <a:p>
            <a:pPr marL="380981" marR="0" lvl="0" indent="-380981"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To establish a </a:t>
            </a:r>
            <a:r>
              <a:rPr kumimoji="0" lang="en-US" sz="1100" b="1" i="1" u="none" strike="noStrike" kern="0" cap="none" spc="0" normalizeH="0" baseline="0" noProof="0" dirty="0">
                <a:ln>
                  <a:noFill/>
                </a:ln>
                <a:solidFill>
                  <a:srgbClr val="000000"/>
                </a:solidFill>
                <a:effectLst/>
                <a:uLnTx/>
                <a:uFillTx/>
                <a:latin typeface="Arial"/>
                <a:cs typeface="Arial"/>
                <a:sym typeface="Arial"/>
              </a:rPr>
              <a:t>prognostic</a:t>
            </a:r>
            <a:r>
              <a:rPr kumimoji="0" lang="en-US" sz="1100" b="0" i="0" u="none" strike="noStrike" kern="0" cap="none" spc="0" normalizeH="0" baseline="0" noProof="0" dirty="0">
                <a:ln>
                  <a:noFill/>
                </a:ln>
                <a:solidFill>
                  <a:srgbClr val="000000"/>
                </a:solidFill>
                <a:effectLst/>
                <a:uLnTx/>
                <a:uFillTx/>
                <a:latin typeface="Arial"/>
                <a:cs typeface="Arial"/>
                <a:sym typeface="Arial"/>
              </a:rPr>
              <a:t> </a:t>
            </a:r>
            <a:r>
              <a:rPr kumimoji="0" lang="en-US" sz="1100" b="1" i="1" u="none" strike="noStrike" kern="0" cap="none" spc="0" normalizeH="0" baseline="0" noProof="0" dirty="0">
                <a:ln>
                  <a:noFill/>
                </a:ln>
                <a:solidFill>
                  <a:srgbClr val="000000"/>
                </a:solidFill>
                <a:effectLst/>
                <a:uLnTx/>
                <a:uFillTx/>
                <a:latin typeface="Arial"/>
                <a:cs typeface="Arial"/>
                <a:sym typeface="Arial"/>
              </a:rPr>
              <a:t>signature </a:t>
            </a:r>
            <a:r>
              <a:rPr kumimoji="0" lang="en-US" sz="1100" b="0" i="0" u="none" strike="noStrike" kern="0" cap="none" spc="0" normalizeH="0" baseline="0" noProof="0" dirty="0">
                <a:ln>
                  <a:noFill/>
                </a:ln>
                <a:solidFill>
                  <a:srgbClr val="000000"/>
                </a:solidFill>
                <a:effectLst/>
                <a:uLnTx/>
                <a:uFillTx/>
                <a:latin typeface="Arial"/>
                <a:cs typeface="Arial"/>
                <a:sym typeface="Arial"/>
              </a:rPr>
              <a:t>associated with better outcome (OS) to 1</a:t>
            </a:r>
            <a:r>
              <a:rPr kumimoji="0" lang="en-US" sz="1100" b="0" i="0" u="none" strike="noStrike" kern="0" cap="none" spc="0" normalizeH="0" baseline="30000" noProof="0" dirty="0">
                <a:ln>
                  <a:noFill/>
                </a:ln>
                <a:solidFill>
                  <a:srgbClr val="000000"/>
                </a:solidFill>
                <a:effectLst/>
                <a:uLnTx/>
                <a:uFillTx/>
                <a:latin typeface="Arial"/>
                <a:cs typeface="Arial"/>
                <a:sym typeface="Arial"/>
              </a:rPr>
              <a:t>st</a:t>
            </a:r>
            <a:r>
              <a:rPr kumimoji="0" lang="en-US" sz="1100" b="0" i="0" u="none" strike="noStrike" kern="0" cap="none" spc="0" normalizeH="0" baseline="0" noProof="0" dirty="0">
                <a:ln>
                  <a:noFill/>
                </a:ln>
                <a:solidFill>
                  <a:srgbClr val="000000"/>
                </a:solidFill>
                <a:effectLst/>
                <a:uLnTx/>
                <a:uFillTx/>
                <a:latin typeface="Arial"/>
                <a:cs typeface="Arial"/>
                <a:sym typeface="Arial"/>
              </a:rPr>
              <a:t> line treatment with pembrolizumab alone in patients with PD-L1 expressing tumors (&gt;=1%, 1-49%, &gt;=50% TPS).</a:t>
            </a:r>
          </a:p>
        </p:txBody>
      </p:sp>
      <p:sp>
        <p:nvSpPr>
          <p:cNvPr id="8" name="Textfeld 7">
            <a:extLst>
              <a:ext uri="{FF2B5EF4-FFF2-40B4-BE49-F238E27FC236}">
                <a16:creationId xmlns:a16="http://schemas.microsoft.com/office/drawing/2014/main" id="{E3DEAC2A-238D-5431-2A4C-FD1DB0AF3FFF}"/>
              </a:ext>
            </a:extLst>
          </p:cNvPr>
          <p:cNvSpPr txBox="1"/>
          <p:nvPr/>
        </p:nvSpPr>
        <p:spPr>
          <a:xfrm>
            <a:off x="368012" y="1154744"/>
            <a:ext cx="5697283" cy="379656"/>
          </a:xfrm>
          <a:prstGeom prst="rect">
            <a:avLst/>
          </a:prstGeom>
          <a:noFill/>
        </p:spPr>
        <p:txBody>
          <a:bodyPr wrap="square" rtlCol="0" anchor="ctr">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de-DE" sz="1867" b="0" i="0" u="none" strike="noStrike" kern="0" cap="none" spc="0" normalizeH="0" baseline="0" noProof="0" err="1">
                <a:ln>
                  <a:noFill/>
                </a:ln>
                <a:solidFill>
                  <a:srgbClr val="C00000"/>
                </a:solidFill>
                <a:effectLst/>
                <a:uLnTx/>
                <a:uFillTx/>
                <a:latin typeface="Arial"/>
                <a:ea typeface="+mn-ea"/>
                <a:cs typeface="Arial"/>
                <a:sym typeface="Arial"/>
              </a:rPr>
              <a:t>Insigna</a:t>
            </a:r>
            <a:r>
              <a:rPr kumimoji="0" lang="de-DE" sz="1867" b="0" i="0" u="none" strike="noStrike" kern="0" cap="none" spc="0" normalizeH="0" baseline="0" noProof="0">
                <a:ln>
                  <a:noFill/>
                </a:ln>
                <a:solidFill>
                  <a:srgbClr val="C00000"/>
                </a:solidFill>
                <a:effectLst/>
                <a:uLnTx/>
                <a:uFillTx/>
                <a:latin typeface="Arial"/>
                <a:ea typeface="+mn-ea"/>
                <a:cs typeface="Arial"/>
                <a:sym typeface="Arial"/>
              </a:rPr>
              <a:t> Trial</a:t>
            </a:r>
            <a:r>
              <a:rPr kumimoji="0" lang="de-DE" sz="1867" b="0" i="0" u="none" strike="noStrike" kern="0" cap="none" spc="0" normalizeH="0" baseline="30000" noProof="0">
                <a:ln>
                  <a:noFill/>
                </a:ln>
                <a:solidFill>
                  <a:srgbClr val="C00000"/>
                </a:solidFill>
                <a:effectLst/>
                <a:uLnTx/>
                <a:uFillTx/>
                <a:latin typeface="Arial"/>
                <a:ea typeface="+mn-ea"/>
                <a:cs typeface="Arial"/>
                <a:sym typeface="Arial"/>
              </a:rPr>
              <a:t>1</a:t>
            </a:r>
            <a:endParaRPr kumimoji="0" lang="de-DE" sz="1867" b="0" i="0" u="none" strike="noStrike" kern="0" cap="none" spc="0" normalizeH="0" baseline="30000" noProof="0" dirty="0">
              <a:ln>
                <a:noFill/>
              </a:ln>
              <a:solidFill>
                <a:srgbClr val="C00000"/>
              </a:solidFill>
              <a:effectLst/>
              <a:uLnTx/>
              <a:uFillTx/>
              <a:latin typeface="Arial"/>
              <a:ea typeface="+mn-ea"/>
              <a:cs typeface="Arial"/>
              <a:sym typeface="Arial"/>
            </a:endParaRPr>
          </a:p>
        </p:txBody>
      </p:sp>
      <p:pic>
        <p:nvPicPr>
          <p:cNvPr id="9" name="Grafik 8">
            <a:extLst>
              <a:ext uri="{FF2B5EF4-FFF2-40B4-BE49-F238E27FC236}">
                <a16:creationId xmlns:a16="http://schemas.microsoft.com/office/drawing/2014/main" id="{6246F034-8D95-23D1-E765-ADE3AF6C0385}"/>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6259513" y="2372883"/>
            <a:ext cx="5526279" cy="1918831"/>
          </a:xfrm>
          <a:prstGeom prst="rect">
            <a:avLst/>
          </a:prstGeom>
          <a:ln>
            <a:solidFill>
              <a:schemeClr val="tx1"/>
            </a:solidFill>
          </a:ln>
        </p:spPr>
      </p:pic>
      <p:sp>
        <p:nvSpPr>
          <p:cNvPr id="10" name="Textfeld 9">
            <a:extLst>
              <a:ext uri="{FF2B5EF4-FFF2-40B4-BE49-F238E27FC236}">
                <a16:creationId xmlns:a16="http://schemas.microsoft.com/office/drawing/2014/main" id="{6BF933DC-9618-8551-32A9-A97E5AB6B6E4}"/>
              </a:ext>
            </a:extLst>
          </p:cNvPr>
          <p:cNvSpPr txBox="1"/>
          <p:nvPr/>
        </p:nvSpPr>
        <p:spPr>
          <a:xfrm>
            <a:off x="6259513" y="1154745"/>
            <a:ext cx="5364860" cy="584775"/>
          </a:xfrm>
          <a:prstGeom prst="rect">
            <a:avLst/>
          </a:prstGeom>
          <a:noFill/>
        </p:spPr>
        <p:txBody>
          <a:bodyPr wrap="square" rtlCol="0" anchor="ctr">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de-DE" sz="1867" b="0" i="0" u="none" strike="noStrike" kern="0" cap="none" spc="0" normalizeH="0" baseline="0" noProof="0" err="1">
                <a:ln>
                  <a:noFill/>
                </a:ln>
                <a:solidFill>
                  <a:srgbClr val="C00000"/>
                </a:solidFill>
                <a:effectLst/>
                <a:uLnTx/>
                <a:uFillTx/>
                <a:latin typeface="Arial"/>
                <a:ea typeface="+mn-ea"/>
                <a:cs typeface="Arial"/>
                <a:sym typeface="Arial"/>
              </a:rPr>
              <a:t>Persee</a:t>
            </a:r>
            <a:r>
              <a:rPr kumimoji="0" lang="de-DE" sz="1867" b="0" i="0" u="none" strike="noStrike" kern="0" cap="none" spc="0" normalizeH="0" baseline="0" noProof="0">
                <a:ln>
                  <a:noFill/>
                </a:ln>
                <a:solidFill>
                  <a:srgbClr val="C00000"/>
                </a:solidFill>
                <a:effectLst/>
                <a:uLnTx/>
                <a:uFillTx/>
                <a:latin typeface="Arial"/>
                <a:ea typeface="+mn-ea"/>
                <a:cs typeface="Arial"/>
                <a:sym typeface="Arial"/>
              </a:rPr>
              <a:t> Trial</a:t>
            </a:r>
            <a:r>
              <a:rPr kumimoji="0" lang="de-DE" sz="1867" b="0" i="0" u="none" strike="noStrike" kern="0" cap="none" spc="0" normalizeH="0" baseline="30000" noProof="0">
                <a:ln>
                  <a:noFill/>
                </a:ln>
                <a:solidFill>
                  <a:srgbClr val="C00000"/>
                </a:solidFill>
                <a:effectLst/>
                <a:uLnTx/>
                <a:uFillTx/>
                <a:latin typeface="Arial"/>
                <a:ea typeface="+mn-ea"/>
                <a:cs typeface="Arial"/>
                <a:sym typeface="Arial"/>
              </a:rPr>
              <a:t>2</a:t>
            </a:r>
            <a:endParaRPr kumimoji="0" lang="de-DE" sz="1867" b="0" i="0" u="none" strike="noStrike" kern="0" cap="none" spc="0" normalizeH="0" baseline="30000" noProof="0" dirty="0">
              <a:ln>
                <a:noFill/>
              </a:ln>
              <a:solidFill>
                <a:srgbClr val="C00000"/>
              </a:solidFill>
              <a:effectLst/>
              <a:uLnTx/>
              <a:uFillTx/>
              <a:latin typeface="Arial"/>
              <a:ea typeface="+mn-ea"/>
              <a:cs typeface="Arial"/>
              <a:sym typeface="Arial"/>
            </a:endParaRP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de-DE" sz="1333" b="0" i="0" u="none" strike="noStrike" kern="0" cap="none" spc="0" normalizeH="0" baseline="0" noProof="0">
                <a:ln>
                  <a:noFill/>
                </a:ln>
                <a:solidFill>
                  <a:srgbClr val="283349"/>
                </a:solidFill>
                <a:effectLst/>
                <a:uLnTx/>
                <a:uFillTx/>
                <a:latin typeface="Arial"/>
                <a:ea typeface="+mn-ea"/>
                <a:cs typeface="Arial"/>
                <a:sym typeface="Arial"/>
              </a:rPr>
              <a:t>GFPC 01-2020</a:t>
            </a:r>
            <a:endParaRPr kumimoji="0" lang="de-DE" sz="1333" b="0" i="0" u="none" strike="noStrike" kern="0" cap="none" spc="0" normalizeH="0" baseline="0" noProof="0" dirty="0">
              <a:ln>
                <a:noFill/>
              </a:ln>
              <a:solidFill>
                <a:srgbClr val="283349"/>
              </a:solidFill>
              <a:effectLst/>
              <a:uLnTx/>
              <a:uFillTx/>
              <a:latin typeface="Arial"/>
              <a:ea typeface="+mn-ea"/>
              <a:cs typeface="Arial"/>
              <a:sym typeface="Arial"/>
            </a:endParaRPr>
          </a:p>
        </p:txBody>
      </p:sp>
      <p:sp>
        <p:nvSpPr>
          <p:cNvPr id="11" name="Textfeld 10">
            <a:extLst>
              <a:ext uri="{FF2B5EF4-FFF2-40B4-BE49-F238E27FC236}">
                <a16:creationId xmlns:a16="http://schemas.microsoft.com/office/drawing/2014/main" id="{1A9121F9-4F4A-1BC2-EF73-208C3779AC03}"/>
              </a:ext>
            </a:extLst>
          </p:cNvPr>
          <p:cNvSpPr txBox="1"/>
          <p:nvPr/>
        </p:nvSpPr>
        <p:spPr>
          <a:xfrm>
            <a:off x="6259513" y="4509578"/>
            <a:ext cx="5697283" cy="830997"/>
          </a:xfrm>
          <a:prstGeom prst="rect">
            <a:avLst/>
          </a:prstGeom>
          <a:noFill/>
          <a:ln>
            <a:solidFill>
              <a:schemeClr val="bg1"/>
            </a:solidFill>
          </a:ln>
        </p:spPr>
        <p:txBody>
          <a:bodyPr wrap="square" rtlCol="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de-DE" sz="1600" b="1" i="0" u="none" strike="noStrike" kern="0" cap="none" spc="0" normalizeH="0" baseline="0" noProof="0">
                <a:ln>
                  <a:noFill/>
                </a:ln>
                <a:solidFill>
                  <a:srgbClr val="283349"/>
                </a:solidFill>
                <a:effectLst/>
                <a:uLnTx/>
                <a:uFillTx/>
                <a:latin typeface="Arial"/>
                <a:ea typeface="+mn-ea"/>
                <a:cs typeface="Arial"/>
                <a:sym typeface="Arial"/>
              </a:rPr>
              <a:t>Primary endpoint</a:t>
            </a:r>
            <a:r>
              <a:rPr kumimoji="0" lang="de-DE" sz="1600" b="0" i="0" u="none" strike="noStrike" kern="0" cap="none" spc="0" normalizeH="0" baseline="0" noProof="0">
                <a:ln>
                  <a:noFill/>
                </a:ln>
                <a:solidFill>
                  <a:srgbClr val="283349"/>
                </a:solidFill>
                <a:effectLst/>
                <a:uLnTx/>
                <a:uFillTx/>
                <a:latin typeface="Arial"/>
                <a:ea typeface="+mn-ea"/>
                <a:cs typeface="Arial"/>
                <a:sym typeface="Arial"/>
              </a:rPr>
              <a:t>: PFS</a:t>
            </a:r>
            <a:endParaRPr kumimoji="0" lang="de-DE" sz="1600" b="0" i="0" u="none" strike="noStrike" kern="0" cap="none" spc="0" normalizeH="0" baseline="0" noProof="0" dirty="0">
              <a:ln>
                <a:noFill/>
              </a:ln>
              <a:solidFill>
                <a:srgbClr val="283349"/>
              </a:solidFill>
              <a:effectLst/>
              <a:uLnTx/>
              <a:uFillTx/>
              <a:latin typeface="Arial"/>
              <a:ea typeface="+mn-ea"/>
              <a:cs typeface="Arial"/>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de-DE" sz="1600" b="1" i="0" u="none" strike="noStrike" kern="0" cap="none" spc="0" normalizeH="0" baseline="0" noProof="0">
                <a:ln>
                  <a:noFill/>
                </a:ln>
                <a:solidFill>
                  <a:srgbClr val="283349"/>
                </a:solidFill>
                <a:effectLst/>
                <a:uLnTx/>
                <a:uFillTx/>
                <a:latin typeface="Arial"/>
                <a:ea typeface="+mn-ea"/>
                <a:cs typeface="Arial"/>
                <a:sym typeface="Arial"/>
              </a:rPr>
              <a:t>Exploratory endpoint</a:t>
            </a:r>
            <a:r>
              <a:rPr kumimoji="0" lang="de-DE" sz="1600" b="0" i="0" u="none" strike="noStrike" kern="0" cap="none" spc="0" normalizeH="0" baseline="0" noProof="0">
                <a:ln>
                  <a:noFill/>
                </a:ln>
                <a:solidFill>
                  <a:srgbClr val="283349"/>
                </a:solidFill>
                <a:effectLst/>
                <a:uLnTx/>
                <a:uFillTx/>
                <a:latin typeface="Arial"/>
                <a:ea typeface="+mn-ea"/>
                <a:cs typeface="Arial"/>
                <a:sym typeface="Arial"/>
              </a:rPr>
              <a:t>s</a:t>
            </a:r>
            <a:r>
              <a:rPr kumimoji="0" lang="de-DE" sz="1600" b="0" i="0" u="none" strike="noStrike" kern="0" cap="none" spc="0" normalizeH="0" baseline="0" noProof="0" dirty="0">
                <a:ln>
                  <a:noFill/>
                </a:ln>
                <a:solidFill>
                  <a:srgbClr val="283349"/>
                </a:solidFill>
                <a:effectLst/>
                <a:uLnTx/>
                <a:uFillTx/>
                <a:latin typeface="Arial"/>
                <a:ea typeface="+mn-ea"/>
                <a:cs typeface="Arial"/>
                <a:sym typeface="Arial"/>
              </a:rPr>
              <a:t>: Early progression rate, QoL, translational analysis of blood and tissue </a:t>
            </a:r>
            <a:r>
              <a:rPr kumimoji="0" lang="de-DE" sz="1600" b="0" i="0" u="none" strike="noStrike" kern="0" cap="none" spc="0" normalizeH="0" baseline="0" noProof="0">
                <a:ln>
                  <a:noFill/>
                </a:ln>
                <a:solidFill>
                  <a:srgbClr val="283349"/>
                </a:solidFill>
                <a:effectLst/>
                <a:uLnTx/>
                <a:uFillTx/>
                <a:latin typeface="Arial"/>
                <a:ea typeface="+mn-ea"/>
                <a:cs typeface="Arial"/>
                <a:sym typeface="Arial"/>
              </a:rPr>
              <a:t>based biomarkers</a:t>
            </a:r>
            <a:endParaRPr kumimoji="0" lang="de-DE" sz="1600" b="0" i="0" u="none" strike="noStrike" kern="0" cap="none" spc="0" normalizeH="0" baseline="0" noProof="0" dirty="0">
              <a:ln>
                <a:noFill/>
              </a:ln>
              <a:solidFill>
                <a:srgbClr val="283349"/>
              </a:solidFill>
              <a:effectLst/>
              <a:uLnTx/>
              <a:uFillTx/>
              <a:latin typeface="Arial"/>
              <a:ea typeface="+mn-ea"/>
              <a:cs typeface="Arial"/>
              <a:sym typeface="Arial"/>
            </a:endParaRPr>
          </a:p>
        </p:txBody>
      </p:sp>
      <p:sp>
        <p:nvSpPr>
          <p:cNvPr id="2" name="Slide Number Placeholder 2">
            <a:extLst>
              <a:ext uri="{FF2B5EF4-FFF2-40B4-BE49-F238E27FC236}">
                <a16:creationId xmlns:a16="http://schemas.microsoft.com/office/drawing/2014/main" id="{2DFE40B9-B081-398A-AE21-5F85A77E632C}"/>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FD6DD428-FC4D-E114-EBA9-133F83DE241E}"/>
              </a:ext>
            </a:extLst>
          </p:cNvPr>
          <p:cNvSpPr txBox="1"/>
          <p:nvPr/>
        </p:nvSpPr>
        <p:spPr>
          <a:xfrm>
            <a:off x="768530" y="615439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OS, overall survival; PD-L1, programmed cell death-ligand 1; PFS, progression-free survival; QoL, quality of life; Q3W, every 3 weeks; 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1) Provided courtesy of Hoss Borghaei and David Carbone; 2) Provided courtesy of R Descourt and C Decroisette.</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477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1C32B89E-8093-ED49-5B99-41F020D0D124}"/>
              </a:ext>
            </a:extLst>
          </p:cNvPr>
          <p:cNvSpPr>
            <a:spLocks noGrp="1"/>
          </p:cNvSpPr>
          <p:nvPr>
            <p:ph sz="quarter" idx="13"/>
          </p:nvPr>
        </p:nvSpPr>
        <p:spPr/>
        <p:txBody>
          <a:bodyPr/>
          <a:lstStyle/>
          <a:p>
            <a:r>
              <a:rPr lang="de-DE" sz="2000" dirty="0" err="1"/>
              <a:t>Let´s</a:t>
            </a:r>
            <a:r>
              <a:rPr lang="de-DE" sz="2000" dirty="0"/>
              <a:t> </a:t>
            </a:r>
            <a:r>
              <a:rPr lang="de-DE" sz="2000" dirty="0" err="1"/>
              <a:t>ask</a:t>
            </a:r>
            <a:r>
              <a:rPr lang="de-DE" sz="2000" dirty="0"/>
              <a:t> </a:t>
            </a:r>
            <a:r>
              <a:rPr lang="de-DE" sz="2000" dirty="0" err="1"/>
              <a:t>the</a:t>
            </a:r>
            <a:r>
              <a:rPr lang="de-DE" sz="2000" dirty="0"/>
              <a:t> </a:t>
            </a:r>
            <a:r>
              <a:rPr lang="de-DE" sz="2000" dirty="0" err="1"/>
              <a:t>patients</a:t>
            </a:r>
            <a:r>
              <a:rPr lang="de-DE" sz="2000" dirty="0"/>
              <a:t>!</a:t>
            </a:r>
          </a:p>
        </p:txBody>
      </p:sp>
      <p:sp>
        <p:nvSpPr>
          <p:cNvPr id="4" name="Titel 3">
            <a:extLst>
              <a:ext uri="{FF2B5EF4-FFF2-40B4-BE49-F238E27FC236}">
                <a16:creationId xmlns:a16="http://schemas.microsoft.com/office/drawing/2014/main" id="{BA03BDAF-BFBB-A42B-FEF3-39BC6485C735}"/>
              </a:ext>
            </a:extLst>
          </p:cNvPr>
          <p:cNvSpPr>
            <a:spLocks noGrp="1"/>
          </p:cNvSpPr>
          <p:nvPr>
            <p:ph type="ctrTitle"/>
          </p:nvPr>
        </p:nvSpPr>
        <p:spPr/>
        <p:txBody>
          <a:bodyPr/>
          <a:lstStyle/>
          <a:p>
            <a:r>
              <a:rPr lang="de-DE" dirty="0"/>
              <a:t>So, </a:t>
            </a:r>
            <a:r>
              <a:rPr lang="de-DE" dirty="0" err="1"/>
              <a:t>how</a:t>
            </a:r>
            <a:r>
              <a:rPr lang="de-DE" dirty="0"/>
              <a:t> </a:t>
            </a:r>
            <a:r>
              <a:rPr lang="de-DE" dirty="0" err="1"/>
              <a:t>to</a:t>
            </a:r>
            <a:r>
              <a:rPr lang="de-DE" dirty="0"/>
              <a:t> </a:t>
            </a:r>
            <a:r>
              <a:rPr lang="de-DE" dirty="0" err="1"/>
              <a:t>proceed</a:t>
            </a:r>
            <a:r>
              <a:rPr lang="de-DE" dirty="0"/>
              <a:t> in </a:t>
            </a:r>
            <a:r>
              <a:rPr lang="de-DE" dirty="0" err="1"/>
              <a:t>clinical</a:t>
            </a:r>
            <a:r>
              <a:rPr lang="de-DE" dirty="0"/>
              <a:t> </a:t>
            </a:r>
            <a:r>
              <a:rPr lang="de-DE" dirty="0" err="1"/>
              <a:t>practice</a:t>
            </a:r>
            <a:r>
              <a:rPr lang="de-DE" dirty="0"/>
              <a:t>?</a:t>
            </a:r>
          </a:p>
        </p:txBody>
      </p:sp>
      <p:sp>
        <p:nvSpPr>
          <p:cNvPr id="2" name="Slide Number Placeholder 2">
            <a:extLst>
              <a:ext uri="{FF2B5EF4-FFF2-40B4-BE49-F238E27FC236}">
                <a16:creationId xmlns:a16="http://schemas.microsoft.com/office/drawing/2014/main" id="{E8D7361C-2153-A96A-DCFB-A81E5A3F967F}"/>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06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019FCB-FB2F-8BA1-4623-7A818A77392F}"/>
              </a:ext>
            </a:extLst>
          </p:cNvPr>
          <p:cNvSpPr>
            <a:spLocks noGrp="1"/>
          </p:cNvSpPr>
          <p:nvPr>
            <p:ph type="ctrTitle"/>
          </p:nvPr>
        </p:nvSpPr>
        <p:spPr/>
        <p:txBody>
          <a:bodyPr/>
          <a:lstStyle/>
          <a:p>
            <a:r>
              <a:rPr lang="de-DE"/>
              <a:t>Patient A</a:t>
            </a:r>
          </a:p>
        </p:txBody>
      </p:sp>
      <p:sp>
        <p:nvSpPr>
          <p:cNvPr id="6" name="Textfeld 5">
            <a:extLst>
              <a:ext uri="{FF2B5EF4-FFF2-40B4-BE49-F238E27FC236}">
                <a16:creationId xmlns:a16="http://schemas.microsoft.com/office/drawing/2014/main" id="{BB5F228B-5F0F-F292-0977-F2812B53E61E}"/>
              </a:ext>
            </a:extLst>
          </p:cNvPr>
          <p:cNvSpPr txBox="1"/>
          <p:nvPr/>
        </p:nvSpPr>
        <p:spPr>
          <a:xfrm>
            <a:off x="8131952" y="1977518"/>
            <a:ext cx="39952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85-year-old male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patient</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03/23 Admission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for</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diagnosis</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of</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stroke</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„By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accident</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diagnosis</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of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metastatic</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adenocarcinoma</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No</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actionable</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mutation</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PD-L1 Expression: 80% TPS</a:t>
            </a:r>
            <a:endParaRPr kumimoji="0" lang="de-DE" sz="1800" b="0" i="0" u="none" strike="sng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Treatment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recommendation</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a:t>
            </a:r>
          </a:p>
        </p:txBody>
      </p:sp>
      <p:pic>
        <p:nvPicPr>
          <p:cNvPr id="7" name="Grafik 6">
            <a:extLst>
              <a:ext uri="{FF2B5EF4-FFF2-40B4-BE49-F238E27FC236}">
                <a16:creationId xmlns:a16="http://schemas.microsoft.com/office/drawing/2014/main" id="{892F8469-4128-15F6-0B28-5334F69B0A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7470" y="1736574"/>
            <a:ext cx="2986125" cy="2573737"/>
          </a:xfrm>
          <a:prstGeom prst="rect">
            <a:avLst/>
          </a:prstGeom>
        </p:spPr>
      </p:pic>
      <p:pic>
        <p:nvPicPr>
          <p:cNvPr id="8" name="Grafik 7">
            <a:extLst>
              <a:ext uri="{FF2B5EF4-FFF2-40B4-BE49-F238E27FC236}">
                <a16:creationId xmlns:a16="http://schemas.microsoft.com/office/drawing/2014/main" id="{158D6179-01DA-46F5-87FB-62810E2F6C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4446" y="4392133"/>
            <a:ext cx="3009149" cy="2087990"/>
          </a:xfrm>
          <a:prstGeom prst="rect">
            <a:avLst/>
          </a:prstGeom>
        </p:spPr>
      </p:pic>
      <p:sp>
        <p:nvSpPr>
          <p:cNvPr id="9" name="Textfeld 8">
            <a:extLst>
              <a:ext uri="{FF2B5EF4-FFF2-40B4-BE49-F238E27FC236}">
                <a16:creationId xmlns:a16="http://schemas.microsoft.com/office/drawing/2014/main" id="{B14DFFB4-1C41-6297-F920-C09523050038}"/>
              </a:ext>
            </a:extLst>
          </p:cNvPr>
          <p:cNvSpPr txBox="1"/>
          <p:nvPr/>
        </p:nvSpPr>
        <p:spPr>
          <a:xfrm>
            <a:off x="1436910" y="1244324"/>
            <a:ext cx="1411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283349"/>
                </a:solidFill>
                <a:effectLst/>
                <a:uLnTx/>
                <a:uFillTx/>
                <a:latin typeface="Arial" panose="020B0604020202020204"/>
                <a:ea typeface="+mn-ea"/>
                <a:cs typeface="+mn-cs"/>
              </a:rPr>
              <a:t>04/23</a:t>
            </a:r>
          </a:p>
        </p:txBody>
      </p:sp>
      <p:pic>
        <p:nvPicPr>
          <p:cNvPr id="10" name="Grafik 9">
            <a:extLst>
              <a:ext uri="{FF2B5EF4-FFF2-40B4-BE49-F238E27FC236}">
                <a16:creationId xmlns:a16="http://schemas.microsoft.com/office/drawing/2014/main" id="{C9A79BDE-7E60-39BA-6BE8-2FCCC013AE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83694" y="1750744"/>
            <a:ext cx="3017562" cy="2638853"/>
          </a:xfrm>
          <a:prstGeom prst="rect">
            <a:avLst/>
          </a:prstGeom>
        </p:spPr>
      </p:pic>
      <p:pic>
        <p:nvPicPr>
          <p:cNvPr id="11" name="Grafik 10">
            <a:extLst>
              <a:ext uri="{FF2B5EF4-FFF2-40B4-BE49-F238E27FC236}">
                <a16:creationId xmlns:a16="http://schemas.microsoft.com/office/drawing/2014/main" id="{2C75DFA2-2DC2-59F1-DF94-1FEA7CD807A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96017" y="4404941"/>
            <a:ext cx="3005239" cy="2084355"/>
          </a:xfrm>
          <a:prstGeom prst="rect">
            <a:avLst/>
          </a:prstGeom>
        </p:spPr>
      </p:pic>
      <p:sp>
        <p:nvSpPr>
          <p:cNvPr id="12" name="Pfeil nach rechts 11">
            <a:extLst>
              <a:ext uri="{FF2B5EF4-FFF2-40B4-BE49-F238E27FC236}">
                <a16:creationId xmlns:a16="http://schemas.microsoft.com/office/drawing/2014/main" id="{E3F93E5E-9693-35BD-D3A5-E2BCA2699993}"/>
              </a:ext>
            </a:extLst>
          </p:cNvPr>
          <p:cNvSpPr/>
          <p:nvPr/>
        </p:nvSpPr>
        <p:spPr>
          <a:xfrm>
            <a:off x="3734811" y="3051407"/>
            <a:ext cx="747035" cy="2378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3" name="Pfeil nach rechts 12">
            <a:extLst>
              <a:ext uri="{FF2B5EF4-FFF2-40B4-BE49-F238E27FC236}">
                <a16:creationId xmlns:a16="http://schemas.microsoft.com/office/drawing/2014/main" id="{2F298DA7-2C4D-4E95-AC77-652BA6B6A09D}"/>
              </a:ext>
            </a:extLst>
          </p:cNvPr>
          <p:cNvSpPr/>
          <p:nvPr/>
        </p:nvSpPr>
        <p:spPr>
          <a:xfrm>
            <a:off x="3734811" y="5132319"/>
            <a:ext cx="747035" cy="2378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4" name="Textfeld 13">
            <a:extLst>
              <a:ext uri="{FF2B5EF4-FFF2-40B4-BE49-F238E27FC236}">
                <a16:creationId xmlns:a16="http://schemas.microsoft.com/office/drawing/2014/main" id="{621913A7-6572-4035-2DBC-5B312FF9A31C}"/>
              </a:ext>
            </a:extLst>
          </p:cNvPr>
          <p:cNvSpPr txBox="1"/>
          <p:nvPr/>
        </p:nvSpPr>
        <p:spPr>
          <a:xfrm>
            <a:off x="4379639" y="1045867"/>
            <a:ext cx="2893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283349"/>
                </a:solidFill>
                <a:effectLst/>
                <a:uLnTx/>
                <a:uFillTx/>
                <a:latin typeface="Arial" panose="020B0604020202020204"/>
                <a:ea typeface="+mn-ea"/>
                <a:cs typeface="+mn-cs"/>
              </a:rPr>
              <a:t>IO Monotherapy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283349"/>
                </a:solidFill>
                <a:effectLst/>
                <a:uLnTx/>
                <a:uFillTx/>
                <a:latin typeface="Arial" panose="020B0604020202020204"/>
                <a:ea typeface="+mn-ea"/>
                <a:cs typeface="+mn-cs"/>
              </a:rPr>
              <a:t>08/24</a:t>
            </a:r>
          </a:p>
        </p:txBody>
      </p:sp>
      <p:sp>
        <p:nvSpPr>
          <p:cNvPr id="15" name="Textfeld 14">
            <a:extLst>
              <a:ext uri="{FF2B5EF4-FFF2-40B4-BE49-F238E27FC236}">
                <a16:creationId xmlns:a16="http://schemas.microsoft.com/office/drawing/2014/main" id="{887901E1-9A28-53BE-03B2-68AABEC8EC2C}"/>
              </a:ext>
            </a:extLst>
          </p:cNvPr>
          <p:cNvSpPr txBox="1"/>
          <p:nvPr/>
        </p:nvSpPr>
        <p:spPr>
          <a:xfrm>
            <a:off x="8131952" y="4583714"/>
            <a:ext cx="355473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Improvement</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of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cough</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Improvement</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of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dyspnea</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Improvement</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of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fatigue</a:t>
            </a: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“I am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feeling</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283349"/>
                </a:solidFill>
                <a:effectLst/>
                <a:uLnTx/>
                <a:uFillTx/>
                <a:latin typeface="Arial" panose="020B0604020202020204"/>
                <a:ea typeface="+mn-ea"/>
                <a:cs typeface="+mn-cs"/>
              </a:rPr>
              <a:t>fine</a:t>
            </a:r>
            <a:r>
              <a:rPr kumimoji="0" lang="de-DE" sz="1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
        <p:nvSpPr>
          <p:cNvPr id="5" name="Slide Number Placeholder 2">
            <a:extLst>
              <a:ext uri="{FF2B5EF4-FFF2-40B4-BE49-F238E27FC236}">
                <a16:creationId xmlns:a16="http://schemas.microsoft.com/office/drawing/2014/main" id="{99E0776F-9B5D-64E0-15BE-0D1893773258}"/>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232694FC-5AFD-3B8E-2907-30261684841D}"/>
              </a:ext>
            </a:extLst>
          </p:cNvPr>
          <p:cNvSpPr txBox="1"/>
          <p:nvPr/>
        </p:nvSpPr>
        <p:spPr>
          <a:xfrm>
            <a:off x="704446" y="652359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 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Provided by the Speaker for educational purposes only</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3246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BEEB18-8B63-0C83-0534-4915C6771264}"/>
              </a:ext>
            </a:extLst>
          </p:cNvPr>
          <p:cNvSpPr>
            <a:spLocks noGrp="1"/>
          </p:cNvSpPr>
          <p:nvPr>
            <p:ph type="ctrTitle"/>
          </p:nvPr>
        </p:nvSpPr>
        <p:spPr/>
        <p:txBody>
          <a:bodyPr/>
          <a:lstStyle/>
          <a:p>
            <a:r>
              <a:rPr lang="de-DE" dirty="0"/>
              <a:t>Patient B</a:t>
            </a:r>
          </a:p>
        </p:txBody>
      </p:sp>
      <p:pic>
        <p:nvPicPr>
          <p:cNvPr id="6" name="Picture 2">
            <a:extLst>
              <a:ext uri="{FF2B5EF4-FFF2-40B4-BE49-F238E27FC236}">
                <a16:creationId xmlns:a16="http://schemas.microsoft.com/office/drawing/2014/main" id="{6480655B-BDFB-07A3-1A11-700A34AE182C}"/>
              </a:ext>
            </a:extLst>
          </p:cNvPr>
          <p:cNvPicPr preferRelativeResize="0">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37388" y="3982779"/>
            <a:ext cx="3217492" cy="21716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589DC36F-3742-E1A3-1C19-373786B2E745}"/>
              </a:ext>
            </a:extLst>
          </p:cNvPr>
          <p:cNvPicPr preferRelativeResize="0">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77890" y="1652454"/>
            <a:ext cx="4676722" cy="40176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89D8A0C5-FCAE-3898-A6EE-4AA189539046}"/>
              </a:ext>
            </a:extLst>
          </p:cNvPr>
          <p:cNvSpPr txBox="1"/>
          <p:nvPr/>
        </p:nvSpPr>
        <p:spPr>
          <a:xfrm>
            <a:off x="1040130" y="1074959"/>
            <a:ext cx="443484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55-year-old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female</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patient</a:t>
            </a:r>
            <a:endPar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Central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lung</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cancer</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infiltration</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of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trachea</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and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main</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bronchi</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High tumor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burden</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(mediastinal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lymph</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nodes</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liver</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and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brain</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metastases</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Histology</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Low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differentiated</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adenocarcinoma</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(TTF-1 negative)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No</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actionable</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oncogenic</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alterations</a:t>
            </a:r>
            <a:endPar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PD-L1 55</a:t>
            </a:r>
            <a:r>
              <a:rPr kumimoji="0" lang="de-DE" sz="1800" b="0" i="0" u="none" strike="noStrike" kern="1200" cap="none" spc="0" normalizeH="0" baseline="0" noProof="0">
                <a:ln>
                  <a:noFill/>
                </a:ln>
                <a:solidFill>
                  <a:srgbClr val="283349"/>
                </a:solidFill>
                <a:effectLst/>
                <a:highlight>
                  <a:srgbClr val="FFFFFF"/>
                </a:highlight>
                <a:uLnTx/>
                <a:uFillTx/>
                <a:latin typeface="Arial" panose="020B0604020202020204"/>
                <a:ea typeface="+mn-ea"/>
                <a:cs typeface="+mn-cs"/>
              </a:rPr>
              <a:t>%TPS</a:t>
            </a:r>
            <a:endParaRPr kumimoji="0" lang="de-DE" sz="1800" b="0" i="0" u="none" strike="sngStrike" kern="1200" cap="none" spc="0" normalizeH="0" baseline="0" noProof="0" dirty="0">
              <a:ln>
                <a:noFill/>
              </a:ln>
              <a:solidFill>
                <a:srgbClr val="283349"/>
              </a:solidFill>
              <a:effectLst/>
              <a:highlight>
                <a:srgbClr val="FFFFFF"/>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Treatment </a:t>
            </a:r>
            <a:r>
              <a:rPr kumimoji="0" lang="de-DE" sz="1800" b="0" i="0" u="none" strike="noStrike" kern="1200" cap="none" spc="0" normalizeH="0" baseline="0" noProof="0" dirty="0" err="1">
                <a:ln>
                  <a:noFill/>
                </a:ln>
                <a:solidFill>
                  <a:srgbClr val="283349"/>
                </a:solidFill>
                <a:effectLst/>
                <a:highlight>
                  <a:srgbClr val="FFFFFF"/>
                </a:highlight>
                <a:uLnTx/>
                <a:uFillTx/>
                <a:latin typeface="Arial" panose="020B0604020202020204"/>
                <a:ea typeface="+mn-ea"/>
                <a:cs typeface="+mn-cs"/>
              </a:rPr>
              <a:t>recommendation</a:t>
            </a:r>
            <a:r>
              <a:rPr kumimoji="0" lang="de-DE" sz="1800" b="0" i="0" u="none" strike="noStrike" kern="1200" cap="none" spc="0" normalizeH="0" baseline="0" noProof="0" dirty="0">
                <a:ln>
                  <a:noFill/>
                </a:ln>
                <a:solidFill>
                  <a:srgbClr val="283349"/>
                </a:solidFill>
                <a:effectLst/>
                <a:highlight>
                  <a:srgbClr val="FFFFFF"/>
                </a:highlight>
                <a:uLnTx/>
                <a:uFillTx/>
                <a:latin typeface="Arial" panose="020B0604020202020204"/>
                <a:ea typeface="+mn-ea"/>
                <a:cs typeface="+mn-cs"/>
              </a:rPr>
              <a:t>?</a:t>
            </a:r>
          </a:p>
        </p:txBody>
      </p:sp>
      <p:sp>
        <p:nvSpPr>
          <p:cNvPr id="2" name="Slide Number Placeholder 2">
            <a:extLst>
              <a:ext uri="{FF2B5EF4-FFF2-40B4-BE49-F238E27FC236}">
                <a16:creationId xmlns:a16="http://schemas.microsoft.com/office/drawing/2014/main" id="{E429DDE3-4875-D2E1-0476-019BCCA3E3F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03807A7-B96F-3B25-FE7E-325F2EB8D148}"/>
              </a:ext>
            </a:extLst>
          </p:cNvPr>
          <p:cNvSpPr txBox="1"/>
          <p:nvPr/>
        </p:nvSpPr>
        <p:spPr>
          <a:xfrm>
            <a:off x="768530" y="615439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 TPS, tumor proportion score; TTF-1, hyroid transcription factor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Provided by the Speaker for educational purposes only</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2922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6D6A2E-4FB8-D76B-A1AA-EA19E6652A4A}"/>
              </a:ext>
            </a:extLst>
          </p:cNvPr>
          <p:cNvSpPr>
            <a:spLocks noGrp="1"/>
          </p:cNvSpPr>
          <p:nvPr>
            <p:ph type="ctrTitle"/>
          </p:nvPr>
        </p:nvSpPr>
        <p:spPr>
          <a:xfrm>
            <a:off x="739448" y="116960"/>
            <a:ext cx="10930581" cy="923170"/>
          </a:xfrm>
        </p:spPr>
        <p:txBody>
          <a:bodyPr/>
          <a:lstStyle/>
          <a:p>
            <a:r>
              <a:rPr lang="de-DE" dirty="0" err="1"/>
              <a:t>Until</a:t>
            </a:r>
            <a:r>
              <a:rPr lang="de-DE" dirty="0"/>
              <a:t> </a:t>
            </a:r>
            <a:r>
              <a:rPr lang="de-DE" dirty="0" err="1"/>
              <a:t>we</a:t>
            </a:r>
            <a:r>
              <a:rPr lang="de-DE" dirty="0"/>
              <a:t> </a:t>
            </a:r>
            <a:r>
              <a:rPr lang="de-DE" dirty="0" err="1"/>
              <a:t>get</a:t>
            </a:r>
            <a:r>
              <a:rPr lang="de-DE" dirty="0"/>
              <a:t> trial </a:t>
            </a:r>
            <a:r>
              <a:rPr lang="de-DE" dirty="0" err="1"/>
              <a:t>results</a:t>
            </a:r>
            <a:r>
              <a:rPr lang="de-DE" dirty="0"/>
              <a:t> – </a:t>
            </a:r>
            <a:r>
              <a:rPr lang="de-DE" err="1"/>
              <a:t>some</a:t>
            </a:r>
            <a:r>
              <a:rPr lang="de-DE"/>
              <a:t> guidance </a:t>
            </a:r>
            <a:r>
              <a:rPr lang="de-DE" dirty="0"/>
              <a:t>for </a:t>
            </a:r>
            <a:r>
              <a:rPr lang="de-DE" dirty="0" err="1"/>
              <a:t>making</a:t>
            </a:r>
            <a:r>
              <a:rPr lang="de-DE" dirty="0"/>
              <a:t> </a:t>
            </a:r>
            <a:r>
              <a:rPr lang="de-DE" dirty="0" err="1"/>
              <a:t>decisions</a:t>
            </a:r>
            <a:r>
              <a:rPr lang="de-DE" dirty="0"/>
              <a:t>…</a:t>
            </a:r>
          </a:p>
        </p:txBody>
      </p:sp>
      <p:graphicFrame>
        <p:nvGraphicFramePr>
          <p:cNvPr id="6" name="Inhaltsplatzhalter 5">
            <a:extLst>
              <a:ext uri="{FF2B5EF4-FFF2-40B4-BE49-F238E27FC236}">
                <a16:creationId xmlns:a16="http://schemas.microsoft.com/office/drawing/2014/main" id="{6BEBA4F1-AE94-A9E7-AF65-8B7222F878D4}"/>
              </a:ext>
            </a:extLst>
          </p:cNvPr>
          <p:cNvGraphicFramePr>
            <a:graphicFrameLocks noGrp="1"/>
          </p:cNvGraphicFramePr>
          <p:nvPr>
            <p:ph sz="quarter" idx="13"/>
          </p:nvPr>
        </p:nvGraphicFramePr>
        <p:xfrm>
          <a:off x="561868" y="1889932"/>
          <a:ext cx="7079153" cy="3415210"/>
        </p:xfrm>
        <a:graphic>
          <a:graphicData uri="http://schemas.openxmlformats.org/drawingml/2006/table">
            <a:tbl>
              <a:tblPr firstRow="1" bandRow="1">
                <a:tableStyleId>{5940675A-B579-460E-94D1-54222C63F5DA}</a:tableStyleId>
              </a:tblPr>
              <a:tblGrid>
                <a:gridCol w="3545999">
                  <a:extLst>
                    <a:ext uri="{9D8B030D-6E8A-4147-A177-3AD203B41FA5}">
                      <a16:colId xmlns:a16="http://schemas.microsoft.com/office/drawing/2014/main" val="811037097"/>
                    </a:ext>
                  </a:extLst>
                </a:gridCol>
                <a:gridCol w="3533154">
                  <a:extLst>
                    <a:ext uri="{9D8B030D-6E8A-4147-A177-3AD203B41FA5}">
                      <a16:colId xmlns:a16="http://schemas.microsoft.com/office/drawing/2014/main" val="3115179158"/>
                    </a:ext>
                  </a:extLst>
                </a:gridCol>
              </a:tblGrid>
              <a:tr h="548930">
                <a:tc>
                  <a:txBody>
                    <a:bodyPr/>
                    <a:lstStyle/>
                    <a:p>
                      <a:pPr algn="ctr"/>
                      <a:r>
                        <a:rPr lang="de-DE" dirty="0" err="1">
                          <a:solidFill>
                            <a:srgbClr val="FFFFFF"/>
                          </a:solidFill>
                        </a:rPr>
                        <a:t>Favors</a:t>
                      </a:r>
                      <a:r>
                        <a:rPr lang="de-DE" dirty="0">
                          <a:solidFill>
                            <a:srgbClr val="FFFFFF"/>
                          </a:solidFill>
                        </a:rPr>
                        <a:t> </a:t>
                      </a:r>
                      <a:r>
                        <a:rPr lang="de-DE" dirty="0" err="1">
                          <a:solidFill>
                            <a:srgbClr val="FFFFFF"/>
                          </a:solidFill>
                        </a:rPr>
                        <a:t>Monotherapy</a:t>
                      </a:r>
                      <a:r>
                        <a:rPr lang="de-DE" dirty="0">
                          <a:solidFill>
                            <a:srgbClr val="FFFFFF"/>
                          </a:solidFill>
                        </a:rPr>
                        <a:t> (IO)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tc>
                  <a:txBody>
                    <a:bodyPr/>
                    <a:lstStyle/>
                    <a:p>
                      <a:pPr algn="ctr"/>
                      <a:r>
                        <a:rPr lang="de-DE" dirty="0" err="1">
                          <a:solidFill>
                            <a:srgbClr val="FFFFFF"/>
                          </a:solidFill>
                        </a:rPr>
                        <a:t>Favors</a:t>
                      </a:r>
                      <a:r>
                        <a:rPr lang="de-DE" dirty="0">
                          <a:solidFill>
                            <a:srgbClr val="FFFFFF"/>
                          </a:solidFill>
                        </a:rPr>
                        <a:t> Combination (IO+CT)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3396241256"/>
                  </a:ext>
                </a:extLst>
              </a:tr>
              <a:tr h="548930">
                <a:tc>
                  <a:txBody>
                    <a:bodyPr/>
                    <a:lstStyle/>
                    <a:p>
                      <a:pPr algn="ctr"/>
                      <a:r>
                        <a:rPr lang="de-DE" sz="1400" dirty="0" err="1">
                          <a:solidFill>
                            <a:schemeClr val="bg1"/>
                          </a:solidFill>
                        </a:rPr>
                        <a:t>Elderly</a:t>
                      </a:r>
                      <a:r>
                        <a:rPr lang="de-DE" sz="1400" dirty="0">
                          <a:solidFill>
                            <a:schemeClr val="bg1"/>
                          </a:solidFill>
                        </a:rPr>
                        <a:t> patients (≥ 75 </a:t>
                      </a:r>
                      <a:r>
                        <a:rPr lang="de-DE" sz="1400" dirty="0" err="1">
                          <a:solidFill>
                            <a:schemeClr val="bg1"/>
                          </a:solidFill>
                        </a:rPr>
                        <a:t>y</a:t>
                      </a:r>
                      <a:r>
                        <a:rPr lang="de-DE" sz="1400" dirty="0">
                          <a:solidFill>
                            <a:schemeClr val="bg1"/>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de-DE" sz="1400" dirty="0">
                          <a:solidFill>
                            <a:schemeClr val="bg1"/>
                          </a:solidFill>
                        </a:rPr>
                        <a:t>Tumor </a:t>
                      </a:r>
                      <a:r>
                        <a:rPr lang="de-DE" sz="1400" dirty="0" err="1">
                          <a:solidFill>
                            <a:schemeClr val="bg1"/>
                          </a:solidFill>
                        </a:rPr>
                        <a:t>burden</a:t>
                      </a:r>
                      <a:endParaRPr lang="de-DE"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42007946"/>
                  </a:ext>
                </a:extLst>
              </a:tr>
              <a:tr h="5489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solidFill>
                            <a:schemeClr val="bg1"/>
                          </a:solidFill>
                        </a:rPr>
                        <a:t>Smoking</a:t>
                      </a:r>
                      <a:endParaRPr lang="de-DE"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de-DE" sz="1400" dirty="0">
                          <a:solidFill>
                            <a:schemeClr val="bg1"/>
                          </a:solidFill>
                        </a:rPr>
                        <a:t>Never </a:t>
                      </a:r>
                      <a:r>
                        <a:rPr lang="de-DE" sz="1400" dirty="0" err="1">
                          <a:solidFill>
                            <a:schemeClr val="bg1"/>
                          </a:solidFill>
                        </a:rPr>
                        <a:t>smoking</a:t>
                      </a:r>
                      <a:endParaRPr lang="de-DE"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0509172"/>
                  </a:ext>
                </a:extLst>
              </a:tr>
              <a:tr h="548930">
                <a:tc>
                  <a:txBody>
                    <a:bodyPr/>
                    <a:lstStyle/>
                    <a:p>
                      <a:pPr algn="ctr"/>
                      <a:r>
                        <a:rPr lang="de-DE" sz="1400" dirty="0">
                          <a:solidFill>
                            <a:schemeClr val="bg1"/>
                          </a:solidFill>
                        </a:rPr>
                        <a:t>PD-L1 ≥ 90%</a:t>
                      </a:r>
                    </a:p>
                    <a:p>
                      <a:pPr marL="285750" indent="-285750" algn="ctr">
                        <a:buFont typeface="Arial" panose="020B0604020202020204" pitchFamily="34" charset="0"/>
                        <a:buChar char="•"/>
                      </a:pPr>
                      <a:r>
                        <a:rPr lang="de-DE" sz="1200" dirty="0" err="1">
                          <a:solidFill>
                            <a:schemeClr val="bg1"/>
                          </a:solidFill>
                        </a:rPr>
                        <a:t>Improved</a:t>
                      </a:r>
                      <a:r>
                        <a:rPr lang="de-DE" sz="1200" dirty="0">
                          <a:solidFill>
                            <a:schemeClr val="bg1"/>
                          </a:solidFill>
                        </a:rPr>
                        <a:t> PFS/OS</a:t>
                      </a:r>
                    </a:p>
                    <a:p>
                      <a:pPr marL="285750" indent="-285750" algn="ctr">
                        <a:buFont typeface="Arial" panose="020B0604020202020204" pitchFamily="34" charset="0"/>
                        <a:buChar char="•"/>
                      </a:pPr>
                      <a:r>
                        <a:rPr lang="de-DE" sz="1200" dirty="0">
                          <a:solidFill>
                            <a:schemeClr val="bg1"/>
                          </a:solidFill>
                        </a:rPr>
                        <a:t>Different </a:t>
                      </a:r>
                      <a:r>
                        <a:rPr lang="de-DE" sz="1200" dirty="0" err="1">
                          <a:solidFill>
                            <a:schemeClr val="bg1"/>
                          </a:solidFill>
                        </a:rPr>
                        <a:t>microenvironment</a:t>
                      </a:r>
                      <a:endParaRPr lang="de-DE" sz="12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de-DE" sz="1400" dirty="0">
                          <a:solidFill>
                            <a:schemeClr val="bg1"/>
                          </a:solidFill>
                        </a:rPr>
                        <a:t>PD-L1 &lt;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18991191"/>
                  </a:ext>
                </a:extLst>
              </a:tr>
              <a:tr h="548930">
                <a:tc>
                  <a:txBody>
                    <a:bodyPr/>
                    <a:lstStyle/>
                    <a:p>
                      <a:pPr algn="ctr"/>
                      <a:r>
                        <a:rPr lang="de-DE" sz="1400" dirty="0">
                          <a:solidFill>
                            <a:schemeClr val="bg1"/>
                          </a:solidFill>
                        </a:rPr>
                        <a:t>Male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de-DE" sz="1400" dirty="0" err="1">
                          <a:solidFill>
                            <a:schemeClr val="bg1"/>
                          </a:solidFill>
                        </a:rPr>
                        <a:t>Female</a:t>
                      </a:r>
                      <a:endParaRPr lang="de-DE" sz="1400" dirty="0">
                        <a:solidFill>
                          <a:schemeClr val="bg1"/>
                        </a:solidFill>
                      </a:endParaRPr>
                    </a:p>
                    <a:p>
                      <a:pPr algn="ctr"/>
                      <a:r>
                        <a:rPr lang="de-DE" sz="1400" dirty="0">
                          <a:solidFill>
                            <a:schemeClr val="bg1"/>
                          </a:solidFill>
                        </a:rPr>
                        <a:t>(Enhanced efficacy </a:t>
                      </a:r>
                      <a:r>
                        <a:rPr lang="de-DE" sz="1400">
                          <a:solidFill>
                            <a:schemeClr val="bg1"/>
                          </a:solidFill>
                        </a:rPr>
                        <a:t>of IO-CT </a:t>
                      </a:r>
                      <a:r>
                        <a:rPr lang="de-DE" sz="1400" dirty="0" err="1">
                          <a:solidFill>
                            <a:schemeClr val="bg1"/>
                          </a:solidFill>
                        </a:rPr>
                        <a:t>combination</a:t>
                      </a:r>
                      <a:r>
                        <a:rPr lang="de-DE" sz="1400" dirty="0">
                          <a:solidFill>
                            <a:schemeClr val="bg1"/>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91465413"/>
                  </a:ext>
                </a:extLst>
              </a:tr>
              <a:tr h="548930">
                <a:tc>
                  <a:txBody>
                    <a:bodyPr/>
                    <a:lstStyle/>
                    <a:p>
                      <a:pPr algn="ctr"/>
                      <a:r>
                        <a:rPr lang="de-DE" sz="1400" dirty="0" err="1">
                          <a:solidFill>
                            <a:schemeClr val="bg1"/>
                          </a:solidFill>
                        </a:rPr>
                        <a:t>Molecular</a:t>
                      </a:r>
                      <a:r>
                        <a:rPr lang="de-DE" sz="1400" dirty="0">
                          <a:solidFill>
                            <a:schemeClr val="bg1"/>
                          </a:solidFill>
                        </a:rPr>
                        <a:t> </a:t>
                      </a:r>
                      <a:r>
                        <a:rPr lang="de-DE" sz="1400" dirty="0" err="1">
                          <a:solidFill>
                            <a:schemeClr val="bg1"/>
                          </a:solidFill>
                        </a:rPr>
                        <a:t>profile</a:t>
                      </a:r>
                      <a:r>
                        <a:rPr lang="de-DE" sz="1400" dirty="0">
                          <a:solidFill>
                            <a:schemeClr val="bg1"/>
                          </a:solidFill>
                        </a:rPr>
                        <a:t> (</a:t>
                      </a:r>
                      <a:r>
                        <a:rPr lang="de-DE" sz="1400" i="1" dirty="0">
                          <a:solidFill>
                            <a:schemeClr val="bg1"/>
                          </a:solidFill>
                        </a:rPr>
                        <a:t>KRAS</a:t>
                      </a:r>
                      <a:r>
                        <a:rPr lang="de-DE" sz="1400" dirty="0">
                          <a:solidFill>
                            <a:schemeClr val="bg1"/>
                          </a:solidFill>
                        </a:rPr>
                        <a:t> G12c + </a:t>
                      </a:r>
                      <a:r>
                        <a:rPr lang="de-DE" sz="1400" i="1" dirty="0">
                          <a:solidFill>
                            <a:schemeClr val="bg1"/>
                          </a:solidFill>
                        </a:rPr>
                        <a:t>TP53</a:t>
                      </a:r>
                      <a:r>
                        <a:rPr lang="de-DE" sz="1400" dirty="0">
                          <a:solidFill>
                            <a:schemeClr val="bg1"/>
                          </a:solidFill>
                        </a:rPr>
                        <a:t>)</a:t>
                      </a:r>
                    </a:p>
                    <a:p>
                      <a:pPr marL="285750" indent="-285750" algn="ctr">
                        <a:buFont typeface="Arial" panose="020B0604020202020204" pitchFamily="34" charset="0"/>
                        <a:buChar char="•"/>
                      </a:pPr>
                      <a:r>
                        <a:rPr lang="de-DE" sz="1200" dirty="0" err="1">
                          <a:solidFill>
                            <a:schemeClr val="bg1"/>
                          </a:solidFill>
                        </a:rPr>
                        <a:t>Immunogenic</a:t>
                      </a:r>
                      <a:r>
                        <a:rPr lang="de-DE" sz="1200" dirty="0">
                          <a:solidFill>
                            <a:schemeClr val="bg1"/>
                          </a:solidFill>
                        </a:rPr>
                        <a:t> </a:t>
                      </a:r>
                      <a:r>
                        <a:rPr lang="de-DE" sz="1200" dirty="0" err="1">
                          <a:solidFill>
                            <a:schemeClr val="bg1"/>
                          </a:solidFill>
                        </a:rPr>
                        <a:t>microenvironment</a:t>
                      </a:r>
                      <a:endParaRPr lang="de-DE" sz="12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62643605"/>
                  </a:ext>
                </a:extLst>
              </a:tr>
            </a:tbl>
          </a:graphicData>
        </a:graphic>
      </p:graphicFrame>
      <p:pic>
        <p:nvPicPr>
          <p:cNvPr id="7" name="Grafik 6">
            <a:extLst>
              <a:ext uri="{FF2B5EF4-FFF2-40B4-BE49-F238E27FC236}">
                <a16:creationId xmlns:a16="http://schemas.microsoft.com/office/drawing/2014/main" id="{C7B9E91B-49EE-2B51-AD5D-15DC2AB992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4296" y="2439359"/>
            <a:ext cx="4292600" cy="2195721"/>
          </a:xfrm>
          <a:prstGeom prst="rect">
            <a:avLst/>
          </a:prstGeom>
        </p:spPr>
      </p:pic>
      <p:sp>
        <p:nvSpPr>
          <p:cNvPr id="2" name="Slide Number Placeholder 2">
            <a:extLst>
              <a:ext uri="{FF2B5EF4-FFF2-40B4-BE49-F238E27FC236}">
                <a16:creationId xmlns:a16="http://schemas.microsoft.com/office/drawing/2014/main" id="{2302716A-7FA1-2D70-21A2-65849F2EC739}"/>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3CA67743-6F05-8FDB-EC12-BD056B43B94A}"/>
              </a:ext>
            </a:extLst>
          </p:cNvPr>
          <p:cNvSpPr txBox="1"/>
          <p:nvPr/>
        </p:nvSpPr>
        <p:spPr>
          <a:xfrm>
            <a:off x="768530" y="615439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CT, chemotherapy;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a:t>
            </a:r>
            <a:r>
              <a:rPr kumimoji="0" lang="nl-NL" sz="900" b="0" i="1" u="none" strike="noStrike" kern="1200" cap="none" spc="0" normalizeH="0" baseline="0" noProof="0">
                <a:ln>
                  <a:noFill/>
                </a:ln>
                <a:solidFill>
                  <a:srgbClr val="283349"/>
                </a:solidFill>
                <a:effectLst/>
                <a:uLnTx/>
                <a:uFillTx/>
                <a:latin typeface="Arial" panose="020B0604020202020204"/>
                <a:ea typeface="+mn-ea"/>
                <a:cs typeface="+mn-cs"/>
              </a:rPr>
              <a:t>KRAS</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Kirsten rat sarcoma virus; OS, overall survival; PD-L1, programmed cell death-ligand 1; PFS, progression-free survival; </a:t>
            </a:r>
            <a:r>
              <a:rPr kumimoji="0" lang="nl-NL" sz="900" b="0" i="1" u="none" strike="noStrike" kern="1200" cap="none" spc="0" normalizeH="0" baseline="0" noProof="0">
                <a:ln>
                  <a:noFill/>
                </a:ln>
                <a:solidFill>
                  <a:srgbClr val="283349"/>
                </a:solidFill>
                <a:effectLst/>
                <a:uLnTx/>
                <a:uFillTx/>
                <a:latin typeface="Arial" panose="020B0604020202020204"/>
                <a:ea typeface="+mn-ea"/>
                <a:cs typeface="+mn-cs"/>
              </a:rPr>
              <a:t>TP53</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tumor protein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Frost N and Reck 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Am Soc Clin Oncol Educ Book. 2024;44(3):e432524</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564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en-US" sz="2800" b="1" dirty="0">
                <a:latin typeface="Arial" panose="020B0604020202020204" pitchFamily="34" charset="0"/>
                <a:cs typeface="Arial" panose="020B0604020202020204" pitchFamily="34" charset="0"/>
              </a:rPr>
              <a:t>IO monotherapy – no doubt in </a:t>
            </a:r>
            <a:r>
              <a:rPr lang="en-US" sz="2800" b="1">
                <a:latin typeface="Arial" panose="020B0604020202020204" pitchFamily="34" charset="0"/>
                <a:cs typeface="Arial" panose="020B0604020202020204" pitchFamily="34" charset="0"/>
              </a:rPr>
              <a:t>smokers,</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but </a:t>
            </a:r>
            <a:r>
              <a:rPr lang="en-US" sz="2800" b="1" dirty="0">
                <a:latin typeface="Arial" panose="020B0604020202020204" pitchFamily="34" charset="0"/>
                <a:cs typeface="Arial" panose="020B0604020202020204" pitchFamily="34" charset="0"/>
              </a:rPr>
              <a:t>in </a:t>
            </a:r>
            <a:r>
              <a:rPr lang="en-US" dirty="0"/>
              <a:t>n</a:t>
            </a:r>
            <a:r>
              <a:rPr lang="en-US" sz="2800" b="1" dirty="0">
                <a:latin typeface="Arial" panose="020B0604020202020204" pitchFamily="34" charset="0"/>
                <a:cs typeface="Arial" panose="020B0604020202020204" pitchFamily="34" charset="0"/>
              </a:rPr>
              <a:t>ever-smokers?</a:t>
            </a:r>
          </a:p>
        </p:txBody>
      </p:sp>
      <p:sp>
        <p:nvSpPr>
          <p:cNvPr id="3" name="Rectangle 2">
            <a:extLst>
              <a:ext uri="{FF2B5EF4-FFF2-40B4-BE49-F238E27FC236}">
                <a16:creationId xmlns:a16="http://schemas.microsoft.com/office/drawing/2014/main" id="{D1615022-F95F-4C2B-993F-1C210A622A69}"/>
              </a:ext>
            </a:extLst>
          </p:cNvPr>
          <p:cNvSpPr>
            <a:spLocks noChangeArrowheads="1"/>
          </p:cNvSpPr>
          <p:nvPr/>
        </p:nvSpPr>
        <p:spPr bwMode="auto">
          <a:xfrm>
            <a:off x="1" y="-92332"/>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BlinkMacSystemFont"/>
              <a:ea typeface="+mn-ea"/>
              <a:cs typeface="+mn-cs"/>
            </a:endParaRPr>
          </a:p>
        </p:txBody>
      </p:sp>
      <p:sp>
        <p:nvSpPr>
          <p:cNvPr id="24" name="Textfeld 11">
            <a:extLst>
              <a:ext uri="{FF2B5EF4-FFF2-40B4-BE49-F238E27FC236}">
                <a16:creationId xmlns:a16="http://schemas.microsoft.com/office/drawing/2014/main" id="{2775CBCE-0C43-4815-B1D7-932BEA44AB86}"/>
              </a:ext>
            </a:extLst>
          </p:cNvPr>
          <p:cNvSpPr txBox="1"/>
          <p:nvPr/>
        </p:nvSpPr>
        <p:spPr>
          <a:xfrm>
            <a:off x="2539029" y="5422263"/>
            <a:ext cx="7114287" cy="36933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Hazard ratios (95% CIs) in never-smokers</a:t>
            </a:r>
          </a:p>
        </p:txBody>
      </p:sp>
      <p:cxnSp>
        <p:nvCxnSpPr>
          <p:cNvPr id="25" name="Straight Connector 24">
            <a:extLst>
              <a:ext uri="{FF2B5EF4-FFF2-40B4-BE49-F238E27FC236}">
                <a16:creationId xmlns:a16="http://schemas.microsoft.com/office/drawing/2014/main" id="{BC14463A-6C4F-4CEF-9A3F-A1E50A64BEEC}"/>
              </a:ext>
            </a:extLst>
          </p:cNvPr>
          <p:cNvCxnSpPr/>
          <p:nvPr/>
        </p:nvCxnSpPr>
        <p:spPr>
          <a:xfrm>
            <a:off x="2343882" y="5399543"/>
            <a:ext cx="7848000" cy="0"/>
          </a:xfrm>
          <a:prstGeom prst="line">
            <a:avLst/>
          </a:prstGeom>
          <a:ln w="28575">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E945104-6FFC-34A6-E6B4-BB17663D904A}"/>
              </a:ext>
            </a:extLst>
          </p:cNvPr>
          <p:cNvGrpSpPr/>
          <p:nvPr/>
        </p:nvGrpSpPr>
        <p:grpSpPr>
          <a:xfrm>
            <a:off x="401220" y="1148483"/>
            <a:ext cx="3869483" cy="4135329"/>
            <a:chOff x="264587" y="1148483"/>
            <a:chExt cx="3869483" cy="4135329"/>
          </a:xfrm>
        </p:grpSpPr>
        <p:pic>
          <p:nvPicPr>
            <p:cNvPr id="5" name="Bild 4" descr="Bildschirmfoto 2021-07-14 um 17.12.56.png"/>
            <p:cNvPicPr preferRelativeResize="0">
              <a:picLocks/>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64587" y="1482780"/>
              <a:ext cx="3869483" cy="3334901"/>
            </a:xfrm>
            <a:prstGeom prst="rect">
              <a:avLst/>
            </a:prstGeom>
            <a:ln>
              <a:solidFill>
                <a:schemeClr val="tx1"/>
              </a:solidFill>
            </a:ln>
          </p:spPr>
        </p:pic>
        <p:sp>
          <p:nvSpPr>
            <p:cNvPr id="8" name="Abgerundetes Rechteck 7"/>
            <p:cNvSpPr/>
            <p:nvPr/>
          </p:nvSpPr>
          <p:spPr>
            <a:xfrm>
              <a:off x="320287" y="3479746"/>
              <a:ext cx="3744000" cy="166415"/>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0" name="Textfeld 9"/>
            <p:cNvSpPr txBox="1"/>
            <p:nvPr/>
          </p:nvSpPr>
          <p:spPr>
            <a:xfrm>
              <a:off x="429172" y="1148483"/>
              <a:ext cx="34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060"/>
                  </a:solidFill>
                  <a:effectLst/>
                  <a:uLnTx/>
                  <a:uFillTx/>
                  <a:latin typeface="Arial" panose="020B0604020202020204"/>
                  <a:ea typeface="+mn-ea"/>
                  <a:cs typeface="+mn-cs"/>
                </a:rPr>
                <a:t>Keynote-024 (TPS ≥50%)</a:t>
              </a:r>
              <a:r>
                <a:rPr kumimoji="0" lang="de-DE" sz="1600" b="1" i="0" u="none" strike="noStrike" kern="1200" cap="none" spc="0" normalizeH="0" baseline="30000" noProof="0" dirty="0">
                  <a:ln>
                    <a:noFill/>
                  </a:ln>
                  <a:solidFill>
                    <a:srgbClr val="002060"/>
                  </a:solidFill>
                  <a:effectLst/>
                  <a:uLnTx/>
                  <a:uFillTx/>
                  <a:latin typeface="Arial" panose="020B0604020202020204"/>
                  <a:ea typeface="+mn-ea"/>
                  <a:cs typeface="+mn-cs"/>
                </a:rPr>
                <a:t>1</a:t>
              </a:r>
              <a:endParaRPr kumimoji="0" lang="de-DE" sz="16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21" name="Abgerundetes Rechteck 13">
              <a:extLst>
                <a:ext uri="{FF2B5EF4-FFF2-40B4-BE49-F238E27FC236}">
                  <a16:creationId xmlns:a16="http://schemas.microsoft.com/office/drawing/2014/main" id="{DDC90130-781F-43B6-85C2-2BD40C34FF02}"/>
                </a:ext>
              </a:extLst>
            </p:cNvPr>
            <p:cNvSpPr/>
            <p:nvPr/>
          </p:nvSpPr>
          <p:spPr>
            <a:xfrm>
              <a:off x="429172" y="4942619"/>
              <a:ext cx="3600000" cy="288000"/>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9" name="Textfeld 8"/>
            <p:cNvSpPr txBox="1"/>
            <p:nvPr/>
          </p:nvSpPr>
          <p:spPr>
            <a:xfrm>
              <a:off x="437405" y="4637481"/>
              <a:ext cx="3600000" cy="646331"/>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D9D8D6"/>
                  </a:solidFill>
                  <a:effectLst/>
                  <a:uLnTx/>
                  <a:uFillTx/>
                  <a:latin typeface="Arial" panose="020B0604020202020204"/>
                  <a:ea typeface="+mn-ea"/>
                  <a:cs typeface="+mn-cs"/>
                </a:rPr>
                <a:t> </a:t>
              </a:r>
              <a:br>
                <a:rPr kumimoji="0" lang="de-DE" sz="1800" b="1" i="0" u="none" strike="noStrike" kern="1200" cap="none" spc="0" normalizeH="0" baseline="0" noProof="0" dirty="0">
                  <a:ln>
                    <a:noFill/>
                  </a:ln>
                  <a:solidFill>
                    <a:srgbClr val="D9D8D6"/>
                  </a:solidFill>
                  <a:effectLst/>
                  <a:uLnTx/>
                  <a:uFillTx/>
                  <a:latin typeface="Arial" panose="020B0604020202020204"/>
                  <a:ea typeface="+mn-ea"/>
                  <a:cs typeface="+mn-cs"/>
                </a:rPr>
              </a:b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HR, 0.9 (95%CI: 0.11</a:t>
              </a:r>
              <a:r>
                <a:rPr kumimoji="0" lang="mr-IN" sz="1800" b="1" i="0" u="none" strike="noStrike" kern="1200" cap="none" spc="0" normalizeH="0" baseline="0" noProof="0" dirty="0">
                  <a:ln>
                    <a:noFill/>
                  </a:ln>
                  <a:solidFill>
                    <a:srgbClr val="002060"/>
                  </a:solidFill>
                  <a:effectLst/>
                  <a:uLnTx/>
                  <a:uFillTx/>
                  <a:latin typeface="Arial" panose="020B0604020202020204"/>
                  <a:ea typeface="+mn-ea"/>
                  <a:cs typeface="Mangal" panose="02040503050203030202" pitchFamily="18" charset="0"/>
                </a:rPr>
                <a:t>–</a:t>
              </a: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7.59)</a:t>
              </a:r>
            </a:p>
          </p:txBody>
        </p:sp>
      </p:grpSp>
      <p:grpSp>
        <p:nvGrpSpPr>
          <p:cNvPr id="17" name="Group 16">
            <a:extLst>
              <a:ext uri="{FF2B5EF4-FFF2-40B4-BE49-F238E27FC236}">
                <a16:creationId xmlns:a16="http://schemas.microsoft.com/office/drawing/2014/main" id="{0694A2D4-66A7-447D-EC7D-8C163EC929EF}"/>
              </a:ext>
            </a:extLst>
          </p:cNvPr>
          <p:cNvGrpSpPr/>
          <p:nvPr/>
        </p:nvGrpSpPr>
        <p:grpSpPr>
          <a:xfrm>
            <a:off x="4380999" y="1141021"/>
            <a:ext cx="3809999" cy="4145872"/>
            <a:chOff x="4244366" y="1141021"/>
            <a:chExt cx="3809999" cy="4145872"/>
          </a:xfrm>
        </p:grpSpPr>
        <p:pic>
          <p:nvPicPr>
            <p:cNvPr id="34" name="Bild 5" descr="Bildschirmfoto 2021-07-14 um 17.21.05.png">
              <a:extLst>
                <a:ext uri="{FF2B5EF4-FFF2-40B4-BE49-F238E27FC236}">
                  <a16:creationId xmlns:a16="http://schemas.microsoft.com/office/drawing/2014/main" id="{57D50A43-01DE-4C19-B3E6-836DF2A4B393}"/>
                </a:ext>
              </a:extLst>
            </p:cNvPr>
            <p:cNvPicPr preferRelativeResize="0">
              <a:picLocks/>
            </p:cNvPicPr>
            <p:nvPr/>
          </p:nvPicPr>
          <p:blipFill>
            <a:blip r:embed="rId5" cstate="email">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4244366" y="1474078"/>
              <a:ext cx="3809999" cy="3339663"/>
            </a:xfrm>
            <a:prstGeom prst="rect">
              <a:avLst/>
            </a:prstGeom>
            <a:ln>
              <a:solidFill>
                <a:schemeClr val="tx1"/>
              </a:solidFill>
            </a:ln>
          </p:spPr>
        </p:pic>
        <p:sp>
          <p:nvSpPr>
            <p:cNvPr id="13" name="Textfeld 12"/>
            <p:cNvSpPr txBox="1"/>
            <p:nvPr/>
          </p:nvSpPr>
          <p:spPr>
            <a:xfrm>
              <a:off x="4457263" y="1141021"/>
              <a:ext cx="31514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060"/>
                  </a:solidFill>
                  <a:effectLst/>
                  <a:uLnTx/>
                  <a:uFillTx/>
                  <a:latin typeface="Arial" panose="020B0604020202020204"/>
                  <a:ea typeface="+mn-ea"/>
                  <a:cs typeface="+mn-cs"/>
                </a:rPr>
                <a:t>Keynote-042 (TPS ≥1%)</a:t>
              </a:r>
              <a:r>
                <a:rPr kumimoji="0" lang="de-DE" sz="1600" b="1" i="0" u="none" strike="noStrike" kern="1200" cap="none" spc="0" normalizeH="0" baseline="30000" noProof="0" dirty="0">
                  <a:ln>
                    <a:noFill/>
                  </a:ln>
                  <a:solidFill>
                    <a:srgbClr val="002060"/>
                  </a:solidFill>
                  <a:effectLst/>
                  <a:uLnTx/>
                  <a:uFillTx/>
                  <a:latin typeface="Arial" panose="020B0604020202020204"/>
                  <a:ea typeface="+mn-ea"/>
                  <a:cs typeface="+mn-cs"/>
                </a:rPr>
                <a:t>2</a:t>
              </a:r>
              <a:endParaRPr kumimoji="0" lang="de-DE" sz="16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20" name="Abgerundetes Rechteck 13">
              <a:extLst>
                <a:ext uri="{FF2B5EF4-FFF2-40B4-BE49-F238E27FC236}">
                  <a16:creationId xmlns:a16="http://schemas.microsoft.com/office/drawing/2014/main" id="{1D6FF034-F8DD-49CF-9496-473C89515F8C}"/>
                </a:ext>
              </a:extLst>
            </p:cNvPr>
            <p:cNvSpPr/>
            <p:nvPr/>
          </p:nvSpPr>
          <p:spPr>
            <a:xfrm>
              <a:off x="4249917" y="4942619"/>
              <a:ext cx="3600000" cy="288000"/>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3" name="Abgerundetes Rechteck 10">
              <a:extLst>
                <a:ext uri="{FF2B5EF4-FFF2-40B4-BE49-F238E27FC236}">
                  <a16:creationId xmlns:a16="http://schemas.microsoft.com/office/drawing/2014/main" id="{63F4AC79-0EF0-4CF6-8CED-CD64203A1ED3}"/>
                </a:ext>
              </a:extLst>
            </p:cNvPr>
            <p:cNvSpPr/>
            <p:nvPr/>
          </p:nvSpPr>
          <p:spPr>
            <a:xfrm>
              <a:off x="4282529" y="2380103"/>
              <a:ext cx="3744000" cy="210207"/>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12" name="Textfeld 11"/>
            <p:cNvSpPr txBox="1"/>
            <p:nvPr/>
          </p:nvSpPr>
          <p:spPr>
            <a:xfrm>
              <a:off x="4398198" y="4640562"/>
              <a:ext cx="3600000" cy="646331"/>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b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HR, 1.00 (95%CI: 0.73</a:t>
              </a:r>
              <a:r>
                <a:rPr kumimoji="0" lang="mr-IN" sz="1800" b="1" i="0" u="none" strike="noStrike" kern="1200" cap="none" spc="0" normalizeH="0" baseline="0" noProof="0" dirty="0">
                  <a:ln>
                    <a:noFill/>
                  </a:ln>
                  <a:solidFill>
                    <a:srgbClr val="002060"/>
                  </a:solidFill>
                  <a:effectLst/>
                  <a:uLnTx/>
                  <a:uFillTx/>
                  <a:latin typeface="Arial" panose="020B0604020202020204"/>
                  <a:ea typeface="+mn-ea"/>
                  <a:cs typeface="Mangal" panose="02040503050203030202" pitchFamily="18" charset="0"/>
                </a:rPr>
                <a:t>–</a:t>
              </a: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1.37)</a:t>
              </a:r>
            </a:p>
          </p:txBody>
        </p:sp>
      </p:grpSp>
      <p:grpSp>
        <p:nvGrpSpPr>
          <p:cNvPr id="22" name="Group 21">
            <a:extLst>
              <a:ext uri="{FF2B5EF4-FFF2-40B4-BE49-F238E27FC236}">
                <a16:creationId xmlns:a16="http://schemas.microsoft.com/office/drawing/2014/main" id="{7559808C-A92D-6A76-1ADA-9088D5CA70EB}"/>
              </a:ext>
            </a:extLst>
          </p:cNvPr>
          <p:cNvGrpSpPr/>
          <p:nvPr/>
        </p:nvGrpSpPr>
        <p:grpSpPr>
          <a:xfrm>
            <a:off x="8302294" y="1151341"/>
            <a:ext cx="3781100" cy="4131475"/>
            <a:chOff x="8165661" y="1151341"/>
            <a:chExt cx="3781100" cy="4131475"/>
          </a:xfrm>
        </p:grpSpPr>
        <p:pic>
          <p:nvPicPr>
            <p:cNvPr id="7" name="Bild 6" descr="Bildschirmfoto 2021-07-14 um 17.29.00.png"/>
            <p:cNvPicPr preferRelativeResize="0">
              <a:picLocks/>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8165661" y="1482781"/>
              <a:ext cx="3696139" cy="3339663"/>
            </a:xfrm>
            <a:prstGeom prst="rect">
              <a:avLst/>
            </a:prstGeom>
            <a:ln>
              <a:solidFill>
                <a:schemeClr val="tx1"/>
              </a:solidFill>
            </a:ln>
          </p:spPr>
        </p:pic>
        <p:sp>
          <p:nvSpPr>
            <p:cNvPr id="14" name="Abgerundetes Rechteck 13"/>
            <p:cNvSpPr/>
            <p:nvPr/>
          </p:nvSpPr>
          <p:spPr>
            <a:xfrm>
              <a:off x="8241863" y="3293064"/>
              <a:ext cx="3626069" cy="144000"/>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6" name="Textfeld 15"/>
            <p:cNvSpPr txBox="1"/>
            <p:nvPr/>
          </p:nvSpPr>
          <p:spPr>
            <a:xfrm>
              <a:off x="8600968" y="1151341"/>
              <a:ext cx="3345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060"/>
                  </a:solidFill>
                  <a:effectLst/>
                  <a:uLnTx/>
                  <a:uFillTx/>
                  <a:latin typeface="Arial" panose="020B0604020202020204"/>
                  <a:ea typeface="+mn-ea"/>
                  <a:cs typeface="+mn-cs"/>
                </a:rPr>
                <a:t>IMpower 110 (TC3/IC3)</a:t>
              </a:r>
              <a:r>
                <a:rPr kumimoji="0" lang="de-DE" sz="1600" b="1" i="0" u="none" strike="noStrike" kern="1200" cap="none" spc="0" normalizeH="0" baseline="30000" noProof="0" dirty="0">
                  <a:ln>
                    <a:noFill/>
                  </a:ln>
                  <a:solidFill>
                    <a:srgbClr val="002060"/>
                  </a:solidFill>
                  <a:effectLst/>
                  <a:uLnTx/>
                  <a:uFillTx/>
                  <a:latin typeface="Arial" panose="020B0604020202020204"/>
                  <a:ea typeface="+mn-ea"/>
                  <a:cs typeface="+mn-cs"/>
                </a:rPr>
                <a:t>3</a:t>
              </a:r>
              <a:endParaRPr kumimoji="0" lang="de-DE" sz="16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9" name="Abgerundetes Rechteck 13">
              <a:extLst>
                <a:ext uri="{FF2B5EF4-FFF2-40B4-BE49-F238E27FC236}">
                  <a16:creationId xmlns:a16="http://schemas.microsoft.com/office/drawing/2014/main" id="{48B23D90-B75C-4FF3-80B9-D4583B32478B}"/>
                </a:ext>
              </a:extLst>
            </p:cNvPr>
            <p:cNvSpPr/>
            <p:nvPr/>
          </p:nvSpPr>
          <p:spPr>
            <a:xfrm>
              <a:off x="8241863" y="4942619"/>
              <a:ext cx="3600000" cy="288000"/>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5" name="Textfeld 14"/>
            <p:cNvSpPr txBox="1"/>
            <p:nvPr/>
          </p:nvSpPr>
          <p:spPr>
            <a:xfrm>
              <a:off x="8261800" y="4636485"/>
              <a:ext cx="3600000" cy="646331"/>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D9D8D6"/>
                  </a:solidFill>
                  <a:effectLst/>
                  <a:uLnTx/>
                  <a:uFillTx/>
                  <a:latin typeface="Arial" panose="020B0604020202020204"/>
                  <a:ea typeface="+mn-ea"/>
                  <a:cs typeface="+mn-cs"/>
                </a:rPr>
                <a:t> </a:t>
              </a:r>
              <a:br>
                <a:rPr kumimoji="0" lang="de-DE" sz="1800" b="1" i="0" u="none" strike="noStrike" kern="1200" cap="none" spc="0" normalizeH="0" baseline="0" noProof="0" dirty="0">
                  <a:ln>
                    <a:noFill/>
                  </a:ln>
                  <a:solidFill>
                    <a:srgbClr val="D9D8D6"/>
                  </a:solidFill>
                  <a:effectLst/>
                  <a:uLnTx/>
                  <a:uFillTx/>
                  <a:latin typeface="Arial" panose="020B0604020202020204"/>
                  <a:ea typeface="+mn-ea"/>
                  <a:cs typeface="+mn-cs"/>
                </a:rPr>
              </a:b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HR, 1.83 (95%CI: 0.63</a:t>
              </a:r>
              <a:r>
                <a:rPr kumimoji="0" lang="mr-IN" sz="1800" b="1" i="0" u="none" strike="noStrike" kern="1200" cap="none" spc="0" normalizeH="0" baseline="0" noProof="0" dirty="0">
                  <a:ln>
                    <a:noFill/>
                  </a:ln>
                  <a:solidFill>
                    <a:srgbClr val="002060"/>
                  </a:solidFill>
                  <a:effectLst/>
                  <a:uLnTx/>
                  <a:uFillTx/>
                  <a:latin typeface="Arial" panose="020B0604020202020204"/>
                  <a:ea typeface="+mn-ea"/>
                  <a:cs typeface="Mangal" panose="02040503050203030202" pitchFamily="18" charset="0"/>
                </a:rPr>
                <a:t>–</a:t>
              </a:r>
              <a:r>
                <a:rPr kumimoji="0" lang="de-DE" sz="1800" b="1" i="0" u="none" strike="noStrike" kern="1200" cap="none" spc="0" normalizeH="0" baseline="0" noProof="0" dirty="0">
                  <a:ln>
                    <a:noFill/>
                  </a:ln>
                  <a:solidFill>
                    <a:srgbClr val="002060"/>
                  </a:solidFill>
                  <a:effectLst/>
                  <a:uLnTx/>
                  <a:uFillTx/>
                  <a:latin typeface="Arial" panose="020B0604020202020204"/>
                  <a:ea typeface="+mn-ea"/>
                  <a:cs typeface="+mn-cs"/>
                </a:rPr>
                <a:t>5.31)</a:t>
              </a:r>
            </a:p>
          </p:txBody>
        </p:sp>
      </p:grpSp>
      <p:sp>
        <p:nvSpPr>
          <p:cNvPr id="2" name="Slide Number Placeholder 2">
            <a:extLst>
              <a:ext uri="{FF2B5EF4-FFF2-40B4-BE49-F238E27FC236}">
                <a16:creationId xmlns:a16="http://schemas.microsoft.com/office/drawing/2014/main" id="{BD0F9C5B-D6EC-E1CF-B776-E785F1E8857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D993FE04-8588-7681-B9D0-BA95813B7F6C}"/>
              </a:ext>
            </a:extLst>
          </p:cNvPr>
          <p:cNvSpPr txBox="1"/>
          <p:nvPr/>
        </p:nvSpPr>
        <p:spPr>
          <a:xfrm>
            <a:off x="768530" y="6015892"/>
            <a:ext cx="10654939"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HR, hazard ratio; IC, immune cell;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TC, tumor cell; 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1) Reck M et al. J Clin Oncol. 2019;37(7):537-546; 2) Lopes G et al. Presented at ASCO Annual Meeting; June 1-5, 2018. Abstract LBA4 (Accessed 05 August 2024). Available at: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hlinkClick r:id="rId9"/>
              </a:rPr>
              <a:t>https://psmo.org.ph/wp-content/uploads/2019/04/Non-Small-Cell-Lung-Carcinoma-Abstract-Presentation-C.pdf</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3) Herbst R et al</a:t>
            </a:r>
            <a:r>
              <a:rPr kumimoji="0" lang="sv-SE" sz="900" b="0" i="0" u="none" strike="noStrike" kern="1200" cap="none" spc="0" normalizeH="0" baseline="0" noProof="0">
                <a:ln>
                  <a:noFill/>
                </a:ln>
                <a:solidFill>
                  <a:srgbClr val="283349"/>
                </a:solidFill>
                <a:effectLst/>
                <a:uLnTx/>
                <a:uFillTx/>
                <a:latin typeface="Arial" panose="020B0604020202020204"/>
                <a:ea typeface="+mn-ea"/>
                <a:cs typeface="+mn-cs"/>
              </a:rPr>
              <a:t> N Engl J Med. 2020;383(14):1328-1339</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(supplementary appendix).</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788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A28C751-BB57-0533-2516-7126DBA19AC9}"/>
              </a:ext>
            </a:extLst>
          </p:cNvPr>
          <p:cNvSpPr>
            <a:spLocks noGrp="1"/>
          </p:cNvSpPr>
          <p:nvPr>
            <p:ph type="ctrTitle"/>
          </p:nvPr>
        </p:nvSpPr>
        <p:spPr/>
        <p:txBody>
          <a:bodyPr/>
          <a:lstStyle/>
          <a:p>
            <a:r>
              <a:rPr lang="de-DE" dirty="0" err="1"/>
              <a:t>Immunotherapy</a:t>
            </a:r>
            <a:r>
              <a:rPr lang="de-DE" dirty="0"/>
              <a:t> in </a:t>
            </a:r>
            <a:r>
              <a:rPr lang="de-DE" dirty="0" err="1"/>
              <a:t>oncogene-addicted</a:t>
            </a:r>
            <a:r>
              <a:rPr lang="de-DE" dirty="0"/>
              <a:t> NSCLC</a:t>
            </a:r>
          </a:p>
        </p:txBody>
      </p:sp>
      <p:sp>
        <p:nvSpPr>
          <p:cNvPr id="7" name="Textfeld 6">
            <a:extLst>
              <a:ext uri="{FF2B5EF4-FFF2-40B4-BE49-F238E27FC236}">
                <a16:creationId xmlns:a16="http://schemas.microsoft.com/office/drawing/2014/main" id="{F744B1AB-BD40-C0E9-877E-41CB6E5EA0AF}"/>
              </a:ext>
            </a:extLst>
          </p:cNvPr>
          <p:cNvSpPr txBox="1"/>
          <p:nvPr/>
        </p:nvSpPr>
        <p:spPr>
          <a:xfrm>
            <a:off x="1763063" y="5565662"/>
            <a:ext cx="87893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ORR: 0-24.3%, mPFS: 1.8-4.7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months</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 (IMMUNOTARGET study)</a:t>
            </a:r>
          </a:p>
        </p:txBody>
      </p:sp>
      <p:grpSp>
        <p:nvGrpSpPr>
          <p:cNvPr id="3" name="Group 2">
            <a:extLst>
              <a:ext uri="{FF2B5EF4-FFF2-40B4-BE49-F238E27FC236}">
                <a16:creationId xmlns:a16="http://schemas.microsoft.com/office/drawing/2014/main" id="{C85D2BC7-BB8B-9C78-E696-A56C850AC3BB}"/>
              </a:ext>
            </a:extLst>
          </p:cNvPr>
          <p:cNvGrpSpPr/>
          <p:nvPr/>
        </p:nvGrpSpPr>
        <p:grpSpPr>
          <a:xfrm>
            <a:off x="1543397" y="1179500"/>
            <a:ext cx="9008990" cy="4367325"/>
            <a:chOff x="1543396" y="1379196"/>
            <a:chExt cx="9105207" cy="4671108"/>
          </a:xfrm>
        </p:grpSpPr>
        <p:pic>
          <p:nvPicPr>
            <p:cNvPr id="6" name="Grafik 5">
              <a:extLst>
                <a:ext uri="{FF2B5EF4-FFF2-40B4-BE49-F238E27FC236}">
                  <a16:creationId xmlns:a16="http://schemas.microsoft.com/office/drawing/2014/main" id="{C8C461F8-6BAB-5213-F181-8BF074F138D8}"/>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1543396" y="1379196"/>
              <a:ext cx="9105207" cy="4671108"/>
            </a:xfrm>
            <a:prstGeom prst="rect">
              <a:avLst/>
            </a:prstGeom>
            <a:ln>
              <a:solidFill>
                <a:srgbClr val="002060"/>
              </a:solidFill>
            </a:ln>
          </p:spPr>
        </p:pic>
        <p:sp>
          <p:nvSpPr>
            <p:cNvPr id="9" name="Abgerundetes Rechteck 8">
              <a:extLst>
                <a:ext uri="{FF2B5EF4-FFF2-40B4-BE49-F238E27FC236}">
                  <a16:creationId xmlns:a16="http://schemas.microsoft.com/office/drawing/2014/main" id="{08D51510-4E6D-74C4-CE6D-1FD92298F4D5}"/>
                </a:ext>
              </a:extLst>
            </p:cNvPr>
            <p:cNvSpPr/>
            <p:nvPr/>
          </p:nvSpPr>
          <p:spPr>
            <a:xfrm>
              <a:off x="1663479" y="4619501"/>
              <a:ext cx="8865976" cy="4393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
        <p:nvSpPr>
          <p:cNvPr id="2" name="Slide Number Placeholder 2">
            <a:extLst>
              <a:ext uri="{FF2B5EF4-FFF2-40B4-BE49-F238E27FC236}">
                <a16:creationId xmlns:a16="http://schemas.microsoft.com/office/drawing/2014/main" id="{4E9294EF-1263-1D28-3A84-07F63FFC0C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612ECC2-EAAC-5D1C-2991-2A80FD94971E}"/>
              </a:ext>
            </a:extLst>
          </p:cNvPr>
          <p:cNvSpPr txBox="1"/>
          <p:nvPr/>
        </p:nvSpPr>
        <p:spPr>
          <a:xfrm>
            <a:off x="768530" y="615439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ICI, immune checkpoint inhibitor; mPFS, median progression-free survival; NSCLC, non-small cell lung cancer; ORR, overall response rate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Vokes </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N et al. </a:t>
            </a:r>
            <a:r>
              <a:rPr kumimoji="0" lang="da-DK" sz="900" b="0" i="0" u="none" strike="noStrike" kern="1200" cap="none" spc="0" normalizeH="0" baseline="0" noProof="0" dirty="0" err="1">
                <a:ln>
                  <a:noFill/>
                </a:ln>
                <a:solidFill>
                  <a:srgbClr val="283349"/>
                </a:solidFill>
                <a:effectLst/>
                <a:uLnTx/>
                <a:uFillTx/>
                <a:latin typeface="Arial" panose="020B0604020202020204"/>
                <a:ea typeface="+mn-ea"/>
                <a:cs typeface="+mn-cs"/>
              </a:rPr>
              <a:t>Ther</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a-DK" sz="900" b="0" i="0" u="none" strike="noStrike" kern="1200" cap="none" spc="0" normalizeH="0" baseline="0" noProof="0" dirty="0" err="1">
                <a:ln>
                  <a:noFill/>
                </a:ln>
                <a:solidFill>
                  <a:srgbClr val="283349"/>
                </a:solidFill>
                <a:effectLst/>
                <a:uLnTx/>
                <a:uFillTx/>
                <a:latin typeface="Arial" panose="020B0604020202020204"/>
                <a:ea typeface="+mn-ea"/>
                <a:cs typeface="+mn-cs"/>
              </a:rPr>
              <a:t>Adv</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 Med </a:t>
            </a:r>
            <a:r>
              <a:rPr kumimoji="0" lang="da-DK" sz="900" b="0" i="0" u="none" strike="noStrike" kern="1200" cap="none" spc="0" normalizeH="0" baseline="0" noProof="0" dirty="0" err="1">
                <a:ln>
                  <a:noFill/>
                </a:ln>
                <a:solidFill>
                  <a:srgbClr val="283349"/>
                </a:solidFill>
                <a:effectLst/>
                <a:uLnTx/>
                <a:uFillTx/>
                <a:latin typeface="Arial" panose="020B0604020202020204"/>
                <a:ea typeface="+mn-ea"/>
                <a:cs typeface="+mn-cs"/>
              </a:rPr>
              <a:t>Oncol</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2023;15:17588359231161409.</a:t>
            </a:r>
            <a:endParaRPr kumimoji="0" lang="en-US" sz="900" b="0" i="0" u="none" strike="sngStrike" kern="1200" cap="none" spc="0" normalizeH="0" baseline="0" noProof="0" dirty="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398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rPr>
              <a:t>the</a:t>
            </a:r>
            <a:r>
              <a:rPr kumimoji="0" lang="de-CH" sz="1400" b="0" i="0" u="none" strike="noStrike" kern="1200" cap="none" spc="0" normalizeH="0" baseline="0" noProof="0">
                <a:ln>
                  <a:noFill/>
                </a:ln>
                <a:solidFill>
                  <a:srgbClr val="00001F"/>
                </a:solidFill>
                <a:effectLst/>
                <a:uLnTx/>
                <a:uFillTx/>
                <a:latin typeface="Raleway-Medium"/>
                <a:ea typeface="+mn-ea"/>
                <a:cs typeface="+mn-cs"/>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rPr>
              <a:t> </a:t>
            </a:r>
            <a:r>
              <a:rPr kumimoji="0" lang="en-US" sz="1400" b="0" i="0" u="none" strike="noStrike" kern="1200" cap="none" spc="0" normalizeH="0" baseline="0" noProof="0">
                <a:ln>
                  <a:noFill/>
                </a:ln>
                <a:solidFill>
                  <a:srgbClr val="00001F"/>
                </a:solidFill>
                <a:effectLst/>
                <a:uLnTx/>
                <a:uFillTx/>
                <a:latin typeface="Raleway-Medium"/>
                <a:ea typeface="+mn-ea"/>
                <a:cs typeface="+mn-cs"/>
              </a:rPr>
              <a:t>and help BeiGene to better meet your educational needs in the future.</a:t>
            </a:r>
          </a:p>
        </p:txBody>
      </p:sp>
      <p:pic>
        <p:nvPicPr>
          <p:cNvPr id="5" name="Picture 4">
            <a:extLst>
              <a:ext uri="{FF2B5EF4-FFF2-40B4-BE49-F238E27FC236}">
                <a16:creationId xmlns:a16="http://schemas.microsoft.com/office/drawing/2014/main" id="{2EDAD0D7-00C3-FC27-6EBB-EE4BE8191046}"/>
              </a:ext>
            </a:extLst>
          </p:cNvPr>
          <p:cNvPicPr>
            <a:picLocks noChangeAspect="1"/>
          </p:cNvPicPr>
          <p:nvPr/>
        </p:nvPicPr>
        <p:blipFill>
          <a:blip r:embed="rId2"/>
          <a:stretch>
            <a:fillRect/>
          </a:stretch>
        </p:blipFill>
        <p:spPr>
          <a:xfrm>
            <a:off x="5075553" y="3110404"/>
            <a:ext cx="2040893" cy="2040893"/>
          </a:xfrm>
          <a:prstGeom prst="rect">
            <a:avLst/>
          </a:prstGeom>
        </p:spPr>
      </p:pic>
    </p:spTree>
    <p:extLst>
      <p:ext uri="{BB962C8B-B14F-4D97-AF65-F5344CB8AC3E}">
        <p14:creationId xmlns:p14="http://schemas.microsoft.com/office/powerpoint/2010/main" val="85388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33C9F77-0E69-1BE8-A01F-0DDE68807A08}"/>
              </a:ext>
            </a:extLst>
          </p:cNvPr>
          <p:cNvSpPr>
            <a:spLocks noGrp="1"/>
          </p:cNvSpPr>
          <p:nvPr>
            <p:ph type="ctrTitle"/>
          </p:nvPr>
        </p:nvSpPr>
        <p:spPr/>
        <p:txBody>
          <a:bodyPr/>
          <a:lstStyle/>
          <a:p>
            <a:r>
              <a:rPr lang="de-DE" sz="2800" dirty="0"/>
              <a:t>German Network Data on </a:t>
            </a:r>
            <a:r>
              <a:rPr lang="de-DE" sz="2800" i="1" dirty="0"/>
              <a:t>KRAS</a:t>
            </a:r>
            <a:r>
              <a:rPr lang="de-DE" sz="2800" dirty="0"/>
              <a:t>/</a:t>
            </a:r>
            <a:r>
              <a:rPr lang="de-DE" sz="2800" i="1" dirty="0"/>
              <a:t>TP53</a:t>
            </a:r>
            <a:r>
              <a:rPr lang="de-DE" sz="2800" dirty="0"/>
              <a:t> + PD-L1 </a:t>
            </a:r>
            <a:r>
              <a:rPr lang="de-DE" dirty="0"/>
              <a:t>≥ </a:t>
            </a:r>
            <a:r>
              <a:rPr lang="de-DE" sz="2800" dirty="0"/>
              <a:t>50% </a:t>
            </a:r>
            <a:br>
              <a:rPr lang="de-DE" sz="2800" dirty="0"/>
            </a:br>
            <a:r>
              <a:rPr lang="de-DE" sz="2800" dirty="0"/>
              <a:t>and </a:t>
            </a:r>
            <a:r>
              <a:rPr lang="de-DE" sz="2800"/>
              <a:t>IO monotherapy</a:t>
            </a:r>
            <a:endParaRPr lang="de-DE" dirty="0"/>
          </a:p>
        </p:txBody>
      </p:sp>
      <p:sp>
        <p:nvSpPr>
          <p:cNvPr id="2" name="Slide Number Placeholder 2">
            <a:extLst>
              <a:ext uri="{FF2B5EF4-FFF2-40B4-BE49-F238E27FC236}">
                <a16:creationId xmlns:a16="http://schemas.microsoft.com/office/drawing/2014/main" id="{749BEFD5-A499-C9E1-607F-943ABACA4E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F1D72EA-048D-D709-49DA-10863960EA7B}"/>
              </a:ext>
            </a:extLst>
          </p:cNvPr>
          <p:cNvSpPr txBox="1"/>
          <p:nvPr/>
        </p:nvSpPr>
        <p:spPr>
          <a:xfrm>
            <a:off x="768530" y="6200950"/>
            <a:ext cx="10654939"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ICI, immune checkpoint inhibitor</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IFN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sym typeface="Symbol" panose="05050102010706020507" pitchFamily="18" charset="2"/>
              </a:rPr>
              <a:t>, interferon gamma; </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1" u="none" strike="noStrike" kern="1200" cap="none" spc="0" normalizeH="0" baseline="0" noProof="0" dirty="0">
                <a:ln>
                  <a:noFill/>
                </a:ln>
                <a:solidFill>
                  <a:srgbClr val="283349"/>
                </a:solidFill>
                <a:effectLst/>
                <a:uLnTx/>
                <a:uFillTx/>
                <a:latin typeface="Arial" panose="020B0604020202020204"/>
                <a:ea typeface="+mn-ea"/>
                <a:cs typeface="+mn-cs"/>
              </a:rPr>
              <a:t>KRAS</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Kirsten rat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sarcoma</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virus; ORR, overall response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rate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PD-L1,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programmed</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cell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death</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-ligand 1; PFS,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progression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-free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suvival</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TCGA, The Cancer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Genome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Atlas; TME, tumor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microenvironment</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1" u="none" strike="noStrike" kern="1200" cap="none" spc="0" normalizeH="0" baseline="0" noProof="0" dirty="0">
                <a:ln>
                  <a:noFill/>
                </a:ln>
                <a:solidFill>
                  <a:srgbClr val="283349"/>
                </a:solidFill>
                <a:effectLst/>
                <a:uLnTx/>
                <a:uFillTx/>
                <a:latin typeface="Arial" panose="020B0604020202020204"/>
                <a:ea typeface="+mn-ea"/>
                <a:cs typeface="+mn-cs"/>
              </a:rPr>
              <a:t>TP53</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tumor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protein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Bischoff </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P et al. </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J </a:t>
            </a:r>
            <a:r>
              <a:rPr kumimoji="0" lang="en-US" sz="900" b="0" i="0" u="none" strike="noStrike" kern="1200" cap="none" spc="0" normalizeH="0" baseline="0" noProof="0" dirty="0" err="1">
                <a:ln>
                  <a:noFill/>
                </a:ln>
                <a:solidFill>
                  <a:srgbClr val="283349"/>
                </a:solidFill>
                <a:effectLst/>
                <a:uLnTx/>
                <a:uFillTx/>
                <a:latin typeface="Arial" panose="020B0604020202020204"/>
                <a:ea typeface="+mn-ea"/>
                <a:cs typeface="+mn-cs"/>
              </a:rPr>
              <a:t>Thorac</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 Oncol. 2024;19(5):803-817</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15" name="Main graphic">
            <a:extLst>
              <a:ext uri="{FF2B5EF4-FFF2-40B4-BE49-F238E27FC236}">
                <a16:creationId xmlns:a16="http://schemas.microsoft.com/office/drawing/2014/main" id="{18930003-EC3C-4A2A-C029-07F91A23BEDB}"/>
              </a:ext>
            </a:extLst>
          </p:cNvPr>
          <p:cNvPicPr>
            <a:picLocks noChangeAspect="1"/>
          </p:cNvPicPr>
          <p:nvPr/>
        </p:nvPicPr>
        <p:blipFill rotWithShape="1">
          <a:blip r:embed="rId2"/>
          <a:srcRect t="15323" b="7810"/>
          <a:stretch/>
        </p:blipFill>
        <p:spPr>
          <a:xfrm>
            <a:off x="1008278" y="1120701"/>
            <a:ext cx="10175444" cy="4981956"/>
          </a:xfrm>
          <a:prstGeom prst="rect">
            <a:avLst/>
          </a:prstGeom>
          <a:ln>
            <a:noFill/>
          </a:ln>
        </p:spPr>
      </p:pic>
    </p:spTree>
    <p:extLst>
      <p:ext uri="{BB962C8B-B14F-4D97-AF65-F5344CB8AC3E}">
        <p14:creationId xmlns:p14="http://schemas.microsoft.com/office/powerpoint/2010/main" val="396542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1D048D5-B3E2-B27A-475C-EC0D4047BDF9}"/>
              </a:ext>
            </a:extLst>
          </p:cNvPr>
          <p:cNvSpPr>
            <a:spLocks noGrp="1"/>
          </p:cNvSpPr>
          <p:nvPr>
            <p:ph type="ctrTitle"/>
          </p:nvPr>
        </p:nvSpPr>
        <p:spPr>
          <a:xfrm>
            <a:off x="463138" y="190004"/>
            <a:ext cx="11625943" cy="919957"/>
          </a:xfrm>
        </p:spPr>
        <p:txBody>
          <a:bodyPr/>
          <a:lstStyle/>
          <a:p>
            <a:pPr algn="ctr"/>
            <a:r>
              <a:rPr lang="de-DE" dirty="0"/>
              <a:t>Impact of </a:t>
            </a:r>
            <a:r>
              <a:rPr lang="de-DE" dirty="0" err="1"/>
              <a:t>very</a:t>
            </a:r>
            <a:r>
              <a:rPr lang="de-DE" dirty="0"/>
              <a:t> high PD-L1 </a:t>
            </a:r>
            <a:r>
              <a:rPr lang="de-DE" dirty="0" err="1"/>
              <a:t>expression</a:t>
            </a:r>
            <a:r>
              <a:rPr lang="de-DE" dirty="0"/>
              <a:t> (</a:t>
            </a:r>
            <a:r>
              <a:rPr lang="de-DE" sz="2400" dirty="0"/>
              <a:t>≥ </a:t>
            </a:r>
            <a:r>
              <a:rPr lang="de-DE" dirty="0"/>
              <a:t>90%) on IO monotherapy</a:t>
            </a:r>
          </a:p>
        </p:txBody>
      </p:sp>
      <p:pic>
        <p:nvPicPr>
          <p:cNvPr id="6" name="Grafik 5">
            <a:extLst>
              <a:ext uri="{FF2B5EF4-FFF2-40B4-BE49-F238E27FC236}">
                <a16:creationId xmlns:a16="http://schemas.microsoft.com/office/drawing/2014/main" id="{626112E7-A116-F760-67D9-6AC2A1728943}"/>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655191" y="1114537"/>
            <a:ext cx="7772400" cy="2693283"/>
          </a:xfrm>
          <a:prstGeom prst="rect">
            <a:avLst/>
          </a:prstGeom>
          <a:ln>
            <a:solidFill>
              <a:schemeClr val="accent2">
                <a:lumMod val="75000"/>
              </a:schemeClr>
            </a:solidFill>
          </a:ln>
        </p:spPr>
      </p:pic>
      <p:pic>
        <p:nvPicPr>
          <p:cNvPr id="7" name="Grafik 6">
            <a:extLst>
              <a:ext uri="{FF2B5EF4-FFF2-40B4-BE49-F238E27FC236}">
                <a16:creationId xmlns:a16="http://schemas.microsoft.com/office/drawing/2014/main" id="{644E6483-A400-9F4D-2772-BA2525757AD4}"/>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1585174" y="4025613"/>
            <a:ext cx="6522156" cy="2122311"/>
          </a:xfrm>
          <a:prstGeom prst="rect">
            <a:avLst/>
          </a:prstGeom>
          <a:ln>
            <a:solidFill>
              <a:schemeClr val="accent2">
                <a:lumMod val="75000"/>
              </a:schemeClr>
            </a:solidFill>
          </a:ln>
        </p:spPr>
      </p:pic>
      <p:sp>
        <p:nvSpPr>
          <p:cNvPr id="8" name="Textfeld 7">
            <a:extLst>
              <a:ext uri="{FF2B5EF4-FFF2-40B4-BE49-F238E27FC236}">
                <a16:creationId xmlns:a16="http://schemas.microsoft.com/office/drawing/2014/main" id="{DAA61A5C-E6AF-9F7E-4AAE-95C0DEE63E1A}"/>
              </a:ext>
            </a:extLst>
          </p:cNvPr>
          <p:cNvSpPr txBox="1"/>
          <p:nvPr/>
        </p:nvSpPr>
        <p:spPr>
          <a:xfrm>
            <a:off x="8850489" y="1226931"/>
            <a:ext cx="292382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70C0"/>
                </a:solidFill>
                <a:effectLst/>
                <a:uLnTx/>
                <a:uFillTx/>
                <a:latin typeface="Arial" panose="020B0604020202020204"/>
                <a:ea typeface="+mn-ea"/>
                <a:cs typeface="+mn-cs"/>
              </a:rPr>
              <a:t>EMpower</a:t>
            </a:r>
            <a:r>
              <a:rPr kumimoji="0" lang="de-DE" sz="1800" b="1" i="0" u="none" strike="noStrike" kern="1200" cap="none" spc="0" normalizeH="0" baseline="0" noProof="0" dirty="0">
                <a:ln>
                  <a:noFill/>
                </a:ln>
                <a:solidFill>
                  <a:srgbClr val="0070C0"/>
                </a:solidFill>
                <a:effectLst/>
                <a:uLnTx/>
                <a:uFillTx/>
                <a:latin typeface="Arial" panose="020B0604020202020204"/>
                <a:ea typeface="+mn-ea"/>
                <a:cs typeface="+mn-cs"/>
              </a:rPr>
              <a:t>-Lung 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mPFS: 14.7 vs 4.8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3-y PFS: 34.6% vs 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HR 0.51, p&lt;0.001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002060"/>
                </a:solidFill>
                <a:effectLst/>
                <a:uLnTx/>
                <a:uFillTx/>
                <a:latin typeface="Arial" panose="020B0604020202020204"/>
                <a:ea typeface="+mn-ea"/>
                <a:cs typeface="+mn-cs"/>
              </a:rPr>
              <a:t>mOS</a:t>
            </a: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 36.6 vs 23.0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3-y OS: 52.9% vs 34.6%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HR 0.61, p=0.007</a:t>
            </a:r>
          </a:p>
        </p:txBody>
      </p:sp>
      <p:sp>
        <p:nvSpPr>
          <p:cNvPr id="2" name="Slide Number Placeholder 2">
            <a:extLst>
              <a:ext uri="{FF2B5EF4-FFF2-40B4-BE49-F238E27FC236}">
                <a16:creationId xmlns:a16="http://schemas.microsoft.com/office/drawing/2014/main" id="{31895F7E-6359-DF4A-2278-073CA5A9BA5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694244E-1DBC-2052-40F1-989AC234FFA8}"/>
              </a:ext>
            </a:extLst>
          </p:cNvPr>
          <p:cNvSpPr txBox="1"/>
          <p:nvPr/>
        </p:nvSpPr>
        <p:spPr>
          <a:xfrm>
            <a:off x="768530" y="6200950"/>
            <a:ext cx="10654939" cy="507831"/>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ICI, immune checkpoint inhibitor</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IFN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sym typeface="Symbol" panose="05050102010706020507" pitchFamily="18" charset="2"/>
              </a:rPr>
              <a:t>, interferon gamma; </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1" u="none" strike="noStrike" kern="1200" cap="none" spc="0" normalizeH="0" baseline="0" noProof="0" dirty="0">
                <a:ln>
                  <a:noFill/>
                </a:ln>
                <a:solidFill>
                  <a:srgbClr val="283349"/>
                </a:solidFill>
                <a:effectLst/>
                <a:uLnTx/>
                <a:uFillTx/>
                <a:latin typeface="Arial" panose="020B0604020202020204"/>
                <a:ea typeface="+mn-ea"/>
                <a:cs typeface="+mn-cs"/>
              </a:rPr>
              <a:t>KRAS</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Kirsten rat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sarcoma</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virus; ORR, overall response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rate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PD-L1,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programmed</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cell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death</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-ligand 1; PFS,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progression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-free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suvival</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TCGA, The Cancer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Genome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Atlas; TME, tumor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microenvironment</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1" u="none" strike="noStrike" kern="1200" cap="none" spc="0" normalizeH="0" baseline="0" noProof="0" dirty="0">
                <a:ln>
                  <a:noFill/>
                </a:ln>
                <a:solidFill>
                  <a:srgbClr val="283349"/>
                </a:solidFill>
                <a:effectLst/>
                <a:uLnTx/>
                <a:uFillTx/>
                <a:latin typeface="Arial" panose="020B0604020202020204"/>
                <a:ea typeface="+mn-ea"/>
                <a:cs typeface="+mn-cs"/>
              </a:rPr>
              <a:t>TP53</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tumor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protein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Ricciuti </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B et al. </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JTO Clinical and Research Reports. 2024; </a:t>
            </a:r>
            <a:r>
              <a:rPr kumimoji="0" lang="en-US" sz="900" b="0" i="0" u="none" strike="noStrike" kern="1200" cap="none" spc="0" normalizeH="0" baseline="0" noProof="0" dirty="0" err="1">
                <a:ln>
                  <a:noFill/>
                </a:ln>
                <a:solidFill>
                  <a:srgbClr val="283349"/>
                </a:solidFill>
                <a:effectLst/>
                <a:uLnTx/>
                <a:uFillTx/>
                <a:latin typeface="Arial" panose="020B0604020202020204"/>
                <a:ea typeface="+mn-ea"/>
                <a:cs typeface="+mn-cs"/>
              </a:rPr>
              <a:t>doi</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hlinkClick r:id="rId4"/>
              </a:rPr>
              <a:t>https://</a:t>
            </a:r>
            <a:r>
              <a:rPr kumimoji="0" lang="en-US" sz="900" b="0" i="0" u="none" strike="noStrike" kern="1200" cap="none" spc="0" normalizeH="0" baseline="0" noProof="0" dirty="0" err="1">
                <a:ln>
                  <a:noFill/>
                </a:ln>
                <a:solidFill>
                  <a:srgbClr val="283349"/>
                </a:solidFill>
                <a:effectLst/>
                <a:uLnTx/>
                <a:uFillTx/>
                <a:latin typeface="Arial" panose="020B0604020202020204"/>
                <a:ea typeface="+mn-ea"/>
                <a:cs typeface="+mn-cs"/>
                <a:hlinkClick r:id="rId4"/>
              </a:rPr>
              <a:t>doi.org</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hlinkClick r:id="rId4"/>
              </a:rPr>
              <a:t>/10.1016/j.jtocrr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4"/>
              </a:rPr>
              <a:t>.2024.100675</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(pre-proof)</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EDF258E2-6E70-A822-FBB0-76BF5585607F}"/>
              </a:ext>
            </a:extLst>
          </p:cNvPr>
          <p:cNvSpPr txBox="1"/>
          <p:nvPr/>
        </p:nvSpPr>
        <p:spPr>
          <a:xfrm>
            <a:off x="8850489" y="3889063"/>
            <a:ext cx="292382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70C0"/>
                </a:solidFill>
                <a:effectLst/>
                <a:uLnTx/>
                <a:uFillTx/>
                <a:latin typeface="Arial" panose="020B0604020202020204"/>
                <a:ea typeface="+mn-ea"/>
                <a:cs typeface="+mn-cs"/>
              </a:rPr>
              <a:t>Academic </a:t>
            </a:r>
            <a:r>
              <a:rPr kumimoji="0" lang="de-DE" sz="1800" b="1" i="0" u="none" strike="noStrike" kern="1200" cap="none" spc="0" normalizeH="0" baseline="0" noProof="0" dirty="0" err="1">
                <a:ln>
                  <a:noFill/>
                </a:ln>
                <a:solidFill>
                  <a:srgbClr val="0070C0"/>
                </a:solidFill>
                <a:effectLst/>
                <a:uLnTx/>
                <a:uFillTx/>
                <a:latin typeface="Arial" panose="020B0604020202020204"/>
                <a:ea typeface="+mn-ea"/>
                <a:cs typeface="+mn-cs"/>
              </a:rPr>
              <a:t>Cohort</a:t>
            </a:r>
            <a:endParaRPr kumimoji="0" lang="de-DE" sz="1800" b="1" i="0" u="none" strike="noStrike" kern="1200" cap="none" spc="0" normalizeH="0" baseline="0" noProof="0" dirty="0">
              <a:ln>
                <a:noFill/>
              </a:ln>
              <a:solidFill>
                <a:srgbClr val="0070C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mPFS: 9.0 vs 5.4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3-y PFS: 29.2% vs 13.8%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HR 0.69, p</a:t>
            </a:r>
            <a:r>
              <a:rPr kumimoji="0" lang="de-DE" sz="1800" b="0" i="0" u="none" strike="noStrike" kern="1200" cap="none" spc="0" normalizeH="0" baseline="0" noProof="0">
                <a:ln>
                  <a:noFill/>
                </a:ln>
                <a:solidFill>
                  <a:srgbClr val="002060"/>
                </a:solidFill>
                <a:effectLst/>
                <a:uLnTx/>
                <a:uFillTx/>
                <a:latin typeface="Arial" panose="020B0604020202020204"/>
                <a:ea typeface="+mn-ea"/>
                <a:cs typeface="+mn-cs"/>
              </a:rPr>
              <a:t>&lt;0.001</a:t>
            </a:r>
            <a:endPar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002060"/>
                </a:solidFill>
                <a:effectLst/>
                <a:uLnTx/>
                <a:uFillTx/>
                <a:latin typeface="Arial" panose="020B0604020202020204"/>
                <a:ea typeface="+mn-ea"/>
                <a:cs typeface="+mn-cs"/>
              </a:rPr>
              <a:t>mOS</a:t>
            </a: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 30.4 vs 18.6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3-y OS: 46.6% vs 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Arial" panose="020B0604020202020204"/>
                <a:ea typeface="+mn-ea"/>
                <a:cs typeface="+mn-cs"/>
              </a:rPr>
              <a:t>HR 0.7, p&lt;0.01</a:t>
            </a:r>
          </a:p>
        </p:txBody>
      </p:sp>
      <p:sp>
        <p:nvSpPr>
          <p:cNvPr id="5" name="TextBox 4">
            <a:extLst>
              <a:ext uri="{FF2B5EF4-FFF2-40B4-BE49-F238E27FC236}">
                <a16:creationId xmlns:a16="http://schemas.microsoft.com/office/drawing/2014/main" id="{9390D0B6-76B5-0F68-0704-9AAFBB62F18A}"/>
              </a:ext>
            </a:extLst>
          </p:cNvPr>
          <p:cNvSpPr txBox="1"/>
          <p:nvPr/>
        </p:nvSpPr>
        <p:spPr>
          <a:xfrm>
            <a:off x="1082566" y="2848303"/>
            <a:ext cx="1229710" cy="21544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a:ln>
                  <a:noFill/>
                </a:ln>
                <a:solidFill>
                  <a:srgbClr val="283349"/>
                </a:solidFill>
                <a:effectLst/>
                <a:uLnTx/>
                <a:uFillTx/>
                <a:latin typeface="Arial" panose="020B0604020202020204"/>
                <a:ea typeface="+mn-ea"/>
                <a:cs typeface="+mn-cs"/>
              </a:rPr>
              <a:t>HR, 0.51, P&lt;0.001</a:t>
            </a:r>
            <a:endParaRPr kumimoji="0" lang="en-GB" sz="8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4EF0B3F-70F7-81FF-A3AE-BDBBCB14C774}"/>
              </a:ext>
            </a:extLst>
          </p:cNvPr>
          <p:cNvSpPr txBox="1"/>
          <p:nvPr/>
        </p:nvSpPr>
        <p:spPr>
          <a:xfrm>
            <a:off x="5046399" y="2848303"/>
            <a:ext cx="1229710" cy="21544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a:ln>
                  <a:noFill/>
                </a:ln>
                <a:solidFill>
                  <a:srgbClr val="283349"/>
                </a:solidFill>
                <a:effectLst/>
                <a:uLnTx/>
                <a:uFillTx/>
                <a:latin typeface="Arial" panose="020B0604020202020204"/>
                <a:ea typeface="+mn-ea"/>
                <a:cs typeface="+mn-cs"/>
              </a:rPr>
              <a:t>HR, 0.61, P=0.007</a:t>
            </a:r>
            <a:endParaRPr kumimoji="0" lang="en-GB" sz="8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733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248DED4-4B7E-0011-5F92-6AE127882317}"/>
              </a:ext>
            </a:extLst>
          </p:cNvPr>
          <p:cNvSpPr>
            <a:spLocks noGrp="1"/>
          </p:cNvSpPr>
          <p:nvPr>
            <p:ph type="ctrTitle"/>
          </p:nvPr>
        </p:nvSpPr>
        <p:spPr/>
        <p:txBody>
          <a:bodyPr/>
          <a:lstStyle/>
          <a:p>
            <a:pPr algn="ctr"/>
            <a:r>
              <a:rPr lang="de-DE" dirty="0"/>
              <a:t>So </a:t>
            </a:r>
            <a:r>
              <a:rPr lang="de-DE" dirty="0" err="1"/>
              <a:t>far</a:t>
            </a:r>
            <a:r>
              <a:rPr lang="de-DE" dirty="0"/>
              <a:t> </a:t>
            </a:r>
            <a:r>
              <a:rPr lang="de-DE" dirty="0" err="1"/>
              <a:t>no</a:t>
            </a:r>
            <a:r>
              <a:rPr lang="de-DE" dirty="0"/>
              <a:t> </a:t>
            </a:r>
            <a:r>
              <a:rPr lang="de-DE" dirty="0" err="1"/>
              <a:t>consistent</a:t>
            </a:r>
            <a:r>
              <a:rPr lang="de-DE" dirty="0"/>
              <a:t> </a:t>
            </a:r>
            <a:r>
              <a:rPr lang="de-DE"/>
              <a:t>gender-</a:t>
            </a:r>
            <a:r>
              <a:rPr lang="de-DE" err="1"/>
              <a:t>specific</a:t>
            </a:r>
            <a:r>
              <a:rPr lang="de-DE"/>
              <a:t> survival </a:t>
            </a:r>
            <a:r>
              <a:rPr lang="de-DE" dirty="0"/>
              <a:t>differences for </a:t>
            </a:r>
            <a:r>
              <a:rPr lang="de-DE" dirty="0" err="1"/>
              <a:t>lung</a:t>
            </a:r>
            <a:r>
              <a:rPr lang="de-DE" dirty="0"/>
              <a:t> </a:t>
            </a:r>
            <a:r>
              <a:rPr lang="de-DE" dirty="0" err="1"/>
              <a:t>cancer</a:t>
            </a:r>
            <a:r>
              <a:rPr lang="de-DE" dirty="0"/>
              <a:t> </a:t>
            </a:r>
            <a:r>
              <a:rPr lang="de-DE" dirty="0" err="1"/>
              <a:t>treated</a:t>
            </a:r>
            <a:r>
              <a:rPr lang="de-DE" dirty="0"/>
              <a:t> </a:t>
            </a:r>
            <a:r>
              <a:rPr lang="de-DE" err="1"/>
              <a:t>with</a:t>
            </a:r>
            <a:r>
              <a:rPr lang="de-DE"/>
              <a:t> IO: </a:t>
            </a:r>
            <a:r>
              <a:rPr lang="de-DE" dirty="0" err="1"/>
              <a:t>Prospective</a:t>
            </a:r>
            <a:r>
              <a:rPr lang="de-DE" dirty="0"/>
              <a:t> </a:t>
            </a:r>
            <a:r>
              <a:rPr lang="de-DE" dirty="0" err="1"/>
              <a:t>results</a:t>
            </a:r>
            <a:r>
              <a:rPr lang="de-DE" dirty="0"/>
              <a:t> </a:t>
            </a:r>
            <a:r>
              <a:rPr lang="de-DE" dirty="0" err="1"/>
              <a:t>required</a:t>
            </a:r>
            <a:endParaRPr lang="de-DE" dirty="0"/>
          </a:p>
        </p:txBody>
      </p:sp>
      <p:pic>
        <p:nvPicPr>
          <p:cNvPr id="6" name="Grafik 5">
            <a:extLst>
              <a:ext uri="{FF2B5EF4-FFF2-40B4-BE49-F238E27FC236}">
                <a16:creationId xmlns:a16="http://schemas.microsoft.com/office/drawing/2014/main" id="{92424830-A461-1D12-6B6A-A150499C8BCF}"/>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6333893" y="2070684"/>
            <a:ext cx="5781907" cy="2716632"/>
          </a:xfrm>
          <a:prstGeom prst="rect">
            <a:avLst/>
          </a:prstGeom>
          <a:ln>
            <a:solidFill>
              <a:schemeClr val="accent1"/>
            </a:solidFill>
          </a:ln>
        </p:spPr>
      </p:pic>
      <p:sp>
        <p:nvSpPr>
          <p:cNvPr id="7" name="Textfeld 6">
            <a:extLst>
              <a:ext uri="{FF2B5EF4-FFF2-40B4-BE49-F238E27FC236}">
                <a16:creationId xmlns:a16="http://schemas.microsoft.com/office/drawing/2014/main" id="{9C626CD4-176F-F5AA-5036-6FC28BD9BFE7}"/>
              </a:ext>
            </a:extLst>
          </p:cNvPr>
          <p:cNvSpPr txBox="1"/>
          <p:nvPr/>
        </p:nvSpPr>
        <p:spPr>
          <a:xfrm>
            <a:off x="1739591" y="5750124"/>
            <a:ext cx="37691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HR 0.74 (Male) and 0.72 (</a:t>
            </a:r>
            <a:r>
              <a:rPr kumimoji="0" lang="de-DE" sz="1800" b="0" i="0" u="none" strike="noStrike" kern="1200" cap="none" spc="0" normalizeH="0" baseline="0" noProof="0" dirty="0" err="1">
                <a:ln>
                  <a:noFill/>
                </a:ln>
                <a:solidFill>
                  <a:srgbClr val="283349"/>
                </a:solidFill>
                <a:effectLst/>
                <a:uLnTx/>
                <a:uFillTx/>
                <a:latin typeface="Arial" panose="020B0604020202020204"/>
                <a:ea typeface="+mn-ea"/>
                <a:cs typeface="+mn-cs"/>
              </a:rPr>
              <a:t>Female</a:t>
            </a: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a:t>
            </a:r>
          </a:p>
        </p:txBody>
      </p:sp>
      <p:pic>
        <p:nvPicPr>
          <p:cNvPr id="8" name="Grafik 7">
            <a:extLst>
              <a:ext uri="{FF2B5EF4-FFF2-40B4-BE49-F238E27FC236}">
                <a16:creationId xmlns:a16="http://schemas.microsoft.com/office/drawing/2014/main" id="{AE52F052-1EA9-C64D-2F9A-ACC917415511}"/>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211873" y="1526593"/>
            <a:ext cx="6122020" cy="4182831"/>
          </a:xfrm>
          <a:prstGeom prst="rect">
            <a:avLst/>
          </a:prstGeom>
          <a:ln>
            <a:solidFill>
              <a:srgbClr val="002060"/>
            </a:solidFill>
          </a:ln>
        </p:spPr>
      </p:pic>
      <p:sp>
        <p:nvSpPr>
          <p:cNvPr id="9" name="Textfeld 8">
            <a:extLst>
              <a:ext uri="{FF2B5EF4-FFF2-40B4-BE49-F238E27FC236}">
                <a16:creationId xmlns:a16="http://schemas.microsoft.com/office/drawing/2014/main" id="{40C6D174-C0BB-968F-2062-EC0D8B57774D}"/>
              </a:ext>
            </a:extLst>
          </p:cNvPr>
          <p:cNvSpPr txBox="1"/>
          <p:nvPr/>
        </p:nvSpPr>
        <p:spPr>
          <a:xfrm>
            <a:off x="1628078" y="1092820"/>
            <a:ext cx="33565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3349"/>
                </a:solidFill>
                <a:effectLst/>
                <a:uLnTx/>
                <a:uFillTx/>
                <a:latin typeface="Arial" panose="020B0604020202020204"/>
                <a:ea typeface="+mn-ea"/>
                <a:cs typeface="+mn-cs"/>
              </a:rPr>
              <a:t>Overall Survival</a:t>
            </a:r>
          </a:p>
        </p:txBody>
      </p:sp>
      <p:sp>
        <p:nvSpPr>
          <p:cNvPr id="10" name="Abgerundetes Rechteck 9">
            <a:extLst>
              <a:ext uri="{FF2B5EF4-FFF2-40B4-BE49-F238E27FC236}">
                <a16:creationId xmlns:a16="http://schemas.microsoft.com/office/drawing/2014/main" id="{37E156AA-460A-AC51-746F-F7387F78B8CA}"/>
              </a:ext>
            </a:extLst>
          </p:cNvPr>
          <p:cNvSpPr/>
          <p:nvPr/>
        </p:nvSpPr>
        <p:spPr>
          <a:xfrm>
            <a:off x="6333893" y="2854712"/>
            <a:ext cx="5781907" cy="42374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D4D99960-1038-1B2D-1735-8FFF0364AA78}"/>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A4940B6-37D1-D0B2-B2DE-95CA002F12DF}"/>
              </a:ext>
            </a:extLst>
          </p:cNvPr>
          <p:cNvSpPr txBox="1"/>
          <p:nvPr/>
        </p:nvSpPr>
        <p:spPr>
          <a:xfrm>
            <a:off x="768530" y="615439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HR, hazard ratio;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PD-1, programmed cell death protein 1; PD-L1, programmed cell death-ligand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Madala S et al.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Clin Oncol (R Coll Radiol). 2022;34(12):799-809</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915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6E7BA50-3083-C0A2-2218-2975EFA22C6F}"/>
              </a:ext>
            </a:extLst>
          </p:cNvPr>
          <p:cNvSpPr>
            <a:spLocks noGrp="1"/>
          </p:cNvSpPr>
          <p:nvPr>
            <p:ph sz="quarter" idx="13"/>
          </p:nvPr>
        </p:nvSpPr>
        <p:spPr/>
        <p:txBody>
          <a:bodyPr anchor="ctr"/>
          <a:lstStyle/>
          <a:p>
            <a:r>
              <a:rPr lang="en-US" sz="2400" dirty="0">
                <a:latin typeface="Arial" panose="020B0604020202020204"/>
              </a:rPr>
              <a:t>In principle </a:t>
            </a:r>
            <a:r>
              <a:rPr lang="en-US" sz="2400" dirty="0">
                <a:solidFill>
                  <a:srgbClr val="C00000"/>
                </a:solidFill>
                <a:latin typeface="Arial" panose="020B0604020202020204"/>
              </a:rPr>
              <a:t>yes</a:t>
            </a:r>
            <a:r>
              <a:rPr lang="en-US" sz="2400" dirty="0">
                <a:latin typeface="Arial" panose="020B0604020202020204"/>
              </a:rPr>
              <a:t>, based on:</a:t>
            </a:r>
          </a:p>
          <a:p>
            <a:pPr marL="914388" lvl="1" indent="-457200"/>
            <a:r>
              <a:rPr kumimoji="0" lang="en-US" sz="2400" b="0" i="0" u="none" strike="noStrike" kern="1200" cap="none" spc="0" normalizeH="0" baseline="0" noProof="0" dirty="0">
                <a:ln>
                  <a:noFill/>
                </a:ln>
                <a:effectLst/>
                <a:uLnTx/>
                <a:uFillTx/>
                <a:latin typeface="Arial" panose="020B0604020202020204"/>
                <a:ea typeface="+mn-ea"/>
                <a:cs typeface="+mn-cs"/>
              </a:rPr>
              <a:t>Efficacy</a:t>
            </a:r>
          </a:p>
          <a:p>
            <a:pPr marL="914388" lvl="1" indent="-457200"/>
            <a:r>
              <a:rPr lang="en-US" sz="2400" dirty="0">
                <a:latin typeface="Arial" panose="020B0604020202020204"/>
              </a:rPr>
              <a:t>Impact on long-term overall survival (= chronification)</a:t>
            </a:r>
          </a:p>
          <a:p>
            <a:pPr marL="914388" lvl="1" indent="-457200"/>
            <a:r>
              <a:rPr kumimoji="0" lang="en-US" sz="2400" b="0" i="0" u="none" strike="noStrike" kern="1200" cap="none" spc="0" normalizeH="0" baseline="0" noProof="0" dirty="0">
                <a:ln>
                  <a:noFill/>
                </a:ln>
                <a:effectLst/>
                <a:uLnTx/>
                <a:uFillTx/>
                <a:latin typeface="Arial" panose="020B0604020202020204"/>
                <a:ea typeface="+mn-ea"/>
                <a:cs typeface="+mn-cs"/>
              </a:rPr>
              <a:t>Tolerability</a:t>
            </a:r>
          </a:p>
          <a:p>
            <a:pPr marL="914388" lvl="1" indent="-457200"/>
            <a:r>
              <a:rPr kumimoji="0" lang="en-US" sz="2400" b="0" i="0" u="none" strike="noStrike" kern="1200" cap="none" spc="0" normalizeH="0" baseline="0" noProof="0" dirty="0">
                <a:ln>
                  <a:noFill/>
                </a:ln>
                <a:effectLst/>
                <a:uLnTx/>
                <a:uFillTx/>
                <a:latin typeface="Arial" panose="020B0604020202020204"/>
                <a:ea typeface="+mn-ea"/>
                <a:cs typeface="+mn-cs"/>
              </a:rPr>
              <a:t>Symptom control and </a:t>
            </a:r>
            <a:r>
              <a:rPr kumimoji="0" lang="en-US" sz="2400" b="0" i="0" u="none" strike="noStrike" kern="1200" cap="none" spc="0" normalizeH="0" baseline="0" noProof="0" dirty="0" err="1">
                <a:ln>
                  <a:noFill/>
                </a:ln>
                <a:effectLst/>
                <a:uLnTx/>
                <a:uFillTx/>
                <a:latin typeface="Arial" panose="020B0604020202020204"/>
                <a:ea typeface="+mn-ea"/>
                <a:cs typeface="+mn-cs"/>
              </a:rPr>
              <a:t>qualit</a:t>
            </a:r>
            <a:r>
              <a:rPr lang="en-US" sz="2400" dirty="0">
                <a:latin typeface="Arial" panose="020B0604020202020204"/>
              </a:rPr>
              <a:t>y of life</a:t>
            </a:r>
          </a:p>
          <a:p>
            <a:pPr>
              <a:spcBef>
                <a:spcPts val="2200"/>
              </a:spcBef>
            </a:pPr>
            <a:r>
              <a:rPr lang="en-US" sz="2400" dirty="0">
                <a:latin typeface="Arial" panose="020B0604020202020204"/>
              </a:rPr>
              <a:t>Clinical treatment decision should be based on individual patient factors</a:t>
            </a:r>
          </a:p>
          <a:p>
            <a:r>
              <a:rPr lang="en-US" sz="2400" dirty="0">
                <a:latin typeface="Arial" panose="020B0604020202020204"/>
              </a:rPr>
              <a:t>The additional value of chemotherapy in patients with high PD-L1 expression needs to be shown prospectively</a:t>
            </a:r>
          </a:p>
          <a:p>
            <a:r>
              <a:rPr lang="en-US" sz="2400" dirty="0">
                <a:latin typeface="Arial" panose="020B0604020202020204"/>
              </a:rPr>
              <a:t>The potential value of chemotherapy needs to be weighed against the harm to patients by toxicity</a:t>
            </a:r>
          </a:p>
          <a:p>
            <a:pPr marL="0" indent="0">
              <a:buNone/>
            </a:pPr>
            <a:endParaRPr lang="en-US" sz="2800" dirty="0">
              <a:latin typeface="Arial" panose="020B0604020202020204"/>
            </a:endParaRPr>
          </a:p>
        </p:txBody>
      </p:sp>
      <p:sp>
        <p:nvSpPr>
          <p:cNvPr id="7" name="Titel 6">
            <a:extLst>
              <a:ext uri="{FF2B5EF4-FFF2-40B4-BE49-F238E27FC236}">
                <a16:creationId xmlns:a16="http://schemas.microsoft.com/office/drawing/2014/main" id="{77D49E8E-3DBF-A284-E87D-8EC3F056DD7B}"/>
              </a:ext>
            </a:extLst>
          </p:cNvPr>
          <p:cNvSpPr>
            <a:spLocks noGrp="1"/>
          </p:cNvSpPr>
          <p:nvPr>
            <p:ph type="ctrTitle"/>
          </p:nvPr>
        </p:nvSpPr>
        <p:spPr/>
        <p:txBody>
          <a:bodyPr/>
          <a:lstStyle/>
          <a:p>
            <a:r>
              <a:rPr kumimoji="0" lang="en-US" sz="2800" b="0" i="0" u="none" strike="noStrike" kern="1200" cap="none" spc="0" normalizeH="0" baseline="0" noProof="0" dirty="0">
                <a:ln>
                  <a:noFill/>
                </a:ln>
                <a:solidFill>
                  <a:srgbClr val="C00000"/>
                </a:solidFill>
                <a:effectLst/>
                <a:uLnTx/>
                <a:uFillTx/>
                <a:latin typeface="Arial" panose="020B0604020202020204"/>
                <a:ea typeface="+mn-ea"/>
                <a:cs typeface="+mn-cs"/>
              </a:rPr>
              <a:t>Single agent IO is the </a:t>
            </a:r>
            <a:r>
              <a:rPr kumimoji="0" lang="en-US" sz="2800" b="0" i="1" u="none" strike="noStrike" kern="1200" cap="none" spc="0" normalizeH="0" baseline="0" noProof="0" dirty="0">
                <a:ln>
                  <a:noFill/>
                </a:ln>
                <a:effectLst/>
                <a:uLnTx/>
                <a:uFillTx/>
                <a:latin typeface="Arial" panose="020B0604020202020204"/>
                <a:ea typeface="+mn-ea"/>
                <a:cs typeface="+mn-cs"/>
              </a:rPr>
              <a:t>favorable</a:t>
            </a:r>
            <a:r>
              <a:rPr kumimoji="0" lang="en-US" sz="2800" b="0" i="0" u="none" strike="noStrike" kern="1200" cap="none" spc="0" normalizeH="0" baseline="0" noProof="0" dirty="0">
                <a:ln>
                  <a:noFill/>
                </a:ln>
                <a:solidFill>
                  <a:srgbClr val="C00000"/>
                </a:solidFill>
                <a:effectLst/>
                <a:uLnTx/>
                <a:uFillTx/>
                <a:latin typeface="Arial" panose="020B0604020202020204"/>
                <a:ea typeface="+mn-ea"/>
                <a:cs typeface="+mn-cs"/>
              </a:rPr>
              <a:t> treatment option for NSCLC </a:t>
            </a:r>
            <a:br>
              <a:rPr kumimoji="0" lang="en-US" sz="2800" b="0" i="0" u="none" strike="noStrike" kern="1200" cap="none" spc="0" normalizeH="0" baseline="0" noProof="0" dirty="0">
                <a:ln>
                  <a:noFill/>
                </a:ln>
                <a:solidFill>
                  <a:srgbClr val="C00000"/>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C00000"/>
                </a:solidFill>
                <a:effectLst/>
                <a:uLnTx/>
                <a:uFillTx/>
                <a:latin typeface="Arial" panose="020B0604020202020204"/>
                <a:ea typeface="+mn-ea"/>
                <a:cs typeface="+mn-cs"/>
              </a:rPr>
              <a:t>with high </a:t>
            </a: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PD-L1 expression </a:t>
            </a:r>
            <a:r>
              <a:rPr kumimoji="0" lang="en-US" sz="2800" b="0" i="0" u="none" strike="noStrike" kern="1200" cap="none" spc="0" normalizeH="0" baseline="0" noProof="0">
                <a:ln>
                  <a:noFill/>
                </a:ln>
                <a:effectLst/>
                <a:uLnTx/>
                <a:uFillTx/>
                <a:latin typeface="Arial" panose="020B0604020202020204"/>
                <a:ea typeface="+mn-ea"/>
                <a:cs typeface="+mn-cs"/>
              </a:rPr>
              <a:t>(Speaker’s own)</a:t>
            </a:r>
            <a:endParaRPr lang="de-DE" dirty="0"/>
          </a:p>
        </p:txBody>
      </p:sp>
      <p:sp>
        <p:nvSpPr>
          <p:cNvPr id="2" name="Slide Number Placeholder 2">
            <a:extLst>
              <a:ext uri="{FF2B5EF4-FFF2-40B4-BE49-F238E27FC236}">
                <a16:creationId xmlns:a16="http://schemas.microsoft.com/office/drawing/2014/main" id="{F8B8C9D6-FE0C-3682-7BDD-0D28B725392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AA2C04B-CBB8-BA4C-F96A-3ECCAA54F944}"/>
              </a:ext>
            </a:extLst>
          </p:cNvPr>
          <p:cNvSpPr txBox="1"/>
          <p:nvPr/>
        </p:nvSpPr>
        <p:spPr>
          <a:xfrm>
            <a:off x="768530" y="6292891"/>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NSCLC, non-small cell lung cancer; PD-L1, programmed cell death-ligand 1</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5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1117813" y="2228592"/>
            <a:ext cx="9956375"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Single agent IO is the only treatment option for NSCLC with high PD-L1 expression</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1" u="none" strike="noStrike" kern="1200" cap="none" spc="0" normalizeH="0" baseline="0" noProof="0" dirty="0">
                <a:ln>
                  <a:noFill/>
                </a:ln>
                <a:solidFill>
                  <a:srgbClr val="D9D8D6">
                    <a:lumMod val="50000"/>
                  </a:srgbClr>
                </a:solidFill>
                <a:effectLst/>
                <a:uLnTx/>
                <a:uFillTx/>
                <a:latin typeface="Arial" panose="020B0604020202020204"/>
                <a:ea typeface="+mn-ea"/>
                <a:cs typeface="+mn-cs"/>
              </a:rPr>
              <a:t>Debate: CON</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de-DE" sz="2800" b="0" i="0" u="none" strike="noStrike" kern="1200" cap="none" spc="0" normalizeH="0" baseline="0" noProof="0" dirty="0">
                <a:ln>
                  <a:noFill/>
                </a:ln>
                <a:solidFill>
                  <a:srgbClr val="283349"/>
                </a:solidFill>
                <a:effectLst/>
                <a:uLnTx/>
                <a:uFillTx/>
                <a:latin typeface="Arial" panose="020B0604020202020204"/>
                <a:ea typeface="+mn-ea"/>
                <a:cs typeface="+mn-cs"/>
              </a:rPr>
              <a:t>Professor Tony Mok</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Li Shu Fan Medical Foundation</a:t>
            </a:r>
            <a:b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Professor of Clinical Oncology</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The Chinese University of Hong Kong</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8" name="Picture 7" descr="A person in a suit with his arms crossed&#10;&#10;Description automatically generated">
            <a:extLst>
              <a:ext uri="{FF2B5EF4-FFF2-40B4-BE49-F238E27FC236}">
                <a16:creationId xmlns:a16="http://schemas.microsoft.com/office/drawing/2014/main" id="{83DD58E5-E690-6C6F-2657-A1F9FD12CCB7}"/>
              </a:ext>
            </a:extLst>
          </p:cNvPr>
          <p:cNvPicPr>
            <a:picLocks noChangeAspect="1"/>
          </p:cNvPicPr>
          <p:nvPr/>
        </p:nvPicPr>
        <p:blipFill>
          <a:blip r:embed="rId2"/>
          <a:stretch>
            <a:fillRect/>
          </a:stretch>
        </p:blipFill>
        <p:spPr>
          <a:xfrm>
            <a:off x="9355137" y="4174736"/>
            <a:ext cx="1541136" cy="1994338"/>
          </a:xfrm>
          <a:prstGeom prst="rect">
            <a:avLst/>
          </a:prstGeom>
        </p:spPr>
      </p:pic>
      <p:pic>
        <p:nvPicPr>
          <p:cNvPr id="2" name="Picture 1" descr="http://www.mect.cuhk.edu.hk/cfd2014/images/cuhk_logo.png">
            <a:extLst>
              <a:ext uri="{FF2B5EF4-FFF2-40B4-BE49-F238E27FC236}">
                <a16:creationId xmlns:a16="http://schemas.microsoft.com/office/drawing/2014/main" id="{E55F0129-F065-51AB-09C3-003C321D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760" y="188779"/>
            <a:ext cx="1906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AF8E44C-99B9-B72E-5508-8FC701AC7596}"/>
              </a:ext>
            </a:extLst>
          </p:cNvPr>
          <p:cNvSpPr txBox="1"/>
          <p:nvPr/>
        </p:nvSpPr>
        <p:spPr>
          <a:xfrm>
            <a:off x="588578" y="6339059"/>
            <a:ext cx="2622213"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83786F"/>
                </a:solidFill>
                <a:effectLst/>
                <a:uLnTx/>
                <a:uFillTx/>
                <a:latin typeface="Arial" panose="020B0604020202020204"/>
                <a:ea typeface="+mn-ea"/>
                <a:cs typeface="+mn-cs"/>
              </a:rPr>
              <a:t>0924-BGB-A317-MRC-002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83786F"/>
                </a:solidFill>
                <a:effectLst/>
                <a:uLnTx/>
                <a:uFillTx/>
                <a:latin typeface="Arial" panose="020B0604020202020204"/>
                <a:ea typeface="+mn-ea"/>
                <a:cs typeface="+mn-cs"/>
              </a:rPr>
              <a:t>Approved: 05 September 2024</a:t>
            </a:r>
          </a:p>
        </p:txBody>
      </p:sp>
    </p:spTree>
    <p:extLst>
      <p:ext uri="{BB962C8B-B14F-4D97-AF65-F5344CB8AC3E}">
        <p14:creationId xmlns:p14="http://schemas.microsoft.com/office/powerpoint/2010/main" val="612665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B062E-A252-651B-E4CA-B8E2AD5415B5}"/>
              </a:ext>
            </a:extLst>
          </p:cNvPr>
          <p:cNvSpPr>
            <a:spLocks noGrp="1"/>
          </p:cNvSpPr>
          <p:nvPr>
            <p:ph type="ctrTitle"/>
          </p:nvPr>
        </p:nvSpPr>
        <p:spPr/>
        <p:txBody>
          <a:bodyPr/>
          <a:lstStyle/>
          <a:p>
            <a:r>
              <a:rPr lang="en-US" dirty="0"/>
              <a:t>Disclosures</a:t>
            </a:r>
            <a:endParaRPr lang="en-GB" dirty="0"/>
          </a:p>
        </p:txBody>
      </p:sp>
      <p:graphicFrame>
        <p:nvGraphicFramePr>
          <p:cNvPr id="8" name="Tabella 3">
            <a:extLst>
              <a:ext uri="{FF2B5EF4-FFF2-40B4-BE49-F238E27FC236}">
                <a16:creationId xmlns:a16="http://schemas.microsoft.com/office/drawing/2014/main" id="{797C4595-B1E0-1CF1-196E-5916DF085162}"/>
              </a:ext>
            </a:extLst>
          </p:cNvPr>
          <p:cNvGraphicFramePr>
            <a:graphicFrameLocks noGrp="1"/>
          </p:cNvGraphicFramePr>
          <p:nvPr>
            <p:ph sz="quarter" idx="13"/>
          </p:nvPr>
        </p:nvGraphicFramePr>
        <p:xfrm>
          <a:off x="777082" y="1400175"/>
          <a:ext cx="10637837" cy="3463017"/>
        </p:xfrm>
        <a:graphic>
          <a:graphicData uri="http://schemas.openxmlformats.org/drawingml/2006/table">
            <a:tbl>
              <a:tblPr firstRow="1" bandRow="1">
                <a:tableStyleId>{5C22544A-7EE6-4342-B048-85BDC9FD1C3A}</a:tableStyleId>
              </a:tblPr>
              <a:tblGrid>
                <a:gridCol w="3579977">
                  <a:extLst>
                    <a:ext uri="{9D8B030D-6E8A-4147-A177-3AD203B41FA5}">
                      <a16:colId xmlns:a16="http://schemas.microsoft.com/office/drawing/2014/main" val="2059648219"/>
                    </a:ext>
                  </a:extLst>
                </a:gridCol>
                <a:gridCol w="7057860">
                  <a:extLst>
                    <a:ext uri="{9D8B030D-6E8A-4147-A177-3AD203B41FA5}">
                      <a16:colId xmlns:a16="http://schemas.microsoft.com/office/drawing/2014/main" val="1674442273"/>
                    </a:ext>
                  </a:extLst>
                </a:gridCol>
              </a:tblGrid>
              <a:tr h="412659">
                <a:tc>
                  <a:txBody>
                    <a:bodyPr/>
                    <a:lstStyle/>
                    <a:p>
                      <a:pPr algn="l"/>
                      <a:r>
                        <a:rPr lang="it-IT" sz="2000" dirty="0">
                          <a:solidFill>
                            <a:srgbClr val="F8F8F8"/>
                          </a:solidFill>
                        </a:rPr>
                        <a:t>COI</a:t>
                      </a:r>
                      <a:endParaRPr lang="it-IT" sz="2000" b="0" i="1" dirty="0">
                        <a:solidFill>
                          <a:srgbClr val="F8F8F8"/>
                        </a:solidFill>
                        <a:latin typeface="Helvetica" panose="020B0500000000000000" pitchFamily="34" charset="0"/>
                      </a:endParaRPr>
                    </a:p>
                  </a:txBody>
                  <a:tcPr/>
                </a:tc>
                <a:tc>
                  <a:txBody>
                    <a:bodyPr/>
                    <a:lstStyle/>
                    <a:p>
                      <a:r>
                        <a:rPr lang="it-IT" sz="2000" dirty="0">
                          <a:solidFill>
                            <a:srgbClr val="F8F8F8"/>
                          </a:solidFill>
                        </a:rPr>
                        <a:t>Sponsor</a:t>
                      </a:r>
                      <a:endParaRPr lang="it-IT" sz="2000" b="0" i="1" dirty="0">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en-US" sz="1600" dirty="0">
                          <a:solidFill>
                            <a:schemeClr val="bg1"/>
                          </a:solidFill>
                        </a:rPr>
                        <a:t>Grant/Research Support</a:t>
                      </a:r>
                    </a:p>
                  </a:txBody>
                  <a:tcPr/>
                </a:tc>
                <a:tc>
                  <a:txBody>
                    <a:bodyPr/>
                    <a:lstStyle/>
                    <a:p>
                      <a:r>
                        <a:rPr lang="en-US" sz="1600" dirty="0">
                          <a:solidFill>
                            <a:schemeClr val="bg1"/>
                          </a:solidFill>
                        </a:rPr>
                        <a:t>AstraZeneca, Boehringer</a:t>
                      </a:r>
                      <a:r>
                        <a:rPr lang="en-US" sz="1600" baseline="0" dirty="0">
                          <a:solidFill>
                            <a:schemeClr val="bg1"/>
                          </a:solidFill>
                        </a:rPr>
                        <a:t> Ingelheim, Pfizer, Novartis, </a:t>
                      </a:r>
                      <a:r>
                        <a:rPr lang="en-US" sz="1600" baseline="0" dirty="0" err="1">
                          <a:solidFill>
                            <a:schemeClr val="bg1"/>
                          </a:solidFill>
                        </a:rPr>
                        <a:t>SFJ</a:t>
                      </a:r>
                      <a:r>
                        <a:rPr lang="en-US" sz="1600" baseline="0" dirty="0">
                          <a:solidFill>
                            <a:schemeClr val="bg1"/>
                          </a:solidFill>
                        </a:rPr>
                        <a:t> Pharmaceuticals, Roche, Merck Sharp &amp; Dohme, Bristol-Myers Squibb, Eisai, Taiho</a:t>
                      </a:r>
                      <a:endParaRPr lang="en-US" sz="1600" dirty="0">
                        <a:solidFill>
                          <a:schemeClr val="bg1"/>
                        </a:solidFill>
                      </a:endParaRPr>
                    </a:p>
                  </a:txBody>
                  <a:tcPr/>
                </a:tc>
                <a:extLst>
                  <a:ext uri="{0D108BD9-81ED-4DB2-BD59-A6C34878D82A}">
                    <a16:rowId xmlns:a16="http://schemas.microsoft.com/office/drawing/2014/main" val="3150460932"/>
                  </a:ext>
                </a:extLst>
              </a:tr>
              <a:tr h="412659">
                <a:tc>
                  <a:txBody>
                    <a:bodyPr/>
                    <a:lstStyle/>
                    <a:p>
                      <a:r>
                        <a:rPr lang="en-US" sz="1600">
                          <a:solidFill>
                            <a:schemeClr val="bg1"/>
                          </a:solidFill>
                        </a:rPr>
                        <a:t>Speaker’s Fees</a:t>
                      </a:r>
                    </a:p>
                  </a:txBody>
                  <a:tcPr/>
                </a:tc>
                <a:tc>
                  <a:txBody>
                    <a:bodyPr/>
                    <a:lstStyle/>
                    <a:p>
                      <a:r>
                        <a:rPr lang="en-US" sz="1600">
                          <a:solidFill>
                            <a:schemeClr val="bg1"/>
                          </a:solidFill>
                        </a:rPr>
                        <a:t>BeiGene, AstraZeneca,</a:t>
                      </a:r>
                      <a:r>
                        <a:rPr lang="en-US" sz="1600" baseline="0">
                          <a:solidFill>
                            <a:schemeClr val="bg1"/>
                          </a:solidFill>
                        </a:rPr>
                        <a:t> Roche/Genentech, Pfizer, Eli Lilly, </a:t>
                      </a:r>
                      <a:r>
                        <a:rPr lang="en-US" sz="1600" baseline="0" err="1">
                          <a:solidFill>
                            <a:schemeClr val="bg1"/>
                          </a:solidFill>
                        </a:rPr>
                        <a:t>Boehringer</a:t>
                      </a:r>
                      <a:r>
                        <a:rPr lang="en-US" sz="1600" baseline="0">
                          <a:solidFill>
                            <a:schemeClr val="bg1"/>
                          </a:solidFill>
                        </a:rPr>
                        <a:t> </a:t>
                      </a:r>
                      <a:r>
                        <a:rPr lang="en-US" sz="1600" baseline="0" err="1">
                          <a:solidFill>
                            <a:schemeClr val="bg1"/>
                          </a:solidFill>
                        </a:rPr>
                        <a:t>Ingelheim</a:t>
                      </a:r>
                      <a:r>
                        <a:rPr lang="en-US" sz="1600" baseline="0">
                          <a:solidFill>
                            <a:schemeClr val="bg1"/>
                          </a:solidFill>
                        </a:rPr>
                        <a:t>, Merck Sharp &amp; Dohme, Novartis, Bristol-Myers Squibb, Taiho</a:t>
                      </a:r>
                      <a:endParaRPr lang="en-US" sz="1600">
                        <a:solidFill>
                          <a:schemeClr val="bg1"/>
                        </a:solidFill>
                      </a:endParaRPr>
                    </a:p>
                  </a:txBody>
                  <a:tcPr/>
                </a:tc>
                <a:extLst>
                  <a:ext uri="{0D108BD9-81ED-4DB2-BD59-A6C34878D82A}">
                    <a16:rowId xmlns:a16="http://schemas.microsoft.com/office/drawing/2014/main" val="1505114717"/>
                  </a:ext>
                </a:extLst>
              </a:tr>
              <a:tr h="412659">
                <a:tc>
                  <a:txBody>
                    <a:bodyPr/>
                    <a:lstStyle/>
                    <a:p>
                      <a:r>
                        <a:rPr lang="en-US" sz="1600">
                          <a:solidFill>
                            <a:schemeClr val="bg1"/>
                          </a:solidFill>
                        </a:rPr>
                        <a:t>Major Stock Shareholder</a:t>
                      </a:r>
                    </a:p>
                  </a:txBody>
                  <a:tcPr/>
                </a:tc>
                <a:tc>
                  <a:txBody>
                    <a:bodyPr/>
                    <a:lstStyle/>
                    <a:p>
                      <a:r>
                        <a:rPr lang="en-US" sz="1600" err="1">
                          <a:solidFill>
                            <a:schemeClr val="bg1"/>
                          </a:solidFill>
                        </a:rPr>
                        <a:t>Prenetics</a:t>
                      </a:r>
                      <a:r>
                        <a:rPr lang="en-US" sz="1600">
                          <a:solidFill>
                            <a:schemeClr val="bg1"/>
                          </a:solidFill>
                        </a:rPr>
                        <a:t> Ltd</a:t>
                      </a:r>
                    </a:p>
                  </a:txBody>
                  <a:tcPr/>
                </a:tc>
                <a:extLst>
                  <a:ext uri="{0D108BD9-81ED-4DB2-BD59-A6C34878D82A}">
                    <a16:rowId xmlns:a16="http://schemas.microsoft.com/office/drawing/2014/main" val="4195996295"/>
                  </a:ext>
                </a:extLst>
              </a:tr>
              <a:tr h="412659">
                <a:tc>
                  <a:txBody>
                    <a:bodyPr/>
                    <a:lstStyle/>
                    <a:p>
                      <a:r>
                        <a:rPr lang="en-US" sz="1600">
                          <a:solidFill>
                            <a:schemeClr val="bg1"/>
                          </a:solidFill>
                        </a:rPr>
                        <a:t>Advisory Board</a:t>
                      </a:r>
                    </a:p>
                  </a:txBody>
                  <a:tcPr/>
                </a:tc>
                <a:tc>
                  <a:txBody>
                    <a:bodyPr/>
                    <a:lstStyle/>
                    <a:p>
                      <a:r>
                        <a:rPr lang="en-US" sz="1600">
                          <a:solidFill>
                            <a:schemeClr val="bg1"/>
                          </a:solidFill>
                        </a:rPr>
                        <a:t>AstraZeneca, Roche/Genentech, Pfizer, Eli Lilly, Boehringer Ingelheim, </a:t>
                      </a:r>
                      <a:r>
                        <a:rPr lang="en-US" sz="1600" baseline="0">
                          <a:solidFill>
                            <a:schemeClr val="bg1"/>
                          </a:solidFill>
                        </a:rPr>
                        <a:t>Merck Serono, Merck Sharp &amp; Dohme, Novartis, SFJ Pharmaceuticals, ACEA Biosciences, Vertex Pharmaceuticals, </a:t>
                      </a:r>
                      <a:r>
                        <a:rPr lang="en-US" sz="1600" b="0" kern="1200">
                          <a:solidFill>
                            <a:schemeClr val="bg1"/>
                          </a:solidFill>
                          <a:effectLst/>
                          <a:latin typeface="+mn-lt"/>
                          <a:ea typeface="+mn-ea"/>
                          <a:cs typeface="+mn-cs"/>
                        </a:rPr>
                        <a:t>Bristol-Myers Squibb</a:t>
                      </a:r>
                      <a:r>
                        <a:rPr lang="en-US" sz="1600" b="1" kern="1200">
                          <a:solidFill>
                            <a:schemeClr val="bg1"/>
                          </a:solidFill>
                          <a:effectLst/>
                          <a:latin typeface="+mn-lt"/>
                          <a:ea typeface="+mn-ea"/>
                          <a:cs typeface="+mn-cs"/>
                        </a:rPr>
                        <a:t>,  </a:t>
                      </a:r>
                      <a:r>
                        <a:rPr lang="en-US" sz="1600" b="0" kern="1200" err="1">
                          <a:solidFill>
                            <a:schemeClr val="bg1"/>
                          </a:solidFill>
                          <a:effectLst/>
                          <a:latin typeface="+mn-lt"/>
                          <a:ea typeface="+mn-ea"/>
                          <a:cs typeface="+mn-cs"/>
                        </a:rPr>
                        <a:t>geneDecode</a:t>
                      </a:r>
                      <a:r>
                        <a:rPr lang="en-US" sz="1600" b="0" kern="1200">
                          <a:solidFill>
                            <a:schemeClr val="bg1"/>
                          </a:solidFill>
                          <a:effectLst/>
                          <a:latin typeface="+mn-lt"/>
                          <a:ea typeface="+mn-ea"/>
                          <a:cs typeface="+mn-cs"/>
                        </a:rPr>
                        <a:t>,</a:t>
                      </a:r>
                      <a:r>
                        <a:rPr lang="en-US" sz="1600" b="0" kern="1200" baseline="0">
                          <a:solidFill>
                            <a:schemeClr val="bg1"/>
                          </a:solidFill>
                          <a:effectLst/>
                          <a:latin typeface="+mn-lt"/>
                          <a:ea typeface="+mn-ea"/>
                          <a:cs typeface="+mn-cs"/>
                        </a:rPr>
                        <a:t> </a:t>
                      </a:r>
                      <a:r>
                        <a:rPr lang="en-US" sz="1600" b="0" kern="1200" baseline="0" err="1">
                          <a:solidFill>
                            <a:schemeClr val="bg1"/>
                          </a:solidFill>
                          <a:effectLst/>
                          <a:latin typeface="+mn-lt"/>
                          <a:ea typeface="+mn-ea"/>
                          <a:cs typeface="+mn-cs"/>
                        </a:rPr>
                        <a:t>OncoGenex</a:t>
                      </a:r>
                      <a:r>
                        <a:rPr lang="en-US" sz="1600" b="0" kern="1200" baseline="0">
                          <a:solidFill>
                            <a:schemeClr val="bg1"/>
                          </a:solidFill>
                          <a:effectLst/>
                          <a:latin typeface="+mn-lt"/>
                          <a:ea typeface="+mn-ea"/>
                          <a:cs typeface="+mn-cs"/>
                        </a:rPr>
                        <a:t>, Celgene, </a:t>
                      </a:r>
                      <a:r>
                        <a:rPr lang="en-US" sz="1600" b="0" kern="1200" baseline="0" err="1">
                          <a:solidFill>
                            <a:schemeClr val="bg1"/>
                          </a:solidFill>
                          <a:effectLst/>
                          <a:latin typeface="+mn-lt"/>
                          <a:ea typeface="+mn-ea"/>
                          <a:cs typeface="+mn-cs"/>
                        </a:rPr>
                        <a:t>Cirina</a:t>
                      </a:r>
                      <a:endParaRPr lang="en-US" sz="1600">
                        <a:solidFill>
                          <a:schemeClr val="bg1"/>
                        </a:solidFill>
                      </a:endParaRPr>
                    </a:p>
                  </a:txBody>
                  <a:tcPr/>
                </a:tc>
                <a:extLst>
                  <a:ext uri="{0D108BD9-81ED-4DB2-BD59-A6C34878D82A}">
                    <a16:rowId xmlns:a16="http://schemas.microsoft.com/office/drawing/2014/main" val="1796009534"/>
                  </a:ext>
                </a:extLst>
              </a:tr>
              <a:tr h="412659">
                <a:tc>
                  <a:txBody>
                    <a:bodyPr/>
                    <a:lstStyle/>
                    <a:p>
                      <a:r>
                        <a:rPr lang="en-US" sz="1600">
                          <a:solidFill>
                            <a:schemeClr val="bg1"/>
                          </a:solidFill>
                        </a:rPr>
                        <a:t>Board of Directors</a:t>
                      </a:r>
                    </a:p>
                  </a:txBody>
                  <a:tcPr/>
                </a:tc>
                <a:tc>
                  <a:txBody>
                    <a:bodyPr/>
                    <a:lstStyle/>
                    <a:p>
                      <a:r>
                        <a:rPr lang="en-US" sz="1600">
                          <a:solidFill>
                            <a:schemeClr val="bg1"/>
                          </a:solidFill>
                        </a:rPr>
                        <a:t>AstraZeneca</a:t>
                      </a:r>
                      <a:r>
                        <a:rPr lang="en-US" sz="1600" baseline="0">
                          <a:solidFill>
                            <a:schemeClr val="bg1"/>
                          </a:solidFill>
                        </a:rPr>
                        <a:t> Ltd, </a:t>
                      </a:r>
                      <a:r>
                        <a:rPr lang="en-US" sz="1600" baseline="0" err="1">
                          <a:solidFill>
                            <a:schemeClr val="bg1"/>
                          </a:solidFill>
                        </a:rPr>
                        <a:t>HutchMed</a:t>
                      </a:r>
                      <a:r>
                        <a:rPr lang="en-US" sz="1600" baseline="0">
                          <a:solidFill>
                            <a:schemeClr val="bg1"/>
                          </a:solidFill>
                        </a:rPr>
                        <a:t> Ltd, </a:t>
                      </a:r>
                      <a:r>
                        <a:rPr lang="en-US" sz="1600" baseline="0" err="1">
                          <a:solidFill>
                            <a:schemeClr val="bg1"/>
                          </a:solidFill>
                        </a:rPr>
                        <a:t>Insighta</a:t>
                      </a:r>
                      <a:r>
                        <a:rPr lang="en-US" sz="1600" baseline="0">
                          <a:solidFill>
                            <a:schemeClr val="bg1"/>
                          </a:solidFill>
                        </a:rPr>
                        <a:t> Ltd.</a:t>
                      </a:r>
                      <a:endParaRPr lang="en-US" sz="1600">
                        <a:solidFill>
                          <a:schemeClr val="bg1"/>
                        </a:solidFill>
                      </a:endParaRPr>
                    </a:p>
                  </a:txBody>
                  <a:tcPr/>
                </a:tc>
                <a:extLst>
                  <a:ext uri="{0D108BD9-81ED-4DB2-BD59-A6C34878D82A}">
                    <a16:rowId xmlns:a16="http://schemas.microsoft.com/office/drawing/2014/main" val="1137542917"/>
                  </a:ext>
                </a:extLst>
              </a:tr>
            </a:tbl>
          </a:graphicData>
        </a:graphic>
      </p:graphicFrame>
      <p:sp>
        <p:nvSpPr>
          <p:cNvPr id="9" name="Slide Number Placeholder 2">
            <a:extLst>
              <a:ext uri="{FF2B5EF4-FFF2-40B4-BE49-F238E27FC236}">
                <a16:creationId xmlns:a16="http://schemas.microsoft.com/office/drawing/2014/main" id="{CCD0C5C9-386B-CDF3-46FD-6472720B3E6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6F7F62F-B017-2398-2C9C-70BAA7D9FFEA}"/>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82371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7EAD-DC12-FA19-3A62-3ABCEF542957}"/>
              </a:ext>
            </a:extLst>
          </p:cNvPr>
          <p:cNvSpPr>
            <a:spLocks noGrp="1"/>
          </p:cNvSpPr>
          <p:nvPr>
            <p:ph type="title"/>
          </p:nvPr>
        </p:nvSpPr>
        <p:spPr>
          <a:xfrm>
            <a:off x="1791988" y="2362509"/>
            <a:ext cx="10515600" cy="1325563"/>
          </a:xfrm>
        </p:spPr>
        <p:txBody>
          <a:bodyPr>
            <a:normAutofit/>
          </a:bodyPr>
          <a:lstStyle/>
          <a:p>
            <a:r>
              <a:rPr lang="en-US" sz="6600"/>
              <a:t>ONLY is a serious word</a:t>
            </a:r>
          </a:p>
        </p:txBody>
      </p:sp>
      <p:sp>
        <p:nvSpPr>
          <p:cNvPr id="4" name="Rectangle 3">
            <a:extLst>
              <a:ext uri="{FF2B5EF4-FFF2-40B4-BE49-F238E27FC236}">
                <a16:creationId xmlns:a16="http://schemas.microsoft.com/office/drawing/2014/main" id="{93ECCC96-CE58-DB95-3D5D-D8A0CF2C4B24}"/>
              </a:ext>
            </a:extLst>
          </p:cNvPr>
          <p:cNvSpPr/>
          <p:nvPr/>
        </p:nvSpPr>
        <p:spPr>
          <a:xfrm>
            <a:off x="2913321" y="3774669"/>
            <a:ext cx="6007395" cy="12332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Adjective:</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HK" sz="1800" b="0" i="0" u="none" strike="noStrike" kern="1200" cap="none" spc="0" normalizeH="0" baseline="0" noProof="0">
                <a:ln>
                  <a:noFill/>
                </a:ln>
                <a:solidFill>
                  <a:prstClr val="white"/>
                </a:solidFill>
                <a:effectLst/>
                <a:uLnTx/>
                <a:uFillTx/>
                <a:latin typeface="LFT Etica"/>
                <a:ea typeface="+mn-ea"/>
                <a:cs typeface="+mn-cs"/>
              </a:rPr>
              <a:t>Being the single one or the relatively few of the kind</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HK" sz="1800" b="0" i="0" u="none" strike="noStrike" kern="1200" cap="none" spc="0" normalizeH="0" baseline="0" noProof="0">
                <a:ln>
                  <a:noFill/>
                </a:ln>
                <a:solidFill>
                  <a:prstClr val="white"/>
                </a:solidFill>
                <a:effectLst/>
                <a:uLnTx/>
                <a:uFillTx/>
                <a:latin typeface="LFT Etica"/>
                <a:ea typeface="+mn-ea"/>
                <a:cs typeface="+mn-cs"/>
              </a:rPr>
              <a:t>Single in superiority or distinction; unique; the best</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lide Number Placeholder 2">
            <a:extLst>
              <a:ext uri="{FF2B5EF4-FFF2-40B4-BE49-F238E27FC236}">
                <a16:creationId xmlns:a16="http://schemas.microsoft.com/office/drawing/2014/main" id="{E526B55D-F831-9BE7-18AB-0DA73323038A}"/>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11645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217B-B256-AB18-323E-6AC2121F8359}"/>
              </a:ext>
            </a:extLst>
          </p:cNvPr>
          <p:cNvSpPr>
            <a:spLocks noGrp="1"/>
          </p:cNvSpPr>
          <p:nvPr>
            <p:ph type="title"/>
          </p:nvPr>
        </p:nvSpPr>
        <p:spPr/>
        <p:txBody>
          <a:bodyPr>
            <a:normAutofit/>
          </a:bodyPr>
          <a:lstStyle/>
          <a:p>
            <a:r>
              <a:rPr lang="en-US" sz="4000"/>
              <a:t>Is single agent IO the ONLY option?</a:t>
            </a:r>
          </a:p>
        </p:txBody>
      </p:sp>
      <p:sp>
        <p:nvSpPr>
          <p:cNvPr id="4" name="Rectangle 3">
            <a:extLst>
              <a:ext uri="{FF2B5EF4-FFF2-40B4-BE49-F238E27FC236}">
                <a16:creationId xmlns:a16="http://schemas.microsoft.com/office/drawing/2014/main" id="{FE86DB07-EB21-01BE-1E5E-8A99A7AA0E53}"/>
              </a:ext>
            </a:extLst>
          </p:cNvPr>
          <p:cNvSpPr/>
          <p:nvPr/>
        </p:nvSpPr>
        <p:spPr>
          <a:xfrm>
            <a:off x="2611582" y="2090803"/>
            <a:ext cx="6968836" cy="16625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NCCN Guidelines for Metastatic NSCLC 2024</a:t>
            </a:r>
            <a:endParaRPr kumimoji="0" lang="en-US" sz="2400" b="0" i="0" u="none" strike="noStrike" kern="1200" cap="none" spc="0" normalizeH="0" baseline="0" noProof="0">
              <a:ln>
                <a:noFill/>
              </a:ln>
              <a:solidFill>
                <a:srgbClr val="FFFF00"/>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121C4586-F35A-7FC8-3D1E-D22242681E7B}"/>
              </a:ext>
            </a:extLst>
          </p:cNvPr>
          <p:cNvSpPr/>
          <p:nvPr/>
        </p:nvSpPr>
        <p:spPr>
          <a:xfrm>
            <a:off x="2611582" y="3753349"/>
            <a:ext cx="6968836" cy="16625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ESMO Guideline for Metastatic NSCLC 2023</a:t>
            </a:r>
          </a:p>
        </p:txBody>
      </p:sp>
      <p:sp>
        <p:nvSpPr>
          <p:cNvPr id="6" name="Slide Number Placeholder 2">
            <a:extLst>
              <a:ext uri="{FF2B5EF4-FFF2-40B4-BE49-F238E27FC236}">
                <a16:creationId xmlns:a16="http://schemas.microsoft.com/office/drawing/2014/main" id="{355595FE-8914-C90E-D748-57354125D3D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1A64FC6-106D-1006-87D1-DE0CE856AEBB}"/>
              </a:ext>
            </a:extLst>
          </p:cNvPr>
          <p:cNvSpPr txBox="1"/>
          <p:nvPr/>
        </p:nvSpPr>
        <p:spPr>
          <a:xfrm>
            <a:off x="823286" y="6223335"/>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ESMO, European Society for Medical Oncology; IO, </a:t>
            </a:r>
            <a:r>
              <a:rPr kumimoji="0" lang="nl-NL" sz="900" b="0" i="0" u="none" strike="noStrike" kern="1200" cap="none" spc="0" normalizeH="0" baseline="0" noProof="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NCCN, National Comprehensive Cancer Network;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NSCLC, non-small cell lung cancer.</a:t>
            </a:r>
          </a:p>
        </p:txBody>
      </p:sp>
    </p:spTree>
    <p:extLst>
      <p:ext uri="{BB962C8B-B14F-4D97-AF65-F5344CB8AC3E}">
        <p14:creationId xmlns:p14="http://schemas.microsoft.com/office/powerpoint/2010/main" val="316204890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A30ACF-1826-ADAB-08CF-84B898DB4652}"/>
              </a:ext>
            </a:extLst>
          </p:cNvPr>
          <p:cNvSpPr txBox="1"/>
          <p:nvPr/>
        </p:nvSpPr>
        <p:spPr>
          <a:xfrm>
            <a:off x="311248" y="163305"/>
            <a:ext cx="6925124" cy="400110"/>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NCCN Guidelines for Patients Metastatic NSCLC, 2024</a:t>
            </a:r>
          </a:p>
        </p:txBody>
      </p:sp>
      <p:grpSp>
        <p:nvGrpSpPr>
          <p:cNvPr id="4" name="Group 3">
            <a:extLst>
              <a:ext uri="{FF2B5EF4-FFF2-40B4-BE49-F238E27FC236}">
                <a16:creationId xmlns:a16="http://schemas.microsoft.com/office/drawing/2014/main" id="{92A79264-C51A-B5FB-C4D8-4CC09F8BB53A}"/>
              </a:ext>
            </a:extLst>
          </p:cNvPr>
          <p:cNvGrpSpPr/>
          <p:nvPr/>
        </p:nvGrpSpPr>
        <p:grpSpPr>
          <a:xfrm>
            <a:off x="2093079" y="704626"/>
            <a:ext cx="7744604" cy="5506949"/>
            <a:chOff x="2093079" y="704626"/>
            <a:chExt cx="8121456" cy="5875376"/>
          </a:xfrm>
        </p:grpSpPr>
        <p:pic>
          <p:nvPicPr>
            <p:cNvPr id="9" name="Picture 8">
              <a:extLst>
                <a:ext uri="{FF2B5EF4-FFF2-40B4-BE49-F238E27FC236}">
                  <a16:creationId xmlns:a16="http://schemas.microsoft.com/office/drawing/2014/main" id="{C4A9CD24-7947-172A-73E9-23EE9A4CD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079" y="704626"/>
              <a:ext cx="8121456" cy="5875376"/>
            </a:xfrm>
            <a:prstGeom prst="rect">
              <a:avLst/>
            </a:prstGeom>
          </p:spPr>
        </p:pic>
        <p:sp>
          <p:nvSpPr>
            <p:cNvPr id="5" name="Rectangle 4">
              <a:extLst>
                <a:ext uri="{FF2B5EF4-FFF2-40B4-BE49-F238E27FC236}">
                  <a16:creationId xmlns:a16="http://schemas.microsoft.com/office/drawing/2014/main" id="{442AC9BD-FC83-75DF-ED28-6A586FD547D1}"/>
                </a:ext>
              </a:extLst>
            </p:cNvPr>
            <p:cNvSpPr/>
            <p:nvPr/>
          </p:nvSpPr>
          <p:spPr>
            <a:xfrm>
              <a:off x="2311406" y="1792931"/>
              <a:ext cx="7605104" cy="7255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B3C52DCD-727E-0E19-25E3-ED1A8C28BCC8}"/>
                </a:ext>
              </a:extLst>
            </p:cNvPr>
            <p:cNvSpPr/>
            <p:nvPr/>
          </p:nvSpPr>
          <p:spPr>
            <a:xfrm>
              <a:off x="8976951" y="2518506"/>
              <a:ext cx="903643" cy="35407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Slide Number Placeholder 2">
            <a:extLst>
              <a:ext uri="{FF2B5EF4-FFF2-40B4-BE49-F238E27FC236}">
                <a16:creationId xmlns:a16="http://schemas.microsoft.com/office/drawing/2014/main" id="{E64DF161-6C1B-EED9-D9E6-E678AD73E89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B902F7B-ADE1-EAF0-021D-B36374A56FF3}"/>
              </a:ext>
            </a:extLst>
          </p:cNvPr>
          <p:cNvSpPr txBox="1"/>
          <p:nvPr/>
        </p:nvSpPr>
        <p:spPr>
          <a:xfrm>
            <a:off x="883579" y="624280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NCCN, National Comprehensive Cancer Network;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NSCLC, non-small cell lung cancer;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NCCN Guidelines for Patients</a:t>
            </a:r>
            <a:r>
              <a:rPr kumimoji="0" lang="en-GB"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hlinkClick r:id="rId3"/>
              </a:rPr>
              <a:t>®</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 Metastatic NSCLC, 2024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194280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46A284-6FB0-1E58-493D-218E8307A8DB}"/>
              </a:ext>
            </a:extLst>
          </p:cNvPr>
          <p:cNvPicPr>
            <a:picLocks noChangeAspect="1"/>
          </p:cNvPicPr>
          <p:nvPr/>
        </p:nvPicPr>
        <p:blipFill rotWithShape="1">
          <a:blip r:embed="rId2"/>
          <a:srcRect r="438" b="764"/>
          <a:stretch/>
        </p:blipFill>
        <p:spPr>
          <a:xfrm>
            <a:off x="1753558" y="72949"/>
            <a:ext cx="9492511" cy="6660816"/>
          </a:xfrm>
          <a:prstGeom prst="rect">
            <a:avLst/>
          </a:prstGeom>
        </p:spPr>
      </p:pic>
      <p:sp>
        <p:nvSpPr>
          <p:cNvPr id="8" name="Rectangle 7">
            <a:extLst>
              <a:ext uri="{FF2B5EF4-FFF2-40B4-BE49-F238E27FC236}">
                <a16:creationId xmlns:a16="http://schemas.microsoft.com/office/drawing/2014/main" id="{A5C18521-3FFC-FE8F-861E-9BEEF862335A}"/>
              </a:ext>
            </a:extLst>
          </p:cNvPr>
          <p:cNvSpPr/>
          <p:nvPr/>
        </p:nvSpPr>
        <p:spPr>
          <a:xfrm>
            <a:off x="2817962" y="2438400"/>
            <a:ext cx="1407674" cy="126029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30529345-20B3-1708-6A60-AFF83E2BE64B}"/>
              </a:ext>
            </a:extLst>
          </p:cNvPr>
          <p:cNvSpPr/>
          <p:nvPr/>
        </p:nvSpPr>
        <p:spPr>
          <a:xfrm>
            <a:off x="4479533" y="2438399"/>
            <a:ext cx="4336139" cy="15171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2F3DA866-81DA-9DD8-93EA-4135DDB87144}"/>
              </a:ext>
            </a:extLst>
          </p:cNvPr>
          <p:cNvSpPr/>
          <p:nvPr/>
        </p:nvSpPr>
        <p:spPr>
          <a:xfrm>
            <a:off x="5825447" y="1915474"/>
            <a:ext cx="1684961" cy="3676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31DBE41-D10C-C092-021E-4A0601F1BC3B}"/>
              </a:ext>
            </a:extLst>
          </p:cNvPr>
          <p:cNvSpPr/>
          <p:nvPr/>
        </p:nvSpPr>
        <p:spPr>
          <a:xfrm>
            <a:off x="2907587" y="1915474"/>
            <a:ext cx="1212349" cy="3676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3F439FAC-3CF7-DEDC-7A97-B6FF14CAEF74}"/>
              </a:ext>
            </a:extLst>
          </p:cNvPr>
          <p:cNvSpPr txBox="1"/>
          <p:nvPr/>
        </p:nvSpPr>
        <p:spPr>
          <a:xfrm>
            <a:off x="85276" y="124235"/>
            <a:ext cx="2442167" cy="584775"/>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ESMO Guidelines Metastatic NSCLC, 2023</a:t>
            </a:r>
          </a:p>
        </p:txBody>
      </p:sp>
      <p:sp>
        <p:nvSpPr>
          <p:cNvPr id="5" name="Slide Number Placeholder 2">
            <a:extLst>
              <a:ext uri="{FF2B5EF4-FFF2-40B4-BE49-F238E27FC236}">
                <a16:creationId xmlns:a16="http://schemas.microsoft.com/office/drawing/2014/main" id="{3DC4C872-2642-04C5-F58A-62DA261DA9F6}"/>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484AE7D-A4C9-F60D-D7DA-FE61A3B7716E}"/>
              </a:ext>
            </a:extLst>
          </p:cNvPr>
          <p:cNvSpPr txBox="1"/>
          <p:nvPr/>
        </p:nvSpPr>
        <p:spPr>
          <a:xfrm>
            <a:off x="104174" y="5883955"/>
            <a:ext cx="39438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ESMO, European Society for Medical Oncology</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BSC, best supportive care; ChT, chemotherapy; CPG, Clinical Practice Guideline; ECOG, Eastern Cooperative Oncology Group; EMA, European Medicines Agency; FDA, Food and Drug Administration; IC, immune cell; ICI, immune checkpoint inhibitor; LRT, local radical therapy; MCBS, ESMO-Magnitude of Clinical Benefit Scale; mNSCLC, metastatic non-small-cell lung cancer; NSCLC, non-small-cell lung cancer; PD-L1, programmed death-ligand 1; PS, performance status; SqCC, squamous-cell carcinoma.</a:t>
            </a:r>
            <a:endPar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83349"/>
                </a:solidFill>
                <a:effectLst/>
                <a:uLnTx/>
                <a:uFillTx/>
                <a:latin typeface="Arial" panose="020B0604020202020204"/>
                <a:ea typeface="+mn-ea"/>
                <a:cs typeface="+mn-cs"/>
              </a:rPr>
              <a:t>Extracted from Hendriks LE et al. </a:t>
            </a:r>
            <a:r>
              <a:rPr kumimoji="0" lang="it-IT" sz="700" b="0" i="0" u="none" strike="noStrike" kern="1200" cap="none" spc="0" normalizeH="0" baseline="0" noProof="0">
                <a:ln>
                  <a:noFill/>
                </a:ln>
                <a:solidFill>
                  <a:srgbClr val="283349"/>
                </a:solidFill>
                <a:effectLst/>
                <a:uLnTx/>
                <a:uFillTx/>
                <a:latin typeface="Arial" panose="020B0604020202020204"/>
                <a:ea typeface="+mn-ea"/>
                <a:cs typeface="+mn-cs"/>
              </a:rPr>
              <a:t>Ann Oncol. 2023 Apr;34(4):358-376</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7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2899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6"/>
            <a:ext cx="10637379" cy="3876952"/>
          </a:xfrm>
        </p:spPr>
        <p:txBody>
          <a:bodyPr vert="horz" lIns="91440" tIns="45720" rIns="91440" bIns="45720" rtlCol="0" anchor="t">
            <a:noAutofit/>
          </a:bodyPr>
          <a:lstStyle/>
          <a:p>
            <a:r>
              <a:rPr lang="en-US"/>
              <a:t>The views expressed are those of the speakers and may not necessarily reflect the opinion of BeiGene.</a:t>
            </a:r>
          </a:p>
          <a:p>
            <a:r>
              <a:rPr lang="en-US"/>
              <a:t>The material may contain information about products or indications that have not yet been approved in your country; for prescriptions, always refer to the product information approved in your country, as well as, where applicable, the reimbursement conditions.</a:t>
            </a:r>
          </a:p>
          <a:p>
            <a:r>
              <a:rPr lang="en-US"/>
              <a:t>This material is intended for Healthcare Professionals for scientific information exchange purposes only, not for advertising purposes, and does not constitute commercial promotion of any product or recommendation on diagnosis and treatments. The speakers’ opinions are those of experts and do not necessarily reflect those of BeiGene. </a:t>
            </a:r>
          </a:p>
          <a:p>
            <a:r>
              <a:rPr lang="en-US"/>
              <a:t>As part of scientific exchange patient cases prepared by healthcare professionals will be presented. The presentation includes patient cases that may include information about products or indications that have not yet been approved in your country; for prescriptions, always refer to the product information approved in your country, as well as, where applicable, the reimbursement conditions. Generalized conclusions should never be drawn from individual patient cases.</a:t>
            </a:r>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a:t>
            </a:r>
            <a:endParaRPr lang="en-GB"/>
          </a:p>
        </p:txBody>
      </p:sp>
    </p:spTree>
    <p:extLst>
      <p:ext uri="{BB962C8B-B14F-4D97-AF65-F5344CB8AC3E}">
        <p14:creationId xmlns:p14="http://schemas.microsoft.com/office/powerpoint/2010/main" val="141780494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7F37-FE05-802C-4BA7-2475987C3E6C}"/>
              </a:ext>
            </a:extLst>
          </p:cNvPr>
          <p:cNvSpPr>
            <a:spLocks noGrp="1"/>
          </p:cNvSpPr>
          <p:nvPr>
            <p:ph type="title"/>
          </p:nvPr>
        </p:nvSpPr>
        <p:spPr>
          <a:xfrm>
            <a:off x="120869" y="685052"/>
            <a:ext cx="2863832" cy="1196975"/>
          </a:xfrm>
        </p:spPr>
        <p:txBody>
          <a:bodyPr>
            <a:noAutofit/>
          </a:bodyPr>
          <a:lstStyle/>
          <a:p>
            <a:r>
              <a:rPr lang="en-US" sz="2800">
                <a:latin typeface="Arial" panose="020B0604020202020204" pitchFamily="34" charset="0"/>
                <a:cs typeface="Arial" panose="020B0604020202020204" pitchFamily="34" charset="0"/>
              </a:rPr>
              <a:t>KEYNOTE189</a:t>
            </a:r>
            <a:br>
              <a:rPr lang="en-US" sz="2800">
                <a:latin typeface="Arial" panose="020B0604020202020204" pitchFamily="34" charset="0"/>
                <a:cs typeface="Arial" panose="020B0604020202020204" pitchFamily="34" charset="0"/>
              </a:rPr>
            </a:br>
            <a:endParaRPr lang="en-HK" sz="2800">
              <a:latin typeface="Arial" panose="020B0604020202020204" pitchFamily="34" charset="0"/>
              <a:cs typeface="Arial" panose="020B0604020202020204" pitchFamily="34" charset="0"/>
            </a:endParaRPr>
          </a:p>
        </p:txBody>
      </p:sp>
      <p:pic>
        <p:nvPicPr>
          <p:cNvPr id="3" name="Picture 2" descr="Image">
            <a:extLst>
              <a:ext uri="{FF2B5EF4-FFF2-40B4-BE49-F238E27FC236}">
                <a16:creationId xmlns:a16="http://schemas.microsoft.com/office/drawing/2014/main" id="{98628CC8-0F3D-475C-F498-9E24BF651EDA}"/>
              </a:ext>
            </a:extLst>
          </p:cNvPr>
          <p:cNvPicPr>
            <a:picLocks noChangeAspect="1"/>
          </p:cNvPicPr>
          <p:nvPr/>
        </p:nvPicPr>
        <p:blipFill>
          <a:blip r:embed="rId2" cstate="print"/>
          <a:stretch>
            <a:fillRect/>
          </a:stretch>
        </p:blipFill>
        <p:spPr>
          <a:xfrm>
            <a:off x="2826105" y="245379"/>
            <a:ext cx="4229100" cy="6211842"/>
          </a:xfrm>
          <a:prstGeom prst="rect">
            <a:avLst/>
          </a:prstGeom>
        </p:spPr>
      </p:pic>
      <p:pic>
        <p:nvPicPr>
          <p:cNvPr id="4" name="Picture 3" descr="Image">
            <a:extLst>
              <a:ext uri="{FF2B5EF4-FFF2-40B4-BE49-F238E27FC236}">
                <a16:creationId xmlns:a16="http://schemas.microsoft.com/office/drawing/2014/main" id="{832F1D37-063E-9036-2B78-930B1B2EC943}"/>
              </a:ext>
            </a:extLst>
          </p:cNvPr>
          <p:cNvPicPr>
            <a:picLocks noChangeAspect="1"/>
          </p:cNvPicPr>
          <p:nvPr/>
        </p:nvPicPr>
        <p:blipFill>
          <a:blip r:embed="rId3" cstate="print"/>
          <a:stretch>
            <a:fillRect/>
          </a:stretch>
        </p:blipFill>
        <p:spPr>
          <a:xfrm>
            <a:off x="7055205" y="245379"/>
            <a:ext cx="4298595" cy="6211842"/>
          </a:xfrm>
          <a:prstGeom prst="rect">
            <a:avLst/>
          </a:prstGeom>
        </p:spPr>
      </p:pic>
      <p:sp>
        <p:nvSpPr>
          <p:cNvPr id="6" name="Rectangle 5">
            <a:extLst>
              <a:ext uri="{FF2B5EF4-FFF2-40B4-BE49-F238E27FC236}">
                <a16:creationId xmlns:a16="http://schemas.microsoft.com/office/drawing/2014/main" id="{07DD6F82-6A22-D61D-8DE4-0BD39C2C9423}"/>
              </a:ext>
            </a:extLst>
          </p:cNvPr>
          <p:cNvSpPr/>
          <p:nvPr/>
        </p:nvSpPr>
        <p:spPr>
          <a:xfrm>
            <a:off x="2826105" y="4353193"/>
            <a:ext cx="8527695" cy="21040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9A8633B-8FBD-ADCA-4452-CF239822BAE5}"/>
              </a:ext>
            </a:extLst>
          </p:cNvPr>
          <p:cNvSpPr txBox="1"/>
          <p:nvPr/>
        </p:nvSpPr>
        <p:spPr>
          <a:xfrm>
            <a:off x="544530" y="2137025"/>
            <a:ext cx="17877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4D5156"/>
                </a:solidFill>
                <a:effectLst/>
                <a:uLnTx/>
                <a:uFillTx/>
                <a:latin typeface="Arial" panose="020B0604020202020204" pitchFamily="34" charset="0"/>
                <a:ea typeface="+mn-ea"/>
                <a:cs typeface="Arial" panose="020B0604020202020204" pitchFamily="34" charset="0"/>
              </a:rPr>
              <a:t>Pembro</a:t>
            </a:r>
            <a:r>
              <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rPr>
              <a:t> + CT vs CT</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5455813-B137-FE5E-B2B0-2FE0AC2C7391}"/>
              </a:ext>
            </a:extLst>
          </p:cNvPr>
          <p:cNvSpPr txBox="1"/>
          <p:nvPr/>
        </p:nvSpPr>
        <p:spPr>
          <a:xfrm>
            <a:off x="6043390" y="4381399"/>
            <a:ext cx="987771" cy="30777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TPS ≥ 50%</a:t>
            </a:r>
          </a:p>
        </p:txBody>
      </p:sp>
      <p:sp>
        <p:nvSpPr>
          <p:cNvPr id="16" name="TextBox 15">
            <a:extLst>
              <a:ext uri="{FF2B5EF4-FFF2-40B4-BE49-F238E27FC236}">
                <a16:creationId xmlns:a16="http://schemas.microsoft.com/office/drawing/2014/main" id="{5A1B1FC3-2A1F-CB54-E75D-81006723C861}"/>
              </a:ext>
            </a:extLst>
          </p:cNvPr>
          <p:cNvSpPr txBox="1"/>
          <p:nvPr/>
        </p:nvSpPr>
        <p:spPr>
          <a:xfrm>
            <a:off x="6176440" y="257529"/>
            <a:ext cx="854721" cy="30777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TPS &lt;1%</a:t>
            </a:r>
          </a:p>
        </p:txBody>
      </p:sp>
      <p:sp>
        <p:nvSpPr>
          <p:cNvPr id="17" name="TextBox 16">
            <a:extLst>
              <a:ext uri="{FF2B5EF4-FFF2-40B4-BE49-F238E27FC236}">
                <a16:creationId xmlns:a16="http://schemas.microsoft.com/office/drawing/2014/main" id="{A19F7349-C7C6-D429-43C9-128FE419CECF}"/>
              </a:ext>
            </a:extLst>
          </p:cNvPr>
          <p:cNvSpPr txBox="1"/>
          <p:nvPr/>
        </p:nvSpPr>
        <p:spPr>
          <a:xfrm>
            <a:off x="6019346" y="2322968"/>
            <a:ext cx="1011815" cy="30777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TPS 1-49%</a:t>
            </a:r>
          </a:p>
        </p:txBody>
      </p:sp>
      <p:sp>
        <p:nvSpPr>
          <p:cNvPr id="8" name="Slide Number Placeholder 2">
            <a:extLst>
              <a:ext uri="{FF2B5EF4-FFF2-40B4-BE49-F238E27FC236}">
                <a16:creationId xmlns:a16="http://schemas.microsoft.com/office/drawing/2014/main" id="{2F7D30C5-5CB3-5A1E-5D3F-472399A554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E74FE1C-C652-C6CF-FE1B-664C80D0ABBA}"/>
              </a:ext>
            </a:extLst>
          </p:cNvPr>
          <p:cNvSpPr txBox="1"/>
          <p:nvPr/>
        </p:nvSpPr>
        <p:spPr>
          <a:xfrm>
            <a:off x="823286" y="6498492"/>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CT, chemotherapy; Pembro, pembrolizumab; 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da-DK" sz="900" b="0" i="0" u="none" strike="noStrike" kern="1200" cap="none" spc="0" normalizeH="0" baseline="0" noProof="0">
                <a:ln>
                  <a:noFill/>
                </a:ln>
                <a:solidFill>
                  <a:srgbClr val="414B5E"/>
                </a:solidFill>
                <a:effectLst/>
                <a:uLnTx/>
                <a:uFillTx/>
                <a:latin typeface="Arial" panose="020B0604020202020204"/>
                <a:ea typeface="+mn-ea"/>
                <a:cs typeface="+mn-cs"/>
              </a:rPr>
              <a:t>Gandhi L et al.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N Engl J Med. 2018;378(22):2078-2092</a:t>
            </a:r>
            <a:r>
              <a:rPr kumimoji="0" lang="nl-NL" sz="900" b="0" i="0" u="none" strike="noStrike" kern="1200" cap="none" spc="0" normalizeH="0" baseline="0" noProof="0">
                <a:ln>
                  <a:noFill/>
                </a:ln>
                <a:solidFill>
                  <a:srgbClr val="414B5E"/>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414B5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3158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EB0B-0811-9A1A-5201-96750A34E6DA}"/>
              </a:ext>
            </a:extLst>
          </p:cNvPr>
          <p:cNvSpPr>
            <a:spLocks noGrp="1"/>
          </p:cNvSpPr>
          <p:nvPr>
            <p:ph type="title"/>
          </p:nvPr>
        </p:nvSpPr>
        <p:spPr>
          <a:xfrm>
            <a:off x="285803" y="142518"/>
            <a:ext cx="10515600" cy="1325563"/>
          </a:xfrm>
        </p:spPr>
        <p:txBody>
          <a:bodyPr/>
          <a:lstStyle/>
          <a:p>
            <a:r>
              <a:rPr lang="en-US">
                <a:latin typeface="Arial" panose="020B0604020202020204" pitchFamily="34" charset="0"/>
                <a:cs typeface="Arial" panose="020B0604020202020204" pitchFamily="34" charset="0"/>
              </a:rPr>
              <a:t>IMpower150: High expression</a:t>
            </a:r>
          </a:p>
        </p:txBody>
      </p:sp>
      <p:sp>
        <p:nvSpPr>
          <p:cNvPr id="5" name="TextBox 4">
            <a:extLst>
              <a:ext uri="{FF2B5EF4-FFF2-40B4-BE49-F238E27FC236}">
                <a16:creationId xmlns:a16="http://schemas.microsoft.com/office/drawing/2014/main" id="{A9FD8140-8D6E-40A3-8EEB-E379B00CD1BB}"/>
              </a:ext>
            </a:extLst>
          </p:cNvPr>
          <p:cNvSpPr txBox="1"/>
          <p:nvPr/>
        </p:nvSpPr>
        <p:spPr>
          <a:xfrm>
            <a:off x="126875" y="1974601"/>
            <a:ext cx="2527443"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rPr>
              <a:t>Atezolizumab (A) + 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rPr>
              <a:t>Bevacizumab (B) + 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rPr>
              <a:t>ABCP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515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FF5BB435-3E15-58CF-DF03-82D0CCA57140}"/>
              </a:ext>
            </a:extLst>
          </p:cNvPr>
          <p:cNvGrpSpPr/>
          <p:nvPr/>
        </p:nvGrpSpPr>
        <p:grpSpPr>
          <a:xfrm>
            <a:off x="2798397" y="1264832"/>
            <a:ext cx="8465584" cy="4588443"/>
            <a:chOff x="2335819" y="1323191"/>
            <a:chExt cx="8465584" cy="4588443"/>
          </a:xfrm>
        </p:grpSpPr>
        <p:pic>
          <p:nvPicPr>
            <p:cNvPr id="4" name="Picture 3">
              <a:extLst>
                <a:ext uri="{FF2B5EF4-FFF2-40B4-BE49-F238E27FC236}">
                  <a16:creationId xmlns:a16="http://schemas.microsoft.com/office/drawing/2014/main" id="{4F060F85-D910-EC13-DEDB-CACAF4F1A20E}"/>
                </a:ext>
              </a:extLst>
            </p:cNvPr>
            <p:cNvPicPr>
              <a:picLocks noChangeAspect="1"/>
            </p:cNvPicPr>
            <p:nvPr/>
          </p:nvPicPr>
          <p:blipFill>
            <a:blip r:embed="rId2"/>
            <a:stretch>
              <a:fillRect/>
            </a:stretch>
          </p:blipFill>
          <p:spPr>
            <a:xfrm>
              <a:off x="2335819" y="1468081"/>
              <a:ext cx="8465584" cy="4443553"/>
            </a:xfrm>
            <a:prstGeom prst="rect">
              <a:avLst/>
            </a:prstGeom>
          </p:spPr>
        </p:pic>
        <p:sp>
          <p:nvSpPr>
            <p:cNvPr id="9" name="Rectangle 8">
              <a:extLst>
                <a:ext uri="{FF2B5EF4-FFF2-40B4-BE49-F238E27FC236}">
                  <a16:creationId xmlns:a16="http://schemas.microsoft.com/office/drawing/2014/main" id="{7A06884F-F770-4E3F-A57F-F98C0207C077}"/>
                </a:ext>
              </a:extLst>
            </p:cNvPr>
            <p:cNvSpPr/>
            <p:nvPr/>
          </p:nvSpPr>
          <p:spPr>
            <a:xfrm>
              <a:off x="2335819" y="1323191"/>
              <a:ext cx="590261" cy="46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EA661C69-A1B8-F1AC-DD1D-CF3767E833EB}"/>
              </a:ext>
            </a:extLst>
          </p:cNvPr>
          <p:cNvSpPr txBox="1"/>
          <p:nvPr/>
        </p:nvSpPr>
        <p:spPr>
          <a:xfrm>
            <a:off x="6508377" y="2990263"/>
            <a:ext cx="7409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1599F"/>
                </a:solidFill>
                <a:effectLst/>
                <a:uLnTx/>
                <a:uFillTx/>
                <a:latin typeface="Arial" panose="020B0604020202020204" pitchFamily="34" charset="0"/>
                <a:ea typeface="+mn-ea"/>
                <a:cs typeface="Arial" panose="020B0604020202020204" pitchFamily="34" charset="0"/>
              </a:rPr>
              <a:t>ABCP</a:t>
            </a:r>
          </a:p>
        </p:txBody>
      </p:sp>
      <p:sp>
        <p:nvSpPr>
          <p:cNvPr id="12" name="TextBox 11">
            <a:extLst>
              <a:ext uri="{FF2B5EF4-FFF2-40B4-BE49-F238E27FC236}">
                <a16:creationId xmlns:a16="http://schemas.microsoft.com/office/drawing/2014/main" id="{F75CC1A9-0AD8-721A-7C4B-D96323E9094D}"/>
              </a:ext>
            </a:extLst>
          </p:cNvPr>
          <p:cNvSpPr txBox="1"/>
          <p:nvPr/>
        </p:nvSpPr>
        <p:spPr>
          <a:xfrm>
            <a:off x="6508377" y="3829126"/>
            <a:ext cx="6046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D13C35"/>
                </a:solidFill>
                <a:effectLst/>
                <a:uLnTx/>
                <a:uFillTx/>
                <a:latin typeface="Arial" panose="020B0604020202020204" pitchFamily="34" charset="0"/>
                <a:ea typeface="+mn-ea"/>
                <a:cs typeface="Arial" panose="020B0604020202020204" pitchFamily="34" charset="0"/>
              </a:rPr>
              <a:t>BCP</a:t>
            </a:r>
          </a:p>
        </p:txBody>
      </p:sp>
      <p:sp>
        <p:nvSpPr>
          <p:cNvPr id="7" name="Rectangle 6">
            <a:extLst>
              <a:ext uri="{FF2B5EF4-FFF2-40B4-BE49-F238E27FC236}">
                <a16:creationId xmlns:a16="http://schemas.microsoft.com/office/drawing/2014/main" id="{45EF435C-1008-3876-B3DF-A2FA5F3F87B1}"/>
              </a:ext>
            </a:extLst>
          </p:cNvPr>
          <p:cNvSpPr/>
          <p:nvPr/>
        </p:nvSpPr>
        <p:spPr>
          <a:xfrm>
            <a:off x="64973" y="2571692"/>
            <a:ext cx="2733424" cy="8899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Slide Number Placeholder 2">
            <a:extLst>
              <a:ext uri="{FF2B5EF4-FFF2-40B4-BE49-F238E27FC236}">
                <a16:creationId xmlns:a16="http://schemas.microsoft.com/office/drawing/2014/main" id="{F1AAED6E-9AF3-8042-DE2C-C5C476E9C789}"/>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B18F17D6-1DA6-7D8B-9A5D-E31B80A51DAF}"/>
              </a:ext>
            </a:extLst>
          </p:cNvPr>
          <p:cNvSpPr txBox="1"/>
          <p:nvPr/>
        </p:nvSpPr>
        <p:spPr>
          <a:xfrm>
            <a:off x="883579" y="6242805"/>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14B5E"/>
                </a:solidFill>
                <a:effectLst/>
                <a:uLnTx/>
                <a:uFillTx/>
                <a:latin typeface="Arial" panose="020B0604020202020204"/>
                <a:ea typeface="+mn-ea"/>
                <a:cs typeface="+mn-cs"/>
              </a:rPr>
              <a:t>ABCP, atezolizumab + bevacizumab + carboplatin + paclitaxel; BCP, bevacizumab + carboplatin + paclitaxel; CI, confidence interval; HR, hazard ratio; mo, months; PFS, progression-free survival; </a:t>
            </a:r>
            <a:br>
              <a:rPr kumimoji="0" lang="en-GB" sz="900" b="0" i="0" u="none" strike="noStrike" kern="1200" cap="none" spc="0" normalizeH="0" baseline="0" noProof="0">
                <a:ln>
                  <a:noFill/>
                </a:ln>
                <a:solidFill>
                  <a:srgbClr val="414B5E"/>
                </a:solidFill>
                <a:effectLst/>
                <a:uLnTx/>
                <a:uFillTx/>
                <a:latin typeface="Arial" panose="020B0604020202020204"/>
                <a:ea typeface="+mn-ea"/>
                <a:cs typeface="+mn-cs"/>
              </a:rPr>
            </a:br>
            <a:r>
              <a:rPr kumimoji="0" lang="fr-FR" sz="900" b="0" i="0" u="none" strike="noStrike" kern="1200" cap="none" spc="0" normalizeH="0" baseline="0" noProof="0">
                <a:ln>
                  <a:noFill/>
                </a:ln>
                <a:solidFill>
                  <a:srgbClr val="414B5E"/>
                </a:solidFill>
                <a:effectLst/>
                <a:uLnTx/>
                <a:uFillTx/>
                <a:latin typeface="Arial" panose="020B0604020202020204"/>
                <a:ea typeface="+mn-ea"/>
                <a:cs typeface="+mn-cs"/>
              </a:rPr>
              <a:t>Teff, effector T-cell; </a:t>
            </a:r>
            <a:r>
              <a:rPr kumimoji="0" lang="en-GB" sz="900" b="0" i="0" u="none" strike="noStrike" kern="1200" cap="none" spc="0" normalizeH="0" baseline="0" noProof="0">
                <a:ln>
                  <a:noFill/>
                </a:ln>
                <a:solidFill>
                  <a:srgbClr val="414B5E"/>
                </a:solidFill>
                <a:effectLst/>
                <a:uLnTx/>
                <a:uFillTx/>
                <a:latin typeface="Arial" panose="020B0604020202020204"/>
                <a:ea typeface="+mn-ea"/>
                <a:cs typeface="+mn-cs"/>
              </a:rPr>
              <a:t>WT, wild type.</a:t>
            </a:r>
            <a:endParaRPr kumimoji="0" lang="en-GB" sz="900" b="0" i="0" u="none" strike="noStrike" kern="1200" cap="none" spc="0" normalizeH="0" baseline="0" noProof="0">
              <a:ln>
                <a:noFill/>
              </a:ln>
              <a:solidFill>
                <a:srgbClr val="414B5E"/>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da-DK" sz="900" b="0" i="0" u="none" strike="noStrike" kern="1200" cap="none" spc="0" normalizeH="0" baseline="0" noProof="0">
                <a:ln>
                  <a:noFill/>
                </a:ln>
                <a:solidFill>
                  <a:srgbClr val="414B5E"/>
                </a:solidFill>
                <a:effectLst/>
                <a:uLnTx/>
                <a:uFillTx/>
                <a:latin typeface="Arial" panose="020B0604020202020204" pitchFamily="34" charset="0"/>
                <a:ea typeface="+mn-ea"/>
                <a:cs typeface="Arial" panose="020B0604020202020204" pitchFamily="34" charset="0"/>
              </a:rPr>
              <a:t>Socinski MA et al. N Engl J Med. 2018;378(24):2288-2301 (supplemental appendix)</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414B5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864868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B8F2-82B9-38B7-5AAF-D80A627258C2}"/>
              </a:ext>
            </a:extLst>
          </p:cNvPr>
          <p:cNvSpPr>
            <a:spLocks noGrp="1"/>
          </p:cNvSpPr>
          <p:nvPr>
            <p:ph type="title"/>
          </p:nvPr>
        </p:nvSpPr>
        <p:spPr>
          <a:xfrm>
            <a:off x="625415" y="180459"/>
            <a:ext cx="10515600" cy="755389"/>
          </a:xfrm>
        </p:spPr>
        <p:txBody>
          <a:bodyPr/>
          <a:lstStyle/>
          <a:p>
            <a:r>
              <a:rPr lang="en-US"/>
              <a:t>Difference in toxicity profile</a:t>
            </a:r>
            <a:endParaRPr lang="en-HK"/>
          </a:p>
        </p:txBody>
      </p:sp>
      <p:grpSp>
        <p:nvGrpSpPr>
          <p:cNvPr id="15" name="Group 14">
            <a:extLst>
              <a:ext uri="{FF2B5EF4-FFF2-40B4-BE49-F238E27FC236}">
                <a16:creationId xmlns:a16="http://schemas.microsoft.com/office/drawing/2014/main" id="{70391A6A-B6EF-326D-3C89-42E595A27865}"/>
              </a:ext>
            </a:extLst>
          </p:cNvPr>
          <p:cNvGrpSpPr/>
          <p:nvPr/>
        </p:nvGrpSpPr>
        <p:grpSpPr>
          <a:xfrm>
            <a:off x="838200" y="1233488"/>
            <a:ext cx="5377809" cy="5167312"/>
            <a:chOff x="838200" y="1690688"/>
            <a:chExt cx="5377809" cy="5167312"/>
          </a:xfrm>
        </p:grpSpPr>
        <p:pic>
          <p:nvPicPr>
            <p:cNvPr id="3" name="Picture 2" descr="Image">
              <a:extLst>
                <a:ext uri="{FF2B5EF4-FFF2-40B4-BE49-F238E27FC236}">
                  <a16:creationId xmlns:a16="http://schemas.microsoft.com/office/drawing/2014/main" id="{2C3FF1E1-D7D5-1213-9531-E959FFC0B194}"/>
                </a:ext>
              </a:extLst>
            </p:cNvPr>
            <p:cNvPicPr>
              <a:picLocks noChangeAspect="1"/>
            </p:cNvPicPr>
            <p:nvPr/>
          </p:nvPicPr>
          <p:blipFill rotWithShape="1">
            <a:blip r:embed="rId2" cstate="print"/>
            <a:srcRect b="26371"/>
            <a:stretch/>
          </p:blipFill>
          <p:spPr>
            <a:xfrm>
              <a:off x="838200" y="1690688"/>
              <a:ext cx="5377809" cy="5167312"/>
            </a:xfrm>
            <a:prstGeom prst="rect">
              <a:avLst/>
            </a:prstGeom>
          </p:spPr>
        </p:pic>
        <p:sp>
          <p:nvSpPr>
            <p:cNvPr id="6" name="Rectangle 5">
              <a:extLst>
                <a:ext uri="{FF2B5EF4-FFF2-40B4-BE49-F238E27FC236}">
                  <a16:creationId xmlns:a16="http://schemas.microsoft.com/office/drawing/2014/main" id="{242AD541-15DD-4A33-BF0C-470EE292EB2F}"/>
                </a:ext>
              </a:extLst>
            </p:cNvPr>
            <p:cNvSpPr/>
            <p:nvPr/>
          </p:nvSpPr>
          <p:spPr>
            <a:xfrm>
              <a:off x="2298024" y="2547668"/>
              <a:ext cx="2072693" cy="21853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3738FAD7-F05C-BA5F-0EF9-2F70CC48F12C}"/>
                </a:ext>
              </a:extLst>
            </p:cNvPr>
            <p:cNvSpPr/>
            <p:nvPr/>
          </p:nvSpPr>
          <p:spPr>
            <a:xfrm>
              <a:off x="995435" y="4258738"/>
              <a:ext cx="3122240" cy="6698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160CCE61-8674-EC26-EB3A-8C158485B67B}"/>
              </a:ext>
            </a:extLst>
          </p:cNvPr>
          <p:cNvGrpSpPr/>
          <p:nvPr/>
        </p:nvGrpSpPr>
        <p:grpSpPr>
          <a:xfrm>
            <a:off x="6264861" y="1233488"/>
            <a:ext cx="5040086" cy="5167312"/>
            <a:chOff x="6264861" y="1690688"/>
            <a:chExt cx="5040086" cy="5167312"/>
          </a:xfrm>
        </p:grpSpPr>
        <p:pic>
          <p:nvPicPr>
            <p:cNvPr id="4" name="Picture 3" descr="Image">
              <a:extLst>
                <a:ext uri="{FF2B5EF4-FFF2-40B4-BE49-F238E27FC236}">
                  <a16:creationId xmlns:a16="http://schemas.microsoft.com/office/drawing/2014/main" id="{D596F610-7017-36C2-84EA-53BC197C1B50}"/>
                </a:ext>
              </a:extLst>
            </p:cNvPr>
            <p:cNvPicPr>
              <a:picLocks noChangeAspect="1"/>
            </p:cNvPicPr>
            <p:nvPr/>
          </p:nvPicPr>
          <p:blipFill rotWithShape="1">
            <a:blip r:embed="rId3" cstate="print"/>
            <a:srcRect b="15669"/>
            <a:stretch/>
          </p:blipFill>
          <p:spPr>
            <a:xfrm>
              <a:off x="6264861" y="1690688"/>
              <a:ext cx="5040086" cy="5167312"/>
            </a:xfrm>
            <a:prstGeom prst="rect">
              <a:avLst/>
            </a:prstGeom>
          </p:spPr>
        </p:pic>
        <p:sp>
          <p:nvSpPr>
            <p:cNvPr id="7" name="Rectangle 6">
              <a:extLst>
                <a:ext uri="{FF2B5EF4-FFF2-40B4-BE49-F238E27FC236}">
                  <a16:creationId xmlns:a16="http://schemas.microsoft.com/office/drawing/2014/main" id="{5FF09781-2B7A-2AD2-78A0-70C746DFBDF2}"/>
                </a:ext>
              </a:extLst>
            </p:cNvPr>
            <p:cNvSpPr/>
            <p:nvPr/>
          </p:nvSpPr>
          <p:spPr>
            <a:xfrm>
              <a:off x="6264861" y="2428382"/>
              <a:ext cx="3379471" cy="2630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3B0C2413-540C-FC0A-2628-7FC5CC843CA6}"/>
                </a:ext>
              </a:extLst>
            </p:cNvPr>
            <p:cNvSpPr/>
            <p:nvPr/>
          </p:nvSpPr>
          <p:spPr>
            <a:xfrm>
              <a:off x="6458832" y="3224842"/>
              <a:ext cx="3225757" cy="7375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F10B2CDE-71A2-0A69-61AE-AAB601BAA893}"/>
              </a:ext>
            </a:extLst>
          </p:cNvPr>
          <p:cNvSpPr txBox="1"/>
          <p:nvPr/>
        </p:nvSpPr>
        <p:spPr>
          <a:xfrm>
            <a:off x="6739916" y="811810"/>
            <a:ext cx="4535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KEYNOTE-024 (</a:t>
            </a:r>
            <a:r>
              <a:rPr kumimoji="0" lang="en-US" sz="1800" b="0" i="0" u="none" strike="noStrike" kern="1200" cap="none" spc="0" normalizeH="0" baseline="0" noProof="0" err="1">
                <a:ln>
                  <a:noFill/>
                </a:ln>
                <a:solidFill>
                  <a:prstClr val="black"/>
                </a:solidFill>
                <a:effectLst/>
                <a:uLnTx/>
                <a:uFillTx/>
                <a:latin typeface="Aptos" panose="02110004020202020204"/>
                <a:ea typeface="+mn-ea"/>
                <a:cs typeface="+mn-cs"/>
              </a:rPr>
              <a:t>Pembro</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vs CT, PD-L1 ≥50%)</a:t>
            </a:r>
            <a:r>
              <a:rPr kumimoji="0" lang="en-US" sz="1800" b="0" i="0" u="none" strike="noStrike" kern="1200" cap="none" spc="0" normalizeH="0" baseline="30000" noProof="0">
                <a:ln>
                  <a:noFill/>
                </a:ln>
                <a:solidFill>
                  <a:prstClr val="black"/>
                </a:solidFill>
                <a:effectLst/>
                <a:uLnTx/>
                <a:uFillTx/>
                <a:latin typeface="Aptos" panose="02110004020202020204"/>
                <a:ea typeface="+mn-ea"/>
                <a:cs typeface="+mn-cs"/>
              </a:rPr>
              <a:t>2</a:t>
            </a:r>
            <a:endParaRPr kumimoji="0" lang="en-HK"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1D8FC467-93A4-7A0F-126F-2C994C9DEA4A}"/>
              </a:ext>
            </a:extLst>
          </p:cNvPr>
          <p:cNvSpPr txBox="1"/>
          <p:nvPr/>
        </p:nvSpPr>
        <p:spPr>
          <a:xfrm>
            <a:off x="1458876" y="811810"/>
            <a:ext cx="42276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KEYNOTE-189 (</a:t>
            </a:r>
            <a:r>
              <a:rPr kumimoji="0" lang="en-US" sz="1800" b="0" i="0" u="none" strike="noStrike" kern="1200" cap="none" spc="0" normalizeH="0" baseline="0" noProof="0" err="1">
                <a:ln>
                  <a:noFill/>
                </a:ln>
                <a:solidFill>
                  <a:prstClr val="black"/>
                </a:solidFill>
                <a:effectLst/>
                <a:uLnTx/>
                <a:uFillTx/>
                <a:latin typeface="Aptos" panose="02110004020202020204"/>
                <a:ea typeface="+mn-ea"/>
                <a:cs typeface="+mn-cs"/>
              </a:rPr>
              <a:t>Pembro</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 CT, any PD-L1)</a:t>
            </a:r>
            <a:r>
              <a:rPr kumimoji="0" lang="en-US" sz="1800" b="0" i="0" u="none" strike="noStrike" kern="1200" cap="none" spc="0" normalizeH="0" baseline="30000" noProof="0">
                <a:ln>
                  <a:noFill/>
                </a:ln>
                <a:solidFill>
                  <a:prstClr val="black"/>
                </a:solidFill>
                <a:effectLst/>
                <a:uLnTx/>
                <a:uFillTx/>
                <a:latin typeface="Aptos" panose="02110004020202020204"/>
                <a:ea typeface="+mn-ea"/>
                <a:cs typeface="+mn-cs"/>
              </a:rPr>
              <a:t>1</a:t>
            </a:r>
            <a:endParaRPr kumimoji="0" lang="en-HK" sz="1800" b="0"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5" name="Slide Number Placeholder 2">
            <a:extLst>
              <a:ext uri="{FF2B5EF4-FFF2-40B4-BE49-F238E27FC236}">
                <a16:creationId xmlns:a16="http://schemas.microsoft.com/office/drawing/2014/main" id="{32A86135-8E53-B702-BC59-5DF92C78CCE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C029EFE4-BCF9-C54C-63E8-9F2DB4E30670}"/>
              </a:ext>
            </a:extLst>
          </p:cNvPr>
          <p:cNvSpPr txBox="1"/>
          <p:nvPr/>
        </p:nvSpPr>
        <p:spPr>
          <a:xfrm>
            <a:off x="823286" y="6389636"/>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CT, chemotherapy; Pembro, pembrolizumab;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da-DK" sz="900" b="0" i="0" u="none" strike="noStrike" kern="1200" cap="none" spc="0" normalizeH="0" baseline="0" noProof="0">
                <a:ln>
                  <a:noFill/>
                </a:ln>
                <a:solidFill>
                  <a:srgbClr val="414B5E"/>
                </a:solidFill>
                <a:effectLst/>
                <a:uLnTx/>
                <a:uFillTx/>
                <a:latin typeface="Arial" panose="020B0604020202020204"/>
                <a:ea typeface="+mn-ea"/>
                <a:cs typeface="+mn-cs"/>
              </a:rPr>
              <a:t>1) Gandhi L et al.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N Engl J Med. 2018;378(22):2078-20; 2) Reck M et al. N Engl J Med. 2016;375(19):1823-1833</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9990001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DDE6-59E9-8548-0E85-89746D84D1AC}"/>
              </a:ext>
            </a:extLst>
          </p:cNvPr>
          <p:cNvSpPr>
            <a:spLocks noGrp="1"/>
          </p:cNvSpPr>
          <p:nvPr>
            <p:ph type="title"/>
          </p:nvPr>
        </p:nvSpPr>
        <p:spPr>
          <a:xfrm>
            <a:off x="3359727" y="2207779"/>
            <a:ext cx="10515600" cy="1325563"/>
          </a:xfrm>
        </p:spPr>
        <p:txBody>
          <a:bodyPr/>
          <a:lstStyle/>
          <a:p>
            <a:r>
              <a:rPr lang="en-US"/>
              <a:t>PREFERRED ≠ ONLY</a:t>
            </a:r>
          </a:p>
        </p:txBody>
      </p:sp>
      <p:sp>
        <p:nvSpPr>
          <p:cNvPr id="4" name="Rectangle 3">
            <a:extLst>
              <a:ext uri="{FF2B5EF4-FFF2-40B4-BE49-F238E27FC236}">
                <a16:creationId xmlns:a16="http://schemas.microsoft.com/office/drawing/2014/main" id="{26EC5325-9EE3-7933-F7DF-EA33D8803630}"/>
              </a:ext>
            </a:extLst>
          </p:cNvPr>
          <p:cNvSpPr/>
          <p:nvPr/>
        </p:nvSpPr>
        <p:spPr>
          <a:xfrm>
            <a:off x="2611582" y="3753349"/>
            <a:ext cx="6968836" cy="16625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Single agent IO is preferred but certainly </a:t>
            </a:r>
            <a:r>
              <a:rPr kumimoji="0" lang="en-US" sz="2400" b="0" i="0" u="none" strike="noStrike" kern="1200" cap="none" spc="0" normalizeH="0" baseline="0" noProof="0">
                <a:ln>
                  <a:noFill/>
                </a:ln>
                <a:solidFill>
                  <a:srgbClr val="FFC000"/>
                </a:solidFill>
                <a:effectLst/>
                <a:uLnTx/>
                <a:uFillTx/>
                <a:latin typeface="Aptos" panose="02110004020202020204"/>
                <a:ea typeface="+mn-ea"/>
                <a:cs typeface="+mn-cs"/>
              </a:rPr>
              <a:t>NOT the ONLY</a:t>
            </a: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 treatment for PD-L1 &gt;50%</a:t>
            </a:r>
          </a:p>
        </p:txBody>
      </p:sp>
      <p:sp>
        <p:nvSpPr>
          <p:cNvPr id="3" name="Slide Number Placeholder 2">
            <a:extLst>
              <a:ext uri="{FF2B5EF4-FFF2-40B4-BE49-F238E27FC236}">
                <a16:creationId xmlns:a16="http://schemas.microsoft.com/office/drawing/2014/main" id="{E8DB6E44-235E-631A-EFD4-4780CF48BDA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11DA0A1-3C5D-8AC0-3EAE-541FD2C37E86}"/>
              </a:ext>
            </a:extLst>
          </p:cNvPr>
          <p:cNvSpPr txBox="1"/>
          <p:nvPr/>
        </p:nvSpPr>
        <p:spPr>
          <a:xfrm>
            <a:off x="823286" y="6223335"/>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err="1">
                <a:ln>
                  <a:noFill/>
                </a:ln>
                <a:solidFill>
                  <a:srgbClr val="283349"/>
                </a:solidFill>
                <a:effectLst/>
                <a:uLnTx/>
                <a:uFillTx/>
                <a:latin typeface="Arial" panose="020B0604020202020204"/>
                <a:ea typeface="+mn-ea"/>
                <a:cs typeface="+mn-cs"/>
              </a:rPr>
              <a:t>immuno-oncology</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30885074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2DE1-2A45-DB41-BF26-9E5EAB542A69}"/>
              </a:ext>
            </a:extLst>
          </p:cNvPr>
          <p:cNvSpPr>
            <a:spLocks noGrp="1"/>
          </p:cNvSpPr>
          <p:nvPr>
            <p:ph type="title"/>
          </p:nvPr>
        </p:nvSpPr>
        <p:spPr>
          <a:xfrm>
            <a:off x="2209800" y="2470371"/>
            <a:ext cx="10515600" cy="1325563"/>
          </a:xfrm>
        </p:spPr>
        <p:txBody>
          <a:bodyPr>
            <a:normAutofit/>
          </a:bodyPr>
          <a:lstStyle/>
          <a:p>
            <a:r>
              <a:rPr lang="en-US" sz="4000"/>
              <a:t>High PD-L1 is not a single entity?</a:t>
            </a:r>
          </a:p>
        </p:txBody>
      </p:sp>
      <p:sp>
        <p:nvSpPr>
          <p:cNvPr id="3" name="Slide Number Placeholder 2">
            <a:extLst>
              <a:ext uri="{FF2B5EF4-FFF2-40B4-BE49-F238E27FC236}">
                <a16:creationId xmlns:a16="http://schemas.microsoft.com/office/drawing/2014/main" id="{6D665F51-1D52-BF7E-E4AD-D56305BA987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A197557-9E94-CE64-ED28-D20B32E52C60}"/>
              </a:ext>
            </a:extLst>
          </p:cNvPr>
          <p:cNvSpPr txBox="1"/>
          <p:nvPr/>
        </p:nvSpPr>
        <p:spPr>
          <a:xfrm>
            <a:off x="823286" y="6223335"/>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41105179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3DC6-363C-BBA5-DF93-DC786F2CC1C4}"/>
              </a:ext>
            </a:extLst>
          </p:cNvPr>
          <p:cNvSpPr>
            <a:spLocks noGrp="1"/>
          </p:cNvSpPr>
          <p:nvPr>
            <p:ph type="title"/>
          </p:nvPr>
        </p:nvSpPr>
        <p:spPr>
          <a:xfrm>
            <a:off x="428694" y="107878"/>
            <a:ext cx="11700244" cy="1325563"/>
          </a:xfrm>
        </p:spPr>
        <p:txBody>
          <a:bodyPr>
            <a:normAutofit/>
          </a:bodyPr>
          <a:lstStyle/>
          <a:p>
            <a:r>
              <a:rPr lang="en-US" sz="2400"/>
              <a:t>PD-L1 protein expression is a semi-quantitative biomarker that varies with different antibodies</a:t>
            </a:r>
          </a:p>
        </p:txBody>
      </p:sp>
      <p:sp>
        <p:nvSpPr>
          <p:cNvPr id="4" name="TextBox 3">
            <a:extLst>
              <a:ext uri="{FF2B5EF4-FFF2-40B4-BE49-F238E27FC236}">
                <a16:creationId xmlns:a16="http://schemas.microsoft.com/office/drawing/2014/main" id="{EC97899E-6A48-A781-4C64-42C2E5BC628C}"/>
              </a:ext>
            </a:extLst>
          </p:cNvPr>
          <p:cNvSpPr txBox="1"/>
          <p:nvPr/>
        </p:nvSpPr>
        <p:spPr>
          <a:xfrm>
            <a:off x="7060641" y="3429000"/>
            <a:ext cx="50226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We need standardization of antibody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and a validated cut-off</a:t>
            </a:r>
          </a:p>
        </p:txBody>
      </p:sp>
      <p:pic>
        <p:nvPicPr>
          <p:cNvPr id="7" name="Picture 6">
            <a:extLst>
              <a:ext uri="{FF2B5EF4-FFF2-40B4-BE49-F238E27FC236}">
                <a16:creationId xmlns:a16="http://schemas.microsoft.com/office/drawing/2014/main" id="{E38F5291-D036-B034-5EE0-6DEE41113809}"/>
              </a:ext>
            </a:extLst>
          </p:cNvPr>
          <p:cNvPicPr>
            <a:picLocks noChangeAspect="1"/>
          </p:cNvPicPr>
          <p:nvPr/>
        </p:nvPicPr>
        <p:blipFill>
          <a:blip r:embed="rId2"/>
          <a:stretch>
            <a:fillRect/>
          </a:stretch>
        </p:blipFill>
        <p:spPr>
          <a:xfrm>
            <a:off x="729709" y="1097983"/>
            <a:ext cx="6054719" cy="5025417"/>
          </a:xfrm>
          <a:prstGeom prst="rect">
            <a:avLst/>
          </a:prstGeom>
        </p:spPr>
      </p:pic>
      <p:sp>
        <p:nvSpPr>
          <p:cNvPr id="8" name="TextBox 7">
            <a:extLst>
              <a:ext uri="{FF2B5EF4-FFF2-40B4-BE49-F238E27FC236}">
                <a16:creationId xmlns:a16="http://schemas.microsoft.com/office/drawing/2014/main" id="{2259BFC6-4618-FA1E-0EBD-B23F181092A5}"/>
              </a:ext>
            </a:extLst>
          </p:cNvPr>
          <p:cNvSpPr txBox="1"/>
          <p:nvPr/>
        </p:nvSpPr>
        <p:spPr>
          <a:xfrm>
            <a:off x="8818179" y="6428653"/>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Number Placeholder 2">
            <a:extLst>
              <a:ext uri="{FF2B5EF4-FFF2-40B4-BE49-F238E27FC236}">
                <a16:creationId xmlns:a16="http://schemas.microsoft.com/office/drawing/2014/main" id="{E5D35815-125F-E388-8FF5-23BB2BA9419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FA510D3-DF04-2AE6-7E96-227A9A820761}"/>
              </a:ext>
            </a:extLst>
          </p:cNvPr>
          <p:cNvSpPr txBox="1"/>
          <p:nvPr/>
        </p:nvSpPr>
        <p:spPr>
          <a:xfrm>
            <a:off x="823286" y="6335206"/>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Hirsch FR et al. J Thorac Oncol. 2017;12(2):208-222.</a:t>
            </a:r>
          </a:p>
        </p:txBody>
      </p:sp>
    </p:spTree>
    <p:extLst>
      <p:ext uri="{BB962C8B-B14F-4D97-AF65-F5344CB8AC3E}">
        <p14:creationId xmlns:p14="http://schemas.microsoft.com/office/powerpoint/2010/main" val="348171893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C823F84-BB42-AFBC-4496-CEA384E3EA24}"/>
              </a:ext>
            </a:extLst>
          </p:cNvPr>
          <p:cNvSpPr>
            <a:spLocks noGrp="1" noChangeArrowheads="1"/>
          </p:cNvSpPr>
          <p:nvPr>
            <p:ph type="title"/>
          </p:nvPr>
        </p:nvSpPr>
        <p:spPr>
          <a:xfrm>
            <a:off x="235552" y="209551"/>
            <a:ext cx="11565587" cy="1143000"/>
          </a:xfrm>
        </p:spPr>
        <p:txBody>
          <a:bodyPr>
            <a:normAutofit/>
          </a:bodyPr>
          <a:lstStyle/>
          <a:p>
            <a:r>
              <a:rPr lang="en-US" altLang="en-US" sz="3600">
                <a:latin typeface="Arial" panose="020B0604020202020204" pitchFamily="34" charset="0"/>
                <a:cs typeface="Arial" panose="020B0604020202020204" pitchFamily="34" charset="0"/>
              </a:rPr>
              <a:t>Standardized test: Blueprint PD0L1 IHC assay comparison project</a:t>
            </a:r>
          </a:p>
        </p:txBody>
      </p:sp>
      <p:sp>
        <p:nvSpPr>
          <p:cNvPr id="71682" name="Content Placeholder 2">
            <a:extLst>
              <a:ext uri="{FF2B5EF4-FFF2-40B4-BE49-F238E27FC236}">
                <a16:creationId xmlns:a16="http://schemas.microsoft.com/office/drawing/2014/main" id="{7CBBC4E1-892D-F9FA-CEC5-E26782B1E29F}"/>
              </a:ext>
            </a:extLst>
          </p:cNvPr>
          <p:cNvSpPr>
            <a:spLocks noGrp="1" noChangeArrowheads="1"/>
          </p:cNvSpPr>
          <p:nvPr>
            <p:ph idx="1"/>
          </p:nvPr>
        </p:nvSpPr>
        <p:spPr>
          <a:xfrm>
            <a:off x="618331" y="1881312"/>
            <a:ext cx="5765006" cy="4093914"/>
          </a:xfrm>
        </p:spPr>
        <p:txBody>
          <a:bodyPr>
            <a:normAutofit/>
          </a:bodyPr>
          <a:lstStyle/>
          <a:p>
            <a:r>
              <a:rPr lang="en-US" altLang="en-US">
                <a:latin typeface="Arial" panose="020B0604020202020204" pitchFamily="34" charset="0"/>
                <a:cs typeface="Arial" panose="020B0604020202020204" pitchFamily="34" charset="0"/>
              </a:rPr>
              <a:t>Multiple companies</a:t>
            </a:r>
          </a:p>
          <a:p>
            <a:r>
              <a:rPr lang="en-US" altLang="en-US">
                <a:latin typeface="Arial" panose="020B0604020202020204" pitchFamily="34" charset="0"/>
                <a:cs typeface="Arial" panose="020B0604020202020204" pitchFamily="34" charset="0"/>
              </a:rPr>
              <a:t>Multiple platforms</a:t>
            </a:r>
          </a:p>
          <a:p>
            <a:pPr lvl="1"/>
            <a:r>
              <a:rPr lang="en-US" altLang="en-US">
                <a:latin typeface="Arial" panose="020B0604020202020204" pitchFamily="34" charset="0"/>
                <a:cs typeface="Arial" panose="020B0604020202020204" pitchFamily="34" charset="0"/>
              </a:rPr>
              <a:t>Ventana vs </a:t>
            </a:r>
            <a:r>
              <a:rPr lang="en-US" altLang="en-US" err="1">
                <a:latin typeface="Arial" panose="020B0604020202020204" pitchFamily="34" charset="0"/>
                <a:cs typeface="Arial" panose="020B0604020202020204" pitchFamily="34" charset="0"/>
              </a:rPr>
              <a:t>Dako</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Multiple antibodies</a:t>
            </a:r>
          </a:p>
          <a:p>
            <a:pPr lvl="1"/>
            <a:r>
              <a:rPr lang="en-US" altLang="en-US">
                <a:latin typeface="Arial" panose="020B0604020202020204" pitchFamily="34" charset="0"/>
                <a:cs typeface="Arial" panose="020B0604020202020204" pitchFamily="34" charset="0"/>
              </a:rPr>
              <a:t>22C3</a:t>
            </a:r>
          </a:p>
          <a:p>
            <a:pPr lvl="1"/>
            <a:r>
              <a:rPr lang="en-US" altLang="en-US">
                <a:latin typeface="Arial" panose="020B0604020202020204" pitchFamily="34" charset="0"/>
                <a:cs typeface="Arial" panose="020B0604020202020204" pitchFamily="34" charset="0"/>
              </a:rPr>
              <a:t>28-8</a:t>
            </a:r>
          </a:p>
          <a:p>
            <a:pPr lvl="1"/>
            <a:r>
              <a:rPr lang="en-US" altLang="en-US">
                <a:latin typeface="Arial" panose="020B0604020202020204" pitchFamily="34" charset="0"/>
                <a:cs typeface="Arial" panose="020B0604020202020204" pitchFamily="34" charset="0"/>
              </a:rPr>
              <a:t>SP142</a:t>
            </a:r>
          </a:p>
          <a:p>
            <a:r>
              <a:rPr lang="en-US" altLang="en-US">
                <a:latin typeface="Arial" panose="020B0604020202020204" pitchFamily="34" charset="0"/>
                <a:cs typeface="Arial" panose="020B0604020202020204" pitchFamily="34" charset="0"/>
              </a:rPr>
              <a:t>Multiple cut-off</a:t>
            </a:r>
          </a:p>
          <a:p>
            <a:pPr lvl="1"/>
            <a:r>
              <a:rPr lang="en-US" altLang="en-US">
                <a:latin typeface="Arial" panose="020B0604020202020204" pitchFamily="34" charset="0"/>
                <a:cs typeface="Arial" panose="020B0604020202020204" pitchFamily="34" charset="0"/>
              </a:rPr>
              <a:t>&gt;1%, &gt;25%, &gt;50%</a:t>
            </a:r>
            <a:endParaRPr lang="en-US" altLang="en-US" sz="2000">
              <a:latin typeface="Arial" panose="020B0604020202020204" pitchFamily="34" charset="0"/>
              <a:cs typeface="Arial" panose="020B0604020202020204" pitchFamily="34" charset="0"/>
            </a:endParaRPr>
          </a:p>
        </p:txBody>
      </p:sp>
      <p:pic>
        <p:nvPicPr>
          <p:cNvPr id="71683" name="Picture 3">
            <a:extLst>
              <a:ext uri="{FF2B5EF4-FFF2-40B4-BE49-F238E27FC236}">
                <a16:creationId xmlns:a16="http://schemas.microsoft.com/office/drawing/2014/main" id="{E8825D47-5BB9-2665-C49A-DF5DED140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7" y="1156138"/>
            <a:ext cx="4253131" cy="53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2">
            <a:extLst>
              <a:ext uri="{FF2B5EF4-FFF2-40B4-BE49-F238E27FC236}">
                <a16:creationId xmlns:a16="http://schemas.microsoft.com/office/drawing/2014/main" id="{C4099D8A-B62C-2D46-9E92-7C1388AFEC8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B7460F9-C5D6-444B-7E0A-8885281B590C}"/>
              </a:ext>
            </a:extLst>
          </p:cNvPr>
          <p:cNvSpPr txBox="1"/>
          <p:nvPr/>
        </p:nvSpPr>
        <p:spPr>
          <a:xfrm>
            <a:off x="823286" y="6335206"/>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Hirsch FR et al. J Thorac Oncol. 2017;12(2):208-222.</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219D-824C-476E-E2F1-65C4192B8C19}"/>
              </a:ext>
            </a:extLst>
          </p:cNvPr>
          <p:cNvSpPr>
            <a:spLocks noGrp="1"/>
          </p:cNvSpPr>
          <p:nvPr>
            <p:ph type="title"/>
          </p:nvPr>
        </p:nvSpPr>
        <p:spPr>
          <a:xfrm>
            <a:off x="838200" y="365125"/>
            <a:ext cx="10156371" cy="1325563"/>
          </a:xfrm>
        </p:spPr>
        <p:txBody>
          <a:bodyPr/>
          <a:lstStyle/>
          <a:p>
            <a:r>
              <a:rPr lang="en-US"/>
              <a:t>KEYNOTE-001: First study that validated PD-L1 expression cut-off at 50%</a:t>
            </a:r>
          </a:p>
        </p:txBody>
      </p:sp>
      <p:pic>
        <p:nvPicPr>
          <p:cNvPr id="3" name="Picture 2">
            <a:extLst>
              <a:ext uri="{FF2B5EF4-FFF2-40B4-BE49-F238E27FC236}">
                <a16:creationId xmlns:a16="http://schemas.microsoft.com/office/drawing/2014/main" id="{A7818415-64DF-1C9D-0593-20A7EE8E1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843" y="1575296"/>
            <a:ext cx="4185102" cy="288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a:extLst>
              <a:ext uri="{FF2B5EF4-FFF2-40B4-BE49-F238E27FC236}">
                <a16:creationId xmlns:a16="http://schemas.microsoft.com/office/drawing/2014/main" id="{03DC0A0D-ADFE-4B60-FD77-24C5EBA6BE0D}"/>
              </a:ext>
            </a:extLst>
          </p:cNvPr>
          <p:cNvGrpSpPr/>
          <p:nvPr/>
        </p:nvGrpSpPr>
        <p:grpSpPr>
          <a:xfrm>
            <a:off x="6269843" y="4263739"/>
            <a:ext cx="4140654" cy="2521911"/>
            <a:chOff x="6269843" y="4263739"/>
            <a:chExt cx="4140654" cy="2521911"/>
          </a:xfrm>
        </p:grpSpPr>
        <p:pic>
          <p:nvPicPr>
            <p:cNvPr id="6" name="Picture 2">
              <a:extLst>
                <a:ext uri="{FF2B5EF4-FFF2-40B4-BE49-F238E27FC236}">
                  <a16:creationId xmlns:a16="http://schemas.microsoft.com/office/drawing/2014/main" id="{2822CD9F-6923-F6E8-8941-EA6C501F0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843" y="4263739"/>
              <a:ext cx="4140654" cy="252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B7D1EE0A-CD29-A75C-A0B6-6ABC8198938C}"/>
                </a:ext>
              </a:extLst>
            </p:cNvPr>
            <p:cNvCxnSpPr>
              <a:cxnSpLocks/>
            </p:cNvCxnSpPr>
            <p:nvPr/>
          </p:nvCxnSpPr>
          <p:spPr>
            <a:xfrm flipH="1">
              <a:off x="7094483" y="4549024"/>
              <a:ext cx="674617" cy="7849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2EB8122-EED5-37A2-37E1-C1E2F9D57C84}"/>
                </a:ext>
              </a:extLst>
            </p:cNvPr>
            <p:cNvCxnSpPr>
              <a:cxnSpLocks/>
            </p:cNvCxnSpPr>
            <p:nvPr/>
          </p:nvCxnSpPr>
          <p:spPr>
            <a:xfrm>
              <a:off x="7790365" y="4559657"/>
              <a:ext cx="486532" cy="8006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EF59E64-C628-625D-9020-866FF6B68EB4}"/>
                </a:ext>
              </a:extLst>
            </p:cNvPr>
            <p:cNvCxnSpPr>
              <a:cxnSpLocks/>
            </p:cNvCxnSpPr>
            <p:nvPr/>
          </p:nvCxnSpPr>
          <p:spPr>
            <a:xfrm>
              <a:off x="7769100" y="4549024"/>
              <a:ext cx="1658679" cy="733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8" name="Slide Number Placeholder 2">
            <a:extLst>
              <a:ext uri="{FF2B5EF4-FFF2-40B4-BE49-F238E27FC236}">
                <a16:creationId xmlns:a16="http://schemas.microsoft.com/office/drawing/2014/main" id="{A5A53479-0AA2-52EF-9914-A0AB8F756660}"/>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1760F81-B167-C236-1976-7EE2DCCBE82E}"/>
              </a:ext>
            </a:extLst>
          </p:cNvPr>
          <p:cNvSpPr txBox="1"/>
          <p:nvPr/>
        </p:nvSpPr>
        <p:spPr>
          <a:xfrm>
            <a:off x="823286" y="5985044"/>
            <a:ext cx="5402109"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IHC, immunohistochemistry; ORR, overall response rate; PD-L1, programmed cell death-ligand 1; PS, performance status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Garon EB et al. N Engl J Med. 2015;372(21):2018-28.</a:t>
            </a:r>
          </a:p>
        </p:txBody>
      </p:sp>
      <p:pic>
        <p:nvPicPr>
          <p:cNvPr id="14" name="Picture 13">
            <a:extLst>
              <a:ext uri="{FF2B5EF4-FFF2-40B4-BE49-F238E27FC236}">
                <a16:creationId xmlns:a16="http://schemas.microsoft.com/office/drawing/2014/main" id="{C3E0A27B-B0AD-146E-DC03-7B59A4C7A6D1}"/>
              </a:ext>
            </a:extLst>
          </p:cNvPr>
          <p:cNvPicPr>
            <a:picLocks noChangeAspect="1"/>
          </p:cNvPicPr>
          <p:nvPr/>
        </p:nvPicPr>
        <p:blipFill>
          <a:blip r:embed="rId4"/>
          <a:stretch>
            <a:fillRect/>
          </a:stretch>
        </p:blipFill>
        <p:spPr>
          <a:xfrm>
            <a:off x="347931" y="2045083"/>
            <a:ext cx="5715083" cy="3606396"/>
          </a:xfrm>
          <a:prstGeom prst="rect">
            <a:avLst/>
          </a:prstGeom>
        </p:spPr>
      </p:pic>
      <p:sp>
        <p:nvSpPr>
          <p:cNvPr id="5" name="Rectangle 4">
            <a:extLst>
              <a:ext uri="{FF2B5EF4-FFF2-40B4-BE49-F238E27FC236}">
                <a16:creationId xmlns:a16="http://schemas.microsoft.com/office/drawing/2014/main" id="{8611DDA5-6F4A-3E47-7741-031AEB683E0D}"/>
              </a:ext>
            </a:extLst>
          </p:cNvPr>
          <p:cNvSpPr/>
          <p:nvPr/>
        </p:nvSpPr>
        <p:spPr>
          <a:xfrm>
            <a:off x="326666" y="3300479"/>
            <a:ext cx="2612477" cy="22845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zh-HK" sz="1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38302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F9DF08-9B91-ABA0-1643-C0744EE46E74}"/>
              </a:ext>
            </a:extLst>
          </p:cNvPr>
          <p:cNvSpPr txBox="1"/>
          <p:nvPr/>
        </p:nvSpPr>
        <p:spPr>
          <a:xfrm>
            <a:off x="521677" y="4716923"/>
            <a:ext cx="8475085" cy="13080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Key End Points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PFS (RECIST v1.1 per blinded, independent central review)</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OS, ORR, safety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Exploratory: DOR</a:t>
            </a:r>
          </a:p>
        </p:txBody>
      </p:sp>
      <p:sp>
        <p:nvSpPr>
          <p:cNvPr id="2" name="Title 1">
            <a:extLst>
              <a:ext uri="{FF2B5EF4-FFF2-40B4-BE49-F238E27FC236}">
                <a16:creationId xmlns:a16="http://schemas.microsoft.com/office/drawing/2014/main" id="{CBA4CF76-40BE-A8A8-CFA1-E21E04841916}"/>
              </a:ext>
            </a:extLst>
          </p:cNvPr>
          <p:cNvSpPr>
            <a:spLocks noGrp="1"/>
          </p:cNvSpPr>
          <p:nvPr>
            <p:ph type="title"/>
          </p:nvPr>
        </p:nvSpPr>
        <p:spPr>
          <a:xfrm>
            <a:off x="583479" y="213541"/>
            <a:ext cx="8228012" cy="1057275"/>
          </a:xfrm>
        </p:spPr>
        <p:txBody>
          <a:bodyPr>
            <a:normAutofit/>
          </a:bodyPr>
          <a:lstStyle/>
          <a:p>
            <a:pPr>
              <a:defRPr/>
            </a:pPr>
            <a:r>
              <a:rPr lang="en-US" dirty="0">
                <a:solidFill>
                  <a:schemeClr val="tx1"/>
                </a:solidFill>
                <a:effectLst>
                  <a:outerShdw blurRad="38100" dist="38100" dir="2700000" algn="tl">
                    <a:srgbClr val="000000">
                      <a:alpha val="43137"/>
                    </a:srgbClr>
                  </a:outerShdw>
                </a:effectLst>
              </a:rPr>
              <a:t>KEYNOTE-024</a:t>
            </a:r>
          </a:p>
        </p:txBody>
      </p:sp>
      <p:sp>
        <p:nvSpPr>
          <p:cNvPr id="4" name="Rounded Rectangle 3">
            <a:extLst>
              <a:ext uri="{FF2B5EF4-FFF2-40B4-BE49-F238E27FC236}">
                <a16:creationId xmlns:a16="http://schemas.microsoft.com/office/drawing/2014/main" id="{DB1488BD-2EF6-09DD-8D86-D3F3A36C2D54}"/>
              </a:ext>
            </a:extLst>
          </p:cNvPr>
          <p:cNvSpPr>
            <a:spLocks noChangeArrowheads="1"/>
          </p:cNvSpPr>
          <p:nvPr/>
        </p:nvSpPr>
        <p:spPr bwMode="auto">
          <a:xfrm>
            <a:off x="657556" y="1409701"/>
            <a:ext cx="2925762" cy="2925763"/>
          </a:xfrm>
          <a:prstGeom prst="roundRect">
            <a:avLst>
              <a:gd name="adj" fmla="val 16667"/>
            </a:avLst>
          </a:prstGeom>
          <a:solidFill>
            <a:schemeClr val="tx1">
              <a:lumMod val="75000"/>
              <a:lumOff val="25000"/>
            </a:schemeClr>
          </a:solidFill>
          <a:ln>
            <a:noFill/>
          </a:ln>
          <a:effectLst>
            <a:outerShdw blurRad="50800" dist="38100" dir="2700000" algn="tl" rotWithShape="0">
              <a:srgbClr val="808080">
                <a:alpha val="39998"/>
              </a:srgbClr>
            </a:outerShdw>
          </a:effectLst>
        </p:spPr>
        <p:txBody>
          <a:bodyPr lIns="9144" tIns="9144" rIns="9144" bIns="914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Key Eligibility Criteria</a:t>
            </a:r>
          </a:p>
          <a:p>
            <a:pPr marL="233363"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Untreated stage IV NSCLC</a:t>
            </a:r>
          </a:p>
          <a:p>
            <a:pPr marL="233363"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PD-L1 TPS ≥50% </a:t>
            </a:r>
          </a:p>
          <a:p>
            <a:pPr marL="233363"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ECOG PS 0-1</a:t>
            </a:r>
          </a:p>
          <a:p>
            <a:pPr marL="233363"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No activating </a:t>
            </a:r>
            <a:r>
              <a:rPr kumimoji="0" lang="en-US" sz="1400" b="1"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EGFR</a:t>
            </a: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 mutation or </a:t>
            </a:r>
            <a:r>
              <a:rPr kumimoji="0" lang="en-US" sz="1400" b="1"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ALK</a:t>
            </a: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 translocation</a:t>
            </a:r>
          </a:p>
          <a:p>
            <a:pPr marL="233363"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No untreated brain metastases</a:t>
            </a:r>
          </a:p>
          <a:p>
            <a:pPr marL="233363"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No active autoimmune disease requiring systemic therapy</a:t>
            </a:r>
            <a:endPar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endParaRPr>
          </a:p>
        </p:txBody>
      </p:sp>
      <p:sp>
        <p:nvSpPr>
          <p:cNvPr id="5" name="Rounded Rectangle 4">
            <a:extLst>
              <a:ext uri="{FF2B5EF4-FFF2-40B4-BE49-F238E27FC236}">
                <a16:creationId xmlns:a16="http://schemas.microsoft.com/office/drawing/2014/main" id="{06B74AC4-B9FC-7873-FE11-4BD0567EED9C}"/>
              </a:ext>
            </a:extLst>
          </p:cNvPr>
          <p:cNvSpPr/>
          <p:nvPr/>
        </p:nvSpPr>
        <p:spPr>
          <a:xfrm>
            <a:off x="4861560" y="1409071"/>
            <a:ext cx="2468880" cy="1219200"/>
          </a:xfrm>
          <a:prstGeom prst="roundRect">
            <a:avLst/>
          </a:prstGeom>
          <a:solidFill>
            <a:srgbClr val="6E1E50"/>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81637" tIns="40818" rIns="81637" bIns="40818" anchor="ctr"/>
          <a:lstStyle/>
          <a:p>
            <a:pPr marL="0" marR="0" lvl="0" indent="0" algn="ctr" defTabSz="816373"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Pembrolizumab </a:t>
            </a:r>
            <a:br>
              <a:rPr kumimoji="0" lang="en-US"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br>
            <a:r>
              <a:rPr kumimoji="0" lang="en-US"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200 mg IV Q3W</a:t>
            </a:r>
          </a:p>
          <a:p>
            <a:pPr marL="0" marR="0" lvl="0" indent="0" algn="ctr" defTabSz="816373"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(2 years)</a:t>
            </a:r>
          </a:p>
        </p:txBody>
      </p:sp>
      <p:cxnSp>
        <p:nvCxnSpPr>
          <p:cNvPr id="21" name="Elbow Connector 20">
            <a:extLst>
              <a:ext uri="{FF2B5EF4-FFF2-40B4-BE49-F238E27FC236}">
                <a16:creationId xmlns:a16="http://schemas.microsoft.com/office/drawing/2014/main" id="{09FDB36B-536D-1F1B-3EA5-ABABA48AE354}"/>
              </a:ext>
            </a:extLst>
          </p:cNvPr>
          <p:cNvCxnSpPr>
            <a:cxnSpLocks noChangeShapeType="1"/>
          </p:cNvCxnSpPr>
          <p:nvPr/>
        </p:nvCxnSpPr>
        <p:spPr bwMode="auto">
          <a:xfrm flipV="1">
            <a:off x="3583318" y="2019300"/>
            <a:ext cx="1277938" cy="852488"/>
          </a:xfrm>
          <a:prstGeom prst="bentConnector3">
            <a:avLst>
              <a:gd name="adj1" fmla="val 50000"/>
            </a:avLst>
          </a:prstGeom>
          <a:noFill/>
          <a:ln w="25400">
            <a:solidFill>
              <a:schemeClr val="tx1"/>
            </a:solidFill>
            <a:miter lim="800000"/>
            <a:headEnd/>
            <a:tailEnd type="triangle" w="med" len="med"/>
          </a:ln>
          <a:effectLst>
            <a:outerShdw blurRad="40000" dist="20000" dir="5400000" rotWithShape="0">
              <a:srgbClr val="808080">
                <a:alpha val="37999"/>
              </a:srgbClr>
            </a:outerShdw>
          </a:effectLst>
        </p:spPr>
      </p:cxnSp>
      <p:cxnSp>
        <p:nvCxnSpPr>
          <p:cNvPr id="25" name="Elbow Connector 24">
            <a:extLst>
              <a:ext uri="{FF2B5EF4-FFF2-40B4-BE49-F238E27FC236}">
                <a16:creationId xmlns:a16="http://schemas.microsoft.com/office/drawing/2014/main" id="{5ADB7EC5-82DB-7862-06CF-5717E2DA7155}"/>
              </a:ext>
            </a:extLst>
          </p:cNvPr>
          <p:cNvCxnSpPr>
            <a:cxnSpLocks noChangeShapeType="1"/>
          </p:cNvCxnSpPr>
          <p:nvPr/>
        </p:nvCxnSpPr>
        <p:spPr bwMode="auto">
          <a:xfrm>
            <a:off x="3583318" y="2871789"/>
            <a:ext cx="1277938" cy="854075"/>
          </a:xfrm>
          <a:prstGeom prst="bentConnector3">
            <a:avLst>
              <a:gd name="adj1" fmla="val 50000"/>
            </a:avLst>
          </a:prstGeom>
          <a:noFill/>
          <a:ln w="25400">
            <a:solidFill>
              <a:schemeClr val="tx1"/>
            </a:solidFill>
            <a:miter lim="800000"/>
            <a:headEnd/>
            <a:tailEnd type="triangle" w="med" len="med"/>
          </a:ln>
          <a:effectLst>
            <a:outerShdw blurRad="40000" dist="20000" dir="5400000" rotWithShape="0">
              <a:srgbClr val="808080">
                <a:alpha val="37999"/>
              </a:srgbClr>
            </a:outerShdw>
          </a:effectLst>
        </p:spPr>
      </p:cxnSp>
      <p:sp>
        <p:nvSpPr>
          <p:cNvPr id="13" name="Oval 12">
            <a:extLst>
              <a:ext uri="{FF2B5EF4-FFF2-40B4-BE49-F238E27FC236}">
                <a16:creationId xmlns:a16="http://schemas.microsoft.com/office/drawing/2014/main" id="{2A53468D-AE59-6271-6F27-CC46A1FED6F8}"/>
              </a:ext>
            </a:extLst>
          </p:cNvPr>
          <p:cNvSpPr>
            <a:spLocks/>
          </p:cNvSpPr>
          <p:nvPr/>
        </p:nvSpPr>
        <p:spPr>
          <a:xfrm>
            <a:off x="3756475" y="2477969"/>
            <a:ext cx="932688" cy="792480"/>
          </a:xfrm>
          <a:prstGeom prst="ellipse">
            <a:avLst/>
          </a:prstGeom>
          <a:solidFill>
            <a:schemeClr val="tx1">
              <a:lumMod val="50000"/>
              <a:lumOff val="50000"/>
            </a:schemeClr>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1637" tIns="40818" rIns="81637" bIns="4081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R (1:1)</a:t>
            </a:r>
            <a:br>
              <a:rPr kumimoji="0" lang="en-US" sz="1100" b="1"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br>
            <a:r>
              <a:rPr kumimoji="0" lang="en-US" sz="1100" b="1"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N = 305</a:t>
            </a:r>
          </a:p>
        </p:txBody>
      </p:sp>
      <p:sp>
        <p:nvSpPr>
          <p:cNvPr id="7" name="Rounded Rectangle 6">
            <a:extLst>
              <a:ext uri="{FF2B5EF4-FFF2-40B4-BE49-F238E27FC236}">
                <a16:creationId xmlns:a16="http://schemas.microsoft.com/office/drawing/2014/main" id="{13CEBA5B-143F-C5D9-5F50-7C5A488E3484}"/>
              </a:ext>
            </a:extLst>
          </p:cNvPr>
          <p:cNvSpPr/>
          <p:nvPr/>
        </p:nvSpPr>
        <p:spPr>
          <a:xfrm>
            <a:off x="4861560" y="3115951"/>
            <a:ext cx="2468880" cy="1219200"/>
          </a:xfrm>
          <a:prstGeom prst="round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81637" tIns="40818" rIns="81637" bIns="40818" anchor="ctr"/>
          <a:lstStyle/>
          <a:p>
            <a:pPr marL="0" marR="0" lvl="0" indent="0" algn="ctr" defTabSz="81637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Platinum-Doublet Chemotherapy</a:t>
            </a:r>
          </a:p>
          <a:p>
            <a:pPr marL="0" marR="0" lvl="0" indent="0" algn="ctr" defTabSz="816373"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(4-6 cycles)</a:t>
            </a:r>
          </a:p>
        </p:txBody>
      </p:sp>
      <p:sp>
        <p:nvSpPr>
          <p:cNvPr id="10" name="Rectangle 9">
            <a:extLst>
              <a:ext uri="{FF2B5EF4-FFF2-40B4-BE49-F238E27FC236}">
                <a16:creationId xmlns:a16="http://schemas.microsoft.com/office/drawing/2014/main" id="{B679E686-7716-30AD-C7E9-E1F6015B6FED}"/>
              </a:ext>
            </a:extLst>
          </p:cNvPr>
          <p:cNvSpPr/>
          <p:nvPr/>
        </p:nvSpPr>
        <p:spPr>
          <a:xfrm>
            <a:off x="843293" y="2097741"/>
            <a:ext cx="1620208" cy="2600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pic>
        <p:nvPicPr>
          <p:cNvPr id="1026" name="Picture 2" descr="Martin Reck">
            <a:extLst>
              <a:ext uri="{FF2B5EF4-FFF2-40B4-BE49-F238E27FC236}">
                <a16:creationId xmlns:a16="http://schemas.microsoft.com/office/drawing/2014/main" id="{7964F388-9294-9B11-449C-5613D9E9B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8682" y="1705469"/>
            <a:ext cx="203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EA36C2-0BCF-7814-21A6-74DE63770A98}"/>
              </a:ext>
            </a:extLst>
          </p:cNvPr>
          <p:cNvSpPr txBox="1"/>
          <p:nvPr/>
        </p:nvSpPr>
        <p:spPr>
          <a:xfrm>
            <a:off x="8941642" y="4765596"/>
            <a:ext cx="13660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Martin Reck</a:t>
            </a:r>
            <a:endParaRPr kumimoji="0" lang="en-HK"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Slide Number Placeholder 2">
            <a:extLst>
              <a:ext uri="{FF2B5EF4-FFF2-40B4-BE49-F238E27FC236}">
                <a16:creationId xmlns:a16="http://schemas.microsoft.com/office/drawing/2014/main" id="{433B5CF2-FCBA-CA90-BD9A-838E47212A3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08AACC1-2563-7094-F836-E18136661B14}"/>
              </a:ext>
            </a:extLst>
          </p:cNvPr>
          <p:cNvSpPr txBox="1"/>
          <p:nvPr/>
        </p:nvSpPr>
        <p:spPr>
          <a:xfrm>
            <a:off x="823286" y="6242873"/>
            <a:ext cx="10916769"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ALK, anaplastic lymphoma kinase; DOR, duration of response; ECOG PS, Eastern Cooperative Oncology Group performance status; EGFR, estimated glomerular filtration rate; </a:t>
            </a: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IV, intravenous;  NSCLC, non-small cell lung cancer; </a:t>
            </a:r>
            <a:b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ORR, overall response rate; OS, overall survival; PD-L1, programmed cell death-ligand 1; PFS, progression-free survival; Q3W, every 3 weeks; R, randomized; </a:t>
            </a:r>
            <a:r>
              <a:rPr kumimoji="0" lang="en-US" sz="800" b="0" i="0" u="none" strike="noStrike" kern="1200" cap="none" spc="0" normalizeH="0" baseline="0" noProof="0">
                <a:ln>
                  <a:noFill/>
                </a:ln>
                <a:solidFill>
                  <a:srgbClr val="414B5E"/>
                </a:solidFill>
                <a:effectLst/>
                <a:uLnTx/>
                <a:uFillTx/>
                <a:latin typeface="Arial" panose="020B0604020202020204"/>
                <a:ea typeface="+mn-ea"/>
                <a:cs typeface="+mn-cs"/>
              </a:rPr>
              <a:t>TPS, tumor proportion score</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14B5E"/>
                </a:solidFill>
                <a:effectLst/>
                <a:uLnTx/>
                <a:uFillTx/>
                <a:latin typeface="Arial" panose="020B0604020202020204"/>
                <a:ea typeface="+mn-ea"/>
                <a:cs typeface="+mn-cs"/>
              </a:rPr>
              <a:t>Extracted from Reck M et al. N Engl J Med. 2016;375(19):1823-1833</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3" name="Rounded Rectangle 4">
            <a:extLst>
              <a:ext uri="{FF2B5EF4-FFF2-40B4-BE49-F238E27FC236}">
                <a16:creationId xmlns:a16="http://schemas.microsoft.com/office/drawing/2014/main" id="{40A4BD96-4BEE-3C62-869E-9004F395812F}"/>
              </a:ext>
            </a:extLst>
          </p:cNvPr>
          <p:cNvGrpSpPr>
            <a:grpSpLocks/>
          </p:cNvGrpSpPr>
          <p:nvPr/>
        </p:nvGrpSpPr>
        <p:grpSpPr bwMode="auto">
          <a:xfrm>
            <a:off x="174551" y="1114351"/>
            <a:ext cx="3911600" cy="3289300"/>
            <a:chOff x="168" y="856"/>
            <a:chExt cx="2464" cy="2072"/>
          </a:xfrm>
        </p:grpSpPr>
        <p:pic>
          <p:nvPicPr>
            <p:cNvPr id="46103" name="Rounded Rectangle 4">
              <a:extLst>
                <a:ext uri="{FF2B5EF4-FFF2-40B4-BE49-F238E27FC236}">
                  <a16:creationId xmlns:a16="http://schemas.microsoft.com/office/drawing/2014/main" id="{91C6308B-0D68-AE34-D6A8-72395C02967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 y="856"/>
              <a:ext cx="2464" cy="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a:extLst>
                <a:ext uri="{FF2B5EF4-FFF2-40B4-BE49-F238E27FC236}">
                  <a16:creationId xmlns:a16="http://schemas.microsoft.com/office/drawing/2014/main" id="{A843BDE3-1FAF-6C44-DDD5-509BC318E56C}"/>
                </a:ext>
              </a:extLst>
            </p:cNvPr>
            <p:cNvSpPr txBox="1">
              <a:spLocks noChangeArrowheads="1"/>
            </p:cNvSpPr>
            <p:nvPr/>
          </p:nvSpPr>
          <p:spPr bwMode="auto">
            <a:xfrm>
              <a:off x="293" y="975"/>
              <a:ext cx="2187" cy="1802"/>
            </a:xfrm>
            <a:prstGeom prst="rect">
              <a:avLst/>
            </a:prstGeom>
            <a:noFill/>
            <a:ln>
              <a:noFill/>
            </a:ln>
          </p:spPr>
          <p:txBody>
            <a:bodyPr lIns="9144" tIns="9144" rIns="9144" bIns="9144"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300" b="1" i="0" u="sng" strike="noStrike" kern="1200" cap="none" spc="0" normalizeH="0" baseline="0" noProof="0">
                  <a:ln>
                    <a:noFill/>
                  </a:ln>
                  <a:solidFill>
                    <a:prstClr val="white"/>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Key Eligibility Criteria</a:t>
              </a:r>
            </a:p>
            <a:p>
              <a:pPr marL="0" marR="0" lvl="0" indent="0" algn="l" defTabSz="914400" rtl="0" eaLnBrk="1" fontAlgn="auto" latinLnBrk="0" hangingPunct="1">
                <a:lnSpc>
                  <a:spcPct val="90000"/>
                </a:lnSpc>
                <a:spcBef>
                  <a:spcPts val="600"/>
                </a:spcBef>
                <a:spcAft>
                  <a:spcPts val="0"/>
                </a:spcAft>
                <a:buClrTx/>
                <a:buSzTx/>
                <a:buFontTx/>
                <a:buChar char="•"/>
                <a:tabLst/>
                <a:defRPr/>
              </a:pP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Untreated locally advanced or metastatic NSCLC of any histology</a:t>
              </a:r>
            </a:p>
            <a:p>
              <a:pPr marL="0" marR="0" lvl="0" indent="0" algn="l" defTabSz="914400" rtl="0" eaLnBrk="1" fontAlgn="auto" latinLnBrk="0" hangingPunct="1">
                <a:lnSpc>
                  <a:spcPct val="90000"/>
                </a:lnSpc>
                <a:spcBef>
                  <a:spcPts val="600"/>
                </a:spcBef>
                <a:spcAft>
                  <a:spcPts val="0"/>
                </a:spcAft>
                <a:buClrTx/>
                <a:buSzTx/>
                <a:buFontTx/>
                <a:buChar char="•"/>
                <a:tabLst/>
                <a:defRPr/>
              </a:pP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PD-L1 TPS ≥1%</a:t>
              </a:r>
              <a:r>
                <a:rPr kumimoji="0" lang="en-US" altLang="en-US" sz="1300" b="1" i="0" u="none" strike="noStrike" kern="1200" cap="none" spc="0" normalizeH="0" baseline="3000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a</a:t>
              </a: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auto" latinLnBrk="0" hangingPunct="1">
                <a:lnSpc>
                  <a:spcPct val="90000"/>
                </a:lnSpc>
                <a:spcBef>
                  <a:spcPts val="600"/>
                </a:spcBef>
                <a:spcAft>
                  <a:spcPts val="0"/>
                </a:spcAft>
                <a:buClrTx/>
                <a:buSzTx/>
                <a:buFontTx/>
                <a:buChar char="•"/>
                <a:tabLst/>
                <a:defRPr/>
              </a:pP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No sensitizing </a:t>
              </a:r>
              <a:r>
                <a:rPr kumimoji="0" lang="en-US" altLang="en-US" sz="13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EGFR</a:t>
              </a: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or </a:t>
              </a:r>
              <a:r>
                <a:rPr kumimoji="0" lang="en-US" altLang="en-US" sz="13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ALK</a:t>
              </a: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alterations</a:t>
              </a:r>
            </a:p>
            <a:p>
              <a:pPr marL="0" marR="0" lvl="0" indent="0" algn="l" defTabSz="914400" rtl="0" eaLnBrk="1" fontAlgn="auto" latinLnBrk="0" hangingPunct="1">
                <a:lnSpc>
                  <a:spcPct val="90000"/>
                </a:lnSpc>
                <a:spcBef>
                  <a:spcPts val="600"/>
                </a:spcBef>
                <a:spcAft>
                  <a:spcPts val="0"/>
                </a:spcAft>
                <a:buClrTx/>
                <a:buSzTx/>
                <a:buFontTx/>
                <a:buChar char="•"/>
                <a:tabLst/>
                <a:defRPr/>
              </a:pP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ECOG PS 0 or 1</a:t>
              </a:r>
            </a:p>
            <a:p>
              <a:pPr marL="0" marR="0" lvl="0" indent="0" algn="l" defTabSz="914400" rtl="0" eaLnBrk="1" fontAlgn="auto" latinLnBrk="0" hangingPunct="1">
                <a:lnSpc>
                  <a:spcPct val="90000"/>
                </a:lnSpc>
                <a:spcBef>
                  <a:spcPts val="600"/>
                </a:spcBef>
                <a:spcAft>
                  <a:spcPts val="0"/>
                </a:spcAft>
                <a:buClrTx/>
                <a:buSzTx/>
                <a:buFontTx/>
                <a:buChar char="•"/>
                <a:tabLst/>
                <a:defRPr/>
              </a:pP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No untreated or unstable CNS metastases</a:t>
              </a:r>
            </a:p>
            <a:p>
              <a:pPr marL="0" marR="0" lvl="0" indent="0" algn="l" defTabSz="914400" rtl="0" eaLnBrk="1" fontAlgn="auto" latinLnBrk="0" hangingPunct="1">
                <a:lnSpc>
                  <a:spcPct val="90000"/>
                </a:lnSpc>
                <a:spcBef>
                  <a:spcPts val="600"/>
                </a:spcBef>
                <a:spcAft>
                  <a:spcPts val="0"/>
                </a:spcAft>
                <a:buClrTx/>
                <a:buSzTx/>
                <a:buFontTx/>
                <a:buChar char="•"/>
                <a:tabLst/>
                <a:defRPr/>
              </a:pPr>
              <a:r>
                <a:rPr kumimoji="0" lang="en-US" altLang="en-US" sz="13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No history of pneumonitis that required systemic corticosteroids</a:t>
              </a:r>
            </a:p>
          </p:txBody>
        </p:sp>
      </p:grpSp>
      <p:sp>
        <p:nvSpPr>
          <p:cNvPr id="6" name="Rounded Rectangle 5">
            <a:extLst>
              <a:ext uri="{FF2B5EF4-FFF2-40B4-BE49-F238E27FC236}">
                <a16:creationId xmlns:a16="http://schemas.microsoft.com/office/drawing/2014/main" id="{C49276FB-53B1-9B6B-D48F-BFEA60E75F48}"/>
              </a:ext>
            </a:extLst>
          </p:cNvPr>
          <p:cNvSpPr/>
          <p:nvPr/>
        </p:nvSpPr>
        <p:spPr>
          <a:xfrm>
            <a:off x="5979459" y="735958"/>
            <a:ext cx="2762146" cy="1828800"/>
          </a:xfrm>
          <a:prstGeom prst="roundRect">
            <a:avLst/>
          </a:prstGeom>
          <a:solidFill>
            <a:srgbClr val="00877C"/>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81637" tIns="40818" rIns="81637" bIns="40818" anchor="ctr"/>
          <a:lstStyle/>
          <a:p>
            <a:pPr marL="0" marR="0" lvl="0" indent="0" algn="ctr" defTabSz="816373" rtl="0" eaLnBrk="1" fontAlgn="auto" latinLnBrk="0" hangingPunct="1">
              <a:lnSpc>
                <a:spcPct val="95000"/>
              </a:lnSpc>
              <a:spcBef>
                <a:spcPts val="60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Pembrolizumab </a:t>
            </a:r>
          </a:p>
          <a:p>
            <a:pPr marL="0" marR="0" lvl="0" indent="0" algn="ctr" defTabSz="816373" rtl="0" eaLnBrk="1" fontAlgn="auto" latinLnBrk="0" hangingPunct="1">
              <a:lnSpc>
                <a:spcPct val="95000"/>
              </a:lnSpc>
              <a:spcBef>
                <a:spcPts val="60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200 mg Q3W </a:t>
            </a:r>
          </a:p>
          <a:p>
            <a:pPr marL="0" marR="0" lvl="0" indent="0" algn="ctr" defTabSz="816373" rtl="0" eaLnBrk="1" fontAlgn="auto" latinLnBrk="0" hangingPunct="1">
              <a:lnSpc>
                <a:spcPct val="95000"/>
              </a:lnSpc>
              <a:spcBef>
                <a:spcPts val="60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for up to 35 cycles </a:t>
            </a:r>
          </a:p>
        </p:txBody>
      </p:sp>
      <p:sp>
        <p:nvSpPr>
          <p:cNvPr id="7" name="Rounded Rectangle 6">
            <a:extLst>
              <a:ext uri="{FF2B5EF4-FFF2-40B4-BE49-F238E27FC236}">
                <a16:creationId xmlns:a16="http://schemas.microsoft.com/office/drawing/2014/main" id="{1BD1AA65-F7A5-9B9C-9CC1-EEA3B31A1CFB}"/>
              </a:ext>
            </a:extLst>
          </p:cNvPr>
          <p:cNvSpPr/>
          <p:nvPr/>
        </p:nvSpPr>
        <p:spPr>
          <a:xfrm>
            <a:off x="5979459" y="2902119"/>
            <a:ext cx="2762146" cy="1828800"/>
          </a:xfrm>
          <a:prstGeom prst="roundRect">
            <a:avLst/>
          </a:prstGeom>
          <a:solidFill>
            <a:srgbClr val="66203A"/>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81637" tIns="40818" rIns="81637" bIns="40818" anchor="ctr"/>
          <a:lstStyle/>
          <a:p>
            <a:pPr marL="0" marR="0" lvl="0" indent="0" algn="ctr" defTabSz="816373" rtl="0" eaLnBrk="1" fontAlgn="auto" latinLnBrk="0" hangingPunct="1">
              <a:lnSpc>
                <a:spcPct val="95000"/>
              </a:lnSpc>
              <a:spcBef>
                <a:spcPts val="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Carboplatin AUC 5 or 6 Q3W + Paclitaxel 200 mg/m</a:t>
            </a:r>
            <a:r>
              <a:rPr kumimoji="0" lang="en-US" altLang="en-US" sz="1300" b="1"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2</a:t>
            </a: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 Q3W</a:t>
            </a:r>
            <a:r>
              <a:rPr kumimoji="0" lang="en-US" altLang="en-US" sz="1300" b="1"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b</a:t>
            </a:r>
            <a:endPar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endParaRPr>
          </a:p>
          <a:p>
            <a:pPr marL="0" marR="0" lvl="0" indent="0" algn="ctr" defTabSz="816373" rtl="0" eaLnBrk="1" fontAlgn="auto" latinLnBrk="0" hangingPunct="1">
              <a:lnSpc>
                <a:spcPct val="95000"/>
              </a:lnSpc>
              <a:spcBef>
                <a:spcPts val="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OR</a:t>
            </a:r>
          </a:p>
          <a:p>
            <a:pPr marL="0" marR="0" lvl="0" indent="0" algn="ctr" defTabSz="816373" rtl="0" eaLnBrk="1" fontAlgn="auto" latinLnBrk="0" hangingPunct="1">
              <a:lnSpc>
                <a:spcPct val="95000"/>
              </a:lnSpc>
              <a:spcBef>
                <a:spcPts val="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Carboplatin AUC 5 or 6 Q3W + Pemetrexed 500 mg/m</a:t>
            </a:r>
            <a:r>
              <a:rPr kumimoji="0" lang="en-US" altLang="en-US" sz="1300" b="1"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2</a:t>
            </a: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 Q3W</a:t>
            </a:r>
            <a:r>
              <a:rPr kumimoji="0" lang="en-US" altLang="en-US" sz="1300" b="1"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b</a:t>
            </a:r>
            <a:endPar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endParaRPr>
          </a:p>
          <a:p>
            <a:pPr marL="0" marR="0" lvl="0" indent="0" algn="ctr" defTabSz="816373" rtl="0" eaLnBrk="1" fontAlgn="auto" latinLnBrk="0" hangingPunct="1">
              <a:lnSpc>
                <a:spcPct val="95000"/>
              </a:lnSpc>
              <a:spcBef>
                <a:spcPts val="600"/>
              </a:spcBef>
              <a:spcAft>
                <a:spcPts val="0"/>
              </a:spcAft>
              <a:buClrTx/>
              <a:buSzTx/>
              <a:buFontTx/>
              <a:buNone/>
              <a:tabLst/>
              <a:defRPr/>
            </a:pPr>
            <a:r>
              <a:rPr kumimoji="0" lang="en-US" altLang="en-US" sz="1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for up to 6 cycles</a:t>
            </a:r>
          </a:p>
        </p:txBody>
      </p:sp>
      <p:cxnSp>
        <p:nvCxnSpPr>
          <p:cNvPr id="8" name="Elbow Connector 7">
            <a:extLst>
              <a:ext uri="{FF2B5EF4-FFF2-40B4-BE49-F238E27FC236}">
                <a16:creationId xmlns:a16="http://schemas.microsoft.com/office/drawing/2014/main" id="{DB9A851F-DAE4-A5CC-7FFA-3A90C3092815}"/>
              </a:ext>
            </a:extLst>
          </p:cNvPr>
          <p:cNvCxnSpPr>
            <a:cxnSpLocks noChangeShapeType="1"/>
          </p:cNvCxnSpPr>
          <p:nvPr/>
        </p:nvCxnSpPr>
        <p:spPr bwMode="auto">
          <a:xfrm flipV="1">
            <a:off x="3998839" y="1650927"/>
            <a:ext cx="1981200" cy="1082675"/>
          </a:xfrm>
          <a:prstGeom prst="bentConnector3">
            <a:avLst>
              <a:gd name="adj1" fmla="val 50000"/>
            </a:avLst>
          </a:prstGeom>
          <a:noFill/>
          <a:ln w="19050">
            <a:solidFill>
              <a:schemeClr val="tx1"/>
            </a:solidFill>
            <a:miter lim="800000"/>
            <a:headEnd/>
            <a:tailEnd type="triangle" w="med" len="med"/>
          </a:ln>
          <a:effectLst>
            <a:outerShdw blurRad="50800" dist="38100" dir="2700000" algn="tl" rotWithShape="0">
              <a:srgbClr val="808080">
                <a:alpha val="39998"/>
              </a:srgbClr>
            </a:outerShdw>
          </a:effectLst>
        </p:spPr>
      </p:cxnSp>
      <p:cxnSp>
        <p:nvCxnSpPr>
          <p:cNvPr id="9" name="Elbow Connector 8">
            <a:extLst>
              <a:ext uri="{FF2B5EF4-FFF2-40B4-BE49-F238E27FC236}">
                <a16:creationId xmlns:a16="http://schemas.microsoft.com/office/drawing/2014/main" id="{2C53BFCE-E7CC-3BD7-5549-7F7C0C1D8E3E}"/>
              </a:ext>
            </a:extLst>
          </p:cNvPr>
          <p:cNvCxnSpPr>
            <a:cxnSpLocks noChangeShapeType="1"/>
          </p:cNvCxnSpPr>
          <p:nvPr/>
        </p:nvCxnSpPr>
        <p:spPr bwMode="auto">
          <a:xfrm>
            <a:off x="3998839" y="2733602"/>
            <a:ext cx="1981200" cy="1082675"/>
          </a:xfrm>
          <a:prstGeom prst="bentConnector3">
            <a:avLst>
              <a:gd name="adj1" fmla="val 50000"/>
            </a:avLst>
          </a:prstGeom>
          <a:noFill/>
          <a:ln w="19050">
            <a:solidFill>
              <a:schemeClr val="tx1"/>
            </a:solidFill>
            <a:miter lim="800000"/>
            <a:headEnd/>
            <a:tailEnd type="triangle" w="med" len="med"/>
          </a:ln>
          <a:effectLst>
            <a:outerShdw blurRad="50800" dist="38100" dir="2700000" algn="tl" rotWithShape="0">
              <a:srgbClr val="808080">
                <a:alpha val="39998"/>
              </a:srgbClr>
            </a:outerShdw>
          </a:effectLst>
        </p:spPr>
      </p:cxnSp>
      <p:sp>
        <p:nvSpPr>
          <p:cNvPr id="10" name="Oval 9">
            <a:extLst>
              <a:ext uri="{FF2B5EF4-FFF2-40B4-BE49-F238E27FC236}">
                <a16:creationId xmlns:a16="http://schemas.microsoft.com/office/drawing/2014/main" id="{44518D8B-3DA3-6E69-763F-058B42D56AF7}"/>
              </a:ext>
            </a:extLst>
          </p:cNvPr>
          <p:cNvSpPr>
            <a:spLocks/>
          </p:cNvSpPr>
          <p:nvPr/>
        </p:nvSpPr>
        <p:spPr>
          <a:xfrm>
            <a:off x="4623086" y="2258372"/>
            <a:ext cx="1080901" cy="853440"/>
          </a:xfrm>
          <a:prstGeom prst="ellipse">
            <a:avLst/>
          </a:prstGeom>
          <a:solidFill>
            <a:srgbClr val="37424A"/>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1637" tIns="40818" rIns="81637" bIns="4081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R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N=1274</a:t>
            </a:r>
          </a:p>
        </p:txBody>
      </p:sp>
      <p:sp>
        <p:nvSpPr>
          <p:cNvPr id="32" name="Rounded Rectangle 31">
            <a:extLst>
              <a:ext uri="{FF2B5EF4-FFF2-40B4-BE49-F238E27FC236}">
                <a16:creationId xmlns:a16="http://schemas.microsoft.com/office/drawing/2014/main" id="{B8D26B1F-1F41-01AF-91DA-8F8553D6F7BD}"/>
              </a:ext>
            </a:extLst>
          </p:cNvPr>
          <p:cNvSpPr/>
          <p:nvPr/>
        </p:nvSpPr>
        <p:spPr>
          <a:xfrm>
            <a:off x="218099" y="4418772"/>
            <a:ext cx="3780905" cy="1584960"/>
          </a:xfrm>
          <a:prstGeom prst="roundRect">
            <a:avLst/>
          </a:prstGeom>
          <a:solidFill>
            <a:srgbClr val="37424A"/>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9144" tIns="9144" rIns="9144" bIns="9144"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Stratification Factors</a:t>
            </a:r>
          </a:p>
          <a:p>
            <a:pPr marL="233363" marR="0" lvl="0" indent="-1143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Region (</a:t>
            </a:r>
            <a:r>
              <a:rPr kumimoji="0" lang="en-US" sz="12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e</a:t>
            </a: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ast Asia vs rest of the world)</a:t>
            </a:r>
          </a:p>
          <a:p>
            <a:pPr marL="233363" marR="0" lvl="0" indent="-1143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ECOG PS (0 vs 1)</a:t>
            </a:r>
          </a:p>
          <a:p>
            <a:pPr marL="233363" marR="0" lvl="0" indent="-1143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Histology (squamous vs nonsquamous</a:t>
            </a: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a:rPr>
              <a:t>)</a:t>
            </a:r>
            <a:endPar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endParaRPr>
          </a:p>
          <a:p>
            <a:pPr marL="233363" marR="0" lvl="0" indent="-1143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panose="020B0604020202020204" pitchFamily="34" charset="0"/>
              </a:rPr>
              <a:t>PD-L1 TPS (</a:t>
            </a:r>
            <a:r>
              <a:rPr kumimoji="0" 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ptos" panose="02110004020202020204"/>
                <a:ea typeface="+mn-ea"/>
                <a:cs typeface="Arial"/>
              </a:rPr>
              <a:t>≥50% vs 1-49%)</a:t>
            </a:r>
          </a:p>
        </p:txBody>
      </p:sp>
      <p:sp>
        <p:nvSpPr>
          <p:cNvPr id="46098" name="TextBox 13">
            <a:extLst>
              <a:ext uri="{FF2B5EF4-FFF2-40B4-BE49-F238E27FC236}">
                <a16:creationId xmlns:a16="http://schemas.microsoft.com/office/drawing/2014/main" id="{1BBC20C5-D211-F805-8F05-2BA2264F10ED}"/>
              </a:ext>
            </a:extLst>
          </p:cNvPr>
          <p:cNvSpPr txBox="1">
            <a:spLocks noChangeArrowheads="1"/>
          </p:cNvSpPr>
          <p:nvPr/>
        </p:nvSpPr>
        <p:spPr bwMode="auto">
          <a:xfrm>
            <a:off x="4989439" y="4871964"/>
            <a:ext cx="3522662"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defTabSz="4572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HK" sz="1400" b="1" i="0" u="sng"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Key End Points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altLang="zh-HK"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Primary: OS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altLang="zh-HK"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Secondary: PFS, ORR, safety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altLang="zh-HK"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Exploratory: DOR</a:t>
            </a:r>
          </a:p>
        </p:txBody>
      </p:sp>
      <p:pic>
        <p:nvPicPr>
          <p:cNvPr id="3" name="Picture 2">
            <a:extLst>
              <a:ext uri="{FF2B5EF4-FFF2-40B4-BE49-F238E27FC236}">
                <a16:creationId xmlns:a16="http://schemas.microsoft.com/office/drawing/2014/main" id="{EE5232FD-5FC1-43B2-D57A-930C0E043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870" y="1347205"/>
            <a:ext cx="2354818" cy="313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55D47018-FDD8-BBE0-5D8F-BE69455188C5}"/>
              </a:ext>
            </a:extLst>
          </p:cNvPr>
          <p:cNvSpPr/>
          <p:nvPr/>
        </p:nvSpPr>
        <p:spPr>
          <a:xfrm>
            <a:off x="269945" y="2359734"/>
            <a:ext cx="1620208" cy="2600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4" name="TextBox 3">
            <a:extLst>
              <a:ext uri="{FF2B5EF4-FFF2-40B4-BE49-F238E27FC236}">
                <a16:creationId xmlns:a16="http://schemas.microsoft.com/office/drawing/2014/main" id="{32FD6EC3-ECEB-D383-F2C0-A14CD69D3ED1}"/>
              </a:ext>
            </a:extLst>
          </p:cNvPr>
          <p:cNvSpPr txBox="1"/>
          <p:nvPr/>
        </p:nvSpPr>
        <p:spPr>
          <a:xfrm>
            <a:off x="10068436" y="4583774"/>
            <a:ext cx="1147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Tony Mok </a:t>
            </a:r>
            <a:endParaRPr kumimoji="0" lang="en-HK"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2">
            <a:extLst>
              <a:ext uri="{FF2B5EF4-FFF2-40B4-BE49-F238E27FC236}">
                <a16:creationId xmlns:a16="http://schemas.microsoft.com/office/drawing/2014/main" id="{A0C2382E-CB5B-54AB-1596-CA0CFB9D251E}"/>
              </a:ext>
            </a:extLst>
          </p:cNvPr>
          <p:cNvSpPr txBox="1">
            <a:spLocks/>
          </p:cNvSpPr>
          <p:nvPr/>
        </p:nvSpPr>
        <p:spPr>
          <a:xfrm>
            <a:off x="11478226" y="6339057"/>
            <a:ext cx="609600"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D215ABA0-C1E3-3A21-578F-0A0D6C4DC4F7}"/>
              </a:ext>
            </a:extLst>
          </p:cNvPr>
          <p:cNvSpPr txBox="1"/>
          <p:nvPr/>
        </p:nvSpPr>
        <p:spPr>
          <a:xfrm>
            <a:off x="823286" y="6242873"/>
            <a:ext cx="10654939"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ALK</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anaplastic lymphoma kinase; AUC, area under the curve; CNS, central nervous system; DOR, duration of response; </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ECOG</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PS, Eastern Cooperative Oncology Group performance status; EGFR, estimated glomerular filtration rate;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NSCLC</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non-small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cell</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lung</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cancer</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ORR</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overall response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rate</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OS, overall survival; PD-L1,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programmed</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cell</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death</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-ligand 1;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PFS</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progression</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-free survival; Q3W,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every</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3 weeks; R, </a:t>
            </a:r>
            <a:r>
              <a:rPr kumimoji="0" lang="nl-NL" sz="800" b="0" i="0" u="none" strike="noStrike" kern="1200" cap="none" spc="0" normalizeH="0" baseline="0" noProof="0" dirty="0" err="1">
                <a:ln>
                  <a:noFill/>
                </a:ln>
                <a:solidFill>
                  <a:srgbClr val="283349"/>
                </a:solidFill>
                <a:effectLst/>
                <a:uLnTx/>
                <a:uFillTx/>
                <a:latin typeface="Arial" panose="020B0604020202020204"/>
                <a:ea typeface="+mn-ea"/>
                <a:cs typeface="+mn-cs"/>
              </a:rPr>
              <a:t>randomized</a:t>
            </a:r>
            <a:r>
              <a:rPr kumimoji="0" lang="nl-NL" sz="8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414B5E"/>
                </a:solidFill>
                <a:effectLst/>
                <a:uLnTx/>
                <a:uFillTx/>
                <a:latin typeface="Arial" panose="020B0604020202020204"/>
                <a:ea typeface="+mn-ea"/>
                <a:cs typeface="+mn-cs"/>
              </a:rPr>
              <a:t>TPS, tumor proportion score</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14B5E"/>
                </a:solidFill>
                <a:effectLst/>
                <a:uLnTx/>
                <a:uFillTx/>
                <a:latin typeface="Arial" panose="020B0604020202020204"/>
                <a:ea typeface="+mn-ea"/>
                <a:cs typeface="+mn-cs"/>
              </a:rPr>
              <a:t>Extracted from Mok TSK et al. Lancet. 2019;393(10183):1819-1830</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a:t>
            </a:r>
          </a:p>
        </p:txBody>
      </p:sp>
      <p:sp>
        <p:nvSpPr>
          <p:cNvPr id="13" name="Title 1">
            <a:extLst>
              <a:ext uri="{FF2B5EF4-FFF2-40B4-BE49-F238E27FC236}">
                <a16:creationId xmlns:a16="http://schemas.microsoft.com/office/drawing/2014/main" id="{5EB8FE2F-4890-100C-0C9A-3D5C9612BB11}"/>
              </a:ext>
            </a:extLst>
          </p:cNvPr>
          <p:cNvSpPr txBox="1">
            <a:spLocks/>
          </p:cNvSpPr>
          <p:nvPr/>
        </p:nvSpPr>
        <p:spPr>
          <a:xfrm>
            <a:off x="583479" y="213541"/>
            <a:ext cx="8228012" cy="1057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Display" panose="02110004020202020204"/>
                <a:ea typeface="+mj-ea"/>
                <a:cs typeface="+mj-cs"/>
              </a:rPr>
              <a:t>KEYNOTE-042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1192924" y="2228592"/>
            <a:ext cx="980615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Resectable NSCLC – neo-adjuvant/adjuvant</a:t>
            </a:r>
            <a:b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b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(RATIONALE-315)</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de-DE" sz="2800" b="0" i="0" u="none" strike="noStrike" kern="1200" cap="none" spc="0" normalizeH="0" baseline="0" noProof="0" dirty="0">
                <a:ln>
                  <a:noFill/>
                </a:ln>
                <a:solidFill>
                  <a:srgbClr val="283349"/>
                </a:solidFill>
                <a:effectLst/>
                <a:uLnTx/>
                <a:uFillTx/>
                <a:latin typeface="Arial" panose="020B0604020202020204"/>
                <a:ea typeface="+mn-ea"/>
                <a:cs typeface="+mn-cs"/>
              </a:rPr>
              <a:t>Mariano Provencio, MD, PhD</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t>Hospital Universitario Puerta de Hierro Majadahonda, </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s-ES" sz="2400" b="0" i="0" u="none" strike="noStrike" kern="1200" cap="none" spc="0" normalizeH="0" baseline="0" noProof="0" dirty="0" err="1">
                <a:ln>
                  <a:noFill/>
                </a:ln>
                <a:solidFill>
                  <a:srgbClr val="283349"/>
                </a:solidFill>
                <a:effectLst/>
                <a:uLnTx/>
                <a:uFillTx/>
                <a:latin typeface="Arial" panose="020B0604020202020204"/>
                <a:ea typeface="+mn-ea"/>
                <a:cs typeface="+mn-cs"/>
              </a:rPr>
              <a:t>Autonomous</a:t>
            </a:r>
            <a: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es-ES" sz="2400" b="0" i="0" u="none" strike="noStrike" kern="1200" cap="none" spc="0" normalizeH="0" baseline="0" noProof="0" dirty="0" err="1">
                <a:ln>
                  <a:noFill/>
                </a:ln>
                <a:solidFill>
                  <a:srgbClr val="283349"/>
                </a:solidFill>
                <a:effectLst/>
                <a:uLnTx/>
                <a:uFillTx/>
                <a:latin typeface="Arial" panose="020B0604020202020204"/>
                <a:ea typeface="+mn-ea"/>
                <a:cs typeface="+mn-cs"/>
              </a:rPr>
              <a:t>University</a:t>
            </a:r>
            <a: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t> Madrid, </a:t>
            </a:r>
            <a:r>
              <a:rPr kumimoji="0" lang="es-ES" sz="2400" b="0" i="0" u="none" strike="noStrike" kern="1200" cap="none" spc="0" normalizeH="0" baseline="0" noProof="0" dirty="0" err="1">
                <a:ln>
                  <a:noFill/>
                </a:ln>
                <a:solidFill>
                  <a:srgbClr val="283349"/>
                </a:solidFill>
                <a:effectLst/>
                <a:uLnTx/>
                <a:uFillTx/>
                <a:latin typeface="Arial" panose="020B0604020202020204"/>
                <a:ea typeface="+mn-ea"/>
                <a:cs typeface="+mn-cs"/>
              </a:rPr>
              <a:t>Spain</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2" name="Imagen 3">
            <a:extLst>
              <a:ext uri="{FF2B5EF4-FFF2-40B4-BE49-F238E27FC236}">
                <a16:creationId xmlns:a16="http://schemas.microsoft.com/office/drawing/2014/main" id="{F68714A3-1834-F73D-2CC1-49D79975F61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3705" t="15370" r="5519" b="13872"/>
          <a:stretch/>
        </p:blipFill>
        <p:spPr>
          <a:xfrm>
            <a:off x="10059330" y="3723290"/>
            <a:ext cx="1723697" cy="1994338"/>
          </a:xfrm>
          <a:prstGeom prst="rect">
            <a:avLst/>
          </a:prstGeom>
        </p:spPr>
      </p:pic>
      <p:sp>
        <p:nvSpPr>
          <p:cNvPr id="4" name="TextBox 3">
            <a:extLst>
              <a:ext uri="{FF2B5EF4-FFF2-40B4-BE49-F238E27FC236}">
                <a16:creationId xmlns:a16="http://schemas.microsoft.com/office/drawing/2014/main" id="{AE04AB17-D981-1151-3D3F-4B199E73E390}"/>
              </a:ext>
            </a:extLst>
          </p:cNvPr>
          <p:cNvSpPr txBox="1"/>
          <p:nvPr/>
        </p:nvSpPr>
        <p:spPr>
          <a:xfrm>
            <a:off x="588578" y="6339059"/>
            <a:ext cx="2858815"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0724-BGB-A317-MRC-019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30 August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008841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a:extLst>
              <a:ext uri="{FF2B5EF4-FFF2-40B4-BE49-F238E27FC236}">
                <a16:creationId xmlns:a16="http://schemas.microsoft.com/office/drawing/2014/main" id="{A24E800B-3337-F995-01BB-E5D2F095BCAD}"/>
              </a:ext>
            </a:extLst>
          </p:cNvPr>
          <p:cNvSpPr>
            <a:spLocks noGrp="1" noChangeArrowheads="1"/>
          </p:cNvSpPr>
          <p:nvPr>
            <p:ph type="title"/>
          </p:nvPr>
        </p:nvSpPr>
        <p:spPr>
          <a:xfrm>
            <a:off x="896293" y="285779"/>
            <a:ext cx="10515600" cy="1325563"/>
          </a:xfrm>
        </p:spPr>
        <p:txBody>
          <a:bodyPr>
            <a:normAutofit/>
          </a:bodyPr>
          <a:lstStyle/>
          <a:p>
            <a:r>
              <a:rPr lang="en-US" altLang="en-US" sz="3600">
                <a:latin typeface="Arial" panose="020B0604020202020204" pitchFamily="34" charset="0"/>
                <a:cs typeface="Arial" panose="020B0604020202020204" pitchFamily="34" charset="0"/>
              </a:rPr>
              <a:t>PFS outcomes of KEYNOTE-024 and -042 are different despite the similar high PD-L1 expression</a:t>
            </a:r>
          </a:p>
        </p:txBody>
      </p:sp>
      <p:sp>
        <p:nvSpPr>
          <p:cNvPr id="49155" name="TextBox 6">
            <a:extLst>
              <a:ext uri="{FF2B5EF4-FFF2-40B4-BE49-F238E27FC236}">
                <a16:creationId xmlns:a16="http://schemas.microsoft.com/office/drawing/2014/main" id="{7E687C7A-3984-2EE2-282A-4894E08DF3BE}"/>
              </a:ext>
            </a:extLst>
          </p:cNvPr>
          <p:cNvSpPr txBox="1">
            <a:spLocks noChangeArrowheads="1"/>
          </p:cNvSpPr>
          <p:nvPr/>
        </p:nvSpPr>
        <p:spPr bwMode="auto">
          <a:xfrm>
            <a:off x="5016500" y="1822451"/>
            <a:ext cx="129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PD-L1&gt;50%</a:t>
            </a:r>
          </a:p>
        </p:txBody>
      </p:sp>
      <p:sp>
        <p:nvSpPr>
          <p:cNvPr id="49156" name="Rectangle 7">
            <a:extLst>
              <a:ext uri="{FF2B5EF4-FFF2-40B4-BE49-F238E27FC236}">
                <a16:creationId xmlns:a16="http://schemas.microsoft.com/office/drawing/2014/main" id="{9199085A-9032-3D1C-22A6-A1246789B679}"/>
              </a:ext>
            </a:extLst>
          </p:cNvPr>
          <p:cNvSpPr>
            <a:spLocks noChangeArrowheads="1"/>
          </p:cNvSpPr>
          <p:nvPr/>
        </p:nvSpPr>
        <p:spPr bwMode="auto">
          <a:xfrm>
            <a:off x="8258175" y="1789113"/>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PD-L1&gt;20%</a:t>
            </a:r>
          </a:p>
        </p:txBody>
      </p:sp>
      <p:sp>
        <p:nvSpPr>
          <p:cNvPr id="49157" name="Rectangle 8">
            <a:extLst>
              <a:ext uri="{FF2B5EF4-FFF2-40B4-BE49-F238E27FC236}">
                <a16:creationId xmlns:a16="http://schemas.microsoft.com/office/drawing/2014/main" id="{EB451C78-6CCE-FAE5-238F-7EAB6E0DF852}"/>
              </a:ext>
            </a:extLst>
          </p:cNvPr>
          <p:cNvSpPr>
            <a:spLocks noChangeArrowheads="1"/>
          </p:cNvSpPr>
          <p:nvPr/>
        </p:nvSpPr>
        <p:spPr bwMode="auto">
          <a:xfrm>
            <a:off x="5022851" y="4271963"/>
            <a:ext cx="1306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PD-L1&gt;1%</a:t>
            </a:r>
          </a:p>
        </p:txBody>
      </p:sp>
      <p:sp>
        <p:nvSpPr>
          <p:cNvPr id="49158" name="Rectangle 9">
            <a:extLst>
              <a:ext uri="{FF2B5EF4-FFF2-40B4-BE49-F238E27FC236}">
                <a16:creationId xmlns:a16="http://schemas.microsoft.com/office/drawing/2014/main" id="{7EDB6EAC-56C0-A6D1-9994-074C2697689D}"/>
              </a:ext>
            </a:extLst>
          </p:cNvPr>
          <p:cNvSpPr>
            <a:spLocks noChangeArrowheads="1"/>
          </p:cNvSpPr>
          <p:nvPr/>
        </p:nvSpPr>
        <p:spPr bwMode="auto">
          <a:xfrm>
            <a:off x="8293100" y="4271963"/>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 1-49%</a:t>
            </a:r>
          </a:p>
        </p:txBody>
      </p:sp>
      <p:pic>
        <p:nvPicPr>
          <p:cNvPr id="2" name="Picture 1">
            <a:extLst>
              <a:ext uri="{FF2B5EF4-FFF2-40B4-BE49-F238E27FC236}">
                <a16:creationId xmlns:a16="http://schemas.microsoft.com/office/drawing/2014/main" id="{8EF7200D-CD62-A613-B544-BF1561DE1222}"/>
              </a:ext>
            </a:extLst>
          </p:cNvPr>
          <p:cNvPicPr>
            <a:picLocks noChangeAspect="1"/>
          </p:cNvPicPr>
          <p:nvPr/>
        </p:nvPicPr>
        <p:blipFill>
          <a:blip r:embed="rId3"/>
          <a:stretch>
            <a:fillRect/>
          </a:stretch>
        </p:blipFill>
        <p:spPr>
          <a:xfrm>
            <a:off x="329609" y="1824112"/>
            <a:ext cx="6177517" cy="3886429"/>
          </a:xfrm>
          <a:prstGeom prst="rect">
            <a:avLst/>
          </a:prstGeom>
        </p:spPr>
      </p:pic>
      <p:sp>
        <p:nvSpPr>
          <p:cNvPr id="5" name="TextBox 3">
            <a:extLst>
              <a:ext uri="{FF2B5EF4-FFF2-40B4-BE49-F238E27FC236}">
                <a16:creationId xmlns:a16="http://schemas.microsoft.com/office/drawing/2014/main" id="{6A72EEDD-4516-86F6-1C4F-DEAE95765EAF}"/>
              </a:ext>
            </a:extLst>
          </p:cNvPr>
          <p:cNvSpPr txBox="1">
            <a:spLocks noChangeArrowheads="1"/>
          </p:cNvSpPr>
          <p:nvPr/>
        </p:nvSpPr>
        <p:spPr bwMode="auto">
          <a:xfrm>
            <a:off x="2330868" y="5777427"/>
            <a:ext cx="2685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HK"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KN-024 PFS HR 0.50</a:t>
            </a:r>
            <a:r>
              <a:rPr kumimoji="0" lang="en-HK" altLang="en-US" sz="1800" b="0" i="0" u="none" strike="noStrike" kern="120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mn-cs"/>
              </a:rPr>
              <a:t>1</a:t>
            </a:r>
            <a:endParaRPr kumimoji="0" lang="en-HK" altLang="en-US" sz="1800" b="0" i="0" u="none" strike="noStrike" kern="1200" cap="none" spc="0" normalizeH="0" baseline="30000" noProof="0">
              <a:ln>
                <a:noFill/>
              </a:ln>
              <a:solidFill>
                <a:prstClr val="black"/>
              </a:solidFill>
              <a:effectLst/>
              <a:highlight>
                <a:srgbClr val="F8FFA3"/>
              </a:highlight>
              <a:uLnTx/>
              <a:uFillTx/>
              <a:latin typeface="Arial" panose="020B0604020202020204" pitchFamily="34" charset="0"/>
              <a:ea typeface="MS PGothic" panose="020B0600070205080204" pitchFamily="34" charset="-128"/>
              <a:cs typeface="+mn-cs"/>
            </a:endParaRPr>
          </a:p>
        </p:txBody>
      </p:sp>
      <p:sp>
        <p:nvSpPr>
          <p:cNvPr id="6" name="TextBox 11">
            <a:extLst>
              <a:ext uri="{FF2B5EF4-FFF2-40B4-BE49-F238E27FC236}">
                <a16:creationId xmlns:a16="http://schemas.microsoft.com/office/drawing/2014/main" id="{8C046FAD-5F4A-9E1F-CD74-211179330808}"/>
              </a:ext>
            </a:extLst>
          </p:cNvPr>
          <p:cNvSpPr txBox="1">
            <a:spLocks noChangeArrowheads="1"/>
          </p:cNvSpPr>
          <p:nvPr/>
        </p:nvSpPr>
        <p:spPr bwMode="auto">
          <a:xfrm>
            <a:off x="468914" y="1934280"/>
            <a:ext cx="11993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PD-L1 ≥50%</a:t>
            </a:r>
          </a:p>
        </p:txBody>
      </p:sp>
      <p:sp>
        <p:nvSpPr>
          <p:cNvPr id="3" name="Slide Number Placeholder 2">
            <a:extLst>
              <a:ext uri="{FF2B5EF4-FFF2-40B4-BE49-F238E27FC236}">
                <a16:creationId xmlns:a16="http://schemas.microsoft.com/office/drawing/2014/main" id="{5E4FA5FB-FBC4-F439-156C-3946D5183FB6}"/>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679EF36B-FFA0-12E5-2F30-5A581FF11E9C}"/>
              </a:ext>
            </a:extLst>
          </p:cNvPr>
          <p:cNvSpPr txBox="1"/>
          <p:nvPr/>
        </p:nvSpPr>
        <p:spPr>
          <a:xfrm>
            <a:off x="823286" y="6335206"/>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CI,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confidence</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interval; HR, hazard ratio; PD-L1,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programmed</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cell</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death</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-ligand 1;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PFS</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 </a:t>
            </a:r>
            <a:r>
              <a:rPr kumimoji="0" lang="nl-NL" sz="900" b="0" i="0" u="none" strike="noStrike" kern="1200" cap="none" spc="0" normalizeH="0" baseline="0" noProof="0" dirty="0" err="1">
                <a:ln>
                  <a:noFill/>
                </a:ln>
                <a:solidFill>
                  <a:srgbClr val="283349"/>
                </a:solidFill>
                <a:effectLst/>
                <a:uLnTx/>
                <a:uFillTx/>
                <a:latin typeface="Arial" panose="020B0604020202020204"/>
                <a:ea typeface="+mn-ea"/>
                <a:cs typeface="+mn-cs"/>
              </a:rPr>
              <a:t>progression</a:t>
            </a:r>
            <a:r>
              <a:rPr kumimoji="0" lang="nl-NL" sz="900" b="0" i="0" u="none" strike="noStrike" kern="1200" cap="none" spc="0" normalizeH="0" baseline="0" noProof="0" dirty="0">
                <a:ln>
                  <a:noFill/>
                </a:ln>
                <a:solidFill>
                  <a:srgbClr val="283349"/>
                </a:solidFill>
                <a:effectLst/>
                <a:uLnTx/>
                <a:uFillTx/>
                <a:latin typeface="Arial" panose="020B0604020202020204"/>
                <a:ea typeface="+mn-ea"/>
                <a:cs typeface="+mn-cs"/>
              </a:rPr>
              <a:t>-free survival</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B5E"/>
                </a:solidFill>
                <a:effectLst/>
                <a:uLnTx/>
                <a:uFillTx/>
                <a:latin typeface="Arial" panose="020B0604020202020204"/>
                <a:ea typeface="+mn-ea"/>
                <a:cs typeface="+mn-cs"/>
              </a:rPr>
              <a:t>Extracted from 1) Reck M et al. N Engl J Med. 2016;375(19):1823-1833; 2) Mok TSK et al. Lancet. 2019;393(10183):1819-1830</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8131564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a:extLst>
              <a:ext uri="{FF2B5EF4-FFF2-40B4-BE49-F238E27FC236}">
                <a16:creationId xmlns:a16="http://schemas.microsoft.com/office/drawing/2014/main" id="{A24E800B-3337-F995-01BB-E5D2F095BCAD}"/>
              </a:ext>
            </a:extLst>
          </p:cNvPr>
          <p:cNvSpPr>
            <a:spLocks noGrp="1" noChangeArrowheads="1"/>
          </p:cNvSpPr>
          <p:nvPr>
            <p:ph type="title"/>
          </p:nvPr>
        </p:nvSpPr>
        <p:spPr>
          <a:xfrm>
            <a:off x="896293" y="285779"/>
            <a:ext cx="10515600" cy="1325563"/>
          </a:xfrm>
        </p:spPr>
        <p:txBody>
          <a:bodyPr>
            <a:normAutofit/>
          </a:bodyPr>
          <a:lstStyle/>
          <a:p>
            <a:r>
              <a:rPr lang="en-US" altLang="en-US" sz="3600">
                <a:latin typeface="Arial" panose="020B0604020202020204" pitchFamily="34" charset="0"/>
                <a:cs typeface="Arial" panose="020B0604020202020204" pitchFamily="34" charset="0"/>
              </a:rPr>
              <a:t>PFS outcomes of KEYNOTE-024 and -042 are different despite the similar high PD-L1 expression</a:t>
            </a:r>
          </a:p>
        </p:txBody>
      </p:sp>
      <p:sp>
        <p:nvSpPr>
          <p:cNvPr id="49155" name="TextBox 6">
            <a:extLst>
              <a:ext uri="{FF2B5EF4-FFF2-40B4-BE49-F238E27FC236}">
                <a16:creationId xmlns:a16="http://schemas.microsoft.com/office/drawing/2014/main" id="{7E687C7A-3984-2EE2-282A-4894E08DF3BE}"/>
              </a:ext>
            </a:extLst>
          </p:cNvPr>
          <p:cNvSpPr txBox="1">
            <a:spLocks noChangeArrowheads="1"/>
          </p:cNvSpPr>
          <p:nvPr/>
        </p:nvSpPr>
        <p:spPr bwMode="auto">
          <a:xfrm>
            <a:off x="5016500" y="1822451"/>
            <a:ext cx="129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PD-L1&gt;50%</a:t>
            </a:r>
          </a:p>
        </p:txBody>
      </p:sp>
      <p:sp>
        <p:nvSpPr>
          <p:cNvPr id="49156" name="Rectangle 7">
            <a:extLst>
              <a:ext uri="{FF2B5EF4-FFF2-40B4-BE49-F238E27FC236}">
                <a16:creationId xmlns:a16="http://schemas.microsoft.com/office/drawing/2014/main" id="{9199085A-9032-3D1C-22A6-A1246789B679}"/>
              </a:ext>
            </a:extLst>
          </p:cNvPr>
          <p:cNvSpPr>
            <a:spLocks noChangeArrowheads="1"/>
          </p:cNvSpPr>
          <p:nvPr/>
        </p:nvSpPr>
        <p:spPr bwMode="auto">
          <a:xfrm>
            <a:off x="8258175" y="1789113"/>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PD-L1&gt;20%</a:t>
            </a:r>
          </a:p>
        </p:txBody>
      </p:sp>
      <p:sp>
        <p:nvSpPr>
          <p:cNvPr id="49157" name="Rectangle 8">
            <a:extLst>
              <a:ext uri="{FF2B5EF4-FFF2-40B4-BE49-F238E27FC236}">
                <a16:creationId xmlns:a16="http://schemas.microsoft.com/office/drawing/2014/main" id="{EB451C78-6CCE-FAE5-238F-7EAB6E0DF852}"/>
              </a:ext>
            </a:extLst>
          </p:cNvPr>
          <p:cNvSpPr>
            <a:spLocks noChangeArrowheads="1"/>
          </p:cNvSpPr>
          <p:nvPr/>
        </p:nvSpPr>
        <p:spPr bwMode="auto">
          <a:xfrm>
            <a:off x="5022851" y="4271963"/>
            <a:ext cx="1306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PD-L1&gt;1%</a:t>
            </a:r>
          </a:p>
        </p:txBody>
      </p:sp>
      <p:sp>
        <p:nvSpPr>
          <p:cNvPr id="49158" name="Rectangle 9">
            <a:extLst>
              <a:ext uri="{FF2B5EF4-FFF2-40B4-BE49-F238E27FC236}">
                <a16:creationId xmlns:a16="http://schemas.microsoft.com/office/drawing/2014/main" id="{7EDB6EAC-56C0-A6D1-9994-074C2697689D}"/>
              </a:ext>
            </a:extLst>
          </p:cNvPr>
          <p:cNvSpPr>
            <a:spLocks noChangeArrowheads="1"/>
          </p:cNvSpPr>
          <p:nvPr/>
        </p:nvSpPr>
        <p:spPr bwMode="auto">
          <a:xfrm>
            <a:off x="8293100" y="4271963"/>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PD-L1 1-49%</a:t>
            </a:r>
          </a:p>
        </p:txBody>
      </p:sp>
      <p:sp>
        <p:nvSpPr>
          <p:cNvPr id="4" name="TextBox 3">
            <a:extLst>
              <a:ext uri="{FF2B5EF4-FFF2-40B4-BE49-F238E27FC236}">
                <a16:creationId xmlns:a16="http://schemas.microsoft.com/office/drawing/2014/main" id="{4E9BEFB1-1D0E-AFD8-EAED-CE7BFB4759DF}"/>
              </a:ext>
            </a:extLst>
          </p:cNvPr>
          <p:cNvSpPr txBox="1">
            <a:spLocks noChangeArrowheads="1"/>
          </p:cNvSpPr>
          <p:nvPr/>
        </p:nvSpPr>
        <p:spPr bwMode="auto">
          <a:xfrm>
            <a:off x="7402450" y="5777427"/>
            <a:ext cx="4009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HK"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KN-042 PFS HR 0.81</a:t>
            </a:r>
            <a:r>
              <a:rPr kumimoji="0" lang="en-HK" altLang="en-US" sz="1800" b="0" i="0" u="none" strike="noStrike" kern="120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mn-cs"/>
              </a:rPr>
              <a:t>2</a:t>
            </a:r>
          </a:p>
        </p:txBody>
      </p:sp>
      <p:sp>
        <p:nvSpPr>
          <p:cNvPr id="3" name="Slide Number Placeholder 2">
            <a:extLst>
              <a:ext uri="{FF2B5EF4-FFF2-40B4-BE49-F238E27FC236}">
                <a16:creationId xmlns:a16="http://schemas.microsoft.com/office/drawing/2014/main" id="{5E4FA5FB-FBC4-F439-156C-3946D5183FB6}"/>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94074E2-F70A-F52C-B933-8937EB84D040}"/>
              </a:ext>
            </a:extLst>
          </p:cNvPr>
          <p:cNvSpPr txBox="1"/>
          <p:nvPr/>
        </p:nvSpPr>
        <p:spPr>
          <a:xfrm>
            <a:off x="823286" y="6335206"/>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HR, hazard ratio; PD-L1, programmed cell death-ligand 1; PFS, progression-free survival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Extracted from 1) Reck M et al. N Engl J Med. 2016;375(19):1823-1833; 2) Mok TSK et al. Lancet. 2019;393(10183):1819-1830</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pic>
        <p:nvPicPr>
          <p:cNvPr id="17" name="Picture 16">
            <a:extLst>
              <a:ext uri="{FF2B5EF4-FFF2-40B4-BE49-F238E27FC236}">
                <a16:creationId xmlns:a16="http://schemas.microsoft.com/office/drawing/2014/main" id="{40EAE415-D606-5D91-E3E0-DD94DF083097}"/>
              </a:ext>
            </a:extLst>
          </p:cNvPr>
          <p:cNvPicPr>
            <a:picLocks noChangeAspect="1"/>
          </p:cNvPicPr>
          <p:nvPr/>
        </p:nvPicPr>
        <p:blipFill>
          <a:blip r:embed="rId3"/>
          <a:stretch>
            <a:fillRect/>
          </a:stretch>
        </p:blipFill>
        <p:spPr>
          <a:xfrm>
            <a:off x="5804555" y="2102605"/>
            <a:ext cx="6124686" cy="3435581"/>
          </a:xfrm>
          <a:prstGeom prst="rect">
            <a:avLst/>
          </a:prstGeom>
        </p:spPr>
      </p:pic>
      <p:sp>
        <p:nvSpPr>
          <p:cNvPr id="7" name="TextBox 11">
            <a:extLst>
              <a:ext uri="{FF2B5EF4-FFF2-40B4-BE49-F238E27FC236}">
                <a16:creationId xmlns:a16="http://schemas.microsoft.com/office/drawing/2014/main" id="{D811FE2E-C078-B48F-4580-614185E38280}"/>
              </a:ext>
            </a:extLst>
          </p:cNvPr>
          <p:cNvSpPr txBox="1">
            <a:spLocks noChangeArrowheads="1"/>
          </p:cNvSpPr>
          <p:nvPr/>
        </p:nvSpPr>
        <p:spPr bwMode="auto">
          <a:xfrm>
            <a:off x="5887731" y="1914585"/>
            <a:ext cx="11993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PD-L1 ≥50%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subgroup</a:t>
            </a:r>
          </a:p>
        </p:txBody>
      </p:sp>
    </p:spTree>
    <p:extLst>
      <p:ext uri="{BB962C8B-B14F-4D97-AF65-F5344CB8AC3E}">
        <p14:creationId xmlns:p14="http://schemas.microsoft.com/office/powerpoint/2010/main" val="302063687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349C6F-BB4D-4A0D-EF2A-71D9FABD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12" y="1932213"/>
            <a:ext cx="6663448" cy="3366900"/>
          </a:xfrm>
          <a:prstGeom prst="rect">
            <a:avLst/>
          </a:prstGeom>
        </p:spPr>
      </p:pic>
      <p:pic>
        <p:nvPicPr>
          <p:cNvPr id="6" name="Picture 5">
            <a:extLst>
              <a:ext uri="{FF2B5EF4-FFF2-40B4-BE49-F238E27FC236}">
                <a16:creationId xmlns:a16="http://schemas.microsoft.com/office/drawing/2014/main" id="{6999E920-0F0B-05F0-FAFB-AFFBCB0AC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949" y="1932213"/>
            <a:ext cx="3788670" cy="3221678"/>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52C5E968-C789-6774-9EA2-28369653B195}"/>
              </a:ext>
            </a:extLst>
          </p:cNvPr>
          <p:cNvSpPr txBox="1"/>
          <p:nvPr/>
        </p:nvSpPr>
        <p:spPr>
          <a:xfrm>
            <a:off x="6143897" y="3478594"/>
            <a:ext cx="1170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95"/>
                </a:solidFill>
                <a:effectLst/>
                <a:uLnTx/>
                <a:uFillTx/>
                <a:latin typeface="Arial" panose="020B0604020202020204" pitchFamily="34" charset="0"/>
                <a:ea typeface="+mn-ea"/>
                <a:cs typeface="Arial" panose="020B0604020202020204" pitchFamily="34" charset="0"/>
              </a:rPr>
              <a:t>Cemi + CT</a:t>
            </a:r>
          </a:p>
        </p:txBody>
      </p:sp>
      <p:sp>
        <p:nvSpPr>
          <p:cNvPr id="10" name="TextBox 9">
            <a:extLst>
              <a:ext uri="{FF2B5EF4-FFF2-40B4-BE49-F238E27FC236}">
                <a16:creationId xmlns:a16="http://schemas.microsoft.com/office/drawing/2014/main" id="{AD00A7C1-E026-B2A4-0043-8C8CC68C209E}"/>
              </a:ext>
            </a:extLst>
          </p:cNvPr>
          <p:cNvSpPr txBox="1"/>
          <p:nvPr/>
        </p:nvSpPr>
        <p:spPr>
          <a:xfrm>
            <a:off x="6271978" y="3907116"/>
            <a:ext cx="4571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73895"/>
                </a:solidFill>
                <a:effectLst/>
                <a:uLnTx/>
                <a:uFillTx/>
                <a:latin typeface="Arial" panose="020B0604020202020204" pitchFamily="34" charset="0"/>
                <a:ea typeface="+mn-ea"/>
                <a:cs typeface="Arial" panose="020B0604020202020204" pitchFamily="34" charset="0"/>
              </a:rPr>
              <a:t>CT</a:t>
            </a:r>
          </a:p>
        </p:txBody>
      </p:sp>
      <p:sp>
        <p:nvSpPr>
          <p:cNvPr id="13" name="Rectangle 12">
            <a:extLst>
              <a:ext uri="{FF2B5EF4-FFF2-40B4-BE49-F238E27FC236}">
                <a16:creationId xmlns:a16="http://schemas.microsoft.com/office/drawing/2014/main" id="{24252C9B-AC4E-DE8C-3BE0-1E4B5674C835}"/>
              </a:ext>
            </a:extLst>
          </p:cNvPr>
          <p:cNvSpPr/>
          <p:nvPr/>
        </p:nvSpPr>
        <p:spPr>
          <a:xfrm>
            <a:off x="5938340" y="2407881"/>
            <a:ext cx="667276" cy="62427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FC0B5467-A868-49BC-E8CB-76DF9CFB0D34}"/>
              </a:ext>
            </a:extLst>
          </p:cNvPr>
          <p:cNvSpPr txBox="1"/>
          <p:nvPr/>
        </p:nvSpPr>
        <p:spPr>
          <a:xfrm>
            <a:off x="5733304" y="2006321"/>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HR 0.65</a:t>
            </a:r>
          </a:p>
        </p:txBody>
      </p:sp>
      <p:sp>
        <p:nvSpPr>
          <p:cNvPr id="15" name="TextBox 14">
            <a:extLst>
              <a:ext uri="{FF2B5EF4-FFF2-40B4-BE49-F238E27FC236}">
                <a16:creationId xmlns:a16="http://schemas.microsoft.com/office/drawing/2014/main" id="{4F468156-4944-552E-616E-E8701D3D23C6}"/>
              </a:ext>
            </a:extLst>
          </p:cNvPr>
          <p:cNvSpPr txBox="1"/>
          <p:nvPr/>
        </p:nvSpPr>
        <p:spPr>
          <a:xfrm>
            <a:off x="11239619" y="3454040"/>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HR 0.56</a:t>
            </a:r>
          </a:p>
        </p:txBody>
      </p:sp>
      <p:sp>
        <p:nvSpPr>
          <p:cNvPr id="16" name="Rectangle 15">
            <a:extLst>
              <a:ext uri="{FF2B5EF4-FFF2-40B4-BE49-F238E27FC236}">
                <a16:creationId xmlns:a16="http://schemas.microsoft.com/office/drawing/2014/main" id="{3B07FCDB-572D-66DF-4736-C6F1F2AD1E2D}"/>
              </a:ext>
            </a:extLst>
          </p:cNvPr>
          <p:cNvSpPr/>
          <p:nvPr/>
        </p:nvSpPr>
        <p:spPr>
          <a:xfrm>
            <a:off x="7450949" y="3459209"/>
            <a:ext cx="3788670" cy="49441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lide Number Placeholder 2">
            <a:extLst>
              <a:ext uri="{FF2B5EF4-FFF2-40B4-BE49-F238E27FC236}">
                <a16:creationId xmlns:a16="http://schemas.microsoft.com/office/drawing/2014/main" id="{5874D70A-074D-ED1E-24ED-C81F88FA87B0}"/>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E599487-5808-3576-273F-F2410781D7AF}"/>
              </a:ext>
            </a:extLst>
          </p:cNvPr>
          <p:cNvSpPr txBox="1"/>
          <p:nvPr/>
        </p:nvSpPr>
        <p:spPr>
          <a:xfrm>
            <a:off x="823286" y="6119763"/>
            <a:ext cx="10654939"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83349"/>
                </a:solidFill>
                <a:effectLst/>
                <a:uLnTx/>
                <a:uFillTx/>
                <a:latin typeface="Arial" panose="020B0604020202020204"/>
                <a:ea typeface="+mn-ea"/>
                <a:cs typeface="+mn-cs"/>
              </a:rPr>
              <a:t>CI, confidence interrval; HR, hazard ratio; PD-L1, programmed cell death-ligand 1; PFS, progression-free survival</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14B5E"/>
                </a:solidFill>
                <a:effectLst/>
                <a:uLnTx/>
                <a:uFillTx/>
                <a:latin typeface="Arial" panose="020B0604020202020204"/>
                <a:ea typeface="+mn-ea"/>
                <a:cs typeface="+mn-cs"/>
              </a:rPr>
              <a:t>Extracted from Makharadze T et al</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Cemiplimab plus chemotherapy versus chemotherapy alone in advanced non small cell lung cancer: 2 year follow up results from the Phase 3 EMPOWER Lung 3 Part 2 trial. Presented at ELCC; October 20-24, 2023; Madrid, Spain.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https://oncologypro.esmo.org/meeting-resources/european-lung-cancer-congress-2023/cemiplimab-plus-chemotherapy-versus-chemotherapy-alone-in-non-small-cell-lung-cancer-longer-follow-up-results-from-the-phase-iii-empower-lung-3-trial</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
        <p:nvSpPr>
          <p:cNvPr id="7" name="Title 4">
            <a:extLst>
              <a:ext uri="{FF2B5EF4-FFF2-40B4-BE49-F238E27FC236}">
                <a16:creationId xmlns:a16="http://schemas.microsoft.com/office/drawing/2014/main" id="{FCBE0A54-37C8-1103-1CF6-5F8D1D2818CD}"/>
              </a:ext>
            </a:extLst>
          </p:cNvPr>
          <p:cNvSpPr txBox="1">
            <a:spLocks noChangeArrowheads="1"/>
          </p:cNvSpPr>
          <p:nvPr/>
        </p:nvSpPr>
        <p:spPr>
          <a:xfrm>
            <a:off x="896293" y="28577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EMPOWER-Lung 3: Chemo/cemiplimab combination is highly effective in PDL1&gt;50% population</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3380792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0707-1267-B452-3AA5-59A8FEA65661}"/>
              </a:ext>
            </a:extLst>
          </p:cNvPr>
          <p:cNvSpPr>
            <a:spLocks noGrp="1"/>
          </p:cNvSpPr>
          <p:nvPr>
            <p:ph type="title"/>
          </p:nvPr>
        </p:nvSpPr>
        <p:spPr/>
        <p:txBody>
          <a:bodyPr>
            <a:normAutofit fontScale="90000"/>
          </a:bodyPr>
          <a:lstStyle/>
          <a:p>
            <a:r>
              <a:rPr lang="en-GB" sz="3600">
                <a:latin typeface="Arial" panose="020B0604020202020204" pitchFamily="34" charset="0"/>
                <a:cs typeface="Arial" panose="020B0604020202020204" pitchFamily="34" charset="0"/>
              </a:rPr>
              <a:t>RATIONALE-304: Chemo/tislelizumab is highly effective in the PD-L1 &gt;50% population</a:t>
            </a:r>
            <a:br>
              <a:rPr lang="en-GB">
                <a:latin typeface="Arial" panose="020B0604020202020204" pitchFamily="34" charset="0"/>
                <a:cs typeface="Arial" panose="020B0604020202020204" pitchFamily="34" charset="0"/>
              </a:rPr>
            </a:br>
            <a:endParaRPr lang="en-GB" sz="27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9EFE3E4-93E8-E998-7381-FCB2D8E18880}"/>
              </a:ext>
            </a:extLst>
          </p:cNvPr>
          <p:cNvGrpSpPr/>
          <p:nvPr/>
        </p:nvGrpSpPr>
        <p:grpSpPr>
          <a:xfrm>
            <a:off x="5082250" y="1877294"/>
            <a:ext cx="6271550" cy="3904857"/>
            <a:chOff x="953946" y="1895756"/>
            <a:chExt cx="6939987" cy="4007598"/>
          </a:xfrm>
        </p:grpSpPr>
        <p:pic>
          <p:nvPicPr>
            <p:cNvPr id="5" name="Picture 4">
              <a:extLst>
                <a:ext uri="{FF2B5EF4-FFF2-40B4-BE49-F238E27FC236}">
                  <a16:creationId xmlns:a16="http://schemas.microsoft.com/office/drawing/2014/main" id="{5FBF2EF8-9F76-9A14-52D2-99C5D86C1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946" y="1895756"/>
              <a:ext cx="6939987" cy="4007598"/>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0C668B6-F512-6AAE-4875-32702C5EBC82}"/>
                </a:ext>
              </a:extLst>
            </p:cNvPr>
            <p:cNvSpPr/>
            <p:nvPr/>
          </p:nvSpPr>
          <p:spPr>
            <a:xfrm>
              <a:off x="4950542" y="2329190"/>
              <a:ext cx="2547519" cy="57351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3618060B-BF60-D814-C997-59A78C31691C}"/>
              </a:ext>
            </a:extLst>
          </p:cNvPr>
          <p:cNvSpPr txBox="1"/>
          <p:nvPr/>
        </p:nvSpPr>
        <p:spPr>
          <a:xfrm>
            <a:off x="446676" y="1807174"/>
            <a:ext cx="1762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C91A3"/>
                </a:solidFill>
                <a:effectLst/>
                <a:uLnTx/>
                <a:uFillTx/>
                <a:latin typeface="Arial" panose="020B0604020202020204" pitchFamily="34" charset="0"/>
                <a:ea typeface="+mn-ea"/>
                <a:cs typeface="Arial" panose="020B0604020202020204" pitchFamily="34" charset="0"/>
              </a:rPr>
              <a:t>Overall survival</a:t>
            </a:r>
          </a:p>
        </p:txBody>
      </p:sp>
      <p:sp>
        <p:nvSpPr>
          <p:cNvPr id="13" name="TextBox 12">
            <a:extLst>
              <a:ext uri="{FF2B5EF4-FFF2-40B4-BE49-F238E27FC236}">
                <a16:creationId xmlns:a16="http://schemas.microsoft.com/office/drawing/2014/main" id="{E2D2E339-3010-A415-E8F6-26041363276E}"/>
              </a:ext>
            </a:extLst>
          </p:cNvPr>
          <p:cNvSpPr txBox="1"/>
          <p:nvPr/>
        </p:nvSpPr>
        <p:spPr>
          <a:xfrm>
            <a:off x="9830994" y="3527457"/>
            <a:ext cx="11163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Tisle + CT</a:t>
            </a:r>
          </a:p>
        </p:txBody>
      </p:sp>
      <p:sp>
        <p:nvSpPr>
          <p:cNvPr id="14" name="TextBox 13">
            <a:extLst>
              <a:ext uri="{FF2B5EF4-FFF2-40B4-BE49-F238E27FC236}">
                <a16:creationId xmlns:a16="http://schemas.microsoft.com/office/drawing/2014/main" id="{9623AE2A-45EE-FB90-DD1C-0D7354E350F4}"/>
              </a:ext>
            </a:extLst>
          </p:cNvPr>
          <p:cNvSpPr txBox="1"/>
          <p:nvPr/>
        </p:nvSpPr>
        <p:spPr>
          <a:xfrm>
            <a:off x="9830994" y="4065336"/>
            <a:ext cx="4571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CT</a:t>
            </a:r>
          </a:p>
        </p:txBody>
      </p:sp>
      <p:sp>
        <p:nvSpPr>
          <p:cNvPr id="15" name="TextBox 14">
            <a:extLst>
              <a:ext uri="{FF2B5EF4-FFF2-40B4-BE49-F238E27FC236}">
                <a16:creationId xmlns:a16="http://schemas.microsoft.com/office/drawing/2014/main" id="{8588C05D-968A-B85F-08D1-EB05868935F5}"/>
              </a:ext>
            </a:extLst>
          </p:cNvPr>
          <p:cNvSpPr txBox="1"/>
          <p:nvPr/>
        </p:nvSpPr>
        <p:spPr>
          <a:xfrm>
            <a:off x="10059582" y="3143507"/>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HR 0.39</a:t>
            </a:r>
          </a:p>
        </p:txBody>
      </p:sp>
      <p:grpSp>
        <p:nvGrpSpPr>
          <p:cNvPr id="3" name="Group 2">
            <a:extLst>
              <a:ext uri="{FF2B5EF4-FFF2-40B4-BE49-F238E27FC236}">
                <a16:creationId xmlns:a16="http://schemas.microsoft.com/office/drawing/2014/main" id="{0CDDA46B-5364-6A8F-D5A4-2C1C9D8819E6}"/>
              </a:ext>
            </a:extLst>
          </p:cNvPr>
          <p:cNvGrpSpPr/>
          <p:nvPr/>
        </p:nvGrpSpPr>
        <p:grpSpPr>
          <a:xfrm>
            <a:off x="557583" y="2348619"/>
            <a:ext cx="4187104" cy="2667966"/>
            <a:chOff x="557583" y="2348619"/>
            <a:chExt cx="4187104" cy="2667966"/>
          </a:xfrm>
        </p:grpSpPr>
        <p:pic>
          <p:nvPicPr>
            <p:cNvPr id="4" name="Picture 3">
              <a:extLst>
                <a:ext uri="{FF2B5EF4-FFF2-40B4-BE49-F238E27FC236}">
                  <a16:creationId xmlns:a16="http://schemas.microsoft.com/office/drawing/2014/main" id="{05F6B369-17D9-3D26-1CBA-EAE054A75DA4}"/>
                </a:ext>
              </a:extLst>
            </p:cNvPr>
            <p:cNvPicPr>
              <a:picLocks noChangeAspect="1"/>
            </p:cNvPicPr>
            <p:nvPr/>
          </p:nvPicPr>
          <p:blipFill>
            <a:blip r:embed="rId3"/>
            <a:stretch>
              <a:fillRect/>
            </a:stretch>
          </p:blipFill>
          <p:spPr>
            <a:xfrm>
              <a:off x="557583" y="2348619"/>
              <a:ext cx="4144590" cy="2118641"/>
            </a:xfrm>
            <a:prstGeom prst="rect">
              <a:avLst/>
            </a:prstGeom>
            <a:ln w="28575">
              <a:solidFill>
                <a:srgbClr val="014B77"/>
              </a:solidFill>
            </a:ln>
          </p:spPr>
        </p:pic>
        <p:sp>
          <p:nvSpPr>
            <p:cNvPr id="7" name="Rectangle 6">
              <a:extLst>
                <a:ext uri="{FF2B5EF4-FFF2-40B4-BE49-F238E27FC236}">
                  <a16:creationId xmlns:a16="http://schemas.microsoft.com/office/drawing/2014/main" id="{B3F29968-7AC0-462C-AFFD-954C569EAB97}"/>
                </a:ext>
              </a:extLst>
            </p:cNvPr>
            <p:cNvSpPr/>
            <p:nvPr/>
          </p:nvSpPr>
          <p:spPr>
            <a:xfrm>
              <a:off x="3646842" y="2826842"/>
              <a:ext cx="957431" cy="103387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901AAF1C-182B-A6BA-7714-942D1DA23658}"/>
                </a:ext>
              </a:extLst>
            </p:cNvPr>
            <p:cNvSpPr txBox="1"/>
            <p:nvPr/>
          </p:nvSpPr>
          <p:spPr>
            <a:xfrm>
              <a:off x="3433111" y="4508754"/>
              <a:ext cx="1311576"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HR 0.68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(two-stage model)</a:t>
              </a:r>
            </a:p>
          </p:txBody>
        </p:sp>
      </p:grpSp>
      <p:sp>
        <p:nvSpPr>
          <p:cNvPr id="9" name="Slide Number Placeholder 2">
            <a:extLst>
              <a:ext uri="{FF2B5EF4-FFF2-40B4-BE49-F238E27FC236}">
                <a16:creationId xmlns:a16="http://schemas.microsoft.com/office/drawing/2014/main" id="{B1881FB1-9677-1471-EFFC-DB9B5E87DBFF}"/>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3F13510-2A9A-CE9E-9D9D-48FBF9DB6701}"/>
              </a:ext>
            </a:extLst>
          </p:cNvPr>
          <p:cNvSpPr txBox="1"/>
          <p:nvPr/>
        </p:nvSpPr>
        <p:spPr>
          <a:xfrm>
            <a:off x="4604273" y="2233346"/>
            <a:ext cx="435463" cy="23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Arial Narrow"/>
                <a:ea typeface="+mn-ea"/>
                <a:cs typeface="Arial Narrow"/>
              </a:rPr>
              <a:t>1</a:t>
            </a:r>
            <a:endParaRPr kumimoji="0" lang="en-GB" sz="1400" b="0" i="0" u="none" strike="noStrike" kern="1200" cap="none" spc="0" normalizeH="0" baseline="30000" noProof="0">
              <a:ln>
                <a:noFill/>
              </a:ln>
              <a:solidFill>
                <a:prstClr val="black"/>
              </a:solidFill>
              <a:effectLst/>
              <a:uLnTx/>
              <a:uFillTx/>
              <a:latin typeface="Arial Narrow"/>
              <a:ea typeface="+mn-ea"/>
              <a:cs typeface="Arial Narrow"/>
            </a:endParaRPr>
          </a:p>
        </p:txBody>
      </p:sp>
      <p:sp>
        <p:nvSpPr>
          <p:cNvPr id="19" name="TextBox 18">
            <a:extLst>
              <a:ext uri="{FF2B5EF4-FFF2-40B4-BE49-F238E27FC236}">
                <a16:creationId xmlns:a16="http://schemas.microsoft.com/office/drawing/2014/main" id="{B1AFE479-C424-92A8-BD19-7C4AE0AE4885}"/>
              </a:ext>
            </a:extLst>
          </p:cNvPr>
          <p:cNvSpPr txBox="1"/>
          <p:nvPr/>
        </p:nvSpPr>
        <p:spPr>
          <a:xfrm>
            <a:off x="11281989" y="1797440"/>
            <a:ext cx="315737" cy="23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Arial Narrow"/>
                <a:ea typeface="+mn-ea"/>
                <a:cs typeface="Arial Narrow"/>
              </a:rPr>
              <a:t>2</a:t>
            </a:r>
            <a:endParaRPr kumimoji="0" lang="en-GB" sz="1400" b="0" i="0" u="none" strike="noStrike" kern="1200" cap="none" spc="0" normalizeH="0" baseline="30000" noProof="0">
              <a:ln>
                <a:noFill/>
              </a:ln>
              <a:solidFill>
                <a:prstClr val="black"/>
              </a:solidFill>
              <a:effectLst/>
              <a:uLnTx/>
              <a:uFillTx/>
              <a:latin typeface="Arial Narrow"/>
              <a:ea typeface="+mn-ea"/>
              <a:cs typeface="Arial Narrow"/>
            </a:endParaRPr>
          </a:p>
        </p:txBody>
      </p:sp>
      <p:sp>
        <p:nvSpPr>
          <p:cNvPr id="8" name="TextBox 7">
            <a:extLst>
              <a:ext uri="{FF2B5EF4-FFF2-40B4-BE49-F238E27FC236}">
                <a16:creationId xmlns:a16="http://schemas.microsoft.com/office/drawing/2014/main" id="{94F89EE8-1C6F-21F8-1391-193AE465DB02}"/>
              </a:ext>
            </a:extLst>
          </p:cNvPr>
          <p:cNvSpPr txBox="1"/>
          <p:nvPr/>
        </p:nvSpPr>
        <p:spPr>
          <a:xfrm>
            <a:off x="823286" y="6242873"/>
            <a:ext cx="10654939"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14B5E"/>
                </a:solidFill>
                <a:effectLst/>
                <a:uLnTx/>
                <a:uFillTx/>
                <a:latin typeface="Arial" panose="020B0604020202020204" pitchFamily="34" charset="0"/>
                <a:ea typeface="+mn-ea"/>
                <a:cs typeface="Arial" panose="020B0604020202020204" pitchFamily="34" charset="0"/>
              </a:rPr>
              <a:t>CI, confidence interval; chemo or CT, chemotherapy; HR, hazard ratio; ITT, intent-to-treat; NE, not estimable; NSCLC, non-small cell lung cancer; OS, overall survival; PD-L1, programmed cell death-ligand 1; Tisle, tislelizumab</a:t>
            </a:r>
            <a:r>
              <a:rPr kumimoji="0" lang="nl-NL" sz="800" b="0" i="0" u="none" strike="noStrike" kern="1200" cap="none" spc="0" normalizeH="0" baseline="0" noProof="0">
                <a:ln>
                  <a:noFill/>
                </a:ln>
                <a:solidFill>
                  <a:srgbClr val="414B5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414B5E"/>
                </a:solidFill>
                <a:effectLst/>
                <a:uLnTx/>
                <a:uFillTx/>
                <a:latin typeface="Arial" panose="020B0604020202020204" pitchFamily="34" charset="0"/>
                <a:ea typeface="+mn-ea"/>
                <a:cs typeface="Arial" panose="020B0604020202020204" pitchFamily="34" charset="0"/>
              </a:rPr>
              <a:t>1) Extracted from </a:t>
            </a:r>
            <a:r>
              <a:rPr kumimoji="0" lang="fr-FR" sz="800" b="0" i="0" u="none" strike="noStrike" kern="1200" cap="none" spc="0" normalizeH="0" baseline="0" noProof="0">
                <a:ln>
                  <a:noFill/>
                </a:ln>
                <a:solidFill>
                  <a:srgbClr val="414B5E"/>
                </a:solidFill>
                <a:effectLst/>
                <a:uLnTx/>
                <a:uFillTx/>
                <a:latin typeface="Arial" panose="020B0604020202020204" pitchFamily="34" charset="0"/>
                <a:ea typeface="Times New Roman" panose="02020603050405020304" pitchFamily="18" charset="0"/>
                <a:cs typeface="Arial" panose="020B0604020202020204" pitchFamily="34" charset="0"/>
              </a:rPr>
              <a:t>Lu S et al. </a:t>
            </a:r>
            <a:r>
              <a:rPr kumimoji="0" lang="en-GB" sz="800" b="0" i="0" u="none" strike="noStrike" kern="1200" cap="none" spc="0" normalizeH="0" baseline="0" noProof="0">
                <a:ln>
                  <a:noFill/>
                </a:ln>
                <a:solidFill>
                  <a:srgbClr val="414B5E"/>
                </a:solidFill>
                <a:effectLst/>
                <a:uLnTx/>
                <a:uFillTx/>
                <a:latin typeface="Arial" panose="020B0604020202020204" pitchFamily="34" charset="0"/>
                <a:ea typeface="Times New Roman" panose="02020603050405020304" pitchFamily="18" charset="0"/>
                <a:cs typeface="Arial" panose="020B0604020202020204" pitchFamily="34" charset="0"/>
              </a:rPr>
              <a:t>Randomized Phase 3 Study of Tislelizumab Plus Chemotherapy Versus Chemotherapy Alone as First-Line Treatment for Advanced Nonsquamous Non-Small Cell Lung Cancer: RATIONALE-304 Updated Analysis. Poster 138P. Presented at ESMO IO; December 2022; Geneva, Switzerland. </a:t>
            </a:r>
            <a:r>
              <a:rPr kumimoji="0" lang="it-IT" sz="800" b="0" i="0" u="none" strike="noStrike" kern="1200" cap="none" spc="0" normalizeH="0" baseline="0" noProof="0">
                <a:ln>
                  <a:noFill/>
                </a:ln>
                <a:solidFill>
                  <a:srgbClr val="414B5E"/>
                </a:solidFill>
                <a:effectLst/>
                <a:uLnTx/>
                <a:uFillTx/>
                <a:latin typeface="Arial" panose="020B0604020202020204" pitchFamily="34" charset="0"/>
                <a:ea typeface="Times New Roman" panose="02020603050405020304" pitchFamily="18" charset="0"/>
                <a:cs typeface="Arial" panose="020B0604020202020204" pitchFamily="34" charset="0"/>
              </a:rPr>
              <a:t>Available at: </a:t>
            </a:r>
            <a:r>
              <a:rPr kumimoji="0" lang="it-IT" sz="800" b="0" i="0" u="sng" strike="noStrike" kern="1200" cap="none" spc="0" normalizeH="0" baseline="0" noProof="0">
                <a:ln>
                  <a:noFill/>
                </a:ln>
                <a:solidFill>
                  <a:srgbClr val="414B5E"/>
                </a:solidFill>
                <a:effectLst/>
                <a:uLnTx/>
                <a:uFillTx/>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Lu_BGB-A317-304_ESMO_IO_Poster_2022.pdf</a:t>
            </a:r>
            <a:r>
              <a:rPr kumimoji="0" lang="en-US" sz="800" b="0" i="0" u="none" strike="noStrike" kern="1200" cap="none" spc="0" normalizeH="0" baseline="0" noProof="0">
                <a:ln>
                  <a:noFill/>
                </a:ln>
                <a:solidFill>
                  <a:srgbClr val="414B5E"/>
                </a:solidFill>
                <a:effectLst/>
                <a:uLnTx/>
                <a:uFillTx/>
                <a:latin typeface="Arial" panose="020B0604020202020204" pitchFamily="34" charset="0"/>
                <a:ea typeface="Times New Roman" panose="02020603050405020304" pitchFamily="18" charset="0"/>
                <a:cs typeface="Arial" panose="020B0604020202020204" pitchFamily="34" charset="0"/>
              </a:rPr>
              <a:t>; 2) Tevimbra SmPC, July 2024</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5142773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D1C0-2723-BC58-8162-802FC666DE47}"/>
              </a:ext>
            </a:extLst>
          </p:cNvPr>
          <p:cNvSpPr>
            <a:spLocks noGrp="1"/>
          </p:cNvSpPr>
          <p:nvPr>
            <p:ph type="title"/>
          </p:nvPr>
        </p:nvSpPr>
        <p:spPr>
          <a:xfrm>
            <a:off x="1444256" y="2481004"/>
            <a:ext cx="10515600" cy="1325563"/>
          </a:xfrm>
        </p:spPr>
        <p:txBody>
          <a:bodyPr>
            <a:normAutofit/>
          </a:bodyPr>
          <a:lstStyle/>
          <a:p>
            <a:r>
              <a:rPr lang="en-US" sz="4000"/>
              <a:t>PD-L1 &gt;50% is a heterogenous population!</a:t>
            </a:r>
          </a:p>
        </p:txBody>
      </p:sp>
      <p:sp>
        <p:nvSpPr>
          <p:cNvPr id="3" name="Slide Number Placeholder 2">
            <a:extLst>
              <a:ext uri="{FF2B5EF4-FFF2-40B4-BE49-F238E27FC236}">
                <a16:creationId xmlns:a16="http://schemas.microsoft.com/office/drawing/2014/main" id="{823318C0-2E58-AE0A-4866-B0B438A69929}"/>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FE37961-28BC-85A8-1674-48FD490BA5BD}"/>
              </a:ext>
            </a:extLst>
          </p:cNvPr>
          <p:cNvSpPr txBox="1"/>
          <p:nvPr/>
        </p:nvSpPr>
        <p:spPr>
          <a:xfrm>
            <a:off x="823286" y="6223335"/>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63457358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3484-8ED8-EA1E-0DCF-B4E2632240C9}"/>
              </a:ext>
            </a:extLst>
          </p:cNvPr>
          <p:cNvSpPr>
            <a:spLocks noGrp="1"/>
          </p:cNvSpPr>
          <p:nvPr>
            <p:ph type="title"/>
          </p:nvPr>
        </p:nvSpPr>
        <p:spPr>
          <a:xfrm>
            <a:off x="323490" y="134573"/>
            <a:ext cx="11722517" cy="1325563"/>
          </a:xfrm>
        </p:spPr>
        <p:txBody>
          <a:bodyPr>
            <a:normAutofit/>
          </a:bodyPr>
          <a:lstStyle/>
          <a:p>
            <a:r>
              <a:rPr lang="en-US" sz="3200">
                <a:latin typeface="Arial" panose="020B0604020202020204" pitchFamily="34" charset="0"/>
                <a:cs typeface="Arial" panose="020B0604020202020204" pitchFamily="34" charset="0"/>
              </a:rPr>
              <a:t>PD-1 inhibitors monotherapy for PD-L1 50-89% vs PD-L1 ≥90%</a:t>
            </a:r>
          </a:p>
        </p:txBody>
      </p:sp>
      <p:pic>
        <p:nvPicPr>
          <p:cNvPr id="8" name="Picture 7">
            <a:extLst>
              <a:ext uri="{FF2B5EF4-FFF2-40B4-BE49-F238E27FC236}">
                <a16:creationId xmlns:a16="http://schemas.microsoft.com/office/drawing/2014/main" id="{DA26A309-F6A2-4845-2EFC-A8B8EC2E58A2}"/>
              </a:ext>
            </a:extLst>
          </p:cNvPr>
          <p:cNvPicPr>
            <a:picLocks noChangeAspect="1"/>
          </p:cNvPicPr>
          <p:nvPr/>
        </p:nvPicPr>
        <p:blipFill>
          <a:blip r:embed="rId2"/>
          <a:stretch>
            <a:fillRect/>
          </a:stretch>
        </p:blipFill>
        <p:spPr>
          <a:xfrm>
            <a:off x="40257" y="1505649"/>
            <a:ext cx="11976483" cy="4065237"/>
          </a:xfrm>
          <a:prstGeom prst="rect">
            <a:avLst/>
          </a:prstGeom>
        </p:spPr>
      </p:pic>
      <p:sp>
        <p:nvSpPr>
          <p:cNvPr id="3" name="Slide Number Placeholder 2">
            <a:extLst>
              <a:ext uri="{FF2B5EF4-FFF2-40B4-BE49-F238E27FC236}">
                <a16:creationId xmlns:a16="http://schemas.microsoft.com/office/drawing/2014/main" id="{351F1D39-EDA5-2604-DDE0-0B050CD83C0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EFED4FE-DAD3-C605-3678-C614CAF321AA}"/>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HR, hazard ratio; PD-1, programmed cell death protein 1;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 PFS, progression-free survival; TPS,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tumor proportion score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Ricciuti B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JTO Clinical and Research Reports. 2024; doi: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https://doi.org/10.1016/j.jtocrr.2024.100675</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(pre-proof).</a:t>
            </a:r>
          </a:p>
        </p:txBody>
      </p:sp>
    </p:spTree>
    <p:extLst>
      <p:ext uri="{BB962C8B-B14F-4D97-AF65-F5344CB8AC3E}">
        <p14:creationId xmlns:p14="http://schemas.microsoft.com/office/powerpoint/2010/main" val="22367735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2E4073A-E720-0EC0-F98C-B438D81F4851}"/>
              </a:ext>
            </a:extLst>
          </p:cNvPr>
          <p:cNvGrpSpPr/>
          <p:nvPr/>
        </p:nvGrpSpPr>
        <p:grpSpPr>
          <a:xfrm>
            <a:off x="1147620" y="3995774"/>
            <a:ext cx="4652597" cy="2882919"/>
            <a:chOff x="1147620" y="3995774"/>
            <a:chExt cx="4652597" cy="2882919"/>
          </a:xfrm>
        </p:grpSpPr>
        <p:pic>
          <p:nvPicPr>
            <p:cNvPr id="8" name="Imagen 7">
              <a:extLst>
                <a:ext uri="{FF2B5EF4-FFF2-40B4-BE49-F238E27FC236}">
                  <a16:creationId xmlns:a16="http://schemas.microsoft.com/office/drawing/2014/main" id="{70562D41-EE28-D94A-8E14-1E5B2791F2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7620" y="3995774"/>
              <a:ext cx="4652597" cy="2476265"/>
            </a:xfrm>
            <a:prstGeom prst="rect">
              <a:avLst/>
            </a:prstGeom>
          </p:spPr>
        </p:pic>
        <p:sp>
          <p:nvSpPr>
            <p:cNvPr id="12" name="TextBox 11">
              <a:extLst>
                <a:ext uri="{FF2B5EF4-FFF2-40B4-BE49-F238E27FC236}">
                  <a16:creationId xmlns:a16="http://schemas.microsoft.com/office/drawing/2014/main" id="{AE5BF806-68BA-0044-BB81-78F1985A01BA}"/>
                </a:ext>
              </a:extLst>
            </p:cNvPr>
            <p:cNvSpPr txBox="1"/>
            <p:nvPr/>
          </p:nvSpPr>
          <p:spPr>
            <a:xfrm>
              <a:off x="1490648" y="6499037"/>
              <a:ext cx="300986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ptos" panose="02110004020202020204"/>
                  <a:ea typeface="+mn-ea"/>
                  <a:cs typeface="+mn-cs"/>
                </a:rPr>
                <a:t>Pembrolizumab (KN-024)</a:t>
              </a:r>
              <a:r>
                <a:rPr kumimoji="0" lang="en-US" sz="1867" b="1" i="0" u="none" strike="noStrike" kern="1200" cap="none" spc="0" normalizeH="0" baseline="30000" noProof="0">
                  <a:ln>
                    <a:noFill/>
                  </a:ln>
                  <a:solidFill>
                    <a:prstClr val="black"/>
                  </a:solidFill>
                  <a:effectLst/>
                  <a:uLnTx/>
                  <a:uFillTx/>
                  <a:latin typeface="Aptos" panose="02110004020202020204"/>
                  <a:ea typeface="+mn-ea"/>
                  <a:cs typeface="+mn-cs"/>
                </a:rPr>
                <a:t>2</a:t>
              </a:r>
            </a:p>
          </p:txBody>
        </p:sp>
        <p:sp>
          <p:nvSpPr>
            <p:cNvPr id="15" name="TextBox 11">
              <a:extLst>
                <a:ext uri="{FF2B5EF4-FFF2-40B4-BE49-F238E27FC236}">
                  <a16:creationId xmlns:a16="http://schemas.microsoft.com/office/drawing/2014/main" id="{DC470DF7-BD56-9F2A-5C13-FB6410A83C32}"/>
                </a:ext>
              </a:extLst>
            </p:cNvPr>
            <p:cNvSpPr txBox="1">
              <a:spLocks noChangeArrowheads="1"/>
            </p:cNvSpPr>
            <p:nvPr/>
          </p:nvSpPr>
          <p:spPr bwMode="auto">
            <a:xfrm>
              <a:off x="4318563" y="6545494"/>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PD-L1 ≥50%</a:t>
              </a:r>
            </a:p>
          </p:txBody>
        </p:sp>
      </p:grpSp>
      <p:sp>
        <p:nvSpPr>
          <p:cNvPr id="2" name="Title 1">
            <a:extLst>
              <a:ext uri="{FF2B5EF4-FFF2-40B4-BE49-F238E27FC236}">
                <a16:creationId xmlns:a16="http://schemas.microsoft.com/office/drawing/2014/main" id="{8BF7A532-6FD0-9B4F-8156-0FE4150DEED6}"/>
              </a:ext>
            </a:extLst>
          </p:cNvPr>
          <p:cNvSpPr>
            <a:spLocks noGrp="1"/>
          </p:cNvSpPr>
          <p:nvPr>
            <p:ph type="title"/>
          </p:nvPr>
        </p:nvSpPr>
        <p:spPr>
          <a:xfrm>
            <a:off x="173429" y="170289"/>
            <a:ext cx="12046404" cy="755114"/>
          </a:xfrm>
        </p:spPr>
        <p:txBody>
          <a:bodyPr>
            <a:normAutofit/>
          </a:bodyPr>
          <a:lstStyle/>
          <a:p>
            <a:r>
              <a:rPr lang="en-US" sz="2600">
                <a:latin typeface="Arial" panose="020B0604020202020204" pitchFamily="34" charset="0"/>
                <a:cs typeface="Arial" panose="020B0604020202020204" pitchFamily="34" charset="0"/>
              </a:rPr>
              <a:t>Some patients don’t do well with single-agent IO despite high PD-L1 expression</a:t>
            </a:r>
          </a:p>
        </p:txBody>
      </p:sp>
      <p:grpSp>
        <p:nvGrpSpPr>
          <p:cNvPr id="17" name="Group 16">
            <a:extLst>
              <a:ext uri="{FF2B5EF4-FFF2-40B4-BE49-F238E27FC236}">
                <a16:creationId xmlns:a16="http://schemas.microsoft.com/office/drawing/2014/main" id="{25156327-CEA2-03A8-83E1-DABAFD08C850}"/>
              </a:ext>
            </a:extLst>
          </p:cNvPr>
          <p:cNvGrpSpPr/>
          <p:nvPr/>
        </p:nvGrpSpPr>
        <p:grpSpPr>
          <a:xfrm>
            <a:off x="1147620" y="1071587"/>
            <a:ext cx="4864559" cy="2890054"/>
            <a:chOff x="1147620" y="1071587"/>
            <a:chExt cx="4864559" cy="2890054"/>
          </a:xfrm>
        </p:grpSpPr>
        <p:pic>
          <p:nvPicPr>
            <p:cNvPr id="5" name="Picture 4">
              <a:extLst>
                <a:ext uri="{FF2B5EF4-FFF2-40B4-BE49-F238E27FC236}">
                  <a16:creationId xmlns:a16="http://schemas.microsoft.com/office/drawing/2014/main" id="{184FEA7D-73F3-7E4A-AE40-F6860C270F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620" y="1071587"/>
              <a:ext cx="4864559" cy="2542419"/>
            </a:xfrm>
            <a:prstGeom prst="rect">
              <a:avLst/>
            </a:prstGeom>
          </p:spPr>
        </p:pic>
        <p:sp>
          <p:nvSpPr>
            <p:cNvPr id="10" name="TextBox 9">
              <a:extLst>
                <a:ext uri="{FF2B5EF4-FFF2-40B4-BE49-F238E27FC236}">
                  <a16:creationId xmlns:a16="http://schemas.microsoft.com/office/drawing/2014/main" id="{25C4ECF8-327E-BB4A-BF9F-0873225ADA64}"/>
                </a:ext>
              </a:extLst>
            </p:cNvPr>
            <p:cNvSpPr txBox="1"/>
            <p:nvPr/>
          </p:nvSpPr>
          <p:spPr>
            <a:xfrm>
              <a:off x="1526698" y="3581985"/>
              <a:ext cx="3313599"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ptos" panose="02110004020202020204"/>
                  <a:ea typeface="+mn-ea"/>
                  <a:cs typeface="+mn-cs"/>
                </a:rPr>
                <a:t>Atezolizumab (IMpower110)</a:t>
              </a:r>
              <a:r>
                <a:rPr kumimoji="0" lang="en-US" sz="1867" b="1" i="0" u="none" strike="noStrike" kern="1200" cap="none" spc="0" normalizeH="0" baseline="30000" noProof="0">
                  <a:ln>
                    <a:noFill/>
                  </a:ln>
                  <a:solidFill>
                    <a:prstClr val="black"/>
                  </a:solidFill>
                  <a:effectLst/>
                  <a:uLnTx/>
                  <a:uFillTx/>
                  <a:latin typeface="Aptos" panose="02110004020202020204"/>
                  <a:ea typeface="+mn-ea"/>
                  <a:cs typeface="+mn-cs"/>
                </a:rPr>
                <a:t>1</a:t>
              </a:r>
            </a:p>
          </p:txBody>
        </p:sp>
      </p:grpSp>
      <p:sp>
        <p:nvSpPr>
          <p:cNvPr id="6" name="Oval 5">
            <a:extLst>
              <a:ext uri="{FF2B5EF4-FFF2-40B4-BE49-F238E27FC236}">
                <a16:creationId xmlns:a16="http://schemas.microsoft.com/office/drawing/2014/main" id="{C0DED9D0-E695-4234-86BA-C6C99AD3B5B6}"/>
              </a:ext>
            </a:extLst>
          </p:cNvPr>
          <p:cNvSpPr/>
          <p:nvPr/>
        </p:nvSpPr>
        <p:spPr>
          <a:xfrm rot="19838165">
            <a:off x="1827496" y="1465673"/>
            <a:ext cx="393405" cy="61245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t>
            </a:r>
          </a:p>
        </p:txBody>
      </p:sp>
      <p:sp>
        <p:nvSpPr>
          <p:cNvPr id="16" name="Slide Number Placeholder 2">
            <a:extLst>
              <a:ext uri="{FF2B5EF4-FFF2-40B4-BE49-F238E27FC236}">
                <a16:creationId xmlns:a16="http://schemas.microsoft.com/office/drawing/2014/main" id="{7D1B5600-FD78-46E5-628A-D69775F1D816}"/>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76B73D40-6B88-7A92-42D8-2D98766A2042}"/>
              </a:ext>
            </a:extLst>
          </p:cNvPr>
          <p:cNvSpPr txBox="1"/>
          <p:nvPr/>
        </p:nvSpPr>
        <p:spPr>
          <a:xfrm>
            <a:off x="5665076" y="5872354"/>
            <a:ext cx="6115423" cy="923330"/>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83349"/>
                </a:solidFill>
                <a:effectLst/>
                <a:uLnTx/>
                <a:uFillTx/>
                <a:latin typeface="Arial" panose="020B0604020202020204"/>
                <a:ea typeface="+mn-ea"/>
                <a:cs typeface="+mn-cs"/>
              </a:rPr>
              <a:t>Atezo, atezolizumab; chemo, chemotherapy; CI, confidence interval; HR, hazard ratio; IO, </a:t>
            </a: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t>immuno-oncology; ITT, intent-to-treat; mo, months; PD-L1, programmed cell death-ligand 1; PFS, progression-free survival; TC, tumor cell, PD-LI expression on ≥50% of tumor cells; WT, wild type</a:t>
            </a:r>
            <a:r>
              <a:rPr kumimoji="0" lang="en-US" sz="600" b="0" i="0" u="none" strike="noStrike" kern="1200" cap="none" spc="0" normalizeH="0" baseline="0" noProof="0" dirty="0">
                <a:ln>
                  <a:noFill/>
                </a:ln>
                <a:solidFill>
                  <a:srgbClr val="283349"/>
                </a:solidFill>
                <a:effectLst/>
                <a:uLnTx/>
                <a:uFillTx/>
                <a:latin typeface="Arial" panose="020B0604020202020204"/>
                <a:ea typeface="+mn-ea"/>
                <a:cs typeface="+mn-cs"/>
              </a:rPr>
              <a:t>.</a:t>
            </a:r>
            <a:endParaRPr kumimoji="0" lang="en-US" sz="600" b="0" i="0" u="none" strike="noStrike" kern="1200" cap="none" spc="0" normalizeH="0" baseline="0" noProof="0" dirty="0">
              <a:ln>
                <a:noFill/>
              </a:ln>
              <a:solidFill>
                <a:srgbClr val="2833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srgbClr val="283349"/>
                </a:solidFill>
                <a:effectLst/>
                <a:uLnTx/>
                <a:uFillTx/>
                <a:latin typeface="Arial" panose="020B0604020202020204"/>
                <a:ea typeface="+mn-ea"/>
                <a:cs typeface="+mn-cs"/>
              </a:rPr>
              <a:t>Extracted from 1) Herbst RS et al. </a:t>
            </a:r>
            <a:r>
              <a:rPr kumimoji="0" lang="sv-SE" sz="600" b="0" i="0" u="none" strike="noStrike" kern="1200" cap="none" spc="0" normalizeH="0" baseline="0" noProof="0">
                <a:ln>
                  <a:noFill/>
                </a:ln>
                <a:solidFill>
                  <a:srgbClr val="283349"/>
                </a:solidFill>
                <a:effectLst/>
                <a:uLnTx/>
                <a:uFillTx/>
                <a:latin typeface="Arial" panose="020B0604020202020204"/>
                <a:ea typeface="+mn-ea"/>
                <a:cs typeface="+mn-cs"/>
              </a:rPr>
              <a:t>N Engl J Med. 2020;383(14):1328-1339 (supplementary appendix); 2) Brahmer JR et al. LBA51 - KEYNOTE-024 5-year OS update: First-line (1L) pembrolizumab (pembro) vs platinum-based chemotherapy (chemo) in patients (pts) with metastatic NSCLC and PD-L1 tumour proportion score (TPS) ≥50%. Presented at ESMO Virtual Congress; September 19-21, 2020. Available at: </a:t>
            </a:r>
            <a:r>
              <a:rPr kumimoji="0" lang="sv-SE" sz="600" b="0" i="0" u="none" strike="noStrike" kern="1200" cap="none" spc="0" normalizeH="0" baseline="0" noProof="0" dirty="0">
                <a:ln>
                  <a:noFill/>
                </a:ln>
                <a:solidFill>
                  <a:srgbClr val="283349"/>
                </a:solidFill>
                <a:effectLst/>
                <a:uLnTx/>
                <a:uFillTx/>
                <a:latin typeface="Arial" panose="020B0604020202020204"/>
                <a:ea typeface="+mn-ea"/>
                <a:cs typeface="+mn-cs"/>
                <a:hlinkClick r:id="rId5"/>
              </a:rPr>
              <a:t>https://oncologypro.esmo.org/meeting-resources/esmo-virtual-congress-2020/keynote-024-5-year-os-update-first-line-1l-pembrolizumab-pembro-vs-platinum-based-chemotherapy-chemo-in-patients-pts-with-metastatic-nsclc</a:t>
            </a:r>
            <a:r>
              <a:rPr kumimoji="0" lang="sv-SE" sz="600" b="0" i="0" u="none" strike="noStrike" kern="1200" cap="none" spc="0" normalizeH="0" baseline="0" noProof="0">
                <a:ln>
                  <a:noFill/>
                </a:ln>
                <a:solidFill>
                  <a:srgbClr val="283349"/>
                </a:solidFill>
                <a:effectLst/>
                <a:uLnTx/>
                <a:uFillTx/>
                <a:latin typeface="Arial" panose="020B0604020202020204"/>
                <a:ea typeface="+mn-ea"/>
                <a:cs typeface="+mn-cs"/>
              </a:rPr>
              <a:t>; 3) Sezer A et al. LBA52 - EMPOWER-Lung 1: Phase III first-line (1L) cemiplimab monotherapy vs platinum-doublet chemotherapy (chemo) in advanced non-small cell lung cancer (NSCLC) with programmed cell death-ligand 1 (PD-L1) ≥50%. Presented at ESMO Virtual Congress; September 19-21, 2020. Available at: </a:t>
            </a:r>
            <a:r>
              <a:rPr kumimoji="0" lang="sv-SE" sz="600" b="0" i="0" u="none" strike="noStrike" kern="1200" cap="none" spc="0" normalizeH="0" baseline="0" noProof="0" dirty="0">
                <a:ln>
                  <a:noFill/>
                </a:ln>
                <a:solidFill>
                  <a:srgbClr val="283349"/>
                </a:solidFill>
                <a:effectLst/>
                <a:uLnTx/>
                <a:uFillTx/>
                <a:latin typeface="Arial" panose="020B0604020202020204"/>
                <a:ea typeface="+mn-ea"/>
                <a:cs typeface="+mn-cs"/>
                <a:hlinkClick r:id="rId6"/>
              </a:rPr>
              <a:t>https://oncologypro.esmo.org/meeting-resources/esmo-virtual-congress-2020/empower-lung-1-phase-iii-first-line-1l-cemiplimab-monotherapy-vs-platinum-doublet-chemotherapy-chemo-in-advanced-non-small-cell-lung-cancer-n</a:t>
            </a:r>
            <a:r>
              <a:rPr kumimoji="0" lang="en-US" sz="600" b="0" i="0" u="none" strike="noStrike" kern="1200" cap="none" spc="0" normalizeH="0" baseline="0" noProof="0" dirty="0">
                <a:ln>
                  <a:noFill/>
                </a:ln>
                <a:solidFill>
                  <a:srgbClr val="283349"/>
                </a:solidFill>
                <a:effectLst/>
                <a:uLnTx/>
                <a:uFillTx/>
                <a:latin typeface="Arial" panose="020B0604020202020204"/>
                <a:ea typeface="+mn-ea"/>
                <a:cs typeface="+mn-cs"/>
              </a:rPr>
              <a:t>.</a:t>
            </a:r>
            <a:endParaRPr kumimoji="0" lang="en-US" sz="600" b="0" i="0" u="none" strike="noStrike" kern="1200" cap="none" spc="0" normalizeH="0" baseline="0" noProof="0" dirty="0">
              <a:ln>
                <a:noFill/>
              </a:ln>
              <a:solidFill>
                <a:srgbClr val="283349"/>
              </a:solidFill>
              <a:effectLst/>
              <a:uLnTx/>
              <a:uFillTx/>
              <a:latin typeface="Arial" panose="020B0604020202020204"/>
              <a:ea typeface="+mn-ea"/>
              <a:cs typeface="Arial"/>
            </a:endParaRPr>
          </a:p>
        </p:txBody>
      </p:sp>
      <p:sp>
        <p:nvSpPr>
          <p:cNvPr id="13" name="Oval 12">
            <a:extLst>
              <a:ext uri="{FF2B5EF4-FFF2-40B4-BE49-F238E27FC236}">
                <a16:creationId xmlns:a16="http://schemas.microsoft.com/office/drawing/2014/main" id="{3624A114-6CF4-10D6-203D-10C13091D82E}"/>
              </a:ext>
            </a:extLst>
          </p:cNvPr>
          <p:cNvSpPr/>
          <p:nvPr/>
        </p:nvSpPr>
        <p:spPr>
          <a:xfrm rot="19838165">
            <a:off x="1674053" y="4074771"/>
            <a:ext cx="360233" cy="79956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F0323ED4-5065-4CFB-CF24-A2AFAFD2DF10}"/>
              </a:ext>
            </a:extLst>
          </p:cNvPr>
          <p:cNvGrpSpPr/>
          <p:nvPr/>
        </p:nvGrpSpPr>
        <p:grpSpPr>
          <a:xfrm>
            <a:off x="7098842" y="1850778"/>
            <a:ext cx="4241149" cy="3379708"/>
            <a:chOff x="7098842" y="1850778"/>
            <a:chExt cx="4241149" cy="3379708"/>
          </a:xfrm>
        </p:grpSpPr>
        <p:pic>
          <p:nvPicPr>
            <p:cNvPr id="7" name="Picture 6" descr="A picture containing graphical user interface&#10;&#10;Description automatically generated">
              <a:extLst>
                <a:ext uri="{FF2B5EF4-FFF2-40B4-BE49-F238E27FC236}">
                  <a16:creationId xmlns:a16="http://schemas.microsoft.com/office/drawing/2014/main" id="{8650FA60-5888-A446-8635-8BDA85618B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8842" y="1850778"/>
              <a:ext cx="3765319" cy="2968281"/>
            </a:xfrm>
            <a:prstGeom prst="rect">
              <a:avLst/>
            </a:prstGeom>
          </p:spPr>
        </p:pic>
        <p:sp>
          <p:nvSpPr>
            <p:cNvPr id="11" name="TextBox 10">
              <a:extLst>
                <a:ext uri="{FF2B5EF4-FFF2-40B4-BE49-F238E27FC236}">
                  <a16:creationId xmlns:a16="http://schemas.microsoft.com/office/drawing/2014/main" id="{F78A3590-647E-4048-96C7-92672B753DBE}"/>
                </a:ext>
              </a:extLst>
            </p:cNvPr>
            <p:cNvSpPr txBox="1"/>
            <p:nvPr/>
          </p:nvSpPr>
          <p:spPr>
            <a:xfrm>
              <a:off x="7724449" y="4613874"/>
              <a:ext cx="3615542"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prstClr val="black"/>
                  </a:solidFill>
                  <a:effectLst/>
                  <a:uLnTx/>
                  <a:uFillTx/>
                  <a:latin typeface="Aptos" panose="02110004020202020204"/>
                  <a:ea typeface="+mn-ea"/>
                  <a:cs typeface="+mn-cs"/>
                </a:rPr>
                <a:t>Cemiplimab</a:t>
              </a:r>
              <a:r>
                <a:rPr kumimoji="0" lang="en-US" sz="1867" b="1" i="0" u="none" strike="noStrike" kern="1200" cap="none" spc="0" normalizeH="0" baseline="0" noProof="0">
                  <a:ln>
                    <a:noFill/>
                  </a:ln>
                  <a:solidFill>
                    <a:prstClr val="black"/>
                  </a:solidFill>
                  <a:effectLst/>
                  <a:uLnTx/>
                  <a:uFillTx/>
                  <a:latin typeface="Aptos" panose="02110004020202020204"/>
                  <a:ea typeface="+mn-ea"/>
                  <a:cs typeface="+mn-cs"/>
                </a:rPr>
                <a:t> (EMPOWER-Lung1)</a:t>
              </a:r>
            </a:p>
          </p:txBody>
        </p:sp>
        <p:sp>
          <p:nvSpPr>
            <p:cNvPr id="4" name="TextBox 3">
              <a:extLst>
                <a:ext uri="{FF2B5EF4-FFF2-40B4-BE49-F238E27FC236}">
                  <a16:creationId xmlns:a16="http://schemas.microsoft.com/office/drawing/2014/main" id="{CFE9E8CE-5B46-324B-AB2F-D5D378CAD7E6}"/>
                </a:ext>
              </a:extLst>
            </p:cNvPr>
            <p:cNvSpPr txBox="1"/>
            <p:nvPr/>
          </p:nvSpPr>
          <p:spPr>
            <a:xfrm>
              <a:off x="7830355" y="4933032"/>
              <a:ext cx="2860270"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1333" b="0" i="0" u="none" strike="noStrike" kern="1200" cap="none" spc="0" normalizeH="0" baseline="0" noProof="0" err="1">
                  <a:ln>
                    <a:noFill/>
                  </a:ln>
                  <a:solidFill>
                    <a:prstClr val="black"/>
                  </a:solidFill>
                  <a:effectLst/>
                  <a:uLnTx/>
                  <a:uFillTx/>
                  <a:latin typeface="Aptos" panose="02110004020202020204"/>
                  <a:ea typeface="+mn-ea"/>
                  <a:cs typeface="+mn-cs"/>
                </a:rPr>
                <a:t>Dako</a:t>
              </a:r>
              <a:r>
                <a:rPr kumimoji="0" lang="en-US" sz="1333" b="0" i="0" u="none" strike="noStrike" kern="1200" cap="none" spc="0" normalizeH="0" baseline="0" noProof="0">
                  <a:ln>
                    <a:noFill/>
                  </a:ln>
                  <a:solidFill>
                    <a:prstClr val="black"/>
                  </a:solidFill>
                  <a:effectLst/>
                  <a:uLnTx/>
                  <a:uFillTx/>
                  <a:latin typeface="Aptos" panose="02110004020202020204"/>
                  <a:ea typeface="+mn-ea"/>
                  <a:cs typeface="+mn-cs"/>
                </a:rPr>
                <a:t> 22C3; past history of smoking</a:t>
              </a:r>
            </a:p>
          </p:txBody>
        </p:sp>
      </p:grpSp>
      <p:sp>
        <p:nvSpPr>
          <p:cNvPr id="9" name="Oval 8">
            <a:extLst>
              <a:ext uri="{FF2B5EF4-FFF2-40B4-BE49-F238E27FC236}">
                <a16:creationId xmlns:a16="http://schemas.microsoft.com/office/drawing/2014/main" id="{33D24492-098D-9C0A-8AE0-C0131BBAAD3E}"/>
              </a:ext>
            </a:extLst>
          </p:cNvPr>
          <p:cNvSpPr/>
          <p:nvPr/>
        </p:nvSpPr>
        <p:spPr>
          <a:xfrm rot="19838165">
            <a:off x="7790341" y="2460610"/>
            <a:ext cx="393405" cy="79814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2017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1" presetClass="exit" presetSubtype="0" fill="hold"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3" grpId="1"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7807" y="84907"/>
            <a:ext cx="9233996" cy="1013051"/>
          </a:xfrm>
        </p:spPr>
        <p:txBody>
          <a:bodyPr>
            <a:normAutofit/>
          </a:bodyPr>
          <a:lstStyle/>
          <a:p>
            <a:r>
              <a:rPr lang="en-US" sz="2800">
                <a:latin typeface="Arial" panose="020B0604020202020204" pitchFamily="34" charset="0"/>
                <a:cs typeface="Arial" panose="020B0604020202020204" pitchFamily="34" charset="0"/>
              </a:rPr>
              <a:t>Never-smokers may not do well with single-agent IO </a:t>
            </a:r>
          </a:p>
        </p:txBody>
      </p:sp>
      <p:pic>
        <p:nvPicPr>
          <p:cNvPr id="5" name="Bild 4" descr="Bildschirmfoto 2021-07-14 um 17.12.56.png"/>
          <p:cNvPicPr preferRelativeResize="0">
            <a:picLocks/>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51665" y="1608020"/>
            <a:ext cx="5062325" cy="3783259"/>
          </a:xfrm>
          <a:prstGeom prst="rect">
            <a:avLst/>
          </a:prstGeom>
          <a:ln>
            <a:solidFill>
              <a:schemeClr val="tx1"/>
            </a:solidFill>
          </a:ln>
        </p:spPr>
      </p:pic>
      <p:sp>
        <p:nvSpPr>
          <p:cNvPr id="8" name="Abgerundetes Rechteck 7"/>
          <p:cNvSpPr/>
          <p:nvPr/>
        </p:nvSpPr>
        <p:spPr>
          <a:xfrm>
            <a:off x="746441" y="3912781"/>
            <a:ext cx="4761224" cy="106326"/>
          </a:xfrm>
          <a:prstGeom prst="round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feld 9"/>
          <p:cNvSpPr txBox="1"/>
          <p:nvPr/>
        </p:nvSpPr>
        <p:spPr>
          <a:xfrm>
            <a:off x="1359745" y="1041394"/>
            <a:ext cx="34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Aptos" panose="02110004020202020204"/>
                <a:ea typeface="+mn-ea"/>
                <a:cs typeface="+mn-cs"/>
              </a:rPr>
              <a:t>Keynote-024 (TPS ≥50%)</a:t>
            </a:r>
            <a:r>
              <a:rPr kumimoji="0" lang="de-DE" sz="1600" b="1" i="0" u="none" strike="noStrike" kern="1200" cap="none" spc="0" normalizeH="0" baseline="30000" noProof="0">
                <a:ln>
                  <a:noFill/>
                </a:ln>
                <a:solidFill>
                  <a:prstClr val="black"/>
                </a:solidFill>
                <a:effectLst/>
                <a:uLnTx/>
                <a:uFillTx/>
                <a:latin typeface="Aptos" panose="02110004020202020204"/>
                <a:ea typeface="+mn-ea"/>
                <a:cs typeface="+mn-cs"/>
              </a:rPr>
              <a:t>1</a:t>
            </a:r>
            <a:endParaRPr kumimoji="0" lang="de-DE" sz="16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D1615022-F95F-4C2B-993F-1C210A622A69}"/>
              </a:ext>
            </a:extLst>
          </p:cNvPr>
          <p:cNvSpPr>
            <a:spLocks noChangeArrowheads="1"/>
          </p:cNvSpPr>
          <p:nvPr/>
        </p:nvSpPr>
        <p:spPr bwMode="auto">
          <a:xfrm>
            <a:off x="1" y="-92332"/>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5B616B"/>
              </a:solidFill>
              <a:effectLst/>
              <a:uLnTx/>
              <a:uFillTx/>
              <a:latin typeface="BlinkMacSystemFont"/>
              <a:ea typeface="+mn-ea"/>
              <a:cs typeface="+mn-cs"/>
            </a:endParaRPr>
          </a:p>
        </p:txBody>
      </p:sp>
      <p:sp>
        <p:nvSpPr>
          <p:cNvPr id="9" name="Textfeld 8"/>
          <p:cNvSpPr txBox="1"/>
          <p:nvPr/>
        </p:nvSpPr>
        <p:spPr>
          <a:xfrm>
            <a:off x="639904" y="5358551"/>
            <a:ext cx="4651672" cy="646331"/>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b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Never-</a:t>
            </a:r>
            <a:r>
              <a:rPr kumimoji="0" lang="de-DE" sz="1800" b="1" i="0" u="none" strike="noStrike" kern="1200" cap="none" spc="0" normalizeH="0" baseline="0" noProof="0" err="1">
                <a:ln>
                  <a:noFill/>
                </a:ln>
                <a:solidFill>
                  <a:prstClr val="black"/>
                </a:solidFill>
                <a:effectLst/>
                <a:uLnTx/>
                <a:uFillTx/>
                <a:latin typeface="Aptos" panose="02110004020202020204"/>
                <a:ea typeface="+mn-ea"/>
                <a:cs typeface="+mn-cs"/>
              </a:rPr>
              <a:t>smoker</a:t>
            </a: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 HR, 0.9 (95%CI: 0.11</a:t>
            </a:r>
            <a:r>
              <a:rPr kumimoji="0" lang="mr-IN" sz="1800" b="1" i="0" u="none" strike="noStrike" kern="1200" cap="none" spc="0" normalizeH="0" baseline="0" noProof="0">
                <a:ln>
                  <a:noFill/>
                </a:ln>
                <a:solidFill>
                  <a:prstClr val="black"/>
                </a:solidFill>
                <a:effectLst/>
                <a:uLnTx/>
                <a:uFillTx/>
                <a:latin typeface="Aptos" panose="02110004020202020204"/>
                <a:ea typeface="+mn-ea"/>
                <a:cs typeface="Mangal" panose="02040503050203030202" pitchFamily="18" charset="0"/>
              </a:rPr>
              <a:t>–</a:t>
            </a: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7.59)</a:t>
            </a:r>
          </a:p>
        </p:txBody>
      </p:sp>
      <p:sp>
        <p:nvSpPr>
          <p:cNvPr id="6" name="Slide Number Placeholder 2">
            <a:extLst>
              <a:ext uri="{FF2B5EF4-FFF2-40B4-BE49-F238E27FC236}">
                <a16:creationId xmlns:a16="http://schemas.microsoft.com/office/drawing/2014/main" id="{AF18E771-1734-EB48-24A2-A4AA1E87B28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50B8984-81F9-1D74-E939-9B0A20BF275A}"/>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ECOG PS, Eastern Cooperative Oncology Group performance status; HR, hazard ratio; IC, immune cell;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TPS,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tumor proportion score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1) Reck M et al.</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 J Clin Oncol. 2019;37(7):537-546; 2)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Herbst RS et al. </a:t>
            </a:r>
            <a:r>
              <a:rPr kumimoji="0" lang="sv-SE" sz="900" b="0" i="0" u="none" strike="noStrike" kern="1200" cap="none" spc="0" normalizeH="0" baseline="0" noProof="0">
                <a:ln>
                  <a:noFill/>
                </a:ln>
                <a:solidFill>
                  <a:srgbClr val="283349"/>
                </a:solidFill>
                <a:effectLst/>
                <a:uLnTx/>
                <a:uFillTx/>
                <a:latin typeface="Arial" panose="020B0604020202020204"/>
                <a:ea typeface="+mn-ea"/>
                <a:cs typeface="+mn-cs"/>
              </a:rPr>
              <a:t>N Engl J Med. 2020;383(14):1328-1339 (supplementary appendix). </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786968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7807" y="84907"/>
            <a:ext cx="9233996" cy="1013051"/>
          </a:xfrm>
        </p:spPr>
        <p:txBody>
          <a:bodyPr>
            <a:normAutofit/>
          </a:bodyPr>
          <a:lstStyle/>
          <a:p>
            <a:r>
              <a:rPr lang="en-US" sz="2800">
                <a:latin typeface="Arial" panose="020B0604020202020204" pitchFamily="34" charset="0"/>
                <a:cs typeface="Arial" panose="020B0604020202020204" pitchFamily="34" charset="0"/>
              </a:rPr>
              <a:t>Never-smokers may not do well with single-agent IO </a:t>
            </a:r>
          </a:p>
        </p:txBody>
      </p:sp>
      <p:pic>
        <p:nvPicPr>
          <p:cNvPr id="7" name="Bild 6" descr="Bildschirmfoto 2021-07-14 um 17.29.00.png"/>
          <p:cNvPicPr preferRelativeResize="0">
            <a:picLocks/>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973312" y="1684988"/>
            <a:ext cx="5472247" cy="3706291"/>
          </a:xfrm>
          <a:prstGeom prst="rect">
            <a:avLst/>
          </a:prstGeom>
          <a:ln>
            <a:solidFill>
              <a:schemeClr val="tx1"/>
            </a:solidFill>
          </a:ln>
        </p:spPr>
      </p:pic>
      <p:sp>
        <p:nvSpPr>
          <p:cNvPr id="14" name="Abgerundetes Rechteck 13"/>
          <p:cNvSpPr/>
          <p:nvPr/>
        </p:nvSpPr>
        <p:spPr>
          <a:xfrm>
            <a:off x="6096000" y="3683439"/>
            <a:ext cx="5143050" cy="154913"/>
          </a:xfrm>
          <a:prstGeom prst="round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feld 15"/>
          <p:cNvSpPr txBox="1"/>
          <p:nvPr/>
        </p:nvSpPr>
        <p:spPr>
          <a:xfrm>
            <a:off x="7486462" y="1233372"/>
            <a:ext cx="3345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Aptos" panose="02110004020202020204"/>
                <a:ea typeface="+mn-ea"/>
                <a:cs typeface="+mn-cs"/>
              </a:rPr>
              <a:t>IMpower 110 (TC3/IC3)</a:t>
            </a:r>
            <a:r>
              <a:rPr kumimoji="0" lang="de-DE" sz="1600" b="1" i="0" u="none" strike="noStrike" kern="1200" cap="none" spc="0" normalizeH="0" baseline="30000" noProof="0">
                <a:ln>
                  <a:noFill/>
                </a:ln>
                <a:solidFill>
                  <a:prstClr val="black"/>
                </a:solidFill>
                <a:effectLst/>
                <a:uLnTx/>
                <a:uFillTx/>
                <a:latin typeface="Aptos" panose="02110004020202020204"/>
                <a:ea typeface="+mn-ea"/>
                <a:cs typeface="+mn-cs"/>
              </a:rPr>
              <a:t>2</a:t>
            </a:r>
            <a:endParaRPr kumimoji="0" lang="de-DE" sz="16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D1615022-F95F-4C2B-993F-1C210A622A69}"/>
              </a:ext>
            </a:extLst>
          </p:cNvPr>
          <p:cNvSpPr>
            <a:spLocks noChangeArrowheads="1"/>
          </p:cNvSpPr>
          <p:nvPr/>
        </p:nvSpPr>
        <p:spPr bwMode="auto">
          <a:xfrm>
            <a:off x="1" y="-92332"/>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5B616B"/>
              </a:solidFill>
              <a:effectLst/>
              <a:uLnTx/>
              <a:uFillTx/>
              <a:latin typeface="BlinkMacSystemFont"/>
              <a:ea typeface="+mn-ea"/>
              <a:cs typeface="+mn-cs"/>
            </a:endParaRPr>
          </a:p>
        </p:txBody>
      </p:sp>
      <p:sp>
        <p:nvSpPr>
          <p:cNvPr id="15" name="Textfeld 14"/>
          <p:cNvSpPr txBox="1"/>
          <p:nvPr/>
        </p:nvSpPr>
        <p:spPr>
          <a:xfrm>
            <a:off x="6180583" y="5361465"/>
            <a:ext cx="4651672" cy="646331"/>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b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Never-</a:t>
            </a:r>
            <a:r>
              <a:rPr kumimoji="0" lang="de-DE" sz="1800" b="1" i="0" u="none" strike="noStrike" kern="1200" cap="none" spc="0" normalizeH="0" baseline="0" noProof="0" err="1">
                <a:ln>
                  <a:noFill/>
                </a:ln>
                <a:solidFill>
                  <a:prstClr val="black"/>
                </a:solidFill>
                <a:effectLst/>
                <a:uLnTx/>
                <a:uFillTx/>
                <a:latin typeface="Aptos" panose="02110004020202020204"/>
                <a:ea typeface="+mn-ea"/>
                <a:cs typeface="+mn-cs"/>
              </a:rPr>
              <a:t>smoker</a:t>
            </a: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 HR, 1.83 (95%CI: 0.63</a:t>
            </a:r>
            <a:r>
              <a:rPr kumimoji="0" lang="mr-IN" sz="1800" b="1" i="0" u="none" strike="noStrike" kern="1200" cap="none" spc="0" normalizeH="0" baseline="0" noProof="0">
                <a:ln>
                  <a:noFill/>
                </a:ln>
                <a:solidFill>
                  <a:prstClr val="black"/>
                </a:solidFill>
                <a:effectLst/>
                <a:uLnTx/>
                <a:uFillTx/>
                <a:latin typeface="Aptos" panose="02110004020202020204"/>
                <a:ea typeface="+mn-ea"/>
                <a:cs typeface="Mangal" panose="02040503050203030202" pitchFamily="18" charset="0"/>
              </a:rPr>
              <a:t>–</a:t>
            </a:r>
            <a:r>
              <a:rPr kumimoji="0" lang="de-DE" sz="1800" b="1" i="0" u="none" strike="noStrike" kern="1200" cap="none" spc="0" normalizeH="0" baseline="0" noProof="0">
                <a:ln>
                  <a:noFill/>
                </a:ln>
                <a:solidFill>
                  <a:prstClr val="black"/>
                </a:solidFill>
                <a:effectLst/>
                <a:uLnTx/>
                <a:uFillTx/>
                <a:latin typeface="Aptos" panose="02110004020202020204"/>
                <a:ea typeface="+mn-ea"/>
                <a:cs typeface="+mn-cs"/>
              </a:rPr>
              <a:t>5.31)</a:t>
            </a:r>
          </a:p>
        </p:txBody>
      </p:sp>
      <p:sp>
        <p:nvSpPr>
          <p:cNvPr id="6" name="Slide Number Placeholder 2">
            <a:extLst>
              <a:ext uri="{FF2B5EF4-FFF2-40B4-BE49-F238E27FC236}">
                <a16:creationId xmlns:a16="http://schemas.microsoft.com/office/drawing/2014/main" id="{AF18E771-1734-EB48-24A2-A4AA1E87B28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A36CA3BD-ED5D-CBE8-ED5E-0F212ED64F61}"/>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ECOG PS, Eastern Cooperative Oncology Group performance status; HR, hazard ratio; IC, immune cell; 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TPS,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tumor proportion score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1) Reck M et al.</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 J Clin Oncol. 2019;37(7):537-546; 2)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Herbst RS et al. </a:t>
            </a:r>
            <a:r>
              <a:rPr kumimoji="0" lang="sv-SE" sz="900" b="0" i="0" u="none" strike="noStrike" kern="1200" cap="none" spc="0" normalizeH="0" baseline="0" noProof="0">
                <a:ln>
                  <a:noFill/>
                </a:ln>
                <a:solidFill>
                  <a:srgbClr val="283349"/>
                </a:solidFill>
                <a:effectLst/>
                <a:uLnTx/>
                <a:uFillTx/>
                <a:latin typeface="Arial" panose="020B0604020202020204"/>
                <a:ea typeface="+mn-ea"/>
                <a:cs typeface="+mn-cs"/>
              </a:rPr>
              <a:t>N Engl J Med. 2020;383(14):1328-1339 (supplementary appendix). </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168840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D1C0-2723-BC58-8162-802FC666DE47}"/>
              </a:ext>
            </a:extLst>
          </p:cNvPr>
          <p:cNvSpPr>
            <a:spLocks noGrp="1"/>
          </p:cNvSpPr>
          <p:nvPr>
            <p:ph type="title"/>
          </p:nvPr>
        </p:nvSpPr>
        <p:spPr>
          <a:xfrm>
            <a:off x="1199707" y="2491637"/>
            <a:ext cx="10515600" cy="1325563"/>
          </a:xfrm>
        </p:spPr>
        <p:txBody>
          <a:bodyPr>
            <a:normAutofit/>
          </a:bodyPr>
          <a:lstStyle/>
          <a:p>
            <a:r>
              <a:rPr lang="en-US" sz="2800"/>
              <a:t>Subgroup of patients with high PD-L1 don’t respond as well to single agent IO, thus certainly </a:t>
            </a:r>
            <a:r>
              <a:rPr lang="en-US" sz="2800">
                <a:solidFill>
                  <a:srgbClr val="C00000"/>
                </a:solidFill>
              </a:rPr>
              <a:t>NOT the ONLY </a:t>
            </a:r>
            <a:r>
              <a:rPr lang="en-US" sz="2800"/>
              <a:t>treatment</a:t>
            </a:r>
          </a:p>
        </p:txBody>
      </p:sp>
      <p:sp>
        <p:nvSpPr>
          <p:cNvPr id="3" name="Slide Number Placeholder 2">
            <a:extLst>
              <a:ext uri="{FF2B5EF4-FFF2-40B4-BE49-F238E27FC236}">
                <a16:creationId xmlns:a16="http://schemas.microsoft.com/office/drawing/2014/main" id="{596C82A4-774A-D556-704B-6BD1AA6A99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261F468-338D-F8FB-162B-3CDCACF1266F}"/>
              </a:ext>
            </a:extLst>
          </p:cNvPr>
          <p:cNvSpPr txBox="1"/>
          <p:nvPr/>
        </p:nvSpPr>
        <p:spPr>
          <a:xfrm>
            <a:off x="823286" y="6223335"/>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IO,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immuno-oncology; PD-L1, programmed cell death-ligand 1</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9753298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4527459"/>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Honoraria</a:t>
                      </a:r>
                    </a:p>
                  </a:txBody>
                  <a:tcPr/>
                </a:tc>
                <a:tc>
                  <a:txBody>
                    <a:bodyPr/>
                    <a:lstStyle/>
                    <a:p>
                      <a:r>
                        <a:rPr lang="en-US" sz="2000">
                          <a:solidFill>
                            <a:schemeClr val="bg1"/>
                          </a:solidFill>
                        </a:rPr>
                        <a:t>BMS, AstraZeneca, MSD, Roche, Takeda, Eli Lilly, </a:t>
                      </a:r>
                      <a:br>
                        <a:rPr lang="en-US" sz="2000">
                          <a:solidFill>
                            <a:schemeClr val="bg1"/>
                          </a:solidFill>
                        </a:rPr>
                      </a:br>
                      <a:r>
                        <a:rPr lang="en-US" sz="2000">
                          <a:solidFill>
                            <a:schemeClr val="bg1"/>
                          </a:solidFill>
                        </a:rPr>
                        <a:t>F. Hoffmann-La Roche, Janssen, Pfizer, Amgen</a:t>
                      </a:r>
                      <a:endParaRPr lang="it-IT" sz="2000">
                        <a:solidFill>
                          <a:schemeClr val="bg1"/>
                        </a:solidFill>
                        <a:latin typeface="Helvetica" panose="020B0500000000000000" pitchFamily="34" charset="0"/>
                      </a:endParaRPr>
                    </a:p>
                  </a:txBody>
                  <a:tcPr/>
                </a:tc>
                <a:extLst>
                  <a:ext uri="{0D108BD9-81ED-4DB2-BD59-A6C34878D82A}">
                    <a16:rowId xmlns:a16="http://schemas.microsoft.com/office/drawing/2014/main" val="3150460932"/>
                  </a:ext>
                </a:extLst>
              </a:tr>
              <a:tr h="412659">
                <a:tc>
                  <a:txBody>
                    <a:bodyPr/>
                    <a:lstStyle/>
                    <a:p>
                      <a:r>
                        <a:rPr lang="it-IT" sz="2000">
                          <a:solidFill>
                            <a:schemeClr val="bg1"/>
                          </a:solidFill>
                          <a:latin typeface="Helvetica" panose="020B0500000000000000" pitchFamily="34" charset="0"/>
                        </a:rPr>
                        <a:t>Research funding</a:t>
                      </a:r>
                    </a:p>
                  </a:txBody>
                  <a:tcPr/>
                </a:tc>
                <a:tc>
                  <a:txBody>
                    <a:bodyPr/>
                    <a:lstStyle/>
                    <a:p>
                      <a:r>
                        <a:rPr lang="it-IT" sz="2000">
                          <a:solidFill>
                            <a:schemeClr val="bg1"/>
                          </a:solidFill>
                          <a:latin typeface="Helvetica" panose="020B0500000000000000" pitchFamily="34" charset="0"/>
                        </a:rPr>
                        <a:t>MSD, AstraZeneca, Roche, BMS, Takeda, Boehringer Ingelheim, Amgen, Pfizer</a:t>
                      </a:r>
                    </a:p>
                  </a:txBody>
                  <a:tcPr/>
                </a:tc>
                <a:extLst>
                  <a:ext uri="{0D108BD9-81ED-4DB2-BD59-A6C34878D82A}">
                    <a16:rowId xmlns:a16="http://schemas.microsoft.com/office/drawing/2014/main" val="1505114717"/>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BMS, Roche, MSD, AstraZeneca, Takeda, Eli Lilly, Janssen, F. Hoffmann-La Roche, Pfizer</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Speakers’ bureau</a:t>
                      </a:r>
                    </a:p>
                  </a:txBody>
                  <a:tcPr/>
                </a:tc>
                <a:tc>
                  <a:txBody>
                    <a:bodyPr/>
                    <a:lstStyle/>
                    <a:p>
                      <a:r>
                        <a:rPr lang="it-IT" sz="2000">
                          <a:solidFill>
                            <a:schemeClr val="bg1"/>
                          </a:solidFill>
                          <a:latin typeface="Helvetica" panose="020B0500000000000000" pitchFamily="34" charset="0"/>
                        </a:rPr>
                        <a:t>BeiGene, BMS, Roche, MSD, AstraZeneca, Takeda, Eli Lilly, Janssen, F. Hoffmann-La Roche, Pfizer</a:t>
                      </a:r>
                    </a:p>
                  </a:txBody>
                  <a:tcPr/>
                </a:tc>
                <a:extLst>
                  <a:ext uri="{0D108BD9-81ED-4DB2-BD59-A6C34878D82A}">
                    <a16:rowId xmlns:a16="http://schemas.microsoft.com/office/drawing/2014/main" val="292310322"/>
                  </a:ext>
                </a:extLst>
              </a:tr>
              <a:tr h="412659">
                <a:tc>
                  <a:txBody>
                    <a:bodyPr/>
                    <a:lstStyle/>
                    <a:p>
                      <a:r>
                        <a:rPr lang="it-IT" sz="2000">
                          <a:solidFill>
                            <a:schemeClr val="bg1"/>
                          </a:solidFill>
                          <a:latin typeface="Helvetica" panose="020B0500000000000000" pitchFamily="34" charset="0"/>
                        </a:rPr>
                        <a:t>Other</a:t>
                      </a:r>
                    </a:p>
                  </a:txBody>
                  <a:tcPr/>
                </a:tc>
                <a:tc>
                  <a:txBody>
                    <a:bodyPr/>
                    <a:lstStyle/>
                    <a:p>
                      <a:r>
                        <a:rPr lang="it-IT" sz="2000">
                          <a:solidFill>
                            <a:schemeClr val="bg1"/>
                          </a:solidFill>
                          <a:latin typeface="Helvetica" panose="020B0500000000000000" pitchFamily="34" charset="0"/>
                        </a:rPr>
                        <a:t>Support for attending meetings and/or travel: BMS, AstraZeneca, MSD, Roche, Takeda, Eli Lilly, F. Hoffmann-La Roche, Janssen, Pfizer, Amgen, Boehringer Ingelheim, Pierre Fabre Pharmaceuticals, Janssen</a:t>
                      </a:r>
                    </a:p>
                  </a:txBody>
                  <a:tcPr/>
                </a:tc>
                <a:extLst>
                  <a:ext uri="{0D108BD9-81ED-4DB2-BD59-A6C34878D82A}">
                    <a16:rowId xmlns:a16="http://schemas.microsoft.com/office/drawing/2014/main" val="3532984045"/>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480188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2DE1-2A45-DB41-BF26-9E5EAB542A69}"/>
              </a:ext>
            </a:extLst>
          </p:cNvPr>
          <p:cNvSpPr>
            <a:spLocks noGrp="1"/>
          </p:cNvSpPr>
          <p:nvPr>
            <p:ph type="title"/>
          </p:nvPr>
        </p:nvSpPr>
        <p:spPr>
          <a:xfrm>
            <a:off x="1337930" y="2523534"/>
            <a:ext cx="10515600" cy="1325563"/>
          </a:xfrm>
        </p:spPr>
        <p:txBody>
          <a:bodyPr>
            <a:normAutofit/>
          </a:bodyPr>
          <a:lstStyle/>
          <a:p>
            <a:r>
              <a:rPr lang="en-US" sz="4000"/>
              <a:t>Why do we give immunotherapy to patients?</a:t>
            </a:r>
          </a:p>
        </p:txBody>
      </p:sp>
      <p:sp>
        <p:nvSpPr>
          <p:cNvPr id="3" name="Slide Number Placeholder 2">
            <a:extLst>
              <a:ext uri="{FF2B5EF4-FFF2-40B4-BE49-F238E27FC236}">
                <a16:creationId xmlns:a16="http://schemas.microsoft.com/office/drawing/2014/main" id="{CE47EBDE-C831-4DA7-2321-321F69FE75F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20889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097CB-7799-DF5F-4A64-291F6EA65C25}"/>
              </a:ext>
            </a:extLst>
          </p:cNvPr>
          <p:cNvPicPr>
            <a:picLocks noChangeAspect="1"/>
          </p:cNvPicPr>
          <p:nvPr/>
        </p:nvPicPr>
        <p:blipFill>
          <a:blip r:embed="rId2"/>
          <a:stretch>
            <a:fillRect/>
          </a:stretch>
        </p:blipFill>
        <p:spPr>
          <a:xfrm>
            <a:off x="2224789" y="898609"/>
            <a:ext cx="8253335" cy="5472211"/>
          </a:xfrm>
          <a:prstGeom prst="rect">
            <a:avLst/>
          </a:prstGeom>
        </p:spPr>
      </p:pic>
      <p:sp>
        <p:nvSpPr>
          <p:cNvPr id="3" name="TextBox 2">
            <a:extLst>
              <a:ext uri="{FF2B5EF4-FFF2-40B4-BE49-F238E27FC236}">
                <a16:creationId xmlns:a16="http://schemas.microsoft.com/office/drawing/2014/main" id="{BE2B52A7-1E7A-9426-66AC-096137ECBA3A}"/>
              </a:ext>
            </a:extLst>
          </p:cNvPr>
          <p:cNvSpPr txBox="1"/>
          <p:nvPr/>
        </p:nvSpPr>
        <p:spPr>
          <a:xfrm>
            <a:off x="2506108" y="194792"/>
            <a:ext cx="75604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To help patient living a full and colorful life</a:t>
            </a:r>
          </a:p>
        </p:txBody>
      </p:sp>
      <p:sp>
        <p:nvSpPr>
          <p:cNvPr id="4" name="Slide Number Placeholder 2">
            <a:extLst>
              <a:ext uri="{FF2B5EF4-FFF2-40B4-BE49-F238E27FC236}">
                <a16:creationId xmlns:a16="http://schemas.microsoft.com/office/drawing/2014/main" id="{E36F00BA-9922-773C-1820-073A059FC91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FE59DA7-CBE3-81C3-865B-D274BE84299F}"/>
              </a:ext>
            </a:extLst>
          </p:cNvPr>
          <p:cNvSpPr txBox="1"/>
          <p:nvPr/>
        </p:nvSpPr>
        <p:spPr>
          <a:xfrm>
            <a:off x="883579" y="6431991"/>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Image provided courtesy of Tony Mok. </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510393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2B9BF52-C8D2-0A85-259A-37C36A5F57AC}"/>
              </a:ext>
            </a:extLst>
          </p:cNvPr>
          <p:cNvGrpSpPr/>
          <p:nvPr/>
        </p:nvGrpSpPr>
        <p:grpSpPr>
          <a:xfrm>
            <a:off x="168776" y="1690688"/>
            <a:ext cx="5927224" cy="4613795"/>
            <a:chOff x="168776" y="1690688"/>
            <a:chExt cx="5927224" cy="4613795"/>
          </a:xfrm>
        </p:grpSpPr>
        <p:pic>
          <p:nvPicPr>
            <p:cNvPr id="1026" name="Picture 2" descr="Lung Cancer Genotyping in Colombia Mauricio Lema Medina MD Clínica de  Oncología Astorga - Medellín. - ppt download">
              <a:extLst>
                <a:ext uri="{FF2B5EF4-FFF2-40B4-BE49-F238E27FC236}">
                  <a16:creationId xmlns:a16="http://schemas.microsoft.com/office/drawing/2014/main" id="{FC767607-2590-1871-5D1B-C4BF255DC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76" y="1690688"/>
              <a:ext cx="5927224" cy="46137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A315B-9480-3A7C-F115-6F43F15FA51D}"/>
                </a:ext>
              </a:extLst>
            </p:cNvPr>
            <p:cNvSpPr txBox="1"/>
            <p:nvPr/>
          </p:nvSpPr>
          <p:spPr>
            <a:xfrm>
              <a:off x="638631" y="2076430"/>
              <a:ext cx="50230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Platinum-based doublets in advanced NSCLC</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HK"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id="{79F283AA-3CB8-6EF9-ABE9-417B91464090}"/>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Single-agent IO has improved the 5-year OS rate of patients with advanced NSCLC</a:t>
            </a:r>
            <a:endParaRPr lang="en-HK">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9D4C921-BAD1-7A6D-C7AA-E13F381FF12D}"/>
              </a:ext>
            </a:extLst>
          </p:cNvPr>
          <p:cNvGrpSpPr/>
          <p:nvPr/>
        </p:nvGrpSpPr>
        <p:grpSpPr>
          <a:xfrm>
            <a:off x="4046580" y="4176346"/>
            <a:ext cx="1428473" cy="990966"/>
            <a:chOff x="4046580" y="4176346"/>
            <a:chExt cx="1428473" cy="990966"/>
          </a:xfrm>
        </p:grpSpPr>
        <p:sp>
          <p:nvSpPr>
            <p:cNvPr id="3" name="Oval 2">
              <a:extLst>
                <a:ext uri="{FF2B5EF4-FFF2-40B4-BE49-F238E27FC236}">
                  <a16:creationId xmlns:a16="http://schemas.microsoft.com/office/drawing/2014/main" id="{BC650D12-F424-B4FA-BF5B-BA55D5A1D7BE}"/>
                </a:ext>
              </a:extLst>
            </p:cNvPr>
            <p:cNvSpPr/>
            <p:nvPr/>
          </p:nvSpPr>
          <p:spPr>
            <a:xfrm>
              <a:off x="4730700" y="4491240"/>
              <a:ext cx="744353" cy="6760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ACF8C12C-5E8A-EC3E-9BF3-5C472D03E4AA}"/>
                </a:ext>
              </a:extLst>
            </p:cNvPr>
            <p:cNvSpPr txBox="1"/>
            <p:nvPr/>
          </p:nvSpPr>
          <p:spPr>
            <a:xfrm>
              <a:off x="4046580" y="4176346"/>
              <a:ext cx="11769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ea"/>
                  <a:cs typeface="+mn-cs"/>
                </a:rPr>
                <a:t>5 </a:t>
              </a:r>
              <a:r>
                <a:rPr kumimoji="0" lang="en-US" sz="1050" b="0" i="0" u="none" strike="noStrike" kern="1200" cap="none" spc="0" normalizeH="0" baseline="0" noProof="0" err="1">
                  <a:ln>
                    <a:noFill/>
                  </a:ln>
                  <a:solidFill>
                    <a:prstClr val="black"/>
                  </a:solidFill>
                  <a:effectLst/>
                  <a:uLnTx/>
                  <a:uFillTx/>
                  <a:latin typeface="Aptos" panose="02110004020202020204"/>
                  <a:ea typeface="+mn-ea"/>
                  <a:cs typeface="+mn-cs"/>
                </a:rPr>
                <a:t>yr</a:t>
              </a:r>
              <a:r>
                <a:rPr kumimoji="0" lang="en-US" sz="1050" b="0" i="0" u="none" strike="noStrike" kern="1200" cap="none" spc="0" normalizeH="0" baseline="0" noProof="0">
                  <a:ln>
                    <a:noFill/>
                  </a:ln>
                  <a:solidFill>
                    <a:prstClr val="black"/>
                  </a:solidFill>
                  <a:effectLst/>
                  <a:uLnTx/>
                  <a:uFillTx/>
                  <a:latin typeface="Aptos" panose="02110004020202020204"/>
                  <a:ea typeface="+mn-ea"/>
                  <a:cs typeface="+mn-cs"/>
                </a:rPr>
                <a:t> OS rate &lt;5%</a:t>
              </a:r>
              <a:endParaRPr kumimoji="0" lang="en-HK" sz="105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Slide Number Placeholder 2">
            <a:extLst>
              <a:ext uri="{FF2B5EF4-FFF2-40B4-BE49-F238E27FC236}">
                <a16:creationId xmlns:a16="http://schemas.microsoft.com/office/drawing/2014/main" id="{D4AC4F87-E1F0-3ECC-264C-65DAAF38014A}"/>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B6E534E9-498B-0775-9F72-48136BDB73C5}"/>
              </a:ext>
            </a:extLst>
          </p:cNvPr>
          <p:cNvSpPr/>
          <p:nvPr/>
        </p:nvSpPr>
        <p:spPr>
          <a:xfrm>
            <a:off x="4046580" y="5879939"/>
            <a:ext cx="1975763" cy="424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5D828AA4-EBF6-AE77-0F42-D990ED3F8A35}"/>
              </a:ext>
            </a:extLst>
          </p:cNvPr>
          <p:cNvSpPr txBox="1"/>
          <p:nvPr/>
        </p:nvSpPr>
        <p:spPr>
          <a:xfrm>
            <a:off x="823286" y="6084835"/>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CI, confidence interval; HR, hazard ratio; IO, </a:t>
            </a:r>
            <a:r>
              <a:rPr kumimoji="0" lang="nl-NL" sz="900" b="0" i="0" u="none" strike="noStrike" kern="1200" cap="none" spc="0" normalizeH="0" baseline="0" noProof="0" err="1">
                <a:ln>
                  <a:noFill/>
                </a:ln>
                <a:solidFill>
                  <a:srgbClr val="414B5E"/>
                </a:solidFill>
                <a:effectLst/>
                <a:uLnTx/>
                <a:uFillTx/>
                <a:latin typeface="Arial" panose="020B0604020202020204"/>
                <a:ea typeface="+mn-ea"/>
                <a:cs typeface="+mn-cs"/>
              </a:rPr>
              <a:t>immuno-oncology</a:t>
            </a:r>
            <a:r>
              <a:rPr kumimoji="0" lang="nl-NL" sz="900" b="0" i="0" u="none" strike="noStrike" kern="1200" cap="none" spc="0" normalizeH="0" baseline="0" noProof="0">
                <a:ln>
                  <a:noFill/>
                </a:ln>
                <a:solidFill>
                  <a:srgbClr val="414B5E"/>
                </a:solidFill>
                <a:effectLst/>
                <a:uLnTx/>
                <a:uFillTx/>
                <a:latin typeface="Arial" panose="020B0604020202020204"/>
                <a:ea typeface="+mn-ea"/>
                <a:cs typeface="+mn-cs"/>
              </a:rPr>
              <a:t>; NSCLC, non-small cell </a:t>
            </a:r>
            <a:r>
              <a:rPr kumimoji="0" lang="nl-NL" sz="900" b="0" i="0" u="none" strike="noStrike" kern="1200" cap="none" spc="0" normalizeH="0" baseline="0" noProof="0" err="1">
                <a:ln>
                  <a:noFill/>
                </a:ln>
                <a:solidFill>
                  <a:srgbClr val="414B5E"/>
                </a:solidFill>
                <a:effectLst/>
                <a:uLnTx/>
                <a:uFillTx/>
                <a:latin typeface="Arial" panose="020B0604020202020204"/>
                <a:ea typeface="+mn-ea"/>
                <a:cs typeface="+mn-cs"/>
              </a:rPr>
              <a:t>lung</a:t>
            </a:r>
            <a:r>
              <a:rPr kumimoji="0" lang="nl-NL" sz="900" b="0" i="0" u="none" strike="noStrike" kern="1200" cap="none" spc="0" normalizeH="0" baseline="0" noProof="0">
                <a:ln>
                  <a:noFill/>
                </a:ln>
                <a:solidFill>
                  <a:srgbClr val="414B5E"/>
                </a:solidFill>
                <a:effectLst/>
                <a:uLnTx/>
                <a:uFillTx/>
                <a:latin typeface="Arial" panose="020B0604020202020204"/>
                <a:ea typeface="+mn-ea"/>
                <a:cs typeface="+mn-cs"/>
              </a:rPr>
              <a:t> </a:t>
            </a:r>
            <a:r>
              <a:rPr kumimoji="0" lang="nl-NL" sz="900" b="0" i="0" u="none" strike="noStrike" kern="1200" cap="none" spc="0" normalizeH="0" baseline="0" noProof="0" err="1">
                <a:ln>
                  <a:noFill/>
                </a:ln>
                <a:solidFill>
                  <a:srgbClr val="414B5E"/>
                </a:solidFill>
                <a:effectLst/>
                <a:uLnTx/>
                <a:uFillTx/>
                <a:latin typeface="Arial" panose="020B0604020202020204"/>
                <a:ea typeface="+mn-ea"/>
                <a:cs typeface="+mn-cs"/>
              </a:rPr>
              <a:t>cancer</a:t>
            </a:r>
            <a:r>
              <a:rPr kumimoji="0" lang="nl-NL" sz="900" b="0" i="0" u="none" strike="noStrike" kern="1200" cap="none" spc="0" normalizeH="0" baseline="0" noProof="0">
                <a:ln>
                  <a:noFill/>
                </a:ln>
                <a:solidFill>
                  <a:srgbClr val="414B5E"/>
                </a:solidFill>
                <a:effectLst/>
                <a:uLnTx/>
                <a:uFillTx/>
                <a:latin typeface="Arial" panose="020B0604020202020204"/>
                <a:ea typeface="+mn-ea"/>
                <a:cs typeface="+mn-cs"/>
              </a:rPr>
              <a:t>; OS, overall survival; PD-L1, </a:t>
            </a:r>
            <a:r>
              <a:rPr kumimoji="0" lang="nl-NL" sz="900" b="0" i="0" u="none" strike="noStrike" kern="1200" cap="none" spc="0" normalizeH="0" baseline="0" noProof="0" err="1">
                <a:ln>
                  <a:noFill/>
                </a:ln>
                <a:solidFill>
                  <a:srgbClr val="414B5E"/>
                </a:solidFill>
                <a:effectLst/>
                <a:uLnTx/>
                <a:uFillTx/>
                <a:latin typeface="Arial" panose="020B0604020202020204"/>
                <a:ea typeface="+mn-ea"/>
                <a:cs typeface="+mn-cs"/>
              </a:rPr>
              <a:t>programmed</a:t>
            </a:r>
            <a:r>
              <a:rPr kumimoji="0" lang="nl-NL" sz="900" b="0" i="0" u="none" strike="noStrike" kern="1200" cap="none" spc="0" normalizeH="0" baseline="0" noProof="0">
                <a:ln>
                  <a:noFill/>
                </a:ln>
                <a:solidFill>
                  <a:srgbClr val="414B5E"/>
                </a:solidFill>
                <a:effectLst/>
                <a:uLnTx/>
                <a:uFillTx/>
                <a:latin typeface="Arial" panose="020B0604020202020204"/>
                <a:ea typeface="+mn-ea"/>
                <a:cs typeface="+mn-cs"/>
              </a:rPr>
              <a:t> cell </a:t>
            </a:r>
            <a:r>
              <a:rPr kumimoji="0" lang="nl-NL" sz="900" b="0" i="0" u="none" strike="noStrike" kern="1200" cap="none" spc="0" normalizeH="0" baseline="0" noProof="0" err="1">
                <a:ln>
                  <a:noFill/>
                </a:ln>
                <a:solidFill>
                  <a:srgbClr val="414B5E"/>
                </a:solidFill>
                <a:effectLst/>
                <a:uLnTx/>
                <a:uFillTx/>
                <a:latin typeface="Arial" panose="020B0604020202020204"/>
                <a:ea typeface="+mn-ea"/>
                <a:cs typeface="+mn-cs"/>
              </a:rPr>
              <a:t>death</a:t>
            </a:r>
            <a:r>
              <a:rPr kumimoji="0" lang="nl-NL" sz="900" b="0" i="0" u="none" strike="noStrike" kern="1200" cap="none" spc="0" normalizeH="0" baseline="0" noProof="0">
                <a:ln>
                  <a:noFill/>
                </a:ln>
                <a:solidFill>
                  <a:srgbClr val="414B5E"/>
                </a:solidFill>
                <a:effectLst/>
                <a:uLnTx/>
                <a:uFillTx/>
                <a:latin typeface="Arial" panose="020B0604020202020204"/>
                <a:ea typeface="+mn-ea"/>
                <a:cs typeface="+mn-cs"/>
              </a:rPr>
              <a:t>-ligand 1</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Extracted from 1) Schiller JH et al. N Engl J Med. 2002 Jan 10;346(2):92-8; 2) Reck M et al. J Clin Oncol. 2021;39(21):2339-2349.</a:t>
            </a:r>
          </a:p>
        </p:txBody>
      </p:sp>
      <p:grpSp>
        <p:nvGrpSpPr>
          <p:cNvPr id="10" name="Group 9">
            <a:extLst>
              <a:ext uri="{FF2B5EF4-FFF2-40B4-BE49-F238E27FC236}">
                <a16:creationId xmlns:a16="http://schemas.microsoft.com/office/drawing/2014/main" id="{A3F7B83F-774D-83AC-525F-D99278BF935E}"/>
              </a:ext>
            </a:extLst>
          </p:cNvPr>
          <p:cNvGrpSpPr/>
          <p:nvPr/>
        </p:nvGrpSpPr>
        <p:grpSpPr>
          <a:xfrm>
            <a:off x="6232605" y="2076430"/>
            <a:ext cx="5768828" cy="3551179"/>
            <a:chOff x="6232605" y="2076430"/>
            <a:chExt cx="5768828" cy="3551179"/>
          </a:xfrm>
        </p:grpSpPr>
        <p:sp>
          <p:nvSpPr>
            <p:cNvPr id="4" name="TextBox 3">
              <a:extLst>
                <a:ext uri="{FF2B5EF4-FFF2-40B4-BE49-F238E27FC236}">
                  <a16:creationId xmlns:a16="http://schemas.microsoft.com/office/drawing/2014/main" id="{FD2AE216-48E9-EA4A-D54F-9FB5903E7918}"/>
                </a:ext>
              </a:extLst>
            </p:cNvPr>
            <p:cNvSpPr txBox="1"/>
            <p:nvPr/>
          </p:nvSpPr>
          <p:spPr>
            <a:xfrm>
              <a:off x="6483576" y="2076430"/>
              <a:ext cx="5517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Single agent IO for PD-L1 ≥50% advanced NSCLC</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HK"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F59783AD-5635-2040-8D11-F1BC8577D6A7}"/>
                </a:ext>
              </a:extLst>
            </p:cNvPr>
            <p:cNvPicPr>
              <a:picLocks noChangeAspect="1"/>
            </p:cNvPicPr>
            <p:nvPr/>
          </p:nvPicPr>
          <p:blipFill rotWithShape="1">
            <a:blip r:embed="rId3"/>
            <a:srcRect t="5920"/>
            <a:stretch/>
          </p:blipFill>
          <p:spPr>
            <a:xfrm>
              <a:off x="6232605" y="2743200"/>
              <a:ext cx="5763930" cy="2884409"/>
            </a:xfrm>
            <a:prstGeom prst="rect">
              <a:avLst/>
            </a:prstGeom>
          </p:spPr>
        </p:pic>
      </p:grpSp>
      <p:sp>
        <p:nvSpPr>
          <p:cNvPr id="6" name="Oval 5">
            <a:extLst>
              <a:ext uri="{FF2B5EF4-FFF2-40B4-BE49-F238E27FC236}">
                <a16:creationId xmlns:a16="http://schemas.microsoft.com/office/drawing/2014/main" id="{78BB1A5B-D794-0051-179D-987604FAAA91}"/>
              </a:ext>
            </a:extLst>
          </p:cNvPr>
          <p:cNvSpPr/>
          <p:nvPr/>
        </p:nvSpPr>
        <p:spPr>
          <a:xfrm>
            <a:off x="10892475" y="3631079"/>
            <a:ext cx="744353" cy="6760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D7F3822F-D8C7-678E-DA13-1517E9B90600}"/>
              </a:ext>
            </a:extLst>
          </p:cNvPr>
          <p:cNvSpPr/>
          <p:nvPr/>
        </p:nvSpPr>
        <p:spPr>
          <a:xfrm>
            <a:off x="2338262" y="2700592"/>
            <a:ext cx="3951526" cy="14848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We should not be satisfied with this success when 70% of patients may die!!</a:t>
            </a:r>
          </a:p>
        </p:txBody>
      </p:sp>
    </p:spTree>
    <p:extLst>
      <p:ext uri="{BB962C8B-B14F-4D97-AF65-F5344CB8AC3E}">
        <p14:creationId xmlns:p14="http://schemas.microsoft.com/office/powerpoint/2010/main" val="208467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87F5B51D-902C-1A4F-91D4-CC5DF57012F8}"/>
              </a:ext>
            </a:extLst>
          </p:cNvPr>
          <p:cNvSpPr>
            <a:spLocks noGrp="1" noChangeArrowheads="1"/>
          </p:cNvSpPr>
          <p:nvPr>
            <p:ph type="title"/>
          </p:nvPr>
        </p:nvSpPr>
        <p:spPr>
          <a:xfrm>
            <a:off x="565888" y="178593"/>
            <a:ext cx="10515600" cy="1325563"/>
          </a:xfrm>
        </p:spPr>
        <p:txBody>
          <a:bodyPr>
            <a:normAutofit/>
          </a:bodyPr>
          <a:lstStyle/>
          <a:p>
            <a:r>
              <a:rPr lang="en-US" altLang="en-US" sz="4000">
                <a:latin typeface="Arial" panose="020B0604020202020204" pitchFamily="34" charset="0"/>
                <a:cs typeface="Arial" panose="020B0604020202020204" pitchFamily="34" charset="0"/>
              </a:rPr>
              <a:t>PD-L1 is only one piece of a complex puzzle</a:t>
            </a:r>
          </a:p>
        </p:txBody>
      </p:sp>
      <p:pic>
        <p:nvPicPr>
          <p:cNvPr id="60419" name="Picture 3">
            <a:extLst>
              <a:ext uri="{FF2B5EF4-FFF2-40B4-BE49-F238E27FC236}">
                <a16:creationId xmlns:a16="http://schemas.microsoft.com/office/drawing/2014/main" id="{5FCBBCB5-5017-B342-AAC3-70F480E84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767" y="1412874"/>
            <a:ext cx="9605075" cy="483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2">
            <a:extLst>
              <a:ext uri="{FF2B5EF4-FFF2-40B4-BE49-F238E27FC236}">
                <a16:creationId xmlns:a16="http://schemas.microsoft.com/office/drawing/2014/main" id="{4930F7FE-F95B-A342-7778-826FFD0EEA5C}"/>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F55FF00-FAF7-BD9C-2DCC-FD2AEC61B5A1}"/>
              </a:ext>
            </a:extLst>
          </p:cNvPr>
          <p:cNvSpPr txBox="1"/>
          <p:nvPr/>
        </p:nvSpPr>
        <p:spPr>
          <a:xfrm>
            <a:off x="883579" y="6366675"/>
            <a:ext cx="1073147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APC, antigen-presenting cell; CTLA4, cytotoxic T-lymphocyte-associated protein 4; IFN</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sym typeface="Symbol" panose="05050102010706020507" pitchFamily="18" charset="2"/>
              </a:rPr>
              <a:t>, interferon gamma;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IL-2, interleukin-2; MHC, major histocompatibility complex; PD-1, programmed cell death protein 1</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PD-L1, programmed cell death-ligand 1; TCR, T cell receptor; TNF, tumor necrosis factor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Extracted from Katopodi T et al. </a:t>
            </a:r>
            <a:r>
              <a:rPr kumimoji="0" lang="pt-BR" sz="900" b="0" i="0" u="none" strike="noStrike" kern="1200" cap="none" spc="0" normalizeH="0" baseline="0" noProof="0">
                <a:ln>
                  <a:noFill/>
                </a:ln>
                <a:solidFill>
                  <a:srgbClr val="283349"/>
                </a:solidFill>
                <a:effectLst/>
                <a:uLnTx/>
                <a:uFillTx/>
                <a:latin typeface="Arial" panose="020B0604020202020204"/>
                <a:ea typeface="+mn-ea"/>
                <a:cs typeface="+mn-cs"/>
              </a:rPr>
              <a:t>Pharmaceutics. 2024;16(4):455.</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658363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4E3C-A7F5-5EE8-F9A3-36A6B5F77BDE}"/>
              </a:ext>
            </a:extLst>
          </p:cNvPr>
          <p:cNvSpPr>
            <a:spLocks noGrp="1"/>
          </p:cNvSpPr>
          <p:nvPr>
            <p:ph type="title"/>
          </p:nvPr>
        </p:nvSpPr>
        <p:spPr>
          <a:xfrm>
            <a:off x="540139" y="0"/>
            <a:ext cx="10515600" cy="1325563"/>
          </a:xfrm>
        </p:spPr>
        <p:txBody>
          <a:bodyPr/>
          <a:lstStyle/>
          <a:p>
            <a:r>
              <a:rPr lang="en-US">
                <a:latin typeface="Arial" panose="020B0604020202020204" pitchFamily="34" charset="0"/>
                <a:cs typeface="Arial" panose="020B0604020202020204" pitchFamily="34" charset="0"/>
              </a:rPr>
              <a:t>Multiple potential partners</a:t>
            </a:r>
          </a:p>
        </p:txBody>
      </p:sp>
      <p:sp>
        <p:nvSpPr>
          <p:cNvPr id="6" name="Slide Number Placeholder 2">
            <a:extLst>
              <a:ext uri="{FF2B5EF4-FFF2-40B4-BE49-F238E27FC236}">
                <a16:creationId xmlns:a16="http://schemas.microsoft.com/office/drawing/2014/main" id="{A4F73CB8-8E74-8953-DD87-186FCFC679DC}"/>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871E39DA-F4E9-8CC9-2015-17BAF9AAF32F}"/>
              </a:ext>
            </a:extLst>
          </p:cNvPr>
          <p:cNvPicPr>
            <a:picLocks noChangeAspect="1"/>
          </p:cNvPicPr>
          <p:nvPr/>
        </p:nvPicPr>
        <p:blipFill>
          <a:blip r:embed="rId2"/>
          <a:stretch>
            <a:fillRect/>
          </a:stretch>
        </p:blipFill>
        <p:spPr>
          <a:xfrm>
            <a:off x="3600774" y="1018149"/>
            <a:ext cx="6106644" cy="5686033"/>
          </a:xfrm>
          <a:prstGeom prst="rect">
            <a:avLst/>
          </a:prstGeom>
        </p:spPr>
      </p:pic>
      <p:sp>
        <p:nvSpPr>
          <p:cNvPr id="10" name="TextBox 9">
            <a:extLst>
              <a:ext uri="{FF2B5EF4-FFF2-40B4-BE49-F238E27FC236}">
                <a16:creationId xmlns:a16="http://schemas.microsoft.com/office/drawing/2014/main" id="{D1EBBBBF-C1CE-3759-79B0-5A86FEF38BC7}"/>
              </a:ext>
            </a:extLst>
          </p:cNvPr>
          <p:cNvSpPr txBox="1"/>
          <p:nvPr/>
        </p:nvSpPr>
        <p:spPr>
          <a:xfrm>
            <a:off x="230298" y="5750075"/>
            <a:ext cx="31941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APC, antigen-presenting cell; CAR-T, chimeric antigen receptor T cells; CD, cluster of differentiation; CTLA4, cytotoxic T-lymphocyte-associated protein 4; IFN, interferon; IL, interleukin; LAG-3, lymphocyte-activation gene 3 protein; PD-1, programmed cell death protein 1; PD-L1, programmed cell death-ligand 1; TCR, T cell receptor; TIGIT, T cell immunoreceptor with Ig and ITIM domains; TLR, toll-like receptor; TNF, tumor necrosis factor; VEGF, vascular endothelial growth factor.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Extracted from Mellman I et al. Immunity. 2023;56(10):2188-2205</a:t>
            </a:r>
            <a:r>
              <a:rPr kumimoji="0" lang="pt-BR" sz="7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 </a:t>
            </a:r>
            <a:endParaRPr kumimoji="0" lang="en-GB" sz="7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238945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74CB79E-75C1-6C7E-E5D6-EB944149148F}"/>
              </a:ext>
            </a:extLst>
          </p:cNvPr>
          <p:cNvGrpSpPr/>
          <p:nvPr/>
        </p:nvGrpSpPr>
        <p:grpSpPr>
          <a:xfrm>
            <a:off x="472118" y="1013002"/>
            <a:ext cx="6153534" cy="4339649"/>
            <a:chOff x="354088" y="792256"/>
            <a:chExt cx="6900567" cy="3257648"/>
          </a:xfrm>
        </p:grpSpPr>
        <p:cxnSp>
          <p:nvCxnSpPr>
            <p:cNvPr id="6" name="Straight Arrow Connector 5">
              <a:extLst>
                <a:ext uri="{FF2B5EF4-FFF2-40B4-BE49-F238E27FC236}">
                  <a16:creationId xmlns:a16="http://schemas.microsoft.com/office/drawing/2014/main" id="{E06B1B7D-B4C8-E48C-3518-19FE2BBA58D1}"/>
                </a:ext>
              </a:extLst>
            </p:cNvPr>
            <p:cNvCxnSpPr>
              <a:cxnSpLocks/>
            </p:cNvCxnSpPr>
            <p:nvPr/>
          </p:nvCxnSpPr>
          <p:spPr bwMode="auto">
            <a:xfrm>
              <a:off x="1720743" y="2413358"/>
              <a:ext cx="1728000"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7" name="Straight Arrow Connector 6">
              <a:extLst>
                <a:ext uri="{FF2B5EF4-FFF2-40B4-BE49-F238E27FC236}">
                  <a16:creationId xmlns:a16="http://schemas.microsoft.com/office/drawing/2014/main" id="{89C6F1C6-9E30-F1F5-33BD-4CDB8AB18509}"/>
                </a:ext>
              </a:extLst>
            </p:cNvPr>
            <p:cNvCxnSpPr>
              <a:cxnSpLocks/>
              <a:stCxn id="9" idx="3"/>
              <a:endCxn id="11" idx="1"/>
            </p:cNvCxnSpPr>
            <p:nvPr/>
          </p:nvCxnSpPr>
          <p:spPr bwMode="auto">
            <a:xfrm>
              <a:off x="5217692" y="2415481"/>
              <a:ext cx="272963"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8" name="Straight Arrow Connector 7">
              <a:extLst>
                <a:ext uri="{FF2B5EF4-FFF2-40B4-BE49-F238E27FC236}">
                  <a16:creationId xmlns:a16="http://schemas.microsoft.com/office/drawing/2014/main" id="{8FA86DCA-E4BE-C0B3-70A4-F8E6CDFFD0A3}"/>
                </a:ext>
              </a:extLst>
            </p:cNvPr>
            <p:cNvCxnSpPr>
              <a:cxnSpLocks/>
              <a:stCxn id="16" idx="3"/>
              <a:endCxn id="10" idx="1"/>
            </p:cNvCxnSpPr>
            <p:nvPr/>
          </p:nvCxnSpPr>
          <p:spPr bwMode="auto">
            <a:xfrm>
              <a:off x="5217692" y="1464971"/>
              <a:ext cx="272963"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9" name="Rectangle 8">
              <a:extLst>
                <a:ext uri="{FF2B5EF4-FFF2-40B4-BE49-F238E27FC236}">
                  <a16:creationId xmlns:a16="http://schemas.microsoft.com/office/drawing/2014/main" id="{FCBDC1FC-53F5-48B7-42B6-DD414EF879DC}"/>
                </a:ext>
              </a:extLst>
            </p:cNvPr>
            <p:cNvSpPr>
              <a:spLocks noChangeArrowheads="1"/>
            </p:cNvSpPr>
            <p:nvPr/>
          </p:nvSpPr>
          <p:spPr bwMode="auto">
            <a:xfrm>
              <a:off x="3453692" y="2019481"/>
              <a:ext cx="1764000" cy="792000"/>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1" fontAlgn="auto" latinLnBrk="0" hangingPunct="1">
                <a:lnSpc>
                  <a:spcPct val="100000"/>
                </a:lnSpc>
                <a:spcBef>
                  <a:spcPts val="0"/>
                </a:spcBef>
                <a:spcAft>
                  <a:spcPts val="0"/>
                </a:spcAft>
                <a:buClr>
                  <a:srgbClr val="000000"/>
                </a:buClr>
                <a:buSzTx/>
                <a:buFontTx/>
                <a:buNone/>
                <a:tabLst>
                  <a:tab pos="203184" algn="l"/>
                </a:tabLst>
                <a:defRPr/>
              </a:pP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D+CT</a:t>
              </a:r>
              <a:r>
                <a:rPr kumimoji="0" lang="en-US" altLang="zh-TW" sz="1733" b="1" i="0" u="none" strike="noStrike" kern="0" cap="none" spc="0" normalizeH="0" baseline="30000" noProof="0">
                  <a:ln>
                    <a:noFill/>
                  </a:ln>
                  <a:solidFill>
                    <a:srgbClr val="FFFFFF"/>
                  </a:solidFill>
                  <a:effectLst/>
                  <a:uLnTx/>
                  <a:uFillTx/>
                  <a:latin typeface="Aptos" panose="02110004020202020204"/>
                  <a:ea typeface="微軟正黑體" panose="020B0604030504040204" pitchFamily="34" charset="-120"/>
                  <a:cs typeface="Calibri"/>
                  <a:sym typeface="Arial"/>
                </a:rPr>
                <a:t>†</a:t>
              </a: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 </a:t>
              </a:r>
            </a:p>
            <a:p>
              <a:pPr marL="0" marR="0" lvl="2" indent="0" algn="ctr" defTabSz="812740" rtl="0" eaLnBrk="1" fontAlgn="auto" latinLnBrk="0" hangingPunct="1">
                <a:lnSpc>
                  <a:spcPct val="100000"/>
                </a:lnSpc>
                <a:spcBef>
                  <a:spcPts val="0"/>
                </a:spcBef>
                <a:spcAft>
                  <a:spcPts val="0"/>
                </a:spcAft>
                <a:buClr>
                  <a:srgbClr val="000000"/>
                </a:buClr>
                <a:buSzTx/>
                <a:buFontTx/>
                <a:buNone/>
                <a:tabLst>
                  <a:tab pos="203184" algn="l"/>
                </a:tabLst>
                <a:defRPr/>
              </a:pP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q3w 4 cycles</a:t>
              </a:r>
            </a:p>
          </p:txBody>
        </p:sp>
        <p:sp>
          <p:nvSpPr>
            <p:cNvPr id="10" name="Rectangle 9">
              <a:extLst>
                <a:ext uri="{FF2B5EF4-FFF2-40B4-BE49-F238E27FC236}">
                  <a16:creationId xmlns:a16="http://schemas.microsoft.com/office/drawing/2014/main" id="{A945588E-D893-48D1-8686-FA00266E8C57}"/>
                </a:ext>
              </a:extLst>
            </p:cNvPr>
            <p:cNvSpPr/>
            <p:nvPr/>
          </p:nvSpPr>
          <p:spPr>
            <a:xfrm>
              <a:off x="5490655" y="1068971"/>
              <a:ext cx="1764000" cy="792000"/>
            </a:xfrm>
            <a:prstGeom prst="rect">
              <a:avLst/>
            </a:prstGeom>
            <a:solidFill>
              <a:srgbClr val="1798FF"/>
            </a:solidFill>
            <a:ln w="9525" cap="flat" cmpd="sng" algn="ctr">
              <a:noFill/>
              <a:prstDash val="solid"/>
            </a:ln>
            <a:effectLst/>
          </p:spPr>
          <p:txBody>
            <a:bodyPr lIns="48000" rIns="48000" rtlCol="0" anchor="ctr"/>
            <a:lstStyle/>
            <a:p>
              <a:pPr marL="0" marR="0" lvl="0" indent="0" algn="ctr" defTabSz="812760" rtl="0" eaLnBrk="1" fontAlgn="auto" latinLnBrk="0" hangingPunct="1">
                <a:lnSpc>
                  <a:spcPct val="100000"/>
                </a:lnSpc>
                <a:spcBef>
                  <a:spcPts val="0"/>
                </a:spcBef>
                <a:spcAft>
                  <a:spcPts val="0"/>
                </a:spcAft>
                <a:buClr>
                  <a:srgbClr val="000000"/>
                </a:buClr>
                <a:buSzTx/>
                <a:buFontTx/>
                <a:buNone/>
                <a:tabLst/>
                <a:defRPr/>
              </a:pPr>
              <a:r>
                <a:rPr kumimoji="0" lang="en-US" sz="1733" b="1" i="0" u="none" strike="noStrike" kern="0" cap="none" spc="0" normalizeH="0" baseline="0" noProof="0">
                  <a:ln>
                    <a:noFill/>
                  </a:ln>
                  <a:solidFill>
                    <a:srgbClr val="FFFFFF"/>
                  </a:solidFill>
                  <a:effectLst/>
                  <a:uLnTx/>
                  <a:uFillTx/>
                  <a:latin typeface="Aptos" panose="02110004020202020204"/>
                  <a:ea typeface="+mn-ea"/>
                  <a:cs typeface="Arial"/>
                  <a:sym typeface="Arial"/>
                </a:rPr>
                <a:t>T </a:t>
              </a:r>
              <a:r>
                <a:rPr kumimoji="0" lang="en-US" sz="1733" b="1" i="0" u="none" strike="noStrike" kern="0" cap="none" spc="0" normalizeH="0" baseline="30000" noProof="0">
                  <a:ln>
                    <a:noFill/>
                  </a:ln>
                  <a:solidFill>
                    <a:srgbClr val="FFFFFF"/>
                  </a:solidFill>
                  <a:effectLst/>
                  <a:uLnTx/>
                  <a:uFillTx/>
                  <a:latin typeface="Aptos" panose="02110004020202020204"/>
                  <a:ea typeface="+mn-ea"/>
                  <a:cs typeface="Arial"/>
                  <a:sym typeface="Arial"/>
                </a:rPr>
                <a:t> </a:t>
              </a:r>
              <a:r>
                <a:rPr kumimoji="0" lang="en-US" sz="1733" b="1" i="0" u="none" strike="noStrike" kern="0" cap="none" spc="0" normalizeH="0" baseline="0" noProof="0">
                  <a:ln>
                    <a:noFill/>
                  </a:ln>
                  <a:solidFill>
                    <a:srgbClr val="FFFFFF"/>
                  </a:solidFill>
                  <a:effectLst/>
                  <a:uLnTx/>
                  <a:uFillTx/>
                  <a:latin typeface="Aptos" panose="02110004020202020204"/>
                  <a:ea typeface="+mn-ea"/>
                  <a:cs typeface="Arial"/>
                  <a:sym typeface="Arial"/>
                </a:rPr>
                <a:t>(week 16 only) </a:t>
              </a: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733" b="1" i="0" u="none" strike="noStrike" kern="0" cap="none" spc="0" normalizeH="0" baseline="0" noProof="0">
                  <a:ln>
                    <a:noFill/>
                  </a:ln>
                  <a:solidFill>
                    <a:srgbClr val="FFFFFF"/>
                  </a:solidFill>
                  <a:effectLst/>
                  <a:uLnTx/>
                  <a:uFillTx/>
                  <a:latin typeface="Aptos" panose="02110004020202020204"/>
                  <a:ea typeface="+mn-ea"/>
                  <a:cs typeface="Arial"/>
                  <a:sym typeface="Arial"/>
                </a:rPr>
                <a:t>+ D q4w until PD </a:t>
              </a:r>
            </a:p>
          </p:txBody>
        </p:sp>
        <p:sp>
          <p:nvSpPr>
            <p:cNvPr id="11" name="Rectangle 10">
              <a:extLst>
                <a:ext uri="{FF2B5EF4-FFF2-40B4-BE49-F238E27FC236}">
                  <a16:creationId xmlns:a16="http://schemas.microsoft.com/office/drawing/2014/main" id="{AD683A94-716E-5340-B36F-5828DDD6C7C4}"/>
                </a:ext>
              </a:extLst>
            </p:cNvPr>
            <p:cNvSpPr/>
            <p:nvPr/>
          </p:nvSpPr>
          <p:spPr>
            <a:xfrm>
              <a:off x="5490655" y="2019481"/>
              <a:ext cx="1764000" cy="792000"/>
            </a:xfrm>
            <a:prstGeom prst="rect">
              <a:avLst/>
            </a:prstGeom>
            <a:solidFill>
              <a:srgbClr val="1F3D7B"/>
            </a:solidFill>
            <a:ln w="9525" cap="flat" cmpd="sng" algn="ctr">
              <a:noFill/>
              <a:prstDash val="solid"/>
            </a:ln>
            <a:effectLst/>
          </p:spPr>
          <p:txBody>
            <a:bodyPr lIns="48000" rIns="48000"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733" b="1" i="0" u="none" strike="noStrike" kern="0" cap="none" spc="0" normalizeH="0" baseline="0" noProof="0">
                  <a:ln>
                    <a:noFill/>
                  </a:ln>
                  <a:solidFill>
                    <a:srgbClr val="FFFFFF"/>
                  </a:solidFill>
                  <a:effectLst/>
                  <a:uLnTx/>
                  <a:uFillTx/>
                  <a:latin typeface="Aptos" panose="02110004020202020204"/>
                  <a:ea typeface="+mn-ea"/>
                  <a:cs typeface="Arial"/>
                  <a:sym typeface="Arial" panose="020B0604020202020204" pitchFamily="34" charset="0"/>
                </a:rPr>
                <a:t>D q4w until PD</a:t>
              </a:r>
              <a:endParaRPr kumimoji="0" lang="en-US" sz="1733" b="1" i="0" u="none" strike="noStrike" kern="0" cap="none" spc="0" normalizeH="0" baseline="0" noProof="0">
                <a:ln>
                  <a:noFill/>
                </a:ln>
                <a:solidFill>
                  <a:srgbClr val="FFFFFF"/>
                </a:solidFill>
                <a:effectLst/>
                <a:uLnTx/>
                <a:uFillTx/>
                <a:latin typeface="Aptos" panose="02110004020202020204"/>
                <a:ea typeface="+mn-ea"/>
                <a:cs typeface="Arial"/>
                <a:sym typeface="Arial"/>
              </a:endParaRPr>
            </a:p>
          </p:txBody>
        </p:sp>
        <p:sp>
          <p:nvSpPr>
            <p:cNvPr id="12" name="Rectangle 11">
              <a:extLst>
                <a:ext uri="{FF2B5EF4-FFF2-40B4-BE49-F238E27FC236}">
                  <a16:creationId xmlns:a16="http://schemas.microsoft.com/office/drawing/2014/main" id="{4C927088-B5C4-4C2A-1040-ABE00A883363}"/>
                </a:ext>
              </a:extLst>
            </p:cNvPr>
            <p:cNvSpPr>
              <a:spLocks noChangeArrowheads="1"/>
            </p:cNvSpPr>
            <p:nvPr/>
          </p:nvSpPr>
          <p:spPr bwMode="auto">
            <a:xfrm>
              <a:off x="3453692" y="2964480"/>
              <a:ext cx="1764000" cy="792000"/>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1" fontAlgn="auto" latinLnBrk="0" hangingPunct="1">
                <a:lnSpc>
                  <a:spcPct val="100000"/>
                </a:lnSpc>
                <a:spcBef>
                  <a:spcPts val="0"/>
                </a:spcBef>
                <a:spcAft>
                  <a:spcPts val="0"/>
                </a:spcAft>
                <a:buClrTx/>
                <a:buSzTx/>
                <a:buFontTx/>
                <a:buNone/>
                <a:tabLst>
                  <a:tab pos="203184" algn="l"/>
                </a:tabLst>
                <a:defRPr/>
              </a:pP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Platinum-based CT</a:t>
              </a:r>
              <a:r>
                <a:rPr kumimoji="0" lang="en-US" altLang="zh-TW" sz="1733" b="1" i="0" u="none" strike="noStrike" kern="0" cap="none" spc="0" normalizeH="0" baseline="30000" noProof="0">
                  <a:ln>
                    <a:noFill/>
                  </a:ln>
                  <a:solidFill>
                    <a:srgbClr val="FFFFFF"/>
                  </a:solidFill>
                  <a:effectLst/>
                  <a:uLnTx/>
                  <a:uFillTx/>
                  <a:latin typeface="Aptos" panose="02110004020202020204"/>
                  <a:ea typeface="微軟正黑體" panose="020B0604030504040204" pitchFamily="34" charset="-120"/>
                  <a:cs typeface="Calibri"/>
                  <a:sym typeface="Arial"/>
                </a:rPr>
                <a:t>†</a:t>
              </a:r>
              <a:endPar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endParaRPr>
            </a:p>
            <a:p>
              <a:pPr marL="0" marR="0" lvl="2" indent="0" algn="ctr" defTabSz="812740" rtl="0" eaLnBrk="1" fontAlgn="auto" latinLnBrk="0" hangingPunct="1">
                <a:lnSpc>
                  <a:spcPct val="100000"/>
                </a:lnSpc>
                <a:spcBef>
                  <a:spcPts val="0"/>
                </a:spcBef>
                <a:spcAft>
                  <a:spcPts val="0"/>
                </a:spcAft>
                <a:buClrTx/>
                <a:buSzTx/>
                <a:buFontTx/>
                <a:buNone/>
                <a:tabLst>
                  <a:tab pos="203184" algn="l"/>
                </a:tabLst>
                <a:defRPr/>
              </a:pP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q3w up to 6 cycles</a:t>
              </a:r>
            </a:p>
          </p:txBody>
        </p:sp>
        <p:cxnSp>
          <p:nvCxnSpPr>
            <p:cNvPr id="13" name="Elbow Connector 39">
              <a:extLst>
                <a:ext uri="{FF2B5EF4-FFF2-40B4-BE49-F238E27FC236}">
                  <a16:creationId xmlns:a16="http://schemas.microsoft.com/office/drawing/2014/main" id="{E3F3E417-D529-74D3-2365-CFDCA6D7E063}"/>
                </a:ext>
              </a:extLst>
            </p:cNvPr>
            <p:cNvCxnSpPr>
              <a:cxnSpLocks/>
            </p:cNvCxnSpPr>
            <p:nvPr/>
          </p:nvCxnSpPr>
          <p:spPr bwMode="auto">
            <a:xfrm flipV="1">
              <a:off x="2452908" y="1466876"/>
              <a:ext cx="1000784" cy="945705"/>
            </a:xfrm>
            <a:prstGeom prst="bentConnector3">
              <a:avLst>
                <a:gd name="adj1" fmla="val 68571"/>
              </a:avLst>
            </a:prstGeom>
            <a:solidFill>
              <a:srgbClr val="003865"/>
            </a:solidFill>
            <a:ln w="19050" cap="flat" cmpd="sng" algn="ctr">
              <a:solidFill>
                <a:srgbClr val="3F4444"/>
              </a:solidFill>
              <a:prstDash val="solid"/>
              <a:round/>
              <a:headEnd type="none" w="med" len="med"/>
              <a:tailEnd type="triangle" w="lg" len="lg"/>
            </a:ln>
            <a:effectLst/>
          </p:spPr>
        </p:cxnSp>
        <p:cxnSp>
          <p:nvCxnSpPr>
            <p:cNvPr id="14" name="Elbow Connector 40">
              <a:extLst>
                <a:ext uri="{FF2B5EF4-FFF2-40B4-BE49-F238E27FC236}">
                  <a16:creationId xmlns:a16="http://schemas.microsoft.com/office/drawing/2014/main" id="{AFBF1FC9-EF99-4FE9-A8F5-071DD81899F1}"/>
                </a:ext>
              </a:extLst>
            </p:cNvPr>
            <p:cNvCxnSpPr>
              <a:cxnSpLocks/>
            </p:cNvCxnSpPr>
            <p:nvPr/>
          </p:nvCxnSpPr>
          <p:spPr bwMode="auto">
            <a:xfrm>
              <a:off x="2454164" y="2410870"/>
              <a:ext cx="1001433" cy="947705"/>
            </a:xfrm>
            <a:prstGeom prst="bentConnector3">
              <a:avLst>
                <a:gd name="adj1" fmla="val 68559"/>
              </a:avLst>
            </a:prstGeom>
            <a:solidFill>
              <a:srgbClr val="003865"/>
            </a:solidFill>
            <a:ln w="19050" cap="flat" cmpd="sng" algn="ctr">
              <a:solidFill>
                <a:srgbClr val="3F4444"/>
              </a:solidFill>
              <a:prstDash val="solid"/>
              <a:round/>
              <a:headEnd type="none" w="med" len="med"/>
              <a:tailEnd type="triangle" w="lg" len="lg"/>
            </a:ln>
            <a:effectLst/>
          </p:spPr>
        </p:cxnSp>
        <p:sp>
          <p:nvSpPr>
            <p:cNvPr id="15" name="Oval 14">
              <a:extLst>
                <a:ext uri="{FF2B5EF4-FFF2-40B4-BE49-F238E27FC236}">
                  <a16:creationId xmlns:a16="http://schemas.microsoft.com/office/drawing/2014/main" id="{FEED55C7-2F01-3A81-E24F-5D72518F59B2}"/>
                </a:ext>
              </a:extLst>
            </p:cNvPr>
            <p:cNvSpPr/>
            <p:nvPr/>
          </p:nvSpPr>
          <p:spPr bwMode="auto">
            <a:xfrm>
              <a:off x="2584932" y="2192820"/>
              <a:ext cx="423310" cy="450001"/>
            </a:xfrm>
            <a:prstGeom prst="ellipse">
              <a:avLst/>
            </a:prstGeom>
            <a:solidFill>
              <a:srgbClr val="003865"/>
            </a:solidFill>
            <a:ln w="19050" cap="flat" cmpd="sng" algn="ctr">
              <a:noFill/>
              <a:prstDash val="solid"/>
              <a:round/>
              <a:headEnd type="none" w="med" len="med"/>
              <a:tailEnd type="none" w="med" len="med"/>
            </a:ln>
            <a:effectLst/>
          </p:spPr>
          <p:txBody>
            <a:bodyPr vert="horz" wrap="none" lIns="51435" tIns="25719" rIns="51435" bIns="25719" numCol="1" rtlCol="0" anchor="ctr" anchorCtr="0" compatLnSpc="1">
              <a:prstTxWarp prst="textNoShape">
                <a:avLst/>
              </a:prstTxWarp>
            </a:bodyPr>
            <a:lstStyle/>
            <a:p>
              <a:pPr marL="0" marR="0" lvl="0" indent="0" algn="ctr" defTabSz="514312" rtl="0" eaLnBrk="1" fontAlgn="auto" latinLnBrk="0" hangingPunct="1">
                <a:lnSpc>
                  <a:spcPct val="85000"/>
                </a:lnSpc>
                <a:spcBef>
                  <a:spcPts val="0"/>
                </a:spcBef>
                <a:spcAft>
                  <a:spcPts val="0"/>
                </a:spcAft>
                <a:buClrTx/>
                <a:buSzTx/>
                <a:buFontTx/>
                <a:buNone/>
                <a:tabLst/>
                <a:defRPr/>
              </a:pPr>
              <a:r>
                <a:rPr kumimoji="0" lang="en-GB" sz="2133" b="1" i="0" u="none" strike="noStrike" kern="0" cap="none" spc="0" normalizeH="0" baseline="0" noProof="0">
                  <a:ln>
                    <a:noFill/>
                  </a:ln>
                  <a:solidFill>
                    <a:prstClr val="white"/>
                  </a:solidFill>
                  <a:effectLst/>
                  <a:uLnTx/>
                  <a:uFillTx/>
                  <a:latin typeface="Aptos" panose="02110004020202020204"/>
                  <a:ea typeface="+mn-ea"/>
                  <a:cs typeface="Arial" panose="020B0604020202020204" pitchFamily="34" charset="0"/>
                  <a:sym typeface="Arial"/>
                </a:rPr>
                <a:t>R</a:t>
              </a:r>
            </a:p>
            <a:p>
              <a:pPr marL="0" marR="0" lvl="0" indent="0" algn="ctr" defTabSz="514312" rtl="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ptos" panose="02110004020202020204"/>
                  <a:ea typeface="Times New Roman" panose="02020603050405020304" pitchFamily="18" charset="0"/>
                  <a:cs typeface="Arial" panose="020B0604020202020204" pitchFamily="34" charset="0"/>
                  <a:sym typeface="Arial"/>
                </a:rPr>
                <a:t>1:1:1</a:t>
              </a:r>
              <a:endParaRPr kumimoji="0" lang="en-GB" sz="1867" b="0" i="0" u="none" strike="noStrike" kern="0" cap="none" spc="0" normalizeH="0" baseline="0" noProof="0">
                <a:ln>
                  <a:noFill/>
                </a:ln>
                <a:solidFill>
                  <a:srgbClr val="FFFFFF"/>
                </a:solidFill>
                <a:effectLst/>
                <a:uLnTx/>
                <a:uFillTx/>
                <a:latin typeface="Aptos" panose="02110004020202020204"/>
                <a:ea typeface="+mn-ea"/>
                <a:cs typeface="Arial" panose="020B0604020202020204" pitchFamily="34" charset="0"/>
                <a:sym typeface="Arial"/>
              </a:endParaRPr>
            </a:p>
          </p:txBody>
        </p:sp>
        <p:sp>
          <p:nvSpPr>
            <p:cNvPr id="16" name="Rectangle 18">
              <a:extLst>
                <a:ext uri="{FF2B5EF4-FFF2-40B4-BE49-F238E27FC236}">
                  <a16:creationId xmlns:a16="http://schemas.microsoft.com/office/drawing/2014/main" id="{5053BCCF-C303-D55B-E763-E5FE5C946584}"/>
                </a:ext>
              </a:extLst>
            </p:cNvPr>
            <p:cNvSpPr>
              <a:spLocks noChangeArrowheads="1"/>
            </p:cNvSpPr>
            <p:nvPr/>
          </p:nvSpPr>
          <p:spPr bwMode="auto">
            <a:xfrm>
              <a:off x="3453692" y="1068971"/>
              <a:ext cx="1764000" cy="792000"/>
            </a:xfrm>
            <a:prstGeom prst="rect">
              <a:avLst/>
            </a:prstGeom>
            <a:solidFill>
              <a:srgbClr val="1798FF"/>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1" fontAlgn="auto" latinLnBrk="0" hangingPunct="1">
                <a:lnSpc>
                  <a:spcPct val="100000"/>
                </a:lnSpc>
                <a:spcBef>
                  <a:spcPts val="0"/>
                </a:spcBef>
                <a:spcAft>
                  <a:spcPts val="0"/>
                </a:spcAft>
                <a:buClr>
                  <a:srgbClr val="000000"/>
                </a:buClr>
                <a:buSzTx/>
                <a:buFontTx/>
                <a:buNone/>
                <a:tabLst>
                  <a:tab pos="203184" algn="l"/>
                </a:tabLst>
                <a:defRPr/>
              </a:pP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T+D+CT</a:t>
              </a:r>
              <a:r>
                <a:rPr kumimoji="0" lang="en-US" altLang="zh-TW" sz="1733" b="1" i="0" u="none" strike="noStrike" kern="0" cap="none" spc="0" normalizeH="0" baseline="30000" noProof="0">
                  <a:ln>
                    <a:noFill/>
                  </a:ln>
                  <a:solidFill>
                    <a:srgbClr val="FFFFFF"/>
                  </a:solidFill>
                  <a:effectLst/>
                  <a:uLnTx/>
                  <a:uFillTx/>
                  <a:latin typeface="Aptos" panose="02110004020202020204"/>
                  <a:ea typeface="微軟正黑體" panose="020B0604030504040204" pitchFamily="34" charset="-120"/>
                  <a:cs typeface="Calibri"/>
                  <a:sym typeface="Arial"/>
                </a:rPr>
                <a:t>†</a:t>
              </a:r>
            </a:p>
            <a:p>
              <a:pPr marL="0" marR="0" lvl="2" indent="0" algn="ctr" defTabSz="812740" rtl="0" eaLnBrk="1" fontAlgn="auto" latinLnBrk="0" hangingPunct="1">
                <a:lnSpc>
                  <a:spcPct val="100000"/>
                </a:lnSpc>
                <a:spcBef>
                  <a:spcPts val="0"/>
                </a:spcBef>
                <a:spcAft>
                  <a:spcPts val="0"/>
                </a:spcAft>
                <a:buClr>
                  <a:srgbClr val="000000"/>
                </a:buClr>
                <a:buSzTx/>
                <a:buFontTx/>
                <a:buNone/>
                <a:tabLst>
                  <a:tab pos="203184" algn="l"/>
                </a:tabLst>
                <a:defRPr/>
              </a:pPr>
              <a:r>
                <a:rPr kumimoji="0" lang="en-US" altLang="zh-TW" sz="1733" b="1" i="0" u="none" strike="noStrike" kern="0" cap="none" spc="0" normalizeH="0" baseline="0" noProof="0">
                  <a:ln>
                    <a:noFill/>
                  </a:ln>
                  <a:solidFill>
                    <a:srgbClr val="FFFFFF"/>
                  </a:solidFill>
                  <a:effectLst/>
                  <a:uLnTx/>
                  <a:uFillTx/>
                  <a:latin typeface="Aptos" panose="02110004020202020204"/>
                  <a:ea typeface="微軟正黑體" panose="020B0604030504040204" pitchFamily="34" charset="-120"/>
                  <a:cs typeface="Calibri"/>
                  <a:sym typeface="Arial"/>
                </a:rPr>
                <a:t>q3w 4 cycles</a:t>
              </a:r>
            </a:p>
          </p:txBody>
        </p:sp>
        <p:sp>
          <p:nvSpPr>
            <p:cNvPr id="17" name="Rectangle 16">
              <a:extLst>
                <a:ext uri="{FF2B5EF4-FFF2-40B4-BE49-F238E27FC236}">
                  <a16:creationId xmlns:a16="http://schemas.microsoft.com/office/drawing/2014/main" id="{A73A85AD-1731-3FD4-646F-9143D596EB36}"/>
                </a:ext>
              </a:extLst>
            </p:cNvPr>
            <p:cNvSpPr>
              <a:spLocks noChangeArrowheads="1"/>
            </p:cNvSpPr>
            <p:nvPr/>
          </p:nvSpPr>
          <p:spPr bwMode="auto">
            <a:xfrm>
              <a:off x="354088" y="792256"/>
              <a:ext cx="2103512" cy="3257648"/>
            </a:xfrm>
            <a:prstGeom prst="rect">
              <a:avLst/>
            </a:prstGeom>
            <a:solidFill>
              <a:srgbClr val="FFFFFF"/>
            </a:solidFill>
            <a:ln w="19050">
              <a:solidFill>
                <a:srgbClr val="3F4444"/>
              </a:solidFill>
              <a:miter lim="800000"/>
              <a:headEnd/>
              <a:tailEnd/>
            </a:ln>
            <a:effectLst/>
            <a:scene3d>
              <a:camera prst="orthographicFront">
                <a:rot lat="0" lon="0" rev="0"/>
              </a:camera>
              <a:lightRig rig="threePt" dir="t">
                <a:rot lat="0" lon="0" rev="1200000"/>
              </a:lightRig>
            </a:scene3d>
            <a:sp3d/>
          </p:spPr>
          <p:txBody>
            <a:bodyPr wrap="square" lIns="96000" tIns="81280" rIns="48000" bIns="81280" anchor="ctr">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Arial"/>
                  <a:sym typeface="Arial"/>
                </a:rPr>
                <a:t>Stage IV NSCLC</a:t>
              </a:r>
            </a:p>
            <a:p>
              <a:pPr marL="0" marR="0" lvl="0" indent="0" algn="l" defTabSz="1219170" rtl="0" eaLnBrk="1" fontAlgn="auto" latinLnBrk="0" hangingPunct="1">
                <a:lnSpc>
                  <a:spcPct val="100000"/>
                </a:lnSpc>
                <a:spcBef>
                  <a:spcPts val="400"/>
                </a:spcBef>
                <a:spcAft>
                  <a:spcPts val="0"/>
                </a:spcAft>
                <a:buClr>
                  <a:srgbClr val="000000"/>
                </a:buClr>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Arial"/>
                  <a:sym typeface="Arial"/>
                </a:rPr>
                <a:t>N=1013 </a:t>
              </a:r>
              <a:r>
                <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rPr>
                <a:t>(randomised)</a:t>
              </a:r>
              <a:endParaRPr kumimoji="0" lang="en-GB" sz="1400" b="0" i="1" u="none" strike="noStrike" kern="0" cap="none" spc="0" normalizeH="0" baseline="0" noProof="0">
                <a:ln>
                  <a:noFill/>
                </a:ln>
                <a:solidFill>
                  <a:prstClr val="black"/>
                </a:solidFill>
                <a:effectLst/>
                <a:uLnTx/>
                <a:uFillTx/>
                <a:latin typeface="Aptos" panose="02110004020202020204"/>
                <a:ea typeface="+mn-ea"/>
                <a:cs typeface="Arial"/>
                <a:sym typeface="Arial"/>
              </a:endParaRPr>
            </a:p>
            <a:p>
              <a:pPr marL="191995" marR="0" lvl="0" indent="-191995" algn="l" defTabSz="121917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400" b="0" i="1" u="none" strike="noStrike" kern="0" cap="none" spc="0" normalizeH="0" baseline="0" noProof="0">
                  <a:ln>
                    <a:noFill/>
                  </a:ln>
                  <a:solidFill>
                    <a:prstClr val="black"/>
                  </a:solidFill>
                  <a:effectLst/>
                  <a:uLnTx/>
                  <a:uFillTx/>
                  <a:latin typeface="Aptos" panose="02110004020202020204"/>
                  <a:ea typeface="+mn-ea"/>
                  <a:cs typeface="Arial"/>
                  <a:sym typeface="Arial"/>
                </a:rPr>
                <a:t>EGFR</a:t>
              </a:r>
              <a:r>
                <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rPr>
                <a:t>/</a:t>
              </a:r>
              <a:r>
                <a:rPr kumimoji="0" lang="en-GB" sz="1400" b="0" i="1" u="none" strike="noStrike" kern="0" cap="none" spc="0" normalizeH="0" baseline="0" noProof="0" err="1">
                  <a:ln>
                    <a:noFill/>
                  </a:ln>
                  <a:solidFill>
                    <a:prstClr val="black"/>
                  </a:solidFill>
                  <a:effectLst/>
                  <a:uLnTx/>
                  <a:uFillTx/>
                  <a:latin typeface="Aptos" panose="02110004020202020204"/>
                  <a:ea typeface="+mn-ea"/>
                  <a:cs typeface="Arial"/>
                  <a:sym typeface="Arial"/>
                </a:rPr>
                <a:t>ALK</a:t>
              </a:r>
              <a:r>
                <a:rPr kumimoji="0" lang="en-GB" sz="1400" b="0" i="0" u="none" strike="noStrike" kern="0" cap="none" spc="0" normalizeH="0" baseline="0" noProof="0" err="1">
                  <a:ln>
                    <a:noFill/>
                  </a:ln>
                  <a:solidFill>
                    <a:prstClr val="black"/>
                  </a:solidFill>
                  <a:effectLst/>
                  <a:uLnTx/>
                  <a:uFillTx/>
                  <a:latin typeface="Aptos" panose="02110004020202020204"/>
                  <a:ea typeface="+mn-ea"/>
                  <a:cs typeface="Arial"/>
                  <a:sym typeface="Arial"/>
                </a:rPr>
                <a:t>wt</a:t>
              </a:r>
              <a:endPar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endParaRPr>
            </a:p>
            <a:p>
              <a:pPr marL="191995" marR="0" lvl="0" indent="-191995" algn="l" defTabSz="121917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rPr>
                <a:t>ECOG PS 0 or 1</a:t>
              </a:r>
            </a:p>
            <a:p>
              <a:pPr marL="191995" marR="0" lvl="0" indent="-191995" algn="l" defTabSz="121917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rPr>
                <a:t>Treatment-naïve for metastatic disease</a:t>
              </a:r>
            </a:p>
            <a:p>
              <a:pPr marL="191995" marR="0" lvl="0" indent="-191995" algn="l" defTabSz="1219170" rtl="0" eaLnBrk="1" fontAlgn="auto" latinLnBrk="0" hangingPunct="1">
                <a:lnSpc>
                  <a:spcPct val="100000"/>
                </a:lnSpc>
                <a:spcBef>
                  <a:spcPts val="400"/>
                </a:spcBef>
                <a:spcAft>
                  <a:spcPts val="800"/>
                </a:spcAft>
                <a:buClrTx/>
                <a:buSzTx/>
                <a:buFont typeface="Arial" panose="020B0604020202020204" pitchFamily="34" charset="0"/>
                <a:buChar char="•"/>
                <a:tabLst/>
                <a:defRPr/>
              </a:pPr>
              <a:r>
                <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rPr>
                <a:t>Tumour biopsy* and baseline plasma sample (for </a:t>
              </a:r>
              <a:r>
                <a:rPr kumimoji="0" lang="en-GB" sz="1400" b="0" i="0" u="none" strike="noStrike" kern="0" cap="none" spc="0" normalizeH="0" baseline="0" noProof="0" err="1">
                  <a:ln>
                    <a:noFill/>
                  </a:ln>
                  <a:solidFill>
                    <a:prstClr val="black"/>
                  </a:solidFill>
                  <a:effectLst/>
                  <a:uLnTx/>
                  <a:uFillTx/>
                  <a:latin typeface="Aptos" panose="02110004020202020204"/>
                  <a:ea typeface="+mn-ea"/>
                  <a:cs typeface="Arial"/>
                  <a:sym typeface="Arial"/>
                </a:rPr>
                <a:t>ctDNA</a:t>
              </a:r>
              <a:r>
                <a:rPr kumimoji="0" lang="en-GB" sz="1400" b="0" i="0" u="none" strike="noStrike" kern="0" cap="none" spc="0" normalizeH="0" baseline="0" noProof="0">
                  <a:ln>
                    <a:noFill/>
                  </a:ln>
                  <a:solidFill>
                    <a:prstClr val="black"/>
                  </a:solidFill>
                  <a:effectLst/>
                  <a:uLnTx/>
                  <a:uFillTx/>
                  <a:latin typeface="Aptos" panose="02110004020202020204"/>
                  <a:ea typeface="+mn-ea"/>
                  <a:cs typeface="Arial"/>
                  <a:sym typeface="Arial"/>
                </a:rPr>
                <a:t>)</a:t>
              </a:r>
            </a:p>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Arial"/>
                  <a:sym typeface="Arial"/>
                </a:rPr>
                <a:t>Stratification factors</a:t>
              </a:r>
            </a:p>
            <a:p>
              <a:pPr marL="191995" marR="0" lvl="0" indent="-191995" algn="l" defTabSz="121917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400" b="0" i="0" u="none" strike="noStrike" kern="0" cap="none" spc="0" normalizeH="0" baseline="0" noProof="0">
                  <a:ln>
                    <a:noFill/>
                  </a:ln>
                  <a:solidFill>
                    <a:srgbClr val="000000"/>
                  </a:solidFill>
                  <a:effectLst/>
                  <a:uLnTx/>
                  <a:uFillTx/>
                  <a:latin typeface="Aptos" panose="02110004020202020204"/>
                  <a:ea typeface="+mn-ea"/>
                  <a:cs typeface="Arial" panose="020B0604020202020204" pitchFamily="34" charset="0"/>
                  <a:sym typeface="Arial"/>
                </a:rPr>
                <a:t>PD-L1 expression </a:t>
              </a:r>
              <a:br>
                <a:rPr kumimoji="0" lang="en-GB" sz="1400" b="0" i="0" u="none" strike="noStrike" kern="0" cap="none" spc="0" normalizeH="0" baseline="0" noProof="0">
                  <a:ln>
                    <a:noFill/>
                  </a:ln>
                  <a:solidFill>
                    <a:srgbClr val="000000"/>
                  </a:solidFill>
                  <a:effectLst/>
                  <a:uLnTx/>
                  <a:uFillTx/>
                  <a:latin typeface="Aptos" panose="02110004020202020204"/>
                  <a:ea typeface="+mn-ea"/>
                  <a:cs typeface="Arial" panose="020B0604020202020204" pitchFamily="34" charset="0"/>
                  <a:sym typeface="Arial"/>
                </a:rPr>
              </a:br>
              <a:r>
                <a:rPr kumimoji="0" lang="en-GB" sz="1400" b="0" i="0" u="none" strike="noStrike" kern="0" cap="none" spc="0" normalizeH="0" baseline="0" noProof="0">
                  <a:ln>
                    <a:noFill/>
                  </a:ln>
                  <a:solidFill>
                    <a:prstClr val="black"/>
                  </a:solidFill>
                  <a:effectLst/>
                  <a:uLnTx/>
                  <a:uFillTx/>
                  <a:latin typeface="Aptos" panose="02110004020202020204"/>
                  <a:ea typeface="+mn-ea"/>
                  <a:cs typeface="Arial" panose="020B0604020202020204" pitchFamily="34" charset="0"/>
                  <a:sym typeface="Arial"/>
                </a:rPr>
                <a:t>(TC </a:t>
              </a:r>
              <a:r>
                <a:rPr kumimoji="0" lang="en-GB" sz="1400" b="0" i="0" u="none" strike="noStrike" kern="0" cap="none" spc="0" normalizeH="0" baseline="0" noProof="0">
                  <a:ln>
                    <a:noFill/>
                  </a:ln>
                  <a:solidFill>
                    <a:srgbClr val="000000"/>
                  </a:solidFill>
                  <a:effectLst/>
                  <a:uLnTx/>
                  <a:uFillTx/>
                  <a:latin typeface="Aptos" panose="02110004020202020204"/>
                  <a:ea typeface="+mn-ea"/>
                  <a:cs typeface="Arial" panose="020B0604020202020204" pitchFamily="34" charset="0"/>
                  <a:sym typeface="Arial"/>
                </a:rPr>
                <a:t>≥50% vs &lt;50%)</a:t>
              </a:r>
            </a:p>
            <a:p>
              <a:pPr marL="191995" marR="0" lvl="0" indent="-191995" algn="l" defTabSz="121917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400" b="0" i="0" u="none" strike="noStrike" kern="0" cap="none" spc="0" normalizeH="0" baseline="0" noProof="0">
                  <a:ln>
                    <a:noFill/>
                  </a:ln>
                  <a:solidFill>
                    <a:srgbClr val="000000"/>
                  </a:solidFill>
                  <a:effectLst/>
                  <a:uLnTx/>
                  <a:uFillTx/>
                  <a:latin typeface="Aptos" panose="02110004020202020204"/>
                  <a:ea typeface="+mn-ea"/>
                  <a:cs typeface="Arial" panose="020B0604020202020204" pitchFamily="34" charset="0"/>
                  <a:sym typeface="Arial"/>
                </a:rPr>
                <a:t>Disease stage (IVA vs IVB)</a:t>
              </a:r>
            </a:p>
            <a:p>
              <a:pPr marL="191995" marR="0" lvl="0" indent="-191995" algn="l" defTabSz="121917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400" b="0" i="0" u="none" strike="noStrike" kern="0" cap="none" spc="0" normalizeH="0" baseline="0" noProof="0">
                  <a:ln>
                    <a:noFill/>
                  </a:ln>
                  <a:solidFill>
                    <a:srgbClr val="000000"/>
                  </a:solidFill>
                  <a:effectLst/>
                  <a:uLnTx/>
                  <a:uFillTx/>
                  <a:latin typeface="Aptos" panose="02110004020202020204"/>
                  <a:ea typeface="+mn-ea"/>
                  <a:cs typeface="Arial" panose="020B0604020202020204" pitchFamily="34" charset="0"/>
                  <a:sym typeface="Arial"/>
                </a:rPr>
                <a:t>Histology (NSQ vs SQ)</a:t>
              </a:r>
            </a:p>
          </p:txBody>
        </p:sp>
      </p:grpSp>
      <p:sp>
        <p:nvSpPr>
          <p:cNvPr id="20" name="Title 4">
            <a:extLst>
              <a:ext uri="{FF2B5EF4-FFF2-40B4-BE49-F238E27FC236}">
                <a16:creationId xmlns:a16="http://schemas.microsoft.com/office/drawing/2014/main" id="{2560ABEF-4347-E834-FBCB-25FAE0ED5A2A}"/>
              </a:ext>
            </a:extLst>
          </p:cNvPr>
          <p:cNvSpPr txBox="1">
            <a:spLocks/>
          </p:cNvSpPr>
          <p:nvPr/>
        </p:nvSpPr>
        <p:spPr>
          <a:xfrm>
            <a:off x="325721" y="114410"/>
            <a:ext cx="11213020" cy="576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3F466D"/>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3467" b="0" i="0" u="none" strike="noStrike" kern="1200" cap="none" spc="0" normalizeH="0" baseline="0" noProof="0">
                <a:ln>
                  <a:noFill/>
                </a:ln>
                <a:solidFill>
                  <a:prstClr val="black"/>
                </a:solidFill>
                <a:effectLst/>
                <a:uLnTx/>
                <a:uFillTx/>
                <a:latin typeface="Aptos" panose="02110004020202020204"/>
                <a:ea typeface="MS PGothic" pitchFamily="34" charset="-128"/>
              </a:rPr>
              <a:t>CTLA-4 inhibitor as partner: POSEIDON</a:t>
            </a:r>
          </a:p>
        </p:txBody>
      </p:sp>
      <p:sp>
        <p:nvSpPr>
          <p:cNvPr id="22" name="Abgerundetes Rechteck 7">
            <a:extLst>
              <a:ext uri="{FF2B5EF4-FFF2-40B4-BE49-F238E27FC236}">
                <a16:creationId xmlns:a16="http://schemas.microsoft.com/office/drawing/2014/main" id="{6321C177-CCAB-6E6E-628B-B9710FDA2838}"/>
              </a:ext>
            </a:extLst>
          </p:cNvPr>
          <p:cNvSpPr/>
          <p:nvPr/>
        </p:nvSpPr>
        <p:spPr>
          <a:xfrm>
            <a:off x="474521" y="3867795"/>
            <a:ext cx="1871609" cy="422797"/>
          </a:xfrm>
          <a:prstGeom prst="round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B0B50911-4987-8554-76C0-C9BFC8C871EF}"/>
              </a:ext>
            </a:extLst>
          </p:cNvPr>
          <p:cNvSpPr/>
          <p:nvPr/>
        </p:nvSpPr>
        <p:spPr>
          <a:xfrm>
            <a:off x="8278740" y="952472"/>
            <a:ext cx="3171380" cy="11114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6095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B2EDC25F-6B4C-C8B6-C777-C65F581E616A}"/>
              </a:ext>
            </a:extLst>
          </p:cNvPr>
          <p:cNvSpPr txBox="1"/>
          <p:nvPr/>
        </p:nvSpPr>
        <p:spPr>
          <a:xfrm>
            <a:off x="7246563" y="815276"/>
            <a:ext cx="4271963" cy="346251"/>
          </a:xfrm>
          <a:prstGeom prst="rect">
            <a:avLst/>
          </a:prstGeom>
          <a:noFill/>
        </p:spPr>
        <p:txBody>
          <a:bodyPr wrap="square" lIns="68580" tIns="34291" rIns="68580" bIns="34291" rtlCol="0" anchor="t">
            <a:spAutoFit/>
          </a:bodyPr>
          <a:lstStyle>
            <a:defPPr>
              <a:defRPr lang="en-US"/>
            </a:defPPr>
            <a:lvl1pPr marR="0" lvl="0" indent="0" algn="ctr" defTabSz="457200" fontAlgn="auto">
              <a:lnSpc>
                <a:spcPct val="100000"/>
              </a:lnSpc>
              <a:spcBef>
                <a:spcPts val="0"/>
              </a:spcBef>
              <a:spcAft>
                <a:spcPts val="0"/>
              </a:spcAft>
              <a:buClrTx/>
              <a:buSzTx/>
              <a:buFontTx/>
              <a:buNone/>
              <a:tabLst/>
              <a:defRPr kumimoji="0" b="1" i="0" u="none" strike="noStrike" cap="none" spc="0" normalizeH="0" baseline="0">
                <a:ln>
                  <a:noFill/>
                </a:ln>
                <a:solidFill>
                  <a:schemeClr val="tx2"/>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marL="0" marR="0" lvl="0" indent="0" algn="ctr" defTabSz="342891"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T+D+CT vs CT </a:t>
            </a:r>
          </a:p>
        </p:txBody>
      </p:sp>
      <p:graphicFrame>
        <p:nvGraphicFramePr>
          <p:cNvPr id="19" name="Table 18">
            <a:extLst>
              <a:ext uri="{FF2B5EF4-FFF2-40B4-BE49-F238E27FC236}">
                <a16:creationId xmlns:a16="http://schemas.microsoft.com/office/drawing/2014/main" id="{A1013E8F-0F0B-798D-A09C-62EF0B87E88A}"/>
              </a:ext>
            </a:extLst>
          </p:cNvPr>
          <p:cNvGraphicFramePr>
            <a:graphicFrameLocks noGrp="1"/>
          </p:cNvGraphicFramePr>
          <p:nvPr/>
        </p:nvGraphicFramePr>
        <p:xfrm>
          <a:off x="8070921" y="1156075"/>
          <a:ext cx="3811200" cy="960600"/>
        </p:xfrm>
        <a:graphic>
          <a:graphicData uri="http://schemas.openxmlformats.org/drawingml/2006/table">
            <a:tbl>
              <a:tblPr firstRow="1" bandRow="1">
                <a:tableStyleId>{2D5ABB26-0587-4C30-8999-92F81FD0307C}</a:tableStyleId>
              </a:tblPr>
              <a:tblGrid>
                <a:gridCol w="1488000">
                  <a:extLst>
                    <a:ext uri="{9D8B030D-6E8A-4147-A177-3AD203B41FA5}">
                      <a16:colId xmlns:a16="http://schemas.microsoft.com/office/drawing/2014/main" val="1642588698"/>
                    </a:ext>
                  </a:extLst>
                </a:gridCol>
                <a:gridCol w="1161600">
                  <a:extLst>
                    <a:ext uri="{9D8B030D-6E8A-4147-A177-3AD203B41FA5}">
                      <a16:colId xmlns:a16="http://schemas.microsoft.com/office/drawing/2014/main" val="2460320185"/>
                    </a:ext>
                  </a:extLst>
                </a:gridCol>
                <a:gridCol w="1161600">
                  <a:extLst>
                    <a:ext uri="{9D8B030D-6E8A-4147-A177-3AD203B41FA5}">
                      <a16:colId xmlns:a16="http://schemas.microsoft.com/office/drawing/2014/main" val="937959091"/>
                    </a:ext>
                  </a:extLst>
                </a:gridCol>
              </a:tblGrid>
              <a:tr h="191360">
                <a:tc>
                  <a:txBody>
                    <a:bodyPr/>
                    <a:lstStyle/>
                    <a:p>
                      <a:pPr>
                        <a:spcAft>
                          <a:spcPts val="0"/>
                        </a:spcAft>
                      </a:pPr>
                      <a:endParaRPr lang="en-GB" sz="1100">
                        <a:latin typeface="Arial" panose="020B0604020202020204" pitchFamily="34" charset="0"/>
                        <a:cs typeface="Arial" panose="020B0604020202020204" pitchFamily="34" charset="0"/>
                      </a:endParaRPr>
                    </a:p>
                  </a:txBody>
                  <a:tcPr marL="0" marR="0" marT="14400" marB="14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3126" rtl="0" eaLnBrk="1" fontAlgn="auto" latinLnBrk="0" hangingPunct="1">
                        <a:lnSpc>
                          <a:spcPct val="100000"/>
                        </a:lnSpc>
                        <a:spcBef>
                          <a:spcPts val="0"/>
                        </a:spcBef>
                        <a:spcAft>
                          <a:spcPts val="0"/>
                        </a:spcAft>
                        <a:buClrTx/>
                        <a:buSzTx/>
                        <a:buFontTx/>
                        <a:buNone/>
                        <a:tabLst/>
                        <a:defRPr/>
                      </a:pPr>
                      <a:r>
                        <a:rPr lang="en-GB" sz="1100" b="1">
                          <a:solidFill>
                            <a:srgbClr val="1798FF"/>
                          </a:solidFill>
                          <a:latin typeface="Arial" panose="020B0604020202020204" pitchFamily="34" charset="0"/>
                          <a:cs typeface="Arial" panose="020B0604020202020204" pitchFamily="34" charset="0"/>
                        </a:rPr>
                        <a:t>T+D+CT </a:t>
                      </a:r>
                    </a:p>
                  </a:txBody>
                  <a:tcPr marL="0" marR="0" marT="14400" marB="14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100" b="1">
                          <a:solidFill>
                            <a:srgbClr val="C41F3E"/>
                          </a:solidFill>
                          <a:latin typeface="Arial" panose="020B0604020202020204" pitchFamily="34" charset="0"/>
                          <a:cs typeface="Arial" panose="020B0604020202020204" pitchFamily="34" charset="0"/>
                        </a:rPr>
                        <a:t>CT </a:t>
                      </a:r>
                    </a:p>
                  </a:txBody>
                  <a:tcPr marL="0" marR="0" marT="14400" marB="14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4763712"/>
                  </a:ext>
                </a:extLst>
              </a:tr>
              <a:tr h="198560">
                <a:tc>
                  <a:txBody>
                    <a:bodyPr/>
                    <a:lstStyle/>
                    <a:p>
                      <a:pPr algn="l">
                        <a:spcAft>
                          <a:spcPts val="0"/>
                        </a:spcAft>
                      </a:pPr>
                      <a:r>
                        <a:rPr lang="en-GB" sz="1100" b="0">
                          <a:solidFill>
                            <a:schemeClr val="bg2">
                              <a:lumMod val="10000"/>
                            </a:schemeClr>
                          </a:solidFill>
                          <a:latin typeface="Arial" panose="020B0604020202020204" pitchFamily="34" charset="0"/>
                          <a:cs typeface="Arial" panose="020B0604020202020204" pitchFamily="34" charset="0"/>
                        </a:rPr>
                        <a:t>Events/patients, n/N (%)</a:t>
                      </a:r>
                    </a:p>
                  </a:txBody>
                  <a:tcPr marL="0" marR="0" marT="14400" marB="14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b="0">
                          <a:solidFill>
                            <a:schemeClr val="bg2">
                              <a:lumMod val="10000"/>
                            </a:schemeClr>
                          </a:solidFill>
                          <a:latin typeface="Arial" panose="020B0604020202020204" pitchFamily="34" charset="0"/>
                          <a:cs typeface="Arial" panose="020B0604020202020204" pitchFamily="34" charset="0"/>
                        </a:rPr>
                        <a:t>279/338 (82.5)</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b="0">
                          <a:solidFill>
                            <a:schemeClr val="bg2">
                              <a:lumMod val="10000"/>
                            </a:schemeClr>
                          </a:solidFill>
                          <a:latin typeface="Arial" panose="020B0604020202020204" pitchFamily="34" charset="0"/>
                          <a:cs typeface="Arial" panose="020B0604020202020204" pitchFamily="34" charset="0"/>
                        </a:rPr>
                        <a:t>304/337 (90.2)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1360">
                <a:tc>
                  <a:txBody>
                    <a:bodyPr/>
                    <a:lstStyle/>
                    <a:p>
                      <a:pPr algn="l">
                        <a:spcAft>
                          <a:spcPts val="0"/>
                        </a:spcAft>
                      </a:pPr>
                      <a:r>
                        <a:rPr lang="en-GB" sz="1100" b="1" baseline="0" err="1">
                          <a:solidFill>
                            <a:schemeClr val="bg2">
                              <a:lumMod val="10000"/>
                            </a:schemeClr>
                          </a:solidFill>
                          <a:latin typeface="Arial" panose="020B0604020202020204" pitchFamily="34" charset="0"/>
                          <a:cs typeface="Arial" panose="020B0604020202020204" pitchFamily="34" charset="0"/>
                        </a:rPr>
                        <a:t>mOS</a:t>
                      </a:r>
                      <a:r>
                        <a:rPr lang="en-GB" sz="1100" b="0">
                          <a:solidFill>
                            <a:schemeClr val="bg2">
                              <a:lumMod val="10000"/>
                            </a:schemeClr>
                          </a:solidFill>
                          <a:latin typeface="Arial" panose="020B0604020202020204" pitchFamily="34" charset="0"/>
                          <a:cs typeface="Arial" panose="020B0604020202020204" pitchFamily="34" charset="0"/>
                        </a:rPr>
                        <a:t>,</a:t>
                      </a:r>
                      <a:r>
                        <a:rPr lang="en-GB" sz="1100" b="0" baseline="0">
                          <a:solidFill>
                            <a:schemeClr val="bg2">
                              <a:lumMod val="10000"/>
                            </a:schemeClr>
                          </a:solidFill>
                          <a:latin typeface="Arial" panose="020B0604020202020204" pitchFamily="34" charset="0"/>
                          <a:cs typeface="Arial" panose="020B0604020202020204" pitchFamily="34" charset="0"/>
                        </a:rPr>
                        <a:t> months (95% CI)</a:t>
                      </a:r>
                    </a:p>
                  </a:txBody>
                  <a:tcPr marL="0" marR="0" marT="14400" marB="14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300"/>
                        </a:spcAft>
                      </a:pPr>
                      <a:r>
                        <a:rPr lang="en-GB" sz="1100" b="1">
                          <a:effectLst/>
                          <a:latin typeface="Arial" panose="020B0604020202020204" pitchFamily="34" charset="0"/>
                          <a:ea typeface="Arial" panose="020B0604020202020204" pitchFamily="34" charset="0"/>
                          <a:cs typeface="Arial" panose="020B0604020202020204" pitchFamily="34" charset="0"/>
                        </a:rPr>
                        <a:t>14.0</a:t>
                      </a:r>
                      <a:r>
                        <a:rPr lang="en-GB" sz="1100">
                          <a:effectLst/>
                          <a:latin typeface="Arial" panose="020B0604020202020204" pitchFamily="34" charset="0"/>
                          <a:ea typeface="Arial" panose="020B0604020202020204" pitchFamily="34" charset="0"/>
                          <a:cs typeface="Arial" panose="020B0604020202020204" pitchFamily="34" charset="0"/>
                        </a:rPr>
                        <a:t> (</a:t>
                      </a:r>
                      <a:r>
                        <a:rPr lang="en-GB" sz="1100">
                          <a:solidFill>
                            <a:srgbClr val="000000"/>
                          </a:solidFill>
                          <a:effectLst/>
                          <a:latin typeface="Arial" panose="020B0604020202020204" pitchFamily="34" charset="0"/>
                          <a:ea typeface="Arial" panose="020B0604020202020204" pitchFamily="34" charset="0"/>
                          <a:cs typeface="Arial" panose="020B0604020202020204" pitchFamily="34" charset="0"/>
                        </a:rPr>
                        <a:t>11.7</a:t>
                      </a:r>
                      <a:r>
                        <a:rPr lang="en-GB" sz="1100">
                          <a:effectLst/>
                          <a:latin typeface="Arial" panose="020B0604020202020204" pitchFamily="34" charset="0"/>
                          <a:ea typeface="Arial" panose="020B0604020202020204" pitchFamily="34" charset="0"/>
                          <a:cs typeface="Arial" panose="020B0604020202020204" pitchFamily="34" charset="0"/>
                        </a:rPr>
                        <a:t>–</a:t>
                      </a:r>
                      <a:r>
                        <a:rPr lang="en-GB" sz="1100">
                          <a:solidFill>
                            <a:srgbClr val="000000"/>
                          </a:solidFill>
                          <a:effectLst/>
                          <a:latin typeface="Arial" panose="020B0604020202020204" pitchFamily="34" charset="0"/>
                          <a:ea typeface="Arial" panose="020B0604020202020204" pitchFamily="34" charset="0"/>
                          <a:cs typeface="Arial" panose="020B0604020202020204" pitchFamily="34" charset="0"/>
                        </a:rPr>
                        <a:t>16.1</a:t>
                      </a:r>
                      <a:r>
                        <a:rPr lang="en-GB" sz="1100">
                          <a:effectLst/>
                          <a:latin typeface="Arial" panose="020B0604020202020204" pitchFamily="34" charset="0"/>
                          <a:ea typeface="Arial" panose="020B0604020202020204" pitchFamily="34" charset="0"/>
                          <a:cs typeface="Arial" panose="020B0604020202020204" pitchFamily="34" charset="0"/>
                        </a:rPr>
                        <a:t>)</a:t>
                      </a:r>
                      <a:endParaRPr lang="en-GB"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300"/>
                        </a:spcAft>
                      </a:pPr>
                      <a:r>
                        <a:rPr lang="en-GB" sz="1100" b="1">
                          <a:effectLst/>
                          <a:latin typeface="Arial" panose="020B0604020202020204" pitchFamily="34" charset="0"/>
                          <a:ea typeface="Arial" panose="020B0604020202020204" pitchFamily="34" charset="0"/>
                          <a:cs typeface="Arial" panose="020B0604020202020204" pitchFamily="34" charset="0"/>
                        </a:rPr>
                        <a:t>11.6</a:t>
                      </a:r>
                      <a:r>
                        <a:rPr lang="en-GB" sz="1100">
                          <a:effectLst/>
                          <a:latin typeface="Arial" panose="020B0604020202020204" pitchFamily="34" charset="0"/>
                          <a:ea typeface="Arial" panose="020B0604020202020204" pitchFamily="34" charset="0"/>
                          <a:cs typeface="Arial" panose="020B0604020202020204" pitchFamily="34" charset="0"/>
                        </a:rPr>
                        <a:t> (</a:t>
                      </a:r>
                      <a:r>
                        <a:rPr lang="en-GB" sz="1100">
                          <a:solidFill>
                            <a:srgbClr val="000000"/>
                          </a:solidFill>
                          <a:effectLst/>
                          <a:latin typeface="Arial" panose="020B0604020202020204" pitchFamily="34" charset="0"/>
                          <a:ea typeface="Arial" panose="020B0604020202020204" pitchFamily="34" charset="0"/>
                          <a:cs typeface="Arial" panose="020B0604020202020204" pitchFamily="34" charset="0"/>
                        </a:rPr>
                        <a:t>10.5</a:t>
                      </a:r>
                      <a:r>
                        <a:rPr lang="en-GB" sz="1100">
                          <a:effectLst/>
                          <a:latin typeface="Arial" panose="020B0604020202020204" pitchFamily="34" charset="0"/>
                          <a:ea typeface="Arial" panose="020B0604020202020204" pitchFamily="34" charset="0"/>
                          <a:cs typeface="Arial" panose="020B0604020202020204" pitchFamily="34" charset="0"/>
                        </a:rPr>
                        <a:t>–</a:t>
                      </a:r>
                      <a:r>
                        <a:rPr lang="en-GB" sz="1100">
                          <a:solidFill>
                            <a:srgbClr val="000000"/>
                          </a:solidFill>
                          <a:effectLst/>
                          <a:latin typeface="Arial" panose="020B0604020202020204" pitchFamily="34" charset="0"/>
                          <a:ea typeface="Arial" panose="020B0604020202020204" pitchFamily="34" charset="0"/>
                          <a:cs typeface="Arial" panose="020B0604020202020204" pitchFamily="34" charset="0"/>
                        </a:rPr>
                        <a:t>13.1</a:t>
                      </a:r>
                      <a:r>
                        <a:rPr lang="en-GB" sz="1100">
                          <a:effectLst/>
                          <a:latin typeface="Arial" panose="020B0604020202020204" pitchFamily="34" charset="0"/>
                          <a:ea typeface="Arial" panose="020B0604020202020204" pitchFamily="34" charset="0"/>
                          <a:cs typeface="Arial" panose="020B0604020202020204" pitchFamily="34" charset="0"/>
                        </a:rPr>
                        <a:t>)</a:t>
                      </a:r>
                      <a:endParaRPr lang="en-GB"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3467694"/>
                  </a:ext>
                </a:extLst>
              </a:tr>
              <a:tr h="198560">
                <a:tc>
                  <a:txBody>
                    <a:bodyPr/>
                    <a:lstStyle/>
                    <a:p>
                      <a:pPr algn="l">
                        <a:spcAft>
                          <a:spcPts val="0"/>
                        </a:spcAft>
                      </a:pPr>
                      <a:r>
                        <a:rPr lang="en-GB" sz="1100" b="1">
                          <a:solidFill>
                            <a:schemeClr val="bg2">
                              <a:lumMod val="10000"/>
                            </a:schemeClr>
                          </a:solidFill>
                          <a:latin typeface="Arial" panose="020B0604020202020204" pitchFamily="34" charset="0"/>
                          <a:cs typeface="Arial" panose="020B0604020202020204" pitchFamily="34" charset="0"/>
                        </a:rPr>
                        <a:t>HR* </a:t>
                      </a:r>
                      <a:r>
                        <a:rPr lang="en-GB" sz="1100" b="0">
                          <a:solidFill>
                            <a:schemeClr val="bg2">
                              <a:lumMod val="10000"/>
                            </a:schemeClr>
                          </a:solidFill>
                          <a:latin typeface="Arial" panose="020B0604020202020204" pitchFamily="34" charset="0"/>
                          <a:cs typeface="Arial" panose="020B0604020202020204" pitchFamily="34" charset="0"/>
                        </a:rPr>
                        <a:t>(95% CI)</a:t>
                      </a:r>
                    </a:p>
                  </a:txBody>
                  <a:tcPr marL="0" marR="0" marT="14400" marB="14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300"/>
                        </a:spcAft>
                      </a:pPr>
                      <a:r>
                        <a:rPr lang="en-GB" sz="1100" b="1">
                          <a:effectLst/>
                          <a:latin typeface="Arial" panose="020B0604020202020204" pitchFamily="34" charset="0"/>
                          <a:ea typeface="Arial" panose="020B0604020202020204" pitchFamily="34" charset="0"/>
                          <a:cs typeface="Arial" panose="020B0604020202020204" pitchFamily="34" charset="0"/>
                        </a:rPr>
                        <a:t>0.76</a:t>
                      </a:r>
                      <a:r>
                        <a:rPr lang="en-GB" sz="1100">
                          <a:effectLst/>
                          <a:latin typeface="Arial" panose="020B0604020202020204" pitchFamily="34" charset="0"/>
                          <a:ea typeface="Arial" panose="020B0604020202020204" pitchFamily="34" charset="0"/>
                          <a:cs typeface="Arial" panose="020B0604020202020204" pitchFamily="34" charset="0"/>
                        </a:rPr>
                        <a:t> (0.64–0.89)</a:t>
                      </a:r>
                      <a:endParaRPr lang="en-GB"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0">
                          <a:solidFill>
                            <a:schemeClr val="bg2">
                              <a:lumMod val="10000"/>
                            </a:schemeClr>
                          </a:solidFill>
                          <a:latin typeface="Arial" panose="020B0604020202020204" pitchFamily="34" charset="0"/>
                          <a:cs typeface="Arial" panose="020B0604020202020204" pitchFamily="34" charset="0"/>
                        </a:rPr>
                        <a:t>–</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6656580"/>
                  </a:ext>
                </a:extLst>
              </a:tr>
            </a:tbl>
          </a:graphicData>
        </a:graphic>
      </p:graphicFrame>
      <p:sp>
        <p:nvSpPr>
          <p:cNvPr id="23" name="Freeform 1304">
            <a:extLst>
              <a:ext uri="{FF2B5EF4-FFF2-40B4-BE49-F238E27FC236}">
                <a16:creationId xmlns:a16="http://schemas.microsoft.com/office/drawing/2014/main" id="{4E587A6C-9AB2-813D-DA99-74A9FFA5D0BC}"/>
              </a:ext>
            </a:extLst>
          </p:cNvPr>
          <p:cNvSpPr/>
          <p:nvPr/>
        </p:nvSpPr>
        <p:spPr>
          <a:xfrm>
            <a:off x="7221877" y="4569467"/>
            <a:ext cx="54685"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5" name="Rectangle 265">
            <a:extLst>
              <a:ext uri="{FF2B5EF4-FFF2-40B4-BE49-F238E27FC236}">
                <a16:creationId xmlns:a16="http://schemas.microsoft.com/office/drawing/2014/main" id="{22C7D1DF-D3D2-CB5B-F4C1-C69CA81F20B5}"/>
              </a:ext>
            </a:extLst>
          </p:cNvPr>
          <p:cNvSpPr>
            <a:spLocks noChangeArrowheads="1"/>
          </p:cNvSpPr>
          <p:nvPr/>
        </p:nvSpPr>
        <p:spPr bwMode="auto">
          <a:xfrm>
            <a:off x="7218895"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6" name="Rectangle 267">
            <a:extLst>
              <a:ext uri="{FF2B5EF4-FFF2-40B4-BE49-F238E27FC236}">
                <a16:creationId xmlns:a16="http://schemas.microsoft.com/office/drawing/2014/main" id="{516F1D2A-81AF-09B2-A417-519E23E90EFC}"/>
              </a:ext>
            </a:extLst>
          </p:cNvPr>
          <p:cNvSpPr>
            <a:spLocks noChangeArrowheads="1"/>
          </p:cNvSpPr>
          <p:nvPr/>
        </p:nvSpPr>
        <p:spPr bwMode="auto">
          <a:xfrm>
            <a:off x="7560799"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6</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Rectangle 269">
            <a:extLst>
              <a:ext uri="{FF2B5EF4-FFF2-40B4-BE49-F238E27FC236}">
                <a16:creationId xmlns:a16="http://schemas.microsoft.com/office/drawing/2014/main" id="{C782B21C-B391-FF4F-12D3-7D3DB588F694}"/>
              </a:ext>
            </a:extLst>
          </p:cNvPr>
          <p:cNvSpPr>
            <a:spLocks noChangeArrowheads="1"/>
          </p:cNvSpPr>
          <p:nvPr/>
        </p:nvSpPr>
        <p:spPr bwMode="auto">
          <a:xfrm>
            <a:off x="7902703"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12</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8" name="Rectangle 271">
            <a:extLst>
              <a:ext uri="{FF2B5EF4-FFF2-40B4-BE49-F238E27FC236}">
                <a16:creationId xmlns:a16="http://schemas.microsoft.com/office/drawing/2014/main" id="{AEA8B103-8CC4-5E07-8F7F-DF9724AC6861}"/>
              </a:ext>
            </a:extLst>
          </p:cNvPr>
          <p:cNvSpPr>
            <a:spLocks noChangeArrowheads="1"/>
          </p:cNvSpPr>
          <p:nvPr/>
        </p:nvSpPr>
        <p:spPr bwMode="auto">
          <a:xfrm>
            <a:off x="8244607"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18</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Rectangle 276">
            <a:extLst>
              <a:ext uri="{FF2B5EF4-FFF2-40B4-BE49-F238E27FC236}">
                <a16:creationId xmlns:a16="http://schemas.microsoft.com/office/drawing/2014/main" id="{96BEF45B-99D8-CE09-6E55-C82B389E5CD8}"/>
              </a:ext>
            </a:extLst>
          </p:cNvPr>
          <p:cNvSpPr>
            <a:spLocks noChangeArrowheads="1"/>
          </p:cNvSpPr>
          <p:nvPr/>
        </p:nvSpPr>
        <p:spPr bwMode="auto">
          <a:xfrm>
            <a:off x="9270319"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36</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Rectangle 241">
            <a:extLst>
              <a:ext uri="{FF2B5EF4-FFF2-40B4-BE49-F238E27FC236}">
                <a16:creationId xmlns:a16="http://schemas.microsoft.com/office/drawing/2014/main" id="{B9B8A3A7-067E-0B2C-1EF1-1244CE4B6BF8}"/>
              </a:ext>
            </a:extLst>
          </p:cNvPr>
          <p:cNvSpPr>
            <a:spLocks noChangeArrowheads="1"/>
          </p:cNvSpPr>
          <p:nvPr/>
        </p:nvSpPr>
        <p:spPr bwMode="auto">
          <a:xfrm>
            <a:off x="7276563" y="4907299"/>
            <a:ext cx="42766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Time from </a:t>
            </a:r>
            <a:r>
              <a:rPr kumimoji="0" lang="en-US" altLang="en-US" sz="1200" b="1" i="0" u="none" strike="noStrike" kern="0" cap="none" spc="0" normalizeH="0" baseline="0" noProof="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randomisation</a:t>
            </a:r>
            <a:r>
              <a:rPr kumimoji="0" lang="en-US" altLang="en-US" sz="1200" b="1"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(months)</a:t>
            </a:r>
            <a:endParaRPr kumimoji="0" lang="en-US" altLang="en-US" sz="1200" b="1"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Rectangle 276">
            <a:extLst>
              <a:ext uri="{FF2B5EF4-FFF2-40B4-BE49-F238E27FC236}">
                <a16:creationId xmlns:a16="http://schemas.microsoft.com/office/drawing/2014/main" id="{8CDA4262-9C0D-D0D9-FB24-EC2AB0D34037}"/>
              </a:ext>
            </a:extLst>
          </p:cNvPr>
          <p:cNvSpPr>
            <a:spLocks noChangeArrowheads="1"/>
          </p:cNvSpPr>
          <p:nvPr/>
        </p:nvSpPr>
        <p:spPr bwMode="auto">
          <a:xfrm>
            <a:off x="8586511"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24</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2" name="Rectangle 276">
            <a:extLst>
              <a:ext uri="{FF2B5EF4-FFF2-40B4-BE49-F238E27FC236}">
                <a16:creationId xmlns:a16="http://schemas.microsoft.com/office/drawing/2014/main" id="{1E6FFBE8-BC3F-2E00-8F36-C28E10D8BD23}"/>
              </a:ext>
            </a:extLst>
          </p:cNvPr>
          <p:cNvSpPr>
            <a:spLocks noChangeArrowheads="1"/>
          </p:cNvSpPr>
          <p:nvPr/>
        </p:nvSpPr>
        <p:spPr bwMode="auto">
          <a:xfrm>
            <a:off x="8928415"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30</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3" name="Rectangle 276">
            <a:extLst>
              <a:ext uri="{FF2B5EF4-FFF2-40B4-BE49-F238E27FC236}">
                <a16:creationId xmlns:a16="http://schemas.microsoft.com/office/drawing/2014/main" id="{D071A303-1C13-0991-64A1-04F0E4BB2B9D}"/>
              </a:ext>
            </a:extLst>
          </p:cNvPr>
          <p:cNvSpPr>
            <a:spLocks noChangeArrowheads="1"/>
          </p:cNvSpPr>
          <p:nvPr/>
        </p:nvSpPr>
        <p:spPr bwMode="auto">
          <a:xfrm>
            <a:off x="9612223"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42</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4" name="Freeform 1288">
            <a:extLst>
              <a:ext uri="{FF2B5EF4-FFF2-40B4-BE49-F238E27FC236}">
                <a16:creationId xmlns:a16="http://schemas.microsoft.com/office/drawing/2014/main" id="{9DBE1EC7-27B0-40AD-7ECA-E1A27123E06E}"/>
              </a:ext>
            </a:extLst>
          </p:cNvPr>
          <p:cNvSpPr/>
          <p:nvPr/>
        </p:nvSpPr>
        <p:spPr>
          <a:xfrm>
            <a:off x="7282897"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Freeform 1290">
            <a:extLst>
              <a:ext uri="{FF2B5EF4-FFF2-40B4-BE49-F238E27FC236}">
                <a16:creationId xmlns:a16="http://schemas.microsoft.com/office/drawing/2014/main" id="{8AA0FFDE-E6E3-4024-6E83-5E1A05749DF5}"/>
              </a:ext>
            </a:extLst>
          </p:cNvPr>
          <p:cNvSpPr/>
          <p:nvPr/>
        </p:nvSpPr>
        <p:spPr>
          <a:xfrm>
            <a:off x="7624553"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6" name="Freeform 1292">
            <a:extLst>
              <a:ext uri="{FF2B5EF4-FFF2-40B4-BE49-F238E27FC236}">
                <a16:creationId xmlns:a16="http://schemas.microsoft.com/office/drawing/2014/main" id="{3E8A32F5-CB21-7A85-7CD2-3E3DBB686578}"/>
              </a:ext>
            </a:extLst>
          </p:cNvPr>
          <p:cNvSpPr/>
          <p:nvPr/>
        </p:nvSpPr>
        <p:spPr>
          <a:xfrm>
            <a:off x="7966209"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7" name="Freeform 1294">
            <a:extLst>
              <a:ext uri="{FF2B5EF4-FFF2-40B4-BE49-F238E27FC236}">
                <a16:creationId xmlns:a16="http://schemas.microsoft.com/office/drawing/2014/main" id="{BC302A7C-E428-8F42-4F7B-E956B3A507B7}"/>
              </a:ext>
            </a:extLst>
          </p:cNvPr>
          <p:cNvSpPr/>
          <p:nvPr/>
        </p:nvSpPr>
        <p:spPr>
          <a:xfrm>
            <a:off x="8307865"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8" name="Freeform 1296">
            <a:extLst>
              <a:ext uri="{FF2B5EF4-FFF2-40B4-BE49-F238E27FC236}">
                <a16:creationId xmlns:a16="http://schemas.microsoft.com/office/drawing/2014/main" id="{67D8DE36-D7FA-1682-CC40-9163DD91D9C2}"/>
              </a:ext>
            </a:extLst>
          </p:cNvPr>
          <p:cNvSpPr/>
          <p:nvPr/>
        </p:nvSpPr>
        <p:spPr>
          <a:xfrm>
            <a:off x="8649521"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9" name="Freeform 1298">
            <a:extLst>
              <a:ext uri="{FF2B5EF4-FFF2-40B4-BE49-F238E27FC236}">
                <a16:creationId xmlns:a16="http://schemas.microsoft.com/office/drawing/2014/main" id="{A8173B5A-04E8-39F6-248E-76E66C4C34B3}"/>
              </a:ext>
            </a:extLst>
          </p:cNvPr>
          <p:cNvSpPr/>
          <p:nvPr/>
        </p:nvSpPr>
        <p:spPr>
          <a:xfrm>
            <a:off x="8991177"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0" name="Freeform 1300">
            <a:extLst>
              <a:ext uri="{FF2B5EF4-FFF2-40B4-BE49-F238E27FC236}">
                <a16:creationId xmlns:a16="http://schemas.microsoft.com/office/drawing/2014/main" id="{DBF070B5-7C53-3EBE-CE18-BC823B563195}"/>
              </a:ext>
            </a:extLst>
          </p:cNvPr>
          <p:cNvSpPr/>
          <p:nvPr/>
        </p:nvSpPr>
        <p:spPr>
          <a:xfrm>
            <a:off x="9332833"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1" name="Freeform 1302">
            <a:extLst>
              <a:ext uri="{FF2B5EF4-FFF2-40B4-BE49-F238E27FC236}">
                <a16:creationId xmlns:a16="http://schemas.microsoft.com/office/drawing/2014/main" id="{6171DED6-E18C-4A93-3CF3-AE044680B929}"/>
              </a:ext>
            </a:extLst>
          </p:cNvPr>
          <p:cNvSpPr/>
          <p:nvPr/>
        </p:nvSpPr>
        <p:spPr>
          <a:xfrm>
            <a:off x="9674489"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2" name="Freeform 1310">
            <a:extLst>
              <a:ext uri="{FF2B5EF4-FFF2-40B4-BE49-F238E27FC236}">
                <a16:creationId xmlns:a16="http://schemas.microsoft.com/office/drawing/2014/main" id="{782D3064-F082-3CAD-F7F1-17DEBB84CE88}"/>
              </a:ext>
            </a:extLst>
          </p:cNvPr>
          <p:cNvSpPr/>
          <p:nvPr/>
        </p:nvSpPr>
        <p:spPr>
          <a:xfrm>
            <a:off x="7282897" y="1472673"/>
            <a:ext cx="0" cy="3097279"/>
          </a:xfrm>
          <a:custGeom>
            <a:avLst/>
            <a:gdLst>
              <a:gd name="connsiteX0" fmla="*/ 0 w 12700"/>
              <a:gd name="connsiteY0" fmla="*/ 2161286 h 2161286"/>
              <a:gd name="connsiteX1" fmla="*/ 0 w 12700"/>
              <a:gd name="connsiteY1" fmla="*/ 0 h 2161286"/>
            </a:gdLst>
            <a:ahLst/>
            <a:cxnLst>
              <a:cxn ang="0">
                <a:pos x="connsiteX0" y="connsiteY0"/>
              </a:cxn>
              <a:cxn ang="0">
                <a:pos x="connsiteX1" y="connsiteY1"/>
              </a:cxn>
            </a:cxnLst>
            <a:rect l="l" t="t" r="r" b="b"/>
            <a:pathLst>
              <a:path w="12700" h="2161286">
                <a:moveTo>
                  <a:pt x="0" y="2161286"/>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Freeform 1309">
            <a:extLst>
              <a:ext uri="{FF2B5EF4-FFF2-40B4-BE49-F238E27FC236}">
                <a16:creationId xmlns:a16="http://schemas.microsoft.com/office/drawing/2014/main" id="{9F9F51ED-CC30-5A21-652B-6D367F2D3422}"/>
              </a:ext>
            </a:extLst>
          </p:cNvPr>
          <p:cNvSpPr/>
          <p:nvPr/>
        </p:nvSpPr>
        <p:spPr>
          <a:xfrm>
            <a:off x="7221877" y="1472672"/>
            <a:ext cx="54685"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44" name="Straight Connector 43">
            <a:extLst>
              <a:ext uri="{FF2B5EF4-FFF2-40B4-BE49-F238E27FC236}">
                <a16:creationId xmlns:a16="http://schemas.microsoft.com/office/drawing/2014/main" id="{F73D8254-AF6B-61C6-6615-DCF168AB0C32}"/>
              </a:ext>
            </a:extLst>
          </p:cNvPr>
          <p:cNvCxnSpPr>
            <a:cxnSpLocks/>
          </p:cNvCxnSpPr>
          <p:nvPr/>
        </p:nvCxnSpPr>
        <p:spPr>
          <a:xfrm flipV="1">
            <a:off x="8649521" y="3577181"/>
            <a:ext cx="0" cy="980061"/>
          </a:xfrm>
          <a:prstGeom prst="line">
            <a:avLst/>
          </a:prstGeom>
          <a:ln w="19050" cap="sq">
            <a:solidFill>
              <a:srgbClr val="000000"/>
            </a:solidFill>
            <a:prstDash val="sysDash"/>
            <a:miter/>
          </a:ln>
        </p:spPr>
      </p:cxnSp>
      <p:cxnSp>
        <p:nvCxnSpPr>
          <p:cNvPr id="45" name="Straight Connector 44">
            <a:extLst>
              <a:ext uri="{FF2B5EF4-FFF2-40B4-BE49-F238E27FC236}">
                <a16:creationId xmlns:a16="http://schemas.microsoft.com/office/drawing/2014/main" id="{B2298299-0FDB-C6AA-D21C-018BD8528ABB}"/>
              </a:ext>
            </a:extLst>
          </p:cNvPr>
          <p:cNvCxnSpPr>
            <a:cxnSpLocks/>
          </p:cNvCxnSpPr>
          <p:nvPr/>
        </p:nvCxnSpPr>
        <p:spPr>
          <a:xfrm flipV="1">
            <a:off x="10015878" y="3943194"/>
            <a:ext cx="0" cy="624000"/>
          </a:xfrm>
          <a:prstGeom prst="line">
            <a:avLst/>
          </a:prstGeom>
          <a:ln w="19050" cap="sq">
            <a:solidFill>
              <a:srgbClr val="000000"/>
            </a:solidFill>
            <a:prstDash val="sysDash"/>
            <a:miter/>
          </a:ln>
        </p:spPr>
      </p:cxnSp>
      <p:cxnSp>
        <p:nvCxnSpPr>
          <p:cNvPr id="46" name="Straight Connector 45">
            <a:extLst>
              <a:ext uri="{FF2B5EF4-FFF2-40B4-BE49-F238E27FC236}">
                <a16:creationId xmlns:a16="http://schemas.microsoft.com/office/drawing/2014/main" id="{D76428A6-1E56-CB0A-52FC-AC222E6AF612}"/>
              </a:ext>
            </a:extLst>
          </p:cNvPr>
          <p:cNvCxnSpPr>
            <a:cxnSpLocks/>
          </p:cNvCxnSpPr>
          <p:nvPr/>
        </p:nvCxnSpPr>
        <p:spPr>
          <a:xfrm flipV="1">
            <a:off x="10699425" y="4062828"/>
            <a:ext cx="0" cy="501980"/>
          </a:xfrm>
          <a:prstGeom prst="line">
            <a:avLst/>
          </a:prstGeom>
          <a:ln w="19050" cap="sq">
            <a:solidFill>
              <a:srgbClr val="000000"/>
            </a:solidFill>
            <a:prstDash val="sysDash"/>
            <a:miter/>
          </a:ln>
        </p:spPr>
      </p:cxnSp>
      <p:cxnSp>
        <p:nvCxnSpPr>
          <p:cNvPr id="47" name="Straight Connector 46">
            <a:extLst>
              <a:ext uri="{FF2B5EF4-FFF2-40B4-BE49-F238E27FC236}">
                <a16:creationId xmlns:a16="http://schemas.microsoft.com/office/drawing/2014/main" id="{9A5A67DB-DC2B-CF34-E705-0A4271B37FA4}"/>
              </a:ext>
            </a:extLst>
          </p:cNvPr>
          <p:cNvCxnSpPr>
            <a:cxnSpLocks/>
          </p:cNvCxnSpPr>
          <p:nvPr/>
        </p:nvCxnSpPr>
        <p:spPr>
          <a:xfrm flipV="1">
            <a:off x="7966318" y="2878050"/>
            <a:ext cx="0" cy="1679192"/>
          </a:xfrm>
          <a:prstGeom prst="line">
            <a:avLst/>
          </a:prstGeom>
          <a:ln w="19050" cap="sq">
            <a:solidFill>
              <a:srgbClr val="000000"/>
            </a:solidFill>
            <a:prstDash val="sysDash"/>
            <a:miter/>
          </a:ln>
        </p:spPr>
      </p:cxnSp>
      <p:sp>
        <p:nvSpPr>
          <p:cNvPr id="48" name="Freeform 1305">
            <a:extLst>
              <a:ext uri="{FF2B5EF4-FFF2-40B4-BE49-F238E27FC236}">
                <a16:creationId xmlns:a16="http://schemas.microsoft.com/office/drawing/2014/main" id="{EB8CD5AC-5BFC-6E0D-5C9A-E56B8F4F9023}"/>
              </a:ext>
            </a:extLst>
          </p:cNvPr>
          <p:cNvSpPr/>
          <p:nvPr/>
        </p:nvSpPr>
        <p:spPr>
          <a:xfrm>
            <a:off x="7221877" y="3950423"/>
            <a:ext cx="54685"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9" name="Freeform 1306">
            <a:extLst>
              <a:ext uri="{FF2B5EF4-FFF2-40B4-BE49-F238E27FC236}">
                <a16:creationId xmlns:a16="http://schemas.microsoft.com/office/drawing/2014/main" id="{C5E61ED7-4F51-7DF9-C26D-E06B39234162}"/>
              </a:ext>
            </a:extLst>
          </p:cNvPr>
          <p:cNvSpPr/>
          <p:nvPr/>
        </p:nvSpPr>
        <p:spPr>
          <a:xfrm>
            <a:off x="7221877" y="3331078"/>
            <a:ext cx="54685"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0" name="Freeform 1307">
            <a:extLst>
              <a:ext uri="{FF2B5EF4-FFF2-40B4-BE49-F238E27FC236}">
                <a16:creationId xmlns:a16="http://schemas.microsoft.com/office/drawing/2014/main" id="{61683FB0-0FC1-BFAD-B1E5-448B3DA76E2F}"/>
              </a:ext>
            </a:extLst>
          </p:cNvPr>
          <p:cNvSpPr/>
          <p:nvPr/>
        </p:nvSpPr>
        <p:spPr>
          <a:xfrm>
            <a:off x="7221877" y="2711728"/>
            <a:ext cx="54685"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1" name="Freeform 1308">
            <a:extLst>
              <a:ext uri="{FF2B5EF4-FFF2-40B4-BE49-F238E27FC236}">
                <a16:creationId xmlns:a16="http://schemas.microsoft.com/office/drawing/2014/main" id="{8591D325-BC7F-7C91-A024-BF2C742A4057}"/>
              </a:ext>
            </a:extLst>
          </p:cNvPr>
          <p:cNvSpPr/>
          <p:nvPr/>
        </p:nvSpPr>
        <p:spPr>
          <a:xfrm>
            <a:off x="7221877" y="2092202"/>
            <a:ext cx="54685"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2" name="Rectangle 216">
            <a:extLst>
              <a:ext uri="{FF2B5EF4-FFF2-40B4-BE49-F238E27FC236}">
                <a16:creationId xmlns:a16="http://schemas.microsoft.com/office/drawing/2014/main" id="{8C45E657-914B-5E0E-63D7-63B4025C3483}"/>
              </a:ext>
            </a:extLst>
          </p:cNvPr>
          <p:cNvSpPr>
            <a:spLocks noChangeArrowheads="1"/>
          </p:cNvSpPr>
          <p:nvPr/>
        </p:nvSpPr>
        <p:spPr bwMode="auto">
          <a:xfrm>
            <a:off x="6955900" y="4475106"/>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0.0</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3" name="Rectangle 226">
            <a:extLst>
              <a:ext uri="{FF2B5EF4-FFF2-40B4-BE49-F238E27FC236}">
                <a16:creationId xmlns:a16="http://schemas.microsoft.com/office/drawing/2014/main" id="{D95547D8-6BD5-84AD-56AC-D0998657AF0A}"/>
              </a:ext>
            </a:extLst>
          </p:cNvPr>
          <p:cNvSpPr>
            <a:spLocks noChangeArrowheads="1"/>
          </p:cNvSpPr>
          <p:nvPr/>
        </p:nvSpPr>
        <p:spPr bwMode="auto">
          <a:xfrm>
            <a:off x="6955900" y="1379822"/>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1.0</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4" name="Rectangle 242">
            <a:extLst>
              <a:ext uri="{FF2B5EF4-FFF2-40B4-BE49-F238E27FC236}">
                <a16:creationId xmlns:a16="http://schemas.microsoft.com/office/drawing/2014/main" id="{559D0A46-0C64-B994-DB0F-E8434426975B}"/>
              </a:ext>
            </a:extLst>
          </p:cNvPr>
          <p:cNvSpPr>
            <a:spLocks noChangeArrowheads="1"/>
          </p:cNvSpPr>
          <p:nvPr/>
        </p:nvSpPr>
        <p:spPr bwMode="auto">
          <a:xfrm rot="16200000">
            <a:off x="5191196" y="2928976"/>
            <a:ext cx="30972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Probability of </a:t>
            </a:r>
            <a:r>
              <a:rPr kumimoji="0" lang="en-US" alt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O</a:t>
            </a:r>
            <a:r>
              <a:rPr kumimoji="0" lang="en-US" altLang="en-US" sz="1200" b="1"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a:t>
            </a:r>
            <a:endParaRPr kumimoji="0" lang="en-US" altLang="en-US" sz="1200" b="1"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5" name="Rectangle 218">
            <a:extLst>
              <a:ext uri="{FF2B5EF4-FFF2-40B4-BE49-F238E27FC236}">
                <a16:creationId xmlns:a16="http://schemas.microsoft.com/office/drawing/2014/main" id="{74763275-34F8-3623-2770-093BE600E03E}"/>
              </a:ext>
            </a:extLst>
          </p:cNvPr>
          <p:cNvSpPr>
            <a:spLocks noChangeArrowheads="1"/>
          </p:cNvSpPr>
          <p:nvPr/>
        </p:nvSpPr>
        <p:spPr bwMode="auto">
          <a:xfrm>
            <a:off x="6955900" y="3856046"/>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0.2</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6" name="Rectangle 220">
            <a:extLst>
              <a:ext uri="{FF2B5EF4-FFF2-40B4-BE49-F238E27FC236}">
                <a16:creationId xmlns:a16="http://schemas.microsoft.com/office/drawing/2014/main" id="{98405388-CCFC-D3D6-602B-1DF8AF9C7D0E}"/>
              </a:ext>
            </a:extLst>
          </p:cNvPr>
          <p:cNvSpPr>
            <a:spLocks noChangeArrowheads="1"/>
          </p:cNvSpPr>
          <p:nvPr/>
        </p:nvSpPr>
        <p:spPr bwMode="auto">
          <a:xfrm>
            <a:off x="6955900" y="3236992"/>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0.4</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7" name="Rectangle 222">
            <a:extLst>
              <a:ext uri="{FF2B5EF4-FFF2-40B4-BE49-F238E27FC236}">
                <a16:creationId xmlns:a16="http://schemas.microsoft.com/office/drawing/2014/main" id="{D691D229-9537-0EAD-0D78-595E8B3643E8}"/>
              </a:ext>
            </a:extLst>
          </p:cNvPr>
          <p:cNvSpPr>
            <a:spLocks noChangeArrowheads="1"/>
          </p:cNvSpPr>
          <p:nvPr/>
        </p:nvSpPr>
        <p:spPr bwMode="auto">
          <a:xfrm>
            <a:off x="6955900" y="2617935"/>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0.6</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8" name="Rectangle 224">
            <a:extLst>
              <a:ext uri="{FF2B5EF4-FFF2-40B4-BE49-F238E27FC236}">
                <a16:creationId xmlns:a16="http://schemas.microsoft.com/office/drawing/2014/main" id="{426D08CA-B555-75A8-C6DF-C7E75AEFD2C0}"/>
              </a:ext>
            </a:extLst>
          </p:cNvPr>
          <p:cNvSpPr>
            <a:spLocks noChangeArrowheads="1"/>
          </p:cNvSpPr>
          <p:nvPr/>
        </p:nvSpPr>
        <p:spPr bwMode="auto">
          <a:xfrm>
            <a:off x="6955900" y="1998876"/>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0.8</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9" name="Freeform 1287">
            <a:extLst>
              <a:ext uri="{FF2B5EF4-FFF2-40B4-BE49-F238E27FC236}">
                <a16:creationId xmlns:a16="http://schemas.microsoft.com/office/drawing/2014/main" id="{94CEF20F-B22A-2803-94F4-F9DDB823E532}"/>
              </a:ext>
            </a:extLst>
          </p:cNvPr>
          <p:cNvSpPr/>
          <p:nvPr/>
        </p:nvSpPr>
        <p:spPr>
          <a:xfrm>
            <a:off x="7282897" y="4569950"/>
            <a:ext cx="4263869" cy="0"/>
          </a:xfrm>
          <a:custGeom>
            <a:avLst/>
            <a:gdLst>
              <a:gd name="connsiteX0" fmla="*/ 0 w 4552569"/>
              <a:gd name="connsiteY0" fmla="*/ 0 h 12700"/>
              <a:gd name="connsiteX1" fmla="*/ 4552569 w 4552569"/>
              <a:gd name="connsiteY1" fmla="*/ 0 h 12700"/>
            </a:gdLst>
            <a:ahLst/>
            <a:cxnLst>
              <a:cxn ang="0">
                <a:pos x="connsiteX0" y="connsiteY0"/>
              </a:cxn>
              <a:cxn ang="0">
                <a:pos x="connsiteX1" y="connsiteY1"/>
              </a:cxn>
            </a:cxnLst>
            <a:rect l="l" t="t" r="r" b="b"/>
            <a:pathLst>
              <a:path w="4552569" h="12700">
                <a:moveTo>
                  <a:pt x="0" y="0"/>
                </a:moveTo>
                <a:lnTo>
                  <a:pt x="4552569"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0" name="TextBox 59">
            <a:extLst>
              <a:ext uri="{FF2B5EF4-FFF2-40B4-BE49-F238E27FC236}">
                <a16:creationId xmlns:a16="http://schemas.microsoft.com/office/drawing/2014/main" id="{CF408F43-9DE1-B6C2-77F0-08914B31D955}"/>
              </a:ext>
            </a:extLst>
          </p:cNvPr>
          <p:cNvSpPr txBox="1"/>
          <p:nvPr/>
        </p:nvSpPr>
        <p:spPr>
          <a:xfrm>
            <a:off x="8652823" y="3340132"/>
            <a:ext cx="446400" cy="213999"/>
          </a:xfrm>
          <a:prstGeom prst="rect">
            <a:avLst/>
          </a:prstGeom>
          <a:noFill/>
          <a:ln>
            <a:noFill/>
          </a:ln>
        </p:spPr>
        <p:txBody>
          <a:bodyPr wrap="square" lIns="24000" tIns="0" rIns="0" bIns="0" rtlCol="0" anchor="b">
            <a:no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798FF"/>
                </a:solidFill>
                <a:effectLst/>
                <a:uLnTx/>
                <a:uFillTx/>
                <a:latin typeface="Arial" panose="020B0604020202020204" pitchFamily="34" charset="0"/>
                <a:ea typeface="+mn-ea"/>
                <a:cs typeface="Arial" panose="020B0604020202020204" pitchFamily="34" charset="0"/>
              </a:rPr>
              <a:t>32.8%</a:t>
            </a:r>
          </a:p>
        </p:txBody>
      </p:sp>
      <p:sp>
        <p:nvSpPr>
          <p:cNvPr id="61" name="TextBox 60">
            <a:extLst>
              <a:ext uri="{FF2B5EF4-FFF2-40B4-BE49-F238E27FC236}">
                <a16:creationId xmlns:a16="http://schemas.microsoft.com/office/drawing/2014/main" id="{E772CC9B-D10F-3B23-D25B-8A89DFCEF618}"/>
              </a:ext>
            </a:extLst>
          </p:cNvPr>
          <p:cNvSpPr txBox="1"/>
          <p:nvPr/>
        </p:nvSpPr>
        <p:spPr>
          <a:xfrm>
            <a:off x="7517082" y="3027101"/>
            <a:ext cx="446400" cy="211620"/>
          </a:xfrm>
          <a:prstGeom prst="rect">
            <a:avLst/>
          </a:prstGeom>
          <a:noFill/>
          <a:ln>
            <a:noFill/>
          </a:ln>
        </p:spPr>
        <p:txBody>
          <a:bodyPr wrap="square" lIns="0" tIns="0" rIns="24000" bIns="0" rtlCol="0">
            <a:no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49.0%</a:t>
            </a:r>
          </a:p>
        </p:txBody>
      </p:sp>
      <p:sp>
        <p:nvSpPr>
          <p:cNvPr id="62" name="TextBox 61">
            <a:extLst>
              <a:ext uri="{FF2B5EF4-FFF2-40B4-BE49-F238E27FC236}">
                <a16:creationId xmlns:a16="http://schemas.microsoft.com/office/drawing/2014/main" id="{0C14D05A-1E18-6230-18C2-347019963698}"/>
              </a:ext>
            </a:extLst>
          </p:cNvPr>
          <p:cNvSpPr txBox="1"/>
          <p:nvPr/>
        </p:nvSpPr>
        <p:spPr>
          <a:xfrm>
            <a:off x="8198447" y="3872477"/>
            <a:ext cx="446400" cy="211620"/>
          </a:xfrm>
          <a:prstGeom prst="rect">
            <a:avLst/>
          </a:prstGeom>
          <a:noFill/>
          <a:ln>
            <a:noFill/>
          </a:ln>
        </p:spPr>
        <p:txBody>
          <a:bodyPr wrap="square" lIns="0" tIns="0" rIns="24000" bIns="0" rtlCol="0">
            <a:no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21.8%</a:t>
            </a:r>
          </a:p>
        </p:txBody>
      </p:sp>
      <p:sp>
        <p:nvSpPr>
          <p:cNvPr id="63" name="TextBox 62">
            <a:extLst>
              <a:ext uri="{FF2B5EF4-FFF2-40B4-BE49-F238E27FC236}">
                <a16:creationId xmlns:a16="http://schemas.microsoft.com/office/drawing/2014/main" id="{85D0FC5F-F129-CEF4-635A-43FF5D2F1848}"/>
              </a:ext>
            </a:extLst>
          </p:cNvPr>
          <p:cNvSpPr txBox="1"/>
          <p:nvPr/>
        </p:nvSpPr>
        <p:spPr>
          <a:xfrm>
            <a:off x="7969673" y="2664052"/>
            <a:ext cx="446400" cy="213999"/>
          </a:xfrm>
          <a:prstGeom prst="rect">
            <a:avLst/>
          </a:prstGeom>
          <a:noFill/>
          <a:ln>
            <a:noFill/>
          </a:ln>
        </p:spPr>
        <p:txBody>
          <a:bodyPr wrap="square" lIns="24000" tIns="0" rIns="0" bIns="0" rtlCol="0" anchor="b">
            <a:no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798FF"/>
                </a:solidFill>
                <a:effectLst/>
                <a:uLnTx/>
                <a:uFillTx/>
                <a:latin typeface="Arial" panose="020B0604020202020204" pitchFamily="34" charset="0"/>
                <a:ea typeface="+mn-ea"/>
                <a:cs typeface="Arial" panose="020B0604020202020204" pitchFamily="34" charset="0"/>
              </a:rPr>
              <a:t>54.8%</a:t>
            </a:r>
          </a:p>
        </p:txBody>
      </p:sp>
      <p:sp>
        <p:nvSpPr>
          <p:cNvPr id="64" name="TextBox 63">
            <a:extLst>
              <a:ext uri="{FF2B5EF4-FFF2-40B4-BE49-F238E27FC236}">
                <a16:creationId xmlns:a16="http://schemas.microsoft.com/office/drawing/2014/main" id="{639DAB3B-21D2-6C06-81B2-DDDB3D41FEBC}"/>
              </a:ext>
            </a:extLst>
          </p:cNvPr>
          <p:cNvSpPr txBox="1"/>
          <p:nvPr/>
        </p:nvSpPr>
        <p:spPr>
          <a:xfrm>
            <a:off x="10020177" y="3669429"/>
            <a:ext cx="446400" cy="211620"/>
          </a:xfrm>
          <a:prstGeom prst="rect">
            <a:avLst/>
          </a:prstGeom>
          <a:noFill/>
          <a:ln>
            <a:noFill/>
          </a:ln>
        </p:spPr>
        <p:txBody>
          <a:bodyPr wrap="square" lIns="24000" tIns="0" rIns="0" bIns="0" rtlCol="0" anchor="b">
            <a:no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798FF"/>
                </a:solidFill>
                <a:effectLst/>
                <a:uLnTx/>
                <a:uFillTx/>
                <a:latin typeface="Arial" panose="020B0604020202020204" pitchFamily="34" charset="0"/>
                <a:ea typeface="+mn-ea"/>
                <a:cs typeface="Arial" panose="020B0604020202020204" pitchFamily="34" charset="0"/>
              </a:rPr>
              <a:t>20.9%</a:t>
            </a:r>
          </a:p>
        </p:txBody>
      </p:sp>
      <p:sp>
        <p:nvSpPr>
          <p:cNvPr id="65" name="TextBox 64">
            <a:extLst>
              <a:ext uri="{FF2B5EF4-FFF2-40B4-BE49-F238E27FC236}">
                <a16:creationId xmlns:a16="http://schemas.microsoft.com/office/drawing/2014/main" id="{DD25FB49-36BA-A52A-38BD-E5C2A13D00AB}"/>
              </a:ext>
            </a:extLst>
          </p:cNvPr>
          <p:cNvSpPr txBox="1"/>
          <p:nvPr/>
        </p:nvSpPr>
        <p:spPr>
          <a:xfrm>
            <a:off x="9566423" y="4305150"/>
            <a:ext cx="446400" cy="211620"/>
          </a:xfrm>
          <a:prstGeom prst="rect">
            <a:avLst/>
          </a:prstGeom>
          <a:noFill/>
          <a:ln>
            <a:noFill/>
          </a:ln>
        </p:spPr>
        <p:txBody>
          <a:bodyPr wrap="square" lIns="0" tIns="0" rIns="24000" bIns="0" rtlCol="0">
            <a:no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8.5%</a:t>
            </a:r>
          </a:p>
        </p:txBody>
      </p:sp>
      <p:sp>
        <p:nvSpPr>
          <p:cNvPr id="66" name="TextBox 65">
            <a:extLst>
              <a:ext uri="{FF2B5EF4-FFF2-40B4-BE49-F238E27FC236}">
                <a16:creationId xmlns:a16="http://schemas.microsoft.com/office/drawing/2014/main" id="{AD6D26A9-B436-F41C-F555-8ACA7C0B07E9}"/>
              </a:ext>
            </a:extLst>
          </p:cNvPr>
          <p:cNvSpPr txBox="1"/>
          <p:nvPr/>
        </p:nvSpPr>
        <p:spPr>
          <a:xfrm>
            <a:off x="10698707" y="3824188"/>
            <a:ext cx="446400" cy="211620"/>
          </a:xfrm>
          <a:prstGeom prst="rect">
            <a:avLst/>
          </a:prstGeom>
          <a:noFill/>
          <a:ln>
            <a:noFill/>
          </a:ln>
        </p:spPr>
        <p:txBody>
          <a:bodyPr wrap="square" lIns="24000" tIns="0" rIns="0" bIns="0" rtlCol="0" anchor="b">
            <a:no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798FF"/>
                </a:solidFill>
                <a:effectLst/>
                <a:uLnTx/>
                <a:uFillTx/>
                <a:latin typeface="Arial" panose="020B0604020202020204" pitchFamily="34" charset="0"/>
                <a:ea typeface="+mn-ea"/>
                <a:cs typeface="Arial" panose="020B0604020202020204" pitchFamily="34" charset="0"/>
              </a:rPr>
              <a:t>15.7%</a:t>
            </a:r>
          </a:p>
        </p:txBody>
      </p:sp>
      <p:sp>
        <p:nvSpPr>
          <p:cNvPr id="67" name="TextBox 66">
            <a:extLst>
              <a:ext uri="{FF2B5EF4-FFF2-40B4-BE49-F238E27FC236}">
                <a16:creationId xmlns:a16="http://schemas.microsoft.com/office/drawing/2014/main" id="{14304738-10C7-6A5A-CA1F-30DD124326EA}"/>
              </a:ext>
            </a:extLst>
          </p:cNvPr>
          <p:cNvSpPr txBox="1"/>
          <p:nvPr/>
        </p:nvSpPr>
        <p:spPr>
          <a:xfrm>
            <a:off x="10249046" y="4374790"/>
            <a:ext cx="448216" cy="211620"/>
          </a:xfrm>
          <a:prstGeom prst="rect">
            <a:avLst/>
          </a:prstGeom>
          <a:noFill/>
          <a:ln>
            <a:noFill/>
          </a:ln>
        </p:spPr>
        <p:txBody>
          <a:bodyPr wrap="square" lIns="0" tIns="0" rIns="24000" bIns="0" rtlCol="0">
            <a:no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6.8%</a:t>
            </a:r>
          </a:p>
        </p:txBody>
      </p:sp>
      <p:sp>
        <p:nvSpPr>
          <p:cNvPr id="68" name="Freeform 1303">
            <a:extLst>
              <a:ext uri="{FF2B5EF4-FFF2-40B4-BE49-F238E27FC236}">
                <a16:creationId xmlns:a16="http://schemas.microsoft.com/office/drawing/2014/main" id="{4BFFA3E8-90EF-B3D0-C340-8489860EC9D1}"/>
              </a:ext>
            </a:extLst>
          </p:cNvPr>
          <p:cNvSpPr/>
          <p:nvPr/>
        </p:nvSpPr>
        <p:spPr>
          <a:xfrm>
            <a:off x="11382769"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Freeform 1302">
            <a:extLst>
              <a:ext uri="{FF2B5EF4-FFF2-40B4-BE49-F238E27FC236}">
                <a16:creationId xmlns:a16="http://schemas.microsoft.com/office/drawing/2014/main" id="{33CE16FF-551F-9033-362E-324E9E279A3E}"/>
              </a:ext>
            </a:extLst>
          </p:cNvPr>
          <p:cNvSpPr/>
          <p:nvPr/>
        </p:nvSpPr>
        <p:spPr>
          <a:xfrm>
            <a:off x="10016145"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0" name="Freeform 1302">
            <a:extLst>
              <a:ext uri="{FF2B5EF4-FFF2-40B4-BE49-F238E27FC236}">
                <a16:creationId xmlns:a16="http://schemas.microsoft.com/office/drawing/2014/main" id="{828A647F-DDF7-7CB2-D62A-CB3ADAA8AB79}"/>
              </a:ext>
            </a:extLst>
          </p:cNvPr>
          <p:cNvSpPr/>
          <p:nvPr/>
        </p:nvSpPr>
        <p:spPr>
          <a:xfrm>
            <a:off x="10699457"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1" name="Freeform 1303">
            <a:extLst>
              <a:ext uri="{FF2B5EF4-FFF2-40B4-BE49-F238E27FC236}">
                <a16:creationId xmlns:a16="http://schemas.microsoft.com/office/drawing/2014/main" id="{48ABE2F1-F836-1119-1069-E7E2484273F8}"/>
              </a:ext>
            </a:extLst>
          </p:cNvPr>
          <p:cNvSpPr/>
          <p:nvPr/>
        </p:nvSpPr>
        <p:spPr>
          <a:xfrm>
            <a:off x="11041113"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2" name="Freeform 1302">
            <a:extLst>
              <a:ext uri="{FF2B5EF4-FFF2-40B4-BE49-F238E27FC236}">
                <a16:creationId xmlns:a16="http://schemas.microsoft.com/office/drawing/2014/main" id="{EC966142-B227-61C3-6096-5598CE05BE75}"/>
              </a:ext>
            </a:extLst>
          </p:cNvPr>
          <p:cNvSpPr/>
          <p:nvPr/>
        </p:nvSpPr>
        <p:spPr>
          <a:xfrm>
            <a:off x="10357801" y="4569467"/>
            <a:ext cx="0" cy="540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3" name="Rectangle 276">
            <a:extLst>
              <a:ext uri="{FF2B5EF4-FFF2-40B4-BE49-F238E27FC236}">
                <a16:creationId xmlns:a16="http://schemas.microsoft.com/office/drawing/2014/main" id="{4C9C25CF-F8D8-52D3-642B-2B4D0ED12169}"/>
              </a:ext>
            </a:extLst>
          </p:cNvPr>
          <p:cNvSpPr>
            <a:spLocks noChangeArrowheads="1"/>
          </p:cNvSpPr>
          <p:nvPr/>
        </p:nvSpPr>
        <p:spPr bwMode="auto">
          <a:xfrm>
            <a:off x="11321743"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72</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4" name="Rectangle 276">
            <a:extLst>
              <a:ext uri="{FF2B5EF4-FFF2-40B4-BE49-F238E27FC236}">
                <a16:creationId xmlns:a16="http://schemas.microsoft.com/office/drawing/2014/main" id="{F42DF30A-D943-6F08-A47B-FB3A524D2537}"/>
              </a:ext>
            </a:extLst>
          </p:cNvPr>
          <p:cNvSpPr>
            <a:spLocks noChangeArrowheads="1"/>
          </p:cNvSpPr>
          <p:nvPr/>
        </p:nvSpPr>
        <p:spPr bwMode="auto">
          <a:xfrm>
            <a:off x="9954127"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48</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5" name="Rectangle 276">
            <a:extLst>
              <a:ext uri="{FF2B5EF4-FFF2-40B4-BE49-F238E27FC236}">
                <a16:creationId xmlns:a16="http://schemas.microsoft.com/office/drawing/2014/main" id="{17D7294C-8AEE-5105-E77E-C63201AA572F}"/>
              </a:ext>
            </a:extLst>
          </p:cNvPr>
          <p:cNvSpPr>
            <a:spLocks noChangeArrowheads="1"/>
          </p:cNvSpPr>
          <p:nvPr/>
        </p:nvSpPr>
        <p:spPr bwMode="auto">
          <a:xfrm>
            <a:off x="10637935"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60</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6" name="Rectangle 276">
            <a:extLst>
              <a:ext uri="{FF2B5EF4-FFF2-40B4-BE49-F238E27FC236}">
                <a16:creationId xmlns:a16="http://schemas.microsoft.com/office/drawing/2014/main" id="{5D0CF9D4-54D6-0006-1ABD-7F632D0E54B3}"/>
              </a:ext>
            </a:extLst>
          </p:cNvPr>
          <p:cNvSpPr>
            <a:spLocks noChangeArrowheads="1"/>
          </p:cNvSpPr>
          <p:nvPr/>
        </p:nvSpPr>
        <p:spPr bwMode="auto">
          <a:xfrm>
            <a:off x="10979839"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66</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7" name="Rectangle 276">
            <a:extLst>
              <a:ext uri="{FF2B5EF4-FFF2-40B4-BE49-F238E27FC236}">
                <a16:creationId xmlns:a16="http://schemas.microsoft.com/office/drawing/2014/main" id="{AFBD4B7B-BD5A-D046-B0BB-328B24B9AF1C}"/>
              </a:ext>
            </a:extLst>
          </p:cNvPr>
          <p:cNvSpPr>
            <a:spLocks noChangeArrowheads="1"/>
          </p:cNvSpPr>
          <p:nvPr/>
        </p:nvSpPr>
        <p:spPr bwMode="auto">
          <a:xfrm>
            <a:off x="10296031" y="4649507"/>
            <a:ext cx="120177" cy="1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54</a:t>
            </a: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cxnSp>
        <p:nvCxnSpPr>
          <p:cNvPr id="78" name="Straight Connector 77">
            <a:extLst>
              <a:ext uri="{FF2B5EF4-FFF2-40B4-BE49-F238E27FC236}">
                <a16:creationId xmlns:a16="http://schemas.microsoft.com/office/drawing/2014/main" id="{D4F07A5A-C09A-1461-8247-5E62F01D8B44}"/>
              </a:ext>
            </a:extLst>
          </p:cNvPr>
          <p:cNvCxnSpPr>
            <a:cxnSpLocks/>
          </p:cNvCxnSpPr>
          <p:nvPr/>
        </p:nvCxnSpPr>
        <p:spPr>
          <a:xfrm flipV="1">
            <a:off x="9331634" y="3806986"/>
            <a:ext cx="0" cy="746023"/>
          </a:xfrm>
          <a:prstGeom prst="line">
            <a:avLst/>
          </a:prstGeom>
          <a:ln w="19050" cap="sq">
            <a:solidFill>
              <a:srgbClr val="000000"/>
            </a:solidFill>
            <a:prstDash val="sysDash"/>
            <a:miter/>
          </a:ln>
        </p:spPr>
      </p:cxnSp>
      <p:sp>
        <p:nvSpPr>
          <p:cNvPr id="79" name="TextBox 78">
            <a:extLst>
              <a:ext uri="{FF2B5EF4-FFF2-40B4-BE49-F238E27FC236}">
                <a16:creationId xmlns:a16="http://schemas.microsoft.com/office/drawing/2014/main" id="{5284A71D-57CA-5005-6544-3391ACAFB60D}"/>
              </a:ext>
            </a:extLst>
          </p:cNvPr>
          <p:cNvSpPr txBox="1"/>
          <p:nvPr/>
        </p:nvSpPr>
        <p:spPr>
          <a:xfrm>
            <a:off x="9333253" y="3567540"/>
            <a:ext cx="446400" cy="213999"/>
          </a:xfrm>
          <a:prstGeom prst="rect">
            <a:avLst/>
          </a:prstGeom>
          <a:noFill/>
          <a:ln>
            <a:noFill/>
          </a:ln>
        </p:spPr>
        <p:txBody>
          <a:bodyPr wrap="square" lIns="24000" tIns="0" rIns="0" bIns="0" rtlCol="0" anchor="b">
            <a:no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798FF"/>
                </a:solidFill>
                <a:effectLst/>
                <a:uLnTx/>
                <a:uFillTx/>
                <a:latin typeface="Arial" panose="020B0604020202020204" pitchFamily="34" charset="0"/>
                <a:ea typeface="+mn-ea"/>
                <a:cs typeface="Arial" panose="020B0604020202020204" pitchFamily="34" charset="0"/>
              </a:rPr>
              <a:t>24.9%</a:t>
            </a:r>
          </a:p>
        </p:txBody>
      </p:sp>
      <p:sp>
        <p:nvSpPr>
          <p:cNvPr id="80" name="TextBox 79">
            <a:extLst>
              <a:ext uri="{FF2B5EF4-FFF2-40B4-BE49-F238E27FC236}">
                <a16:creationId xmlns:a16="http://schemas.microsoft.com/office/drawing/2014/main" id="{4EB4E93A-E60B-CB77-04CF-D731685110B7}"/>
              </a:ext>
            </a:extLst>
          </p:cNvPr>
          <p:cNvSpPr txBox="1"/>
          <p:nvPr/>
        </p:nvSpPr>
        <p:spPr>
          <a:xfrm>
            <a:off x="8882458" y="4180681"/>
            <a:ext cx="446400" cy="211620"/>
          </a:xfrm>
          <a:prstGeom prst="rect">
            <a:avLst/>
          </a:prstGeom>
          <a:noFill/>
          <a:ln>
            <a:noFill/>
          </a:ln>
        </p:spPr>
        <p:txBody>
          <a:bodyPr wrap="square" lIns="0" tIns="0" rIns="24000" bIns="0" rtlCol="0">
            <a:no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13.3%</a:t>
            </a:r>
          </a:p>
        </p:txBody>
      </p:sp>
      <p:grpSp>
        <p:nvGrpSpPr>
          <p:cNvPr id="81" name="Group 80">
            <a:extLst>
              <a:ext uri="{FF2B5EF4-FFF2-40B4-BE49-F238E27FC236}">
                <a16:creationId xmlns:a16="http://schemas.microsoft.com/office/drawing/2014/main" id="{190B5873-DA21-C686-9B89-45411D994D10}"/>
              </a:ext>
            </a:extLst>
          </p:cNvPr>
          <p:cNvGrpSpPr/>
          <p:nvPr/>
        </p:nvGrpSpPr>
        <p:grpSpPr>
          <a:xfrm>
            <a:off x="7265384" y="1449429"/>
            <a:ext cx="4216036" cy="2953460"/>
            <a:chOff x="3333751" y="5292725"/>
            <a:chExt cx="1116013" cy="781051"/>
          </a:xfrm>
        </p:grpSpPr>
        <p:sp>
          <p:nvSpPr>
            <p:cNvPr id="82" name="Freeform 1171">
              <a:extLst>
                <a:ext uri="{FF2B5EF4-FFF2-40B4-BE49-F238E27FC236}">
                  <a16:creationId xmlns:a16="http://schemas.microsoft.com/office/drawing/2014/main" id="{61308531-0E6B-31D3-23DF-AC2520FA7D8B}"/>
                </a:ext>
              </a:extLst>
            </p:cNvPr>
            <p:cNvSpPr>
              <a:spLocks/>
            </p:cNvSpPr>
            <p:nvPr/>
          </p:nvSpPr>
          <p:spPr bwMode="auto">
            <a:xfrm>
              <a:off x="3338514" y="5299075"/>
              <a:ext cx="1104900" cy="768350"/>
            </a:xfrm>
            <a:custGeom>
              <a:avLst/>
              <a:gdLst>
                <a:gd name="T0" fmla="*/ 4 w 696"/>
                <a:gd name="T1" fmla="*/ 6 h 484"/>
                <a:gd name="T2" fmla="*/ 8 w 696"/>
                <a:gd name="T3" fmla="*/ 12 h 484"/>
                <a:gd name="T4" fmla="*/ 11 w 696"/>
                <a:gd name="T5" fmla="*/ 20 h 484"/>
                <a:gd name="T6" fmla="*/ 13 w 696"/>
                <a:gd name="T7" fmla="*/ 28 h 484"/>
                <a:gd name="T8" fmla="*/ 16 w 696"/>
                <a:gd name="T9" fmla="*/ 38 h 484"/>
                <a:gd name="T10" fmla="*/ 18 w 696"/>
                <a:gd name="T11" fmla="*/ 48 h 484"/>
                <a:gd name="T12" fmla="*/ 21 w 696"/>
                <a:gd name="T13" fmla="*/ 59 h 484"/>
                <a:gd name="T14" fmla="*/ 26 w 696"/>
                <a:gd name="T15" fmla="*/ 65 h 484"/>
                <a:gd name="T16" fmla="*/ 28 w 696"/>
                <a:gd name="T17" fmla="*/ 77 h 484"/>
                <a:gd name="T18" fmla="*/ 33 w 696"/>
                <a:gd name="T19" fmla="*/ 84 h 484"/>
                <a:gd name="T20" fmla="*/ 37 w 696"/>
                <a:gd name="T21" fmla="*/ 93 h 484"/>
                <a:gd name="T22" fmla="*/ 40 w 696"/>
                <a:gd name="T23" fmla="*/ 100 h 484"/>
                <a:gd name="T24" fmla="*/ 45 w 696"/>
                <a:gd name="T25" fmla="*/ 108 h 484"/>
                <a:gd name="T26" fmla="*/ 48 w 696"/>
                <a:gd name="T27" fmla="*/ 116 h 484"/>
                <a:gd name="T28" fmla="*/ 51 w 696"/>
                <a:gd name="T29" fmla="*/ 126 h 484"/>
                <a:gd name="T30" fmla="*/ 55 w 696"/>
                <a:gd name="T31" fmla="*/ 134 h 484"/>
                <a:gd name="T32" fmla="*/ 56 w 696"/>
                <a:gd name="T33" fmla="*/ 144 h 484"/>
                <a:gd name="T34" fmla="*/ 64 w 696"/>
                <a:gd name="T35" fmla="*/ 152 h 484"/>
                <a:gd name="T36" fmla="*/ 65 w 696"/>
                <a:gd name="T37" fmla="*/ 162 h 484"/>
                <a:gd name="T38" fmla="*/ 69 w 696"/>
                <a:gd name="T39" fmla="*/ 170 h 484"/>
                <a:gd name="T40" fmla="*/ 76 w 696"/>
                <a:gd name="T41" fmla="*/ 177 h 484"/>
                <a:gd name="T42" fmla="*/ 83 w 696"/>
                <a:gd name="T43" fmla="*/ 185 h 484"/>
                <a:gd name="T44" fmla="*/ 87 w 696"/>
                <a:gd name="T45" fmla="*/ 201 h 484"/>
                <a:gd name="T46" fmla="*/ 92 w 696"/>
                <a:gd name="T47" fmla="*/ 209 h 484"/>
                <a:gd name="T48" fmla="*/ 94 w 696"/>
                <a:gd name="T49" fmla="*/ 217 h 484"/>
                <a:gd name="T50" fmla="*/ 98 w 696"/>
                <a:gd name="T51" fmla="*/ 223 h 484"/>
                <a:gd name="T52" fmla="*/ 101 w 696"/>
                <a:gd name="T53" fmla="*/ 232 h 484"/>
                <a:gd name="T54" fmla="*/ 103 w 696"/>
                <a:gd name="T55" fmla="*/ 242 h 484"/>
                <a:gd name="T56" fmla="*/ 107 w 696"/>
                <a:gd name="T57" fmla="*/ 250 h 484"/>
                <a:gd name="T58" fmla="*/ 110 w 696"/>
                <a:gd name="T59" fmla="*/ 256 h 484"/>
                <a:gd name="T60" fmla="*/ 114 w 696"/>
                <a:gd name="T61" fmla="*/ 265 h 484"/>
                <a:gd name="T62" fmla="*/ 119 w 696"/>
                <a:gd name="T63" fmla="*/ 271 h 484"/>
                <a:gd name="T64" fmla="*/ 122 w 696"/>
                <a:gd name="T65" fmla="*/ 280 h 484"/>
                <a:gd name="T66" fmla="*/ 127 w 696"/>
                <a:gd name="T67" fmla="*/ 288 h 484"/>
                <a:gd name="T68" fmla="*/ 133 w 696"/>
                <a:gd name="T69" fmla="*/ 297 h 484"/>
                <a:gd name="T70" fmla="*/ 139 w 696"/>
                <a:gd name="T71" fmla="*/ 303 h 484"/>
                <a:gd name="T72" fmla="*/ 144 w 696"/>
                <a:gd name="T73" fmla="*/ 311 h 484"/>
                <a:gd name="T74" fmla="*/ 152 w 696"/>
                <a:gd name="T75" fmla="*/ 317 h 484"/>
                <a:gd name="T76" fmla="*/ 160 w 696"/>
                <a:gd name="T77" fmla="*/ 331 h 484"/>
                <a:gd name="T78" fmla="*/ 168 w 696"/>
                <a:gd name="T79" fmla="*/ 337 h 484"/>
                <a:gd name="T80" fmla="*/ 174 w 696"/>
                <a:gd name="T81" fmla="*/ 346 h 484"/>
                <a:gd name="T82" fmla="*/ 184 w 696"/>
                <a:gd name="T83" fmla="*/ 352 h 484"/>
                <a:gd name="T84" fmla="*/ 190 w 696"/>
                <a:gd name="T85" fmla="*/ 364 h 484"/>
                <a:gd name="T86" fmla="*/ 199 w 696"/>
                <a:gd name="T87" fmla="*/ 371 h 484"/>
                <a:gd name="T88" fmla="*/ 211 w 696"/>
                <a:gd name="T89" fmla="*/ 384 h 484"/>
                <a:gd name="T90" fmla="*/ 216 w 696"/>
                <a:gd name="T91" fmla="*/ 390 h 484"/>
                <a:gd name="T92" fmla="*/ 227 w 696"/>
                <a:gd name="T93" fmla="*/ 400 h 484"/>
                <a:gd name="T94" fmla="*/ 237 w 696"/>
                <a:gd name="T95" fmla="*/ 408 h 484"/>
                <a:gd name="T96" fmla="*/ 241 w 696"/>
                <a:gd name="T97" fmla="*/ 417 h 484"/>
                <a:gd name="T98" fmla="*/ 268 w 696"/>
                <a:gd name="T99" fmla="*/ 424 h 484"/>
                <a:gd name="T100" fmla="*/ 282 w 696"/>
                <a:gd name="T101" fmla="*/ 433 h 484"/>
                <a:gd name="T102" fmla="*/ 315 w 696"/>
                <a:gd name="T103" fmla="*/ 439 h 484"/>
                <a:gd name="T104" fmla="*/ 345 w 696"/>
                <a:gd name="T105" fmla="*/ 449 h 484"/>
                <a:gd name="T106" fmla="*/ 369 w 696"/>
                <a:gd name="T107" fmla="*/ 457 h 484"/>
                <a:gd name="T108" fmla="*/ 395 w 696"/>
                <a:gd name="T109" fmla="*/ 465 h 484"/>
                <a:gd name="T110" fmla="*/ 461 w 696"/>
                <a:gd name="T111" fmla="*/ 472 h 484"/>
                <a:gd name="T112" fmla="*/ 536 w 696"/>
                <a:gd name="T113" fmla="*/ 48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6" h="484">
                  <a:moveTo>
                    <a:pt x="0" y="0"/>
                  </a:moveTo>
                  <a:lnTo>
                    <a:pt x="1" y="0"/>
                  </a:lnTo>
                  <a:lnTo>
                    <a:pt x="1" y="2"/>
                  </a:lnTo>
                  <a:lnTo>
                    <a:pt x="2" y="2"/>
                  </a:lnTo>
                  <a:lnTo>
                    <a:pt x="2" y="3"/>
                  </a:lnTo>
                  <a:lnTo>
                    <a:pt x="3" y="3"/>
                  </a:lnTo>
                  <a:lnTo>
                    <a:pt x="3" y="5"/>
                  </a:lnTo>
                  <a:lnTo>
                    <a:pt x="4" y="5"/>
                  </a:lnTo>
                  <a:lnTo>
                    <a:pt x="4" y="6"/>
                  </a:lnTo>
                  <a:lnTo>
                    <a:pt x="5" y="6"/>
                  </a:lnTo>
                  <a:lnTo>
                    <a:pt x="5" y="7"/>
                  </a:lnTo>
                  <a:lnTo>
                    <a:pt x="6" y="7"/>
                  </a:lnTo>
                  <a:lnTo>
                    <a:pt x="6" y="9"/>
                  </a:lnTo>
                  <a:lnTo>
                    <a:pt x="7" y="9"/>
                  </a:lnTo>
                  <a:lnTo>
                    <a:pt x="7" y="11"/>
                  </a:lnTo>
                  <a:lnTo>
                    <a:pt x="8" y="11"/>
                  </a:lnTo>
                  <a:lnTo>
                    <a:pt x="8" y="12"/>
                  </a:lnTo>
                  <a:lnTo>
                    <a:pt x="8" y="12"/>
                  </a:lnTo>
                  <a:lnTo>
                    <a:pt x="8" y="14"/>
                  </a:lnTo>
                  <a:lnTo>
                    <a:pt x="8" y="14"/>
                  </a:lnTo>
                  <a:lnTo>
                    <a:pt x="8" y="15"/>
                  </a:lnTo>
                  <a:lnTo>
                    <a:pt x="10" y="15"/>
                  </a:lnTo>
                  <a:lnTo>
                    <a:pt x="10" y="17"/>
                  </a:lnTo>
                  <a:lnTo>
                    <a:pt x="11" y="17"/>
                  </a:lnTo>
                  <a:lnTo>
                    <a:pt x="11" y="19"/>
                  </a:lnTo>
                  <a:lnTo>
                    <a:pt x="11" y="19"/>
                  </a:lnTo>
                  <a:lnTo>
                    <a:pt x="11" y="20"/>
                  </a:lnTo>
                  <a:lnTo>
                    <a:pt x="11" y="20"/>
                  </a:lnTo>
                  <a:lnTo>
                    <a:pt x="11" y="21"/>
                  </a:lnTo>
                  <a:lnTo>
                    <a:pt x="12" y="21"/>
                  </a:lnTo>
                  <a:lnTo>
                    <a:pt x="12" y="24"/>
                  </a:lnTo>
                  <a:lnTo>
                    <a:pt x="12" y="24"/>
                  </a:lnTo>
                  <a:lnTo>
                    <a:pt x="12" y="26"/>
                  </a:lnTo>
                  <a:lnTo>
                    <a:pt x="12" y="26"/>
                  </a:lnTo>
                  <a:lnTo>
                    <a:pt x="12" y="28"/>
                  </a:lnTo>
                  <a:lnTo>
                    <a:pt x="13" y="28"/>
                  </a:lnTo>
                  <a:lnTo>
                    <a:pt x="13" y="29"/>
                  </a:lnTo>
                  <a:lnTo>
                    <a:pt x="13" y="29"/>
                  </a:lnTo>
                  <a:lnTo>
                    <a:pt x="13" y="31"/>
                  </a:lnTo>
                  <a:lnTo>
                    <a:pt x="13" y="31"/>
                  </a:lnTo>
                  <a:lnTo>
                    <a:pt x="13" y="34"/>
                  </a:lnTo>
                  <a:lnTo>
                    <a:pt x="15" y="34"/>
                  </a:lnTo>
                  <a:lnTo>
                    <a:pt x="15" y="36"/>
                  </a:lnTo>
                  <a:lnTo>
                    <a:pt x="16" y="36"/>
                  </a:lnTo>
                  <a:lnTo>
                    <a:pt x="16" y="38"/>
                  </a:lnTo>
                  <a:lnTo>
                    <a:pt x="18" y="38"/>
                  </a:lnTo>
                  <a:lnTo>
                    <a:pt x="18" y="40"/>
                  </a:lnTo>
                  <a:lnTo>
                    <a:pt x="18" y="40"/>
                  </a:lnTo>
                  <a:lnTo>
                    <a:pt x="18" y="42"/>
                  </a:lnTo>
                  <a:lnTo>
                    <a:pt x="18" y="42"/>
                  </a:lnTo>
                  <a:lnTo>
                    <a:pt x="18" y="45"/>
                  </a:lnTo>
                  <a:lnTo>
                    <a:pt x="18" y="45"/>
                  </a:lnTo>
                  <a:lnTo>
                    <a:pt x="18" y="48"/>
                  </a:lnTo>
                  <a:lnTo>
                    <a:pt x="18" y="48"/>
                  </a:lnTo>
                  <a:lnTo>
                    <a:pt x="18" y="49"/>
                  </a:lnTo>
                  <a:lnTo>
                    <a:pt x="19" y="49"/>
                  </a:lnTo>
                  <a:lnTo>
                    <a:pt x="19" y="53"/>
                  </a:lnTo>
                  <a:lnTo>
                    <a:pt x="20" y="53"/>
                  </a:lnTo>
                  <a:lnTo>
                    <a:pt x="20" y="54"/>
                  </a:lnTo>
                  <a:lnTo>
                    <a:pt x="20" y="54"/>
                  </a:lnTo>
                  <a:lnTo>
                    <a:pt x="20" y="55"/>
                  </a:lnTo>
                  <a:lnTo>
                    <a:pt x="21" y="55"/>
                  </a:lnTo>
                  <a:lnTo>
                    <a:pt x="21" y="59"/>
                  </a:lnTo>
                  <a:lnTo>
                    <a:pt x="21" y="59"/>
                  </a:lnTo>
                  <a:lnTo>
                    <a:pt x="21" y="60"/>
                  </a:lnTo>
                  <a:lnTo>
                    <a:pt x="23" y="60"/>
                  </a:lnTo>
                  <a:lnTo>
                    <a:pt x="23" y="62"/>
                  </a:lnTo>
                  <a:lnTo>
                    <a:pt x="25" y="62"/>
                  </a:lnTo>
                  <a:lnTo>
                    <a:pt x="25" y="63"/>
                  </a:lnTo>
                  <a:lnTo>
                    <a:pt x="26" y="63"/>
                  </a:lnTo>
                  <a:lnTo>
                    <a:pt x="26" y="65"/>
                  </a:lnTo>
                  <a:lnTo>
                    <a:pt x="26" y="65"/>
                  </a:lnTo>
                  <a:lnTo>
                    <a:pt x="26" y="68"/>
                  </a:lnTo>
                  <a:lnTo>
                    <a:pt x="27" y="68"/>
                  </a:lnTo>
                  <a:lnTo>
                    <a:pt x="27" y="69"/>
                  </a:lnTo>
                  <a:lnTo>
                    <a:pt x="27" y="69"/>
                  </a:lnTo>
                  <a:lnTo>
                    <a:pt x="27" y="71"/>
                  </a:lnTo>
                  <a:lnTo>
                    <a:pt x="28" y="71"/>
                  </a:lnTo>
                  <a:lnTo>
                    <a:pt x="28" y="74"/>
                  </a:lnTo>
                  <a:lnTo>
                    <a:pt x="28" y="74"/>
                  </a:lnTo>
                  <a:lnTo>
                    <a:pt x="28" y="77"/>
                  </a:lnTo>
                  <a:lnTo>
                    <a:pt x="30" y="77"/>
                  </a:lnTo>
                  <a:lnTo>
                    <a:pt x="30" y="79"/>
                  </a:lnTo>
                  <a:lnTo>
                    <a:pt x="31" y="79"/>
                  </a:lnTo>
                  <a:lnTo>
                    <a:pt x="31" y="80"/>
                  </a:lnTo>
                  <a:lnTo>
                    <a:pt x="32" y="80"/>
                  </a:lnTo>
                  <a:lnTo>
                    <a:pt x="32" y="82"/>
                  </a:lnTo>
                  <a:lnTo>
                    <a:pt x="32" y="82"/>
                  </a:lnTo>
                  <a:lnTo>
                    <a:pt x="32" y="84"/>
                  </a:lnTo>
                  <a:lnTo>
                    <a:pt x="33" y="84"/>
                  </a:lnTo>
                  <a:lnTo>
                    <a:pt x="33" y="85"/>
                  </a:lnTo>
                  <a:lnTo>
                    <a:pt x="35" y="85"/>
                  </a:lnTo>
                  <a:lnTo>
                    <a:pt x="35" y="88"/>
                  </a:lnTo>
                  <a:lnTo>
                    <a:pt x="36" y="88"/>
                  </a:lnTo>
                  <a:lnTo>
                    <a:pt x="36" y="89"/>
                  </a:lnTo>
                  <a:lnTo>
                    <a:pt x="36" y="89"/>
                  </a:lnTo>
                  <a:lnTo>
                    <a:pt x="36" y="91"/>
                  </a:lnTo>
                  <a:lnTo>
                    <a:pt x="37" y="91"/>
                  </a:lnTo>
                  <a:lnTo>
                    <a:pt x="37" y="93"/>
                  </a:lnTo>
                  <a:lnTo>
                    <a:pt x="37" y="93"/>
                  </a:lnTo>
                  <a:lnTo>
                    <a:pt x="37" y="94"/>
                  </a:lnTo>
                  <a:lnTo>
                    <a:pt x="38" y="94"/>
                  </a:lnTo>
                  <a:lnTo>
                    <a:pt x="38" y="97"/>
                  </a:lnTo>
                  <a:lnTo>
                    <a:pt x="38" y="97"/>
                  </a:lnTo>
                  <a:lnTo>
                    <a:pt x="38" y="99"/>
                  </a:lnTo>
                  <a:lnTo>
                    <a:pt x="39" y="99"/>
                  </a:lnTo>
                  <a:lnTo>
                    <a:pt x="39" y="100"/>
                  </a:lnTo>
                  <a:lnTo>
                    <a:pt x="40" y="100"/>
                  </a:lnTo>
                  <a:lnTo>
                    <a:pt x="40" y="102"/>
                  </a:lnTo>
                  <a:lnTo>
                    <a:pt x="42" y="102"/>
                  </a:lnTo>
                  <a:lnTo>
                    <a:pt x="42" y="103"/>
                  </a:lnTo>
                  <a:lnTo>
                    <a:pt x="43" y="103"/>
                  </a:lnTo>
                  <a:lnTo>
                    <a:pt x="43" y="105"/>
                  </a:lnTo>
                  <a:lnTo>
                    <a:pt x="44" y="105"/>
                  </a:lnTo>
                  <a:lnTo>
                    <a:pt x="44" y="107"/>
                  </a:lnTo>
                  <a:lnTo>
                    <a:pt x="45" y="107"/>
                  </a:lnTo>
                  <a:lnTo>
                    <a:pt x="45" y="108"/>
                  </a:lnTo>
                  <a:lnTo>
                    <a:pt x="45" y="108"/>
                  </a:lnTo>
                  <a:lnTo>
                    <a:pt x="45" y="110"/>
                  </a:lnTo>
                  <a:lnTo>
                    <a:pt x="46" y="110"/>
                  </a:lnTo>
                  <a:lnTo>
                    <a:pt x="46" y="111"/>
                  </a:lnTo>
                  <a:lnTo>
                    <a:pt x="47" y="111"/>
                  </a:lnTo>
                  <a:lnTo>
                    <a:pt x="47" y="113"/>
                  </a:lnTo>
                  <a:lnTo>
                    <a:pt x="47" y="113"/>
                  </a:lnTo>
                  <a:lnTo>
                    <a:pt x="47" y="116"/>
                  </a:lnTo>
                  <a:lnTo>
                    <a:pt x="48" y="116"/>
                  </a:lnTo>
                  <a:lnTo>
                    <a:pt x="48" y="117"/>
                  </a:lnTo>
                  <a:lnTo>
                    <a:pt x="49" y="117"/>
                  </a:lnTo>
                  <a:lnTo>
                    <a:pt x="49" y="120"/>
                  </a:lnTo>
                  <a:lnTo>
                    <a:pt x="49" y="120"/>
                  </a:lnTo>
                  <a:lnTo>
                    <a:pt x="49" y="121"/>
                  </a:lnTo>
                  <a:lnTo>
                    <a:pt x="50" y="121"/>
                  </a:lnTo>
                  <a:lnTo>
                    <a:pt x="50" y="122"/>
                  </a:lnTo>
                  <a:lnTo>
                    <a:pt x="51" y="122"/>
                  </a:lnTo>
                  <a:lnTo>
                    <a:pt x="51" y="126"/>
                  </a:lnTo>
                  <a:lnTo>
                    <a:pt x="52" y="126"/>
                  </a:lnTo>
                  <a:lnTo>
                    <a:pt x="52" y="127"/>
                  </a:lnTo>
                  <a:lnTo>
                    <a:pt x="52" y="127"/>
                  </a:lnTo>
                  <a:lnTo>
                    <a:pt x="52" y="129"/>
                  </a:lnTo>
                  <a:lnTo>
                    <a:pt x="54" y="129"/>
                  </a:lnTo>
                  <a:lnTo>
                    <a:pt x="54" y="130"/>
                  </a:lnTo>
                  <a:lnTo>
                    <a:pt x="54" y="130"/>
                  </a:lnTo>
                  <a:lnTo>
                    <a:pt x="54" y="134"/>
                  </a:lnTo>
                  <a:lnTo>
                    <a:pt x="55" y="134"/>
                  </a:lnTo>
                  <a:lnTo>
                    <a:pt x="55" y="135"/>
                  </a:lnTo>
                  <a:lnTo>
                    <a:pt x="55" y="135"/>
                  </a:lnTo>
                  <a:lnTo>
                    <a:pt x="55" y="138"/>
                  </a:lnTo>
                  <a:lnTo>
                    <a:pt x="55" y="138"/>
                  </a:lnTo>
                  <a:lnTo>
                    <a:pt x="55" y="140"/>
                  </a:lnTo>
                  <a:lnTo>
                    <a:pt x="56" y="140"/>
                  </a:lnTo>
                  <a:lnTo>
                    <a:pt x="56" y="141"/>
                  </a:lnTo>
                  <a:lnTo>
                    <a:pt x="56" y="141"/>
                  </a:lnTo>
                  <a:lnTo>
                    <a:pt x="56" y="144"/>
                  </a:lnTo>
                  <a:lnTo>
                    <a:pt x="57" y="144"/>
                  </a:lnTo>
                  <a:lnTo>
                    <a:pt x="57" y="146"/>
                  </a:lnTo>
                  <a:lnTo>
                    <a:pt x="58" y="146"/>
                  </a:lnTo>
                  <a:lnTo>
                    <a:pt x="58" y="148"/>
                  </a:lnTo>
                  <a:lnTo>
                    <a:pt x="60" y="148"/>
                  </a:lnTo>
                  <a:lnTo>
                    <a:pt x="60" y="149"/>
                  </a:lnTo>
                  <a:lnTo>
                    <a:pt x="61" y="149"/>
                  </a:lnTo>
                  <a:lnTo>
                    <a:pt x="61" y="152"/>
                  </a:lnTo>
                  <a:lnTo>
                    <a:pt x="64" y="152"/>
                  </a:lnTo>
                  <a:lnTo>
                    <a:pt x="64" y="156"/>
                  </a:lnTo>
                  <a:lnTo>
                    <a:pt x="64" y="156"/>
                  </a:lnTo>
                  <a:lnTo>
                    <a:pt x="64" y="157"/>
                  </a:lnTo>
                  <a:lnTo>
                    <a:pt x="64" y="157"/>
                  </a:lnTo>
                  <a:lnTo>
                    <a:pt x="64" y="158"/>
                  </a:lnTo>
                  <a:lnTo>
                    <a:pt x="65" y="158"/>
                  </a:lnTo>
                  <a:lnTo>
                    <a:pt x="65" y="160"/>
                  </a:lnTo>
                  <a:lnTo>
                    <a:pt x="65" y="160"/>
                  </a:lnTo>
                  <a:lnTo>
                    <a:pt x="65" y="162"/>
                  </a:lnTo>
                  <a:lnTo>
                    <a:pt x="66" y="162"/>
                  </a:lnTo>
                  <a:lnTo>
                    <a:pt x="66" y="163"/>
                  </a:lnTo>
                  <a:lnTo>
                    <a:pt x="66" y="163"/>
                  </a:lnTo>
                  <a:lnTo>
                    <a:pt x="66" y="165"/>
                  </a:lnTo>
                  <a:lnTo>
                    <a:pt x="68" y="165"/>
                  </a:lnTo>
                  <a:lnTo>
                    <a:pt x="68" y="167"/>
                  </a:lnTo>
                  <a:lnTo>
                    <a:pt x="68" y="167"/>
                  </a:lnTo>
                  <a:lnTo>
                    <a:pt x="68" y="170"/>
                  </a:lnTo>
                  <a:lnTo>
                    <a:pt x="69" y="170"/>
                  </a:lnTo>
                  <a:lnTo>
                    <a:pt x="69" y="171"/>
                  </a:lnTo>
                  <a:lnTo>
                    <a:pt x="71" y="171"/>
                  </a:lnTo>
                  <a:lnTo>
                    <a:pt x="71" y="172"/>
                  </a:lnTo>
                  <a:lnTo>
                    <a:pt x="71" y="172"/>
                  </a:lnTo>
                  <a:lnTo>
                    <a:pt x="71" y="175"/>
                  </a:lnTo>
                  <a:lnTo>
                    <a:pt x="73" y="175"/>
                  </a:lnTo>
                  <a:lnTo>
                    <a:pt x="73" y="176"/>
                  </a:lnTo>
                  <a:lnTo>
                    <a:pt x="76" y="176"/>
                  </a:lnTo>
                  <a:lnTo>
                    <a:pt x="76" y="177"/>
                  </a:lnTo>
                  <a:lnTo>
                    <a:pt x="78" y="177"/>
                  </a:lnTo>
                  <a:lnTo>
                    <a:pt x="78" y="179"/>
                  </a:lnTo>
                  <a:lnTo>
                    <a:pt x="79" y="179"/>
                  </a:lnTo>
                  <a:lnTo>
                    <a:pt x="79" y="182"/>
                  </a:lnTo>
                  <a:lnTo>
                    <a:pt x="82" y="182"/>
                  </a:lnTo>
                  <a:lnTo>
                    <a:pt x="82" y="184"/>
                  </a:lnTo>
                  <a:lnTo>
                    <a:pt x="82" y="184"/>
                  </a:lnTo>
                  <a:lnTo>
                    <a:pt x="82" y="185"/>
                  </a:lnTo>
                  <a:lnTo>
                    <a:pt x="83" y="185"/>
                  </a:lnTo>
                  <a:lnTo>
                    <a:pt x="83" y="189"/>
                  </a:lnTo>
                  <a:lnTo>
                    <a:pt x="84" y="189"/>
                  </a:lnTo>
                  <a:lnTo>
                    <a:pt x="84" y="191"/>
                  </a:lnTo>
                  <a:lnTo>
                    <a:pt x="85" y="191"/>
                  </a:lnTo>
                  <a:lnTo>
                    <a:pt x="85" y="196"/>
                  </a:lnTo>
                  <a:lnTo>
                    <a:pt x="85" y="196"/>
                  </a:lnTo>
                  <a:lnTo>
                    <a:pt x="85" y="198"/>
                  </a:lnTo>
                  <a:lnTo>
                    <a:pt x="87" y="198"/>
                  </a:lnTo>
                  <a:lnTo>
                    <a:pt x="87" y="201"/>
                  </a:lnTo>
                  <a:lnTo>
                    <a:pt x="88" y="201"/>
                  </a:lnTo>
                  <a:lnTo>
                    <a:pt x="88" y="203"/>
                  </a:lnTo>
                  <a:lnTo>
                    <a:pt x="89" y="203"/>
                  </a:lnTo>
                  <a:lnTo>
                    <a:pt x="89" y="204"/>
                  </a:lnTo>
                  <a:lnTo>
                    <a:pt x="89" y="204"/>
                  </a:lnTo>
                  <a:lnTo>
                    <a:pt x="89" y="206"/>
                  </a:lnTo>
                  <a:lnTo>
                    <a:pt x="91" y="206"/>
                  </a:lnTo>
                  <a:lnTo>
                    <a:pt x="91" y="209"/>
                  </a:lnTo>
                  <a:lnTo>
                    <a:pt x="92" y="209"/>
                  </a:lnTo>
                  <a:lnTo>
                    <a:pt x="92" y="211"/>
                  </a:lnTo>
                  <a:lnTo>
                    <a:pt x="92" y="211"/>
                  </a:lnTo>
                  <a:lnTo>
                    <a:pt x="92" y="212"/>
                  </a:lnTo>
                  <a:lnTo>
                    <a:pt x="92" y="212"/>
                  </a:lnTo>
                  <a:lnTo>
                    <a:pt x="92" y="214"/>
                  </a:lnTo>
                  <a:lnTo>
                    <a:pt x="93" y="214"/>
                  </a:lnTo>
                  <a:lnTo>
                    <a:pt x="93" y="215"/>
                  </a:lnTo>
                  <a:lnTo>
                    <a:pt x="94" y="215"/>
                  </a:lnTo>
                  <a:lnTo>
                    <a:pt x="94" y="217"/>
                  </a:lnTo>
                  <a:lnTo>
                    <a:pt x="94" y="217"/>
                  </a:lnTo>
                  <a:lnTo>
                    <a:pt x="94" y="218"/>
                  </a:lnTo>
                  <a:lnTo>
                    <a:pt x="96" y="218"/>
                  </a:lnTo>
                  <a:lnTo>
                    <a:pt x="96" y="220"/>
                  </a:lnTo>
                  <a:lnTo>
                    <a:pt x="96" y="220"/>
                  </a:lnTo>
                  <a:lnTo>
                    <a:pt x="96" y="222"/>
                  </a:lnTo>
                  <a:lnTo>
                    <a:pt x="97" y="222"/>
                  </a:lnTo>
                  <a:lnTo>
                    <a:pt x="97" y="223"/>
                  </a:lnTo>
                  <a:lnTo>
                    <a:pt x="98" y="223"/>
                  </a:lnTo>
                  <a:lnTo>
                    <a:pt x="98" y="226"/>
                  </a:lnTo>
                  <a:lnTo>
                    <a:pt x="99" y="226"/>
                  </a:lnTo>
                  <a:lnTo>
                    <a:pt x="99" y="228"/>
                  </a:lnTo>
                  <a:lnTo>
                    <a:pt x="100" y="228"/>
                  </a:lnTo>
                  <a:lnTo>
                    <a:pt x="100" y="230"/>
                  </a:lnTo>
                  <a:lnTo>
                    <a:pt x="100" y="230"/>
                  </a:lnTo>
                  <a:lnTo>
                    <a:pt x="100" y="231"/>
                  </a:lnTo>
                  <a:lnTo>
                    <a:pt x="101" y="231"/>
                  </a:lnTo>
                  <a:lnTo>
                    <a:pt x="101" y="232"/>
                  </a:lnTo>
                  <a:lnTo>
                    <a:pt x="101" y="232"/>
                  </a:lnTo>
                  <a:lnTo>
                    <a:pt x="101" y="237"/>
                  </a:lnTo>
                  <a:lnTo>
                    <a:pt x="101" y="237"/>
                  </a:lnTo>
                  <a:lnTo>
                    <a:pt x="101" y="239"/>
                  </a:lnTo>
                  <a:lnTo>
                    <a:pt x="102" y="239"/>
                  </a:lnTo>
                  <a:lnTo>
                    <a:pt x="102" y="241"/>
                  </a:lnTo>
                  <a:lnTo>
                    <a:pt x="103" y="241"/>
                  </a:lnTo>
                  <a:lnTo>
                    <a:pt x="103" y="242"/>
                  </a:lnTo>
                  <a:lnTo>
                    <a:pt x="103" y="242"/>
                  </a:lnTo>
                  <a:lnTo>
                    <a:pt x="103" y="244"/>
                  </a:lnTo>
                  <a:lnTo>
                    <a:pt x="104" y="244"/>
                  </a:lnTo>
                  <a:lnTo>
                    <a:pt x="104" y="245"/>
                  </a:lnTo>
                  <a:lnTo>
                    <a:pt x="104" y="245"/>
                  </a:lnTo>
                  <a:lnTo>
                    <a:pt x="104" y="247"/>
                  </a:lnTo>
                  <a:lnTo>
                    <a:pt x="106" y="247"/>
                  </a:lnTo>
                  <a:lnTo>
                    <a:pt x="106" y="249"/>
                  </a:lnTo>
                  <a:lnTo>
                    <a:pt x="107" y="249"/>
                  </a:lnTo>
                  <a:lnTo>
                    <a:pt x="107" y="250"/>
                  </a:lnTo>
                  <a:lnTo>
                    <a:pt x="108" y="250"/>
                  </a:lnTo>
                  <a:lnTo>
                    <a:pt x="108" y="252"/>
                  </a:lnTo>
                  <a:lnTo>
                    <a:pt x="108" y="252"/>
                  </a:lnTo>
                  <a:lnTo>
                    <a:pt x="108" y="254"/>
                  </a:lnTo>
                  <a:lnTo>
                    <a:pt x="109" y="254"/>
                  </a:lnTo>
                  <a:lnTo>
                    <a:pt x="109" y="255"/>
                  </a:lnTo>
                  <a:lnTo>
                    <a:pt x="109" y="255"/>
                  </a:lnTo>
                  <a:lnTo>
                    <a:pt x="109" y="256"/>
                  </a:lnTo>
                  <a:lnTo>
                    <a:pt x="110" y="256"/>
                  </a:lnTo>
                  <a:lnTo>
                    <a:pt x="110" y="258"/>
                  </a:lnTo>
                  <a:lnTo>
                    <a:pt x="111" y="258"/>
                  </a:lnTo>
                  <a:lnTo>
                    <a:pt x="111" y="260"/>
                  </a:lnTo>
                  <a:lnTo>
                    <a:pt x="112" y="260"/>
                  </a:lnTo>
                  <a:lnTo>
                    <a:pt x="112" y="261"/>
                  </a:lnTo>
                  <a:lnTo>
                    <a:pt x="112" y="261"/>
                  </a:lnTo>
                  <a:lnTo>
                    <a:pt x="112" y="263"/>
                  </a:lnTo>
                  <a:lnTo>
                    <a:pt x="114" y="263"/>
                  </a:lnTo>
                  <a:lnTo>
                    <a:pt x="114" y="265"/>
                  </a:lnTo>
                  <a:lnTo>
                    <a:pt x="115" y="265"/>
                  </a:lnTo>
                  <a:lnTo>
                    <a:pt x="115" y="266"/>
                  </a:lnTo>
                  <a:lnTo>
                    <a:pt x="116" y="266"/>
                  </a:lnTo>
                  <a:lnTo>
                    <a:pt x="116" y="268"/>
                  </a:lnTo>
                  <a:lnTo>
                    <a:pt x="116" y="268"/>
                  </a:lnTo>
                  <a:lnTo>
                    <a:pt x="116" y="269"/>
                  </a:lnTo>
                  <a:lnTo>
                    <a:pt x="117" y="269"/>
                  </a:lnTo>
                  <a:lnTo>
                    <a:pt x="117" y="271"/>
                  </a:lnTo>
                  <a:lnTo>
                    <a:pt x="119" y="271"/>
                  </a:lnTo>
                  <a:lnTo>
                    <a:pt x="119" y="273"/>
                  </a:lnTo>
                  <a:lnTo>
                    <a:pt x="120" y="273"/>
                  </a:lnTo>
                  <a:lnTo>
                    <a:pt x="120" y="274"/>
                  </a:lnTo>
                  <a:lnTo>
                    <a:pt x="120" y="274"/>
                  </a:lnTo>
                  <a:lnTo>
                    <a:pt x="120" y="278"/>
                  </a:lnTo>
                  <a:lnTo>
                    <a:pt x="121" y="278"/>
                  </a:lnTo>
                  <a:lnTo>
                    <a:pt x="121" y="279"/>
                  </a:lnTo>
                  <a:lnTo>
                    <a:pt x="122" y="279"/>
                  </a:lnTo>
                  <a:lnTo>
                    <a:pt x="122" y="280"/>
                  </a:lnTo>
                  <a:lnTo>
                    <a:pt x="123" y="280"/>
                  </a:lnTo>
                  <a:lnTo>
                    <a:pt x="123" y="282"/>
                  </a:lnTo>
                  <a:lnTo>
                    <a:pt x="124" y="282"/>
                  </a:lnTo>
                  <a:lnTo>
                    <a:pt x="124" y="284"/>
                  </a:lnTo>
                  <a:lnTo>
                    <a:pt x="125" y="284"/>
                  </a:lnTo>
                  <a:lnTo>
                    <a:pt x="125" y="287"/>
                  </a:lnTo>
                  <a:lnTo>
                    <a:pt x="126" y="287"/>
                  </a:lnTo>
                  <a:lnTo>
                    <a:pt x="126" y="288"/>
                  </a:lnTo>
                  <a:lnTo>
                    <a:pt x="127" y="288"/>
                  </a:lnTo>
                  <a:lnTo>
                    <a:pt x="127" y="290"/>
                  </a:lnTo>
                  <a:lnTo>
                    <a:pt x="128" y="290"/>
                  </a:lnTo>
                  <a:lnTo>
                    <a:pt x="128" y="292"/>
                  </a:lnTo>
                  <a:lnTo>
                    <a:pt x="129" y="292"/>
                  </a:lnTo>
                  <a:lnTo>
                    <a:pt x="129" y="293"/>
                  </a:lnTo>
                  <a:lnTo>
                    <a:pt x="130" y="293"/>
                  </a:lnTo>
                  <a:lnTo>
                    <a:pt x="130" y="294"/>
                  </a:lnTo>
                  <a:lnTo>
                    <a:pt x="133" y="294"/>
                  </a:lnTo>
                  <a:lnTo>
                    <a:pt x="133" y="297"/>
                  </a:lnTo>
                  <a:lnTo>
                    <a:pt x="133" y="297"/>
                  </a:lnTo>
                  <a:lnTo>
                    <a:pt x="133" y="298"/>
                  </a:lnTo>
                  <a:lnTo>
                    <a:pt x="134" y="298"/>
                  </a:lnTo>
                  <a:lnTo>
                    <a:pt x="134" y="299"/>
                  </a:lnTo>
                  <a:lnTo>
                    <a:pt x="134" y="299"/>
                  </a:lnTo>
                  <a:lnTo>
                    <a:pt x="134" y="301"/>
                  </a:lnTo>
                  <a:lnTo>
                    <a:pt x="136" y="301"/>
                  </a:lnTo>
                  <a:lnTo>
                    <a:pt x="136" y="303"/>
                  </a:lnTo>
                  <a:lnTo>
                    <a:pt x="139" y="303"/>
                  </a:lnTo>
                  <a:lnTo>
                    <a:pt x="139" y="304"/>
                  </a:lnTo>
                  <a:lnTo>
                    <a:pt x="140" y="304"/>
                  </a:lnTo>
                  <a:lnTo>
                    <a:pt x="140" y="306"/>
                  </a:lnTo>
                  <a:lnTo>
                    <a:pt x="142" y="306"/>
                  </a:lnTo>
                  <a:lnTo>
                    <a:pt x="142" y="307"/>
                  </a:lnTo>
                  <a:lnTo>
                    <a:pt x="144" y="307"/>
                  </a:lnTo>
                  <a:lnTo>
                    <a:pt x="144" y="309"/>
                  </a:lnTo>
                  <a:lnTo>
                    <a:pt x="144" y="309"/>
                  </a:lnTo>
                  <a:lnTo>
                    <a:pt x="144" y="311"/>
                  </a:lnTo>
                  <a:lnTo>
                    <a:pt x="145" y="311"/>
                  </a:lnTo>
                  <a:lnTo>
                    <a:pt x="145" y="312"/>
                  </a:lnTo>
                  <a:lnTo>
                    <a:pt x="145" y="312"/>
                  </a:lnTo>
                  <a:lnTo>
                    <a:pt x="145" y="314"/>
                  </a:lnTo>
                  <a:lnTo>
                    <a:pt x="148" y="314"/>
                  </a:lnTo>
                  <a:lnTo>
                    <a:pt x="148" y="316"/>
                  </a:lnTo>
                  <a:lnTo>
                    <a:pt x="152" y="316"/>
                  </a:lnTo>
                  <a:lnTo>
                    <a:pt x="152" y="317"/>
                  </a:lnTo>
                  <a:lnTo>
                    <a:pt x="152" y="317"/>
                  </a:lnTo>
                  <a:lnTo>
                    <a:pt x="152" y="318"/>
                  </a:lnTo>
                  <a:lnTo>
                    <a:pt x="152" y="318"/>
                  </a:lnTo>
                  <a:lnTo>
                    <a:pt x="152" y="321"/>
                  </a:lnTo>
                  <a:lnTo>
                    <a:pt x="155" y="321"/>
                  </a:lnTo>
                  <a:lnTo>
                    <a:pt x="155" y="327"/>
                  </a:lnTo>
                  <a:lnTo>
                    <a:pt x="157" y="327"/>
                  </a:lnTo>
                  <a:lnTo>
                    <a:pt x="157" y="330"/>
                  </a:lnTo>
                  <a:lnTo>
                    <a:pt x="160" y="330"/>
                  </a:lnTo>
                  <a:lnTo>
                    <a:pt x="160" y="331"/>
                  </a:lnTo>
                  <a:lnTo>
                    <a:pt x="161" y="331"/>
                  </a:lnTo>
                  <a:lnTo>
                    <a:pt x="161" y="333"/>
                  </a:lnTo>
                  <a:lnTo>
                    <a:pt x="163" y="333"/>
                  </a:lnTo>
                  <a:lnTo>
                    <a:pt x="163" y="335"/>
                  </a:lnTo>
                  <a:lnTo>
                    <a:pt x="167" y="335"/>
                  </a:lnTo>
                  <a:lnTo>
                    <a:pt x="167" y="336"/>
                  </a:lnTo>
                  <a:lnTo>
                    <a:pt x="167" y="336"/>
                  </a:lnTo>
                  <a:lnTo>
                    <a:pt x="167" y="337"/>
                  </a:lnTo>
                  <a:lnTo>
                    <a:pt x="168" y="337"/>
                  </a:lnTo>
                  <a:lnTo>
                    <a:pt x="168" y="340"/>
                  </a:lnTo>
                  <a:lnTo>
                    <a:pt x="169" y="340"/>
                  </a:lnTo>
                  <a:lnTo>
                    <a:pt x="169" y="341"/>
                  </a:lnTo>
                  <a:lnTo>
                    <a:pt x="171" y="341"/>
                  </a:lnTo>
                  <a:lnTo>
                    <a:pt x="171" y="342"/>
                  </a:lnTo>
                  <a:lnTo>
                    <a:pt x="174" y="342"/>
                  </a:lnTo>
                  <a:lnTo>
                    <a:pt x="174" y="344"/>
                  </a:lnTo>
                  <a:lnTo>
                    <a:pt x="174" y="344"/>
                  </a:lnTo>
                  <a:lnTo>
                    <a:pt x="174" y="346"/>
                  </a:lnTo>
                  <a:lnTo>
                    <a:pt x="174" y="346"/>
                  </a:lnTo>
                  <a:lnTo>
                    <a:pt x="174" y="347"/>
                  </a:lnTo>
                  <a:lnTo>
                    <a:pt x="176" y="347"/>
                  </a:lnTo>
                  <a:lnTo>
                    <a:pt x="176" y="349"/>
                  </a:lnTo>
                  <a:lnTo>
                    <a:pt x="179" y="349"/>
                  </a:lnTo>
                  <a:lnTo>
                    <a:pt x="179" y="350"/>
                  </a:lnTo>
                  <a:lnTo>
                    <a:pt x="183" y="350"/>
                  </a:lnTo>
                  <a:lnTo>
                    <a:pt x="183" y="352"/>
                  </a:lnTo>
                  <a:lnTo>
                    <a:pt x="184" y="352"/>
                  </a:lnTo>
                  <a:lnTo>
                    <a:pt x="184" y="354"/>
                  </a:lnTo>
                  <a:lnTo>
                    <a:pt x="187" y="354"/>
                  </a:lnTo>
                  <a:lnTo>
                    <a:pt x="187" y="357"/>
                  </a:lnTo>
                  <a:lnTo>
                    <a:pt x="189" y="357"/>
                  </a:lnTo>
                  <a:lnTo>
                    <a:pt x="189" y="359"/>
                  </a:lnTo>
                  <a:lnTo>
                    <a:pt x="189" y="359"/>
                  </a:lnTo>
                  <a:lnTo>
                    <a:pt x="189" y="360"/>
                  </a:lnTo>
                  <a:lnTo>
                    <a:pt x="190" y="360"/>
                  </a:lnTo>
                  <a:lnTo>
                    <a:pt x="190" y="364"/>
                  </a:lnTo>
                  <a:lnTo>
                    <a:pt x="191" y="364"/>
                  </a:lnTo>
                  <a:lnTo>
                    <a:pt x="191" y="366"/>
                  </a:lnTo>
                  <a:lnTo>
                    <a:pt x="192" y="366"/>
                  </a:lnTo>
                  <a:lnTo>
                    <a:pt x="192" y="368"/>
                  </a:lnTo>
                  <a:lnTo>
                    <a:pt x="195" y="368"/>
                  </a:lnTo>
                  <a:lnTo>
                    <a:pt x="195" y="370"/>
                  </a:lnTo>
                  <a:lnTo>
                    <a:pt x="199" y="370"/>
                  </a:lnTo>
                  <a:lnTo>
                    <a:pt x="199" y="371"/>
                  </a:lnTo>
                  <a:lnTo>
                    <a:pt x="199" y="371"/>
                  </a:lnTo>
                  <a:lnTo>
                    <a:pt x="199" y="373"/>
                  </a:lnTo>
                  <a:lnTo>
                    <a:pt x="205" y="373"/>
                  </a:lnTo>
                  <a:lnTo>
                    <a:pt x="205" y="376"/>
                  </a:lnTo>
                  <a:lnTo>
                    <a:pt x="208" y="376"/>
                  </a:lnTo>
                  <a:lnTo>
                    <a:pt x="208" y="379"/>
                  </a:lnTo>
                  <a:lnTo>
                    <a:pt x="208" y="379"/>
                  </a:lnTo>
                  <a:lnTo>
                    <a:pt x="208" y="381"/>
                  </a:lnTo>
                  <a:lnTo>
                    <a:pt x="211" y="381"/>
                  </a:lnTo>
                  <a:lnTo>
                    <a:pt x="211" y="384"/>
                  </a:lnTo>
                  <a:lnTo>
                    <a:pt x="211" y="384"/>
                  </a:lnTo>
                  <a:lnTo>
                    <a:pt x="211" y="385"/>
                  </a:lnTo>
                  <a:lnTo>
                    <a:pt x="213" y="385"/>
                  </a:lnTo>
                  <a:lnTo>
                    <a:pt x="213" y="388"/>
                  </a:lnTo>
                  <a:lnTo>
                    <a:pt x="214" y="388"/>
                  </a:lnTo>
                  <a:lnTo>
                    <a:pt x="214" y="389"/>
                  </a:lnTo>
                  <a:lnTo>
                    <a:pt x="215" y="389"/>
                  </a:lnTo>
                  <a:lnTo>
                    <a:pt x="215" y="390"/>
                  </a:lnTo>
                  <a:lnTo>
                    <a:pt x="216" y="390"/>
                  </a:lnTo>
                  <a:lnTo>
                    <a:pt x="216" y="394"/>
                  </a:lnTo>
                  <a:lnTo>
                    <a:pt x="222" y="394"/>
                  </a:lnTo>
                  <a:lnTo>
                    <a:pt x="222" y="395"/>
                  </a:lnTo>
                  <a:lnTo>
                    <a:pt x="224" y="395"/>
                  </a:lnTo>
                  <a:lnTo>
                    <a:pt x="224" y="397"/>
                  </a:lnTo>
                  <a:lnTo>
                    <a:pt x="227" y="397"/>
                  </a:lnTo>
                  <a:lnTo>
                    <a:pt x="227" y="399"/>
                  </a:lnTo>
                  <a:lnTo>
                    <a:pt x="227" y="399"/>
                  </a:lnTo>
                  <a:lnTo>
                    <a:pt x="227" y="400"/>
                  </a:lnTo>
                  <a:lnTo>
                    <a:pt x="227" y="400"/>
                  </a:lnTo>
                  <a:lnTo>
                    <a:pt x="227" y="402"/>
                  </a:lnTo>
                  <a:lnTo>
                    <a:pt x="228" y="402"/>
                  </a:lnTo>
                  <a:lnTo>
                    <a:pt x="228" y="404"/>
                  </a:lnTo>
                  <a:lnTo>
                    <a:pt x="229" y="404"/>
                  </a:lnTo>
                  <a:lnTo>
                    <a:pt x="229" y="407"/>
                  </a:lnTo>
                  <a:lnTo>
                    <a:pt x="234" y="407"/>
                  </a:lnTo>
                  <a:lnTo>
                    <a:pt x="234" y="408"/>
                  </a:lnTo>
                  <a:lnTo>
                    <a:pt x="237" y="408"/>
                  </a:lnTo>
                  <a:lnTo>
                    <a:pt x="237" y="410"/>
                  </a:lnTo>
                  <a:lnTo>
                    <a:pt x="239" y="410"/>
                  </a:lnTo>
                  <a:lnTo>
                    <a:pt x="239" y="412"/>
                  </a:lnTo>
                  <a:lnTo>
                    <a:pt x="239" y="412"/>
                  </a:lnTo>
                  <a:lnTo>
                    <a:pt x="239" y="413"/>
                  </a:lnTo>
                  <a:lnTo>
                    <a:pt x="240" y="413"/>
                  </a:lnTo>
                  <a:lnTo>
                    <a:pt x="240" y="414"/>
                  </a:lnTo>
                  <a:lnTo>
                    <a:pt x="241" y="414"/>
                  </a:lnTo>
                  <a:lnTo>
                    <a:pt x="241" y="417"/>
                  </a:lnTo>
                  <a:lnTo>
                    <a:pt x="246" y="417"/>
                  </a:lnTo>
                  <a:lnTo>
                    <a:pt x="246" y="418"/>
                  </a:lnTo>
                  <a:lnTo>
                    <a:pt x="247" y="418"/>
                  </a:lnTo>
                  <a:lnTo>
                    <a:pt x="247" y="419"/>
                  </a:lnTo>
                  <a:lnTo>
                    <a:pt x="265" y="419"/>
                  </a:lnTo>
                  <a:lnTo>
                    <a:pt x="265" y="421"/>
                  </a:lnTo>
                  <a:lnTo>
                    <a:pt x="265" y="421"/>
                  </a:lnTo>
                  <a:lnTo>
                    <a:pt x="265" y="424"/>
                  </a:lnTo>
                  <a:lnTo>
                    <a:pt x="268" y="424"/>
                  </a:lnTo>
                  <a:lnTo>
                    <a:pt x="268" y="426"/>
                  </a:lnTo>
                  <a:lnTo>
                    <a:pt x="270" y="426"/>
                  </a:lnTo>
                  <a:lnTo>
                    <a:pt x="270" y="428"/>
                  </a:lnTo>
                  <a:lnTo>
                    <a:pt x="275" y="428"/>
                  </a:lnTo>
                  <a:lnTo>
                    <a:pt x="275" y="429"/>
                  </a:lnTo>
                  <a:lnTo>
                    <a:pt x="278" y="429"/>
                  </a:lnTo>
                  <a:lnTo>
                    <a:pt x="278" y="431"/>
                  </a:lnTo>
                  <a:lnTo>
                    <a:pt x="282" y="431"/>
                  </a:lnTo>
                  <a:lnTo>
                    <a:pt x="282" y="433"/>
                  </a:lnTo>
                  <a:lnTo>
                    <a:pt x="282" y="433"/>
                  </a:lnTo>
                  <a:lnTo>
                    <a:pt x="282" y="434"/>
                  </a:lnTo>
                  <a:lnTo>
                    <a:pt x="298" y="434"/>
                  </a:lnTo>
                  <a:lnTo>
                    <a:pt x="298" y="436"/>
                  </a:lnTo>
                  <a:lnTo>
                    <a:pt x="306" y="436"/>
                  </a:lnTo>
                  <a:lnTo>
                    <a:pt x="306" y="438"/>
                  </a:lnTo>
                  <a:lnTo>
                    <a:pt x="312" y="438"/>
                  </a:lnTo>
                  <a:lnTo>
                    <a:pt x="312" y="439"/>
                  </a:lnTo>
                  <a:lnTo>
                    <a:pt x="315" y="439"/>
                  </a:lnTo>
                  <a:lnTo>
                    <a:pt x="315" y="440"/>
                  </a:lnTo>
                  <a:lnTo>
                    <a:pt x="321" y="440"/>
                  </a:lnTo>
                  <a:lnTo>
                    <a:pt x="321" y="443"/>
                  </a:lnTo>
                  <a:lnTo>
                    <a:pt x="326" y="443"/>
                  </a:lnTo>
                  <a:lnTo>
                    <a:pt x="326" y="445"/>
                  </a:lnTo>
                  <a:lnTo>
                    <a:pt x="334" y="445"/>
                  </a:lnTo>
                  <a:lnTo>
                    <a:pt x="334" y="448"/>
                  </a:lnTo>
                  <a:lnTo>
                    <a:pt x="345" y="448"/>
                  </a:lnTo>
                  <a:lnTo>
                    <a:pt x="345" y="449"/>
                  </a:lnTo>
                  <a:lnTo>
                    <a:pt x="347" y="449"/>
                  </a:lnTo>
                  <a:lnTo>
                    <a:pt x="347" y="452"/>
                  </a:lnTo>
                  <a:lnTo>
                    <a:pt x="352" y="452"/>
                  </a:lnTo>
                  <a:lnTo>
                    <a:pt x="352" y="454"/>
                  </a:lnTo>
                  <a:lnTo>
                    <a:pt x="355" y="454"/>
                  </a:lnTo>
                  <a:lnTo>
                    <a:pt x="355" y="455"/>
                  </a:lnTo>
                  <a:lnTo>
                    <a:pt x="366" y="455"/>
                  </a:lnTo>
                  <a:lnTo>
                    <a:pt x="366" y="457"/>
                  </a:lnTo>
                  <a:lnTo>
                    <a:pt x="369" y="457"/>
                  </a:lnTo>
                  <a:lnTo>
                    <a:pt x="369" y="459"/>
                  </a:lnTo>
                  <a:lnTo>
                    <a:pt x="371" y="459"/>
                  </a:lnTo>
                  <a:lnTo>
                    <a:pt x="371" y="460"/>
                  </a:lnTo>
                  <a:lnTo>
                    <a:pt x="378" y="460"/>
                  </a:lnTo>
                  <a:lnTo>
                    <a:pt x="378" y="462"/>
                  </a:lnTo>
                  <a:lnTo>
                    <a:pt x="386" y="462"/>
                  </a:lnTo>
                  <a:lnTo>
                    <a:pt x="386" y="464"/>
                  </a:lnTo>
                  <a:lnTo>
                    <a:pt x="395" y="464"/>
                  </a:lnTo>
                  <a:lnTo>
                    <a:pt x="395" y="465"/>
                  </a:lnTo>
                  <a:lnTo>
                    <a:pt x="409" y="465"/>
                  </a:lnTo>
                  <a:lnTo>
                    <a:pt x="409" y="467"/>
                  </a:lnTo>
                  <a:lnTo>
                    <a:pt x="434" y="467"/>
                  </a:lnTo>
                  <a:lnTo>
                    <a:pt x="434" y="469"/>
                  </a:lnTo>
                  <a:lnTo>
                    <a:pt x="439" y="469"/>
                  </a:lnTo>
                  <a:lnTo>
                    <a:pt x="439" y="470"/>
                  </a:lnTo>
                  <a:lnTo>
                    <a:pt x="440" y="470"/>
                  </a:lnTo>
                  <a:lnTo>
                    <a:pt x="440" y="472"/>
                  </a:lnTo>
                  <a:lnTo>
                    <a:pt x="461" y="472"/>
                  </a:lnTo>
                  <a:lnTo>
                    <a:pt x="461" y="474"/>
                  </a:lnTo>
                  <a:lnTo>
                    <a:pt x="474" y="474"/>
                  </a:lnTo>
                  <a:lnTo>
                    <a:pt x="474" y="476"/>
                  </a:lnTo>
                  <a:lnTo>
                    <a:pt x="486" y="476"/>
                  </a:lnTo>
                  <a:lnTo>
                    <a:pt x="486" y="477"/>
                  </a:lnTo>
                  <a:lnTo>
                    <a:pt x="503" y="477"/>
                  </a:lnTo>
                  <a:lnTo>
                    <a:pt x="503" y="479"/>
                  </a:lnTo>
                  <a:lnTo>
                    <a:pt x="536" y="479"/>
                  </a:lnTo>
                  <a:lnTo>
                    <a:pt x="536" y="481"/>
                  </a:lnTo>
                  <a:lnTo>
                    <a:pt x="630" y="481"/>
                  </a:lnTo>
                  <a:lnTo>
                    <a:pt x="630" y="484"/>
                  </a:lnTo>
                  <a:lnTo>
                    <a:pt x="696" y="484"/>
                  </a:lnTo>
                </a:path>
              </a:pathLst>
            </a:custGeom>
            <a:noFill/>
            <a:ln w="12700" cap="flat">
              <a:solidFill>
                <a:srgbClr val="C41F3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Line 1172">
              <a:extLst>
                <a:ext uri="{FF2B5EF4-FFF2-40B4-BE49-F238E27FC236}">
                  <a16:creationId xmlns:a16="http://schemas.microsoft.com/office/drawing/2014/main" id="{38050631-F565-1AE6-D8D6-FB656BEBA52A}"/>
                </a:ext>
              </a:extLst>
            </p:cNvPr>
            <p:cNvSpPr>
              <a:spLocks noChangeShapeType="1"/>
            </p:cNvSpPr>
            <p:nvPr/>
          </p:nvSpPr>
          <p:spPr bwMode="auto">
            <a:xfrm>
              <a:off x="3340101" y="5292725"/>
              <a:ext cx="0" cy="1270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Line 1173">
              <a:extLst>
                <a:ext uri="{FF2B5EF4-FFF2-40B4-BE49-F238E27FC236}">
                  <a16:creationId xmlns:a16="http://schemas.microsoft.com/office/drawing/2014/main" id="{3B753988-225E-55DA-F9A9-FD66F59ADF88}"/>
                </a:ext>
              </a:extLst>
            </p:cNvPr>
            <p:cNvSpPr>
              <a:spLocks noChangeShapeType="1"/>
            </p:cNvSpPr>
            <p:nvPr/>
          </p:nvSpPr>
          <p:spPr bwMode="auto">
            <a:xfrm flipH="1">
              <a:off x="3333751" y="529907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Line 1174">
              <a:extLst>
                <a:ext uri="{FF2B5EF4-FFF2-40B4-BE49-F238E27FC236}">
                  <a16:creationId xmlns:a16="http://schemas.microsoft.com/office/drawing/2014/main" id="{D86615B9-3156-2B92-3612-861CA035D119}"/>
                </a:ext>
              </a:extLst>
            </p:cNvPr>
            <p:cNvSpPr>
              <a:spLocks noChangeShapeType="1"/>
            </p:cNvSpPr>
            <p:nvPr/>
          </p:nvSpPr>
          <p:spPr bwMode="auto">
            <a:xfrm>
              <a:off x="3340101" y="5292725"/>
              <a:ext cx="0" cy="1270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Line 1175">
              <a:extLst>
                <a:ext uri="{FF2B5EF4-FFF2-40B4-BE49-F238E27FC236}">
                  <a16:creationId xmlns:a16="http://schemas.microsoft.com/office/drawing/2014/main" id="{D871356C-CBD0-5520-6B1C-B6E4CE293C47}"/>
                </a:ext>
              </a:extLst>
            </p:cNvPr>
            <p:cNvSpPr>
              <a:spLocks noChangeShapeType="1"/>
            </p:cNvSpPr>
            <p:nvPr/>
          </p:nvSpPr>
          <p:spPr bwMode="auto">
            <a:xfrm flipH="1">
              <a:off x="3333751" y="529907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Line 1176">
              <a:extLst>
                <a:ext uri="{FF2B5EF4-FFF2-40B4-BE49-F238E27FC236}">
                  <a16:creationId xmlns:a16="http://schemas.microsoft.com/office/drawing/2014/main" id="{E0443C15-795F-81B5-4AF8-64DF02578C6A}"/>
                </a:ext>
              </a:extLst>
            </p:cNvPr>
            <p:cNvSpPr>
              <a:spLocks noChangeShapeType="1"/>
            </p:cNvSpPr>
            <p:nvPr/>
          </p:nvSpPr>
          <p:spPr bwMode="auto">
            <a:xfrm>
              <a:off x="3344864" y="5302250"/>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Line 1177">
              <a:extLst>
                <a:ext uri="{FF2B5EF4-FFF2-40B4-BE49-F238E27FC236}">
                  <a16:creationId xmlns:a16="http://schemas.microsoft.com/office/drawing/2014/main" id="{ED2F0997-5510-D402-A048-70E16D47C6FA}"/>
                </a:ext>
              </a:extLst>
            </p:cNvPr>
            <p:cNvSpPr>
              <a:spLocks noChangeShapeType="1"/>
            </p:cNvSpPr>
            <p:nvPr/>
          </p:nvSpPr>
          <p:spPr bwMode="auto">
            <a:xfrm flipH="1">
              <a:off x="3340101" y="5308600"/>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Line 1178">
              <a:extLst>
                <a:ext uri="{FF2B5EF4-FFF2-40B4-BE49-F238E27FC236}">
                  <a16:creationId xmlns:a16="http://schemas.microsoft.com/office/drawing/2014/main" id="{DFF43212-6536-68EE-9313-8295808852AE}"/>
                </a:ext>
              </a:extLst>
            </p:cNvPr>
            <p:cNvSpPr>
              <a:spLocks noChangeShapeType="1"/>
            </p:cNvSpPr>
            <p:nvPr/>
          </p:nvSpPr>
          <p:spPr bwMode="auto">
            <a:xfrm>
              <a:off x="3390901" y="5427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Line 1179">
              <a:extLst>
                <a:ext uri="{FF2B5EF4-FFF2-40B4-BE49-F238E27FC236}">
                  <a16:creationId xmlns:a16="http://schemas.microsoft.com/office/drawing/2014/main" id="{DEF21176-C366-4DDF-2FFC-E88C65206E51}"/>
                </a:ext>
              </a:extLst>
            </p:cNvPr>
            <p:cNvSpPr>
              <a:spLocks noChangeShapeType="1"/>
            </p:cNvSpPr>
            <p:nvPr/>
          </p:nvSpPr>
          <p:spPr bwMode="auto">
            <a:xfrm flipH="1">
              <a:off x="3386139" y="543401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Line 1180">
              <a:extLst>
                <a:ext uri="{FF2B5EF4-FFF2-40B4-BE49-F238E27FC236}">
                  <a16:creationId xmlns:a16="http://schemas.microsoft.com/office/drawing/2014/main" id="{032C1945-36ED-FA37-F7F0-9A89AB21CE06}"/>
                </a:ext>
              </a:extLst>
            </p:cNvPr>
            <p:cNvSpPr>
              <a:spLocks noChangeShapeType="1"/>
            </p:cNvSpPr>
            <p:nvPr/>
          </p:nvSpPr>
          <p:spPr bwMode="auto">
            <a:xfrm>
              <a:off x="3395664" y="5438775"/>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Line 1181">
              <a:extLst>
                <a:ext uri="{FF2B5EF4-FFF2-40B4-BE49-F238E27FC236}">
                  <a16:creationId xmlns:a16="http://schemas.microsoft.com/office/drawing/2014/main" id="{218BFEA8-382C-AA61-3E2D-CB1981A93891}"/>
                </a:ext>
              </a:extLst>
            </p:cNvPr>
            <p:cNvSpPr>
              <a:spLocks noChangeShapeType="1"/>
            </p:cNvSpPr>
            <p:nvPr/>
          </p:nvSpPr>
          <p:spPr bwMode="auto">
            <a:xfrm flipH="1">
              <a:off x="3389314" y="5443538"/>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Line 1182">
              <a:extLst>
                <a:ext uri="{FF2B5EF4-FFF2-40B4-BE49-F238E27FC236}">
                  <a16:creationId xmlns:a16="http://schemas.microsoft.com/office/drawing/2014/main" id="{CB189271-6B93-1CC3-D233-1F13B403226D}"/>
                </a:ext>
              </a:extLst>
            </p:cNvPr>
            <p:cNvSpPr>
              <a:spLocks noChangeShapeType="1"/>
            </p:cNvSpPr>
            <p:nvPr/>
          </p:nvSpPr>
          <p:spPr bwMode="auto">
            <a:xfrm>
              <a:off x="3405189" y="5457825"/>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Line 1183">
              <a:extLst>
                <a:ext uri="{FF2B5EF4-FFF2-40B4-BE49-F238E27FC236}">
                  <a16:creationId xmlns:a16="http://schemas.microsoft.com/office/drawing/2014/main" id="{19E88C30-F60E-AB02-6D77-FA5B4F3A6524}"/>
                </a:ext>
              </a:extLst>
            </p:cNvPr>
            <p:cNvSpPr>
              <a:spLocks noChangeShapeType="1"/>
            </p:cNvSpPr>
            <p:nvPr/>
          </p:nvSpPr>
          <p:spPr bwMode="auto">
            <a:xfrm flipH="1">
              <a:off x="3400426" y="5462588"/>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Line 1184">
              <a:extLst>
                <a:ext uri="{FF2B5EF4-FFF2-40B4-BE49-F238E27FC236}">
                  <a16:creationId xmlns:a16="http://schemas.microsoft.com/office/drawing/2014/main" id="{15A90F25-DB94-29A5-8451-010CC464A6F6}"/>
                </a:ext>
              </a:extLst>
            </p:cNvPr>
            <p:cNvSpPr>
              <a:spLocks noChangeShapeType="1"/>
            </p:cNvSpPr>
            <p:nvPr/>
          </p:nvSpPr>
          <p:spPr bwMode="auto">
            <a:xfrm>
              <a:off x="3408364" y="5459413"/>
              <a:ext cx="0" cy="1270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Line 1185">
              <a:extLst>
                <a:ext uri="{FF2B5EF4-FFF2-40B4-BE49-F238E27FC236}">
                  <a16:creationId xmlns:a16="http://schemas.microsoft.com/office/drawing/2014/main" id="{A20DB8F7-FC92-4C88-AE39-C7E4FB220FB2}"/>
                </a:ext>
              </a:extLst>
            </p:cNvPr>
            <p:cNvSpPr>
              <a:spLocks noChangeShapeType="1"/>
            </p:cNvSpPr>
            <p:nvPr/>
          </p:nvSpPr>
          <p:spPr bwMode="auto">
            <a:xfrm flipH="1">
              <a:off x="3402014" y="5465763"/>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Line 1186">
              <a:extLst>
                <a:ext uri="{FF2B5EF4-FFF2-40B4-BE49-F238E27FC236}">
                  <a16:creationId xmlns:a16="http://schemas.microsoft.com/office/drawing/2014/main" id="{EC5A6295-5158-6FDB-CB4F-CF15D07646B4}"/>
                </a:ext>
              </a:extLst>
            </p:cNvPr>
            <p:cNvSpPr>
              <a:spLocks noChangeShapeType="1"/>
            </p:cNvSpPr>
            <p:nvPr/>
          </p:nvSpPr>
          <p:spPr bwMode="auto">
            <a:xfrm>
              <a:off x="3408364" y="5462588"/>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Line 1187">
              <a:extLst>
                <a:ext uri="{FF2B5EF4-FFF2-40B4-BE49-F238E27FC236}">
                  <a16:creationId xmlns:a16="http://schemas.microsoft.com/office/drawing/2014/main" id="{0739EAE7-57EA-051E-5763-0F1A99E15898}"/>
                </a:ext>
              </a:extLst>
            </p:cNvPr>
            <p:cNvSpPr>
              <a:spLocks noChangeShapeType="1"/>
            </p:cNvSpPr>
            <p:nvPr/>
          </p:nvSpPr>
          <p:spPr bwMode="auto">
            <a:xfrm flipH="1">
              <a:off x="3403601" y="5468938"/>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Line 1188">
              <a:extLst>
                <a:ext uri="{FF2B5EF4-FFF2-40B4-BE49-F238E27FC236}">
                  <a16:creationId xmlns:a16="http://schemas.microsoft.com/office/drawing/2014/main" id="{19174E6B-CAC0-2A16-E9A1-C1270CF0D575}"/>
                </a:ext>
              </a:extLst>
            </p:cNvPr>
            <p:cNvSpPr>
              <a:spLocks noChangeShapeType="1"/>
            </p:cNvSpPr>
            <p:nvPr/>
          </p:nvSpPr>
          <p:spPr bwMode="auto">
            <a:xfrm>
              <a:off x="3490914" y="5645150"/>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Line 1189">
              <a:extLst>
                <a:ext uri="{FF2B5EF4-FFF2-40B4-BE49-F238E27FC236}">
                  <a16:creationId xmlns:a16="http://schemas.microsoft.com/office/drawing/2014/main" id="{86DE9EBB-EA55-2A67-900D-C88EE9F4E5CA}"/>
                </a:ext>
              </a:extLst>
            </p:cNvPr>
            <p:cNvSpPr>
              <a:spLocks noChangeShapeType="1"/>
            </p:cNvSpPr>
            <p:nvPr/>
          </p:nvSpPr>
          <p:spPr bwMode="auto">
            <a:xfrm flipH="1">
              <a:off x="3484564" y="5651500"/>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Line 1190">
              <a:extLst>
                <a:ext uri="{FF2B5EF4-FFF2-40B4-BE49-F238E27FC236}">
                  <a16:creationId xmlns:a16="http://schemas.microsoft.com/office/drawing/2014/main" id="{A134B25A-AAE1-D25C-F471-D62EC2CB0E53}"/>
                </a:ext>
              </a:extLst>
            </p:cNvPr>
            <p:cNvSpPr>
              <a:spLocks noChangeShapeType="1"/>
            </p:cNvSpPr>
            <p:nvPr/>
          </p:nvSpPr>
          <p:spPr bwMode="auto">
            <a:xfrm>
              <a:off x="3492501" y="5645150"/>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Line 1191">
              <a:extLst>
                <a:ext uri="{FF2B5EF4-FFF2-40B4-BE49-F238E27FC236}">
                  <a16:creationId xmlns:a16="http://schemas.microsoft.com/office/drawing/2014/main" id="{BC259D21-0B50-34A8-BEFF-3CDDF1F6B7EF}"/>
                </a:ext>
              </a:extLst>
            </p:cNvPr>
            <p:cNvSpPr>
              <a:spLocks noChangeShapeType="1"/>
            </p:cNvSpPr>
            <p:nvPr/>
          </p:nvSpPr>
          <p:spPr bwMode="auto">
            <a:xfrm flipH="1">
              <a:off x="3486151" y="5651500"/>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Line 1192">
              <a:extLst>
                <a:ext uri="{FF2B5EF4-FFF2-40B4-BE49-F238E27FC236}">
                  <a16:creationId xmlns:a16="http://schemas.microsoft.com/office/drawing/2014/main" id="{5CCE90CA-47CA-4433-8CC9-874451B20385}"/>
                </a:ext>
              </a:extLst>
            </p:cNvPr>
            <p:cNvSpPr>
              <a:spLocks noChangeShapeType="1"/>
            </p:cNvSpPr>
            <p:nvPr/>
          </p:nvSpPr>
          <p:spPr bwMode="auto">
            <a:xfrm>
              <a:off x="3630614" y="5854700"/>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Line 1193">
              <a:extLst>
                <a:ext uri="{FF2B5EF4-FFF2-40B4-BE49-F238E27FC236}">
                  <a16:creationId xmlns:a16="http://schemas.microsoft.com/office/drawing/2014/main" id="{7143B11B-F970-8609-06E1-4D08168B0BCB}"/>
                </a:ext>
              </a:extLst>
            </p:cNvPr>
            <p:cNvSpPr>
              <a:spLocks noChangeShapeType="1"/>
            </p:cNvSpPr>
            <p:nvPr/>
          </p:nvSpPr>
          <p:spPr bwMode="auto">
            <a:xfrm flipH="1">
              <a:off x="3624264" y="5861050"/>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Line 1194">
              <a:extLst>
                <a:ext uri="{FF2B5EF4-FFF2-40B4-BE49-F238E27FC236}">
                  <a16:creationId xmlns:a16="http://schemas.microsoft.com/office/drawing/2014/main" id="{3AF646AE-E973-CDE0-D18A-4E4FB088F18B}"/>
                </a:ext>
              </a:extLst>
            </p:cNvPr>
            <p:cNvSpPr>
              <a:spLocks noChangeShapeType="1"/>
            </p:cNvSpPr>
            <p:nvPr/>
          </p:nvSpPr>
          <p:spPr bwMode="auto">
            <a:xfrm>
              <a:off x="3756026" y="5959475"/>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Line 1195">
              <a:extLst>
                <a:ext uri="{FF2B5EF4-FFF2-40B4-BE49-F238E27FC236}">
                  <a16:creationId xmlns:a16="http://schemas.microsoft.com/office/drawing/2014/main" id="{501BFAAE-D6EF-1FD4-DCFF-6A42E3760349}"/>
                </a:ext>
              </a:extLst>
            </p:cNvPr>
            <p:cNvSpPr>
              <a:spLocks noChangeShapeType="1"/>
            </p:cNvSpPr>
            <p:nvPr/>
          </p:nvSpPr>
          <p:spPr bwMode="auto">
            <a:xfrm flipH="1">
              <a:off x="3751264" y="5964238"/>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Line 1196">
              <a:extLst>
                <a:ext uri="{FF2B5EF4-FFF2-40B4-BE49-F238E27FC236}">
                  <a16:creationId xmlns:a16="http://schemas.microsoft.com/office/drawing/2014/main" id="{AFFEFF00-081B-9131-9B19-1176687A4CC0}"/>
                </a:ext>
              </a:extLst>
            </p:cNvPr>
            <p:cNvSpPr>
              <a:spLocks noChangeShapeType="1"/>
            </p:cNvSpPr>
            <p:nvPr/>
          </p:nvSpPr>
          <p:spPr bwMode="auto">
            <a:xfrm>
              <a:off x="4027489" y="6034088"/>
              <a:ext cx="0" cy="1270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Line 1197">
              <a:extLst>
                <a:ext uri="{FF2B5EF4-FFF2-40B4-BE49-F238E27FC236}">
                  <a16:creationId xmlns:a16="http://schemas.microsoft.com/office/drawing/2014/main" id="{EFBBAAF3-2D2C-3327-85EB-03BB29F7DDA0}"/>
                </a:ext>
              </a:extLst>
            </p:cNvPr>
            <p:cNvSpPr>
              <a:spLocks noChangeShapeType="1"/>
            </p:cNvSpPr>
            <p:nvPr/>
          </p:nvSpPr>
          <p:spPr bwMode="auto">
            <a:xfrm flipH="1">
              <a:off x="4019551" y="6040438"/>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Line 1198">
              <a:extLst>
                <a:ext uri="{FF2B5EF4-FFF2-40B4-BE49-F238E27FC236}">
                  <a16:creationId xmlns:a16="http://schemas.microsoft.com/office/drawing/2014/main" id="{24F5881C-EEDB-364C-625D-EB4113F24451}"/>
                </a:ext>
              </a:extLst>
            </p:cNvPr>
            <p:cNvSpPr>
              <a:spLocks noChangeShapeType="1"/>
            </p:cNvSpPr>
            <p:nvPr/>
          </p:nvSpPr>
          <p:spPr bwMode="auto">
            <a:xfrm>
              <a:off x="4059239" y="60436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Line 1199">
              <a:extLst>
                <a:ext uri="{FF2B5EF4-FFF2-40B4-BE49-F238E27FC236}">
                  <a16:creationId xmlns:a16="http://schemas.microsoft.com/office/drawing/2014/main" id="{197862E4-3A11-CD4E-8E82-1152C6708729}"/>
                </a:ext>
              </a:extLst>
            </p:cNvPr>
            <p:cNvSpPr>
              <a:spLocks noChangeShapeType="1"/>
            </p:cNvSpPr>
            <p:nvPr/>
          </p:nvSpPr>
          <p:spPr bwMode="auto">
            <a:xfrm flipH="1">
              <a:off x="4052889" y="6048375"/>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Line 1200">
              <a:extLst>
                <a:ext uri="{FF2B5EF4-FFF2-40B4-BE49-F238E27FC236}">
                  <a16:creationId xmlns:a16="http://schemas.microsoft.com/office/drawing/2014/main" id="{9251A840-2A9F-90F3-A198-591F3BCC58BD}"/>
                </a:ext>
              </a:extLst>
            </p:cNvPr>
            <p:cNvSpPr>
              <a:spLocks noChangeShapeType="1"/>
            </p:cNvSpPr>
            <p:nvPr/>
          </p:nvSpPr>
          <p:spPr bwMode="auto">
            <a:xfrm>
              <a:off x="4256089"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Line 1201">
              <a:extLst>
                <a:ext uri="{FF2B5EF4-FFF2-40B4-BE49-F238E27FC236}">
                  <a16:creationId xmlns:a16="http://schemas.microsoft.com/office/drawing/2014/main" id="{92AA1BFB-940C-69C8-FE13-365CDC3B1814}"/>
                </a:ext>
              </a:extLst>
            </p:cNvPr>
            <p:cNvSpPr>
              <a:spLocks noChangeShapeType="1"/>
            </p:cNvSpPr>
            <p:nvPr/>
          </p:nvSpPr>
          <p:spPr bwMode="auto">
            <a:xfrm flipH="1">
              <a:off x="4251326" y="606266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Line 1202">
              <a:extLst>
                <a:ext uri="{FF2B5EF4-FFF2-40B4-BE49-F238E27FC236}">
                  <a16:creationId xmlns:a16="http://schemas.microsoft.com/office/drawing/2014/main" id="{C35BE7F3-1632-F963-4643-D0BB59BF9DB0}"/>
                </a:ext>
              </a:extLst>
            </p:cNvPr>
            <p:cNvSpPr>
              <a:spLocks noChangeShapeType="1"/>
            </p:cNvSpPr>
            <p:nvPr/>
          </p:nvSpPr>
          <p:spPr bwMode="auto">
            <a:xfrm>
              <a:off x="4257676"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Line 1203">
              <a:extLst>
                <a:ext uri="{FF2B5EF4-FFF2-40B4-BE49-F238E27FC236}">
                  <a16:creationId xmlns:a16="http://schemas.microsoft.com/office/drawing/2014/main" id="{721F88A3-B5CC-8898-8F08-54231A249A39}"/>
                </a:ext>
              </a:extLst>
            </p:cNvPr>
            <p:cNvSpPr>
              <a:spLocks noChangeShapeType="1"/>
            </p:cNvSpPr>
            <p:nvPr/>
          </p:nvSpPr>
          <p:spPr bwMode="auto">
            <a:xfrm flipH="1">
              <a:off x="4251326" y="6062663"/>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Line 1204">
              <a:extLst>
                <a:ext uri="{FF2B5EF4-FFF2-40B4-BE49-F238E27FC236}">
                  <a16:creationId xmlns:a16="http://schemas.microsoft.com/office/drawing/2014/main" id="{555D20AD-01DD-22C0-5A51-965B7FAD15F3}"/>
                </a:ext>
              </a:extLst>
            </p:cNvPr>
            <p:cNvSpPr>
              <a:spLocks noChangeShapeType="1"/>
            </p:cNvSpPr>
            <p:nvPr/>
          </p:nvSpPr>
          <p:spPr bwMode="auto">
            <a:xfrm>
              <a:off x="4259264"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Line 1205">
              <a:extLst>
                <a:ext uri="{FF2B5EF4-FFF2-40B4-BE49-F238E27FC236}">
                  <a16:creationId xmlns:a16="http://schemas.microsoft.com/office/drawing/2014/main" id="{F79ACD36-D844-20D3-F4C7-42EFFB903506}"/>
                </a:ext>
              </a:extLst>
            </p:cNvPr>
            <p:cNvSpPr>
              <a:spLocks noChangeShapeType="1"/>
            </p:cNvSpPr>
            <p:nvPr/>
          </p:nvSpPr>
          <p:spPr bwMode="auto">
            <a:xfrm flipH="1">
              <a:off x="4252914" y="606266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Line 1206">
              <a:extLst>
                <a:ext uri="{FF2B5EF4-FFF2-40B4-BE49-F238E27FC236}">
                  <a16:creationId xmlns:a16="http://schemas.microsoft.com/office/drawing/2014/main" id="{08EAB075-A0BA-003C-FC05-BB80535EBB4F}"/>
                </a:ext>
              </a:extLst>
            </p:cNvPr>
            <p:cNvSpPr>
              <a:spLocks noChangeShapeType="1"/>
            </p:cNvSpPr>
            <p:nvPr/>
          </p:nvSpPr>
          <p:spPr bwMode="auto">
            <a:xfrm>
              <a:off x="4268789"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Line 1207">
              <a:extLst>
                <a:ext uri="{FF2B5EF4-FFF2-40B4-BE49-F238E27FC236}">
                  <a16:creationId xmlns:a16="http://schemas.microsoft.com/office/drawing/2014/main" id="{49F23259-FB4E-FD47-DC06-F5E7FE561C6E}"/>
                </a:ext>
              </a:extLst>
            </p:cNvPr>
            <p:cNvSpPr>
              <a:spLocks noChangeShapeType="1"/>
            </p:cNvSpPr>
            <p:nvPr/>
          </p:nvSpPr>
          <p:spPr bwMode="auto">
            <a:xfrm flipH="1">
              <a:off x="4264026" y="606266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Line 1208">
              <a:extLst>
                <a:ext uri="{FF2B5EF4-FFF2-40B4-BE49-F238E27FC236}">
                  <a16:creationId xmlns:a16="http://schemas.microsoft.com/office/drawing/2014/main" id="{298702B1-63CA-18FE-0A40-BB1937EBC565}"/>
                </a:ext>
              </a:extLst>
            </p:cNvPr>
            <p:cNvSpPr>
              <a:spLocks noChangeShapeType="1"/>
            </p:cNvSpPr>
            <p:nvPr/>
          </p:nvSpPr>
          <p:spPr bwMode="auto">
            <a:xfrm>
              <a:off x="4270376"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Line 1209">
              <a:extLst>
                <a:ext uri="{FF2B5EF4-FFF2-40B4-BE49-F238E27FC236}">
                  <a16:creationId xmlns:a16="http://schemas.microsoft.com/office/drawing/2014/main" id="{20159079-CF21-D437-1D9E-189D0A8D7654}"/>
                </a:ext>
              </a:extLst>
            </p:cNvPr>
            <p:cNvSpPr>
              <a:spLocks noChangeShapeType="1"/>
            </p:cNvSpPr>
            <p:nvPr/>
          </p:nvSpPr>
          <p:spPr bwMode="auto">
            <a:xfrm flipH="1">
              <a:off x="4265614" y="606266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Line 1210">
              <a:extLst>
                <a:ext uri="{FF2B5EF4-FFF2-40B4-BE49-F238E27FC236}">
                  <a16:creationId xmlns:a16="http://schemas.microsoft.com/office/drawing/2014/main" id="{1AB572A6-7A65-615B-4786-A5C9EA5503BF}"/>
                </a:ext>
              </a:extLst>
            </p:cNvPr>
            <p:cNvSpPr>
              <a:spLocks noChangeShapeType="1"/>
            </p:cNvSpPr>
            <p:nvPr/>
          </p:nvSpPr>
          <p:spPr bwMode="auto">
            <a:xfrm>
              <a:off x="4291014"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Line 1211">
              <a:extLst>
                <a:ext uri="{FF2B5EF4-FFF2-40B4-BE49-F238E27FC236}">
                  <a16:creationId xmlns:a16="http://schemas.microsoft.com/office/drawing/2014/main" id="{0C402E38-DA51-391B-35FA-A19DA2AE6D99}"/>
                </a:ext>
              </a:extLst>
            </p:cNvPr>
            <p:cNvSpPr>
              <a:spLocks noChangeShapeType="1"/>
            </p:cNvSpPr>
            <p:nvPr/>
          </p:nvSpPr>
          <p:spPr bwMode="auto">
            <a:xfrm flipH="1">
              <a:off x="4284664" y="6062663"/>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Line 1212">
              <a:extLst>
                <a:ext uri="{FF2B5EF4-FFF2-40B4-BE49-F238E27FC236}">
                  <a16:creationId xmlns:a16="http://schemas.microsoft.com/office/drawing/2014/main" id="{A8BA1B15-A427-E303-48BC-92CC1ACF2F6C}"/>
                </a:ext>
              </a:extLst>
            </p:cNvPr>
            <p:cNvSpPr>
              <a:spLocks noChangeShapeType="1"/>
            </p:cNvSpPr>
            <p:nvPr/>
          </p:nvSpPr>
          <p:spPr bwMode="auto">
            <a:xfrm>
              <a:off x="4303714"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Line 1213">
              <a:extLst>
                <a:ext uri="{FF2B5EF4-FFF2-40B4-BE49-F238E27FC236}">
                  <a16:creationId xmlns:a16="http://schemas.microsoft.com/office/drawing/2014/main" id="{5FD2CCA3-9165-8326-8234-4F69872C0026}"/>
                </a:ext>
              </a:extLst>
            </p:cNvPr>
            <p:cNvSpPr>
              <a:spLocks noChangeShapeType="1"/>
            </p:cNvSpPr>
            <p:nvPr/>
          </p:nvSpPr>
          <p:spPr bwMode="auto">
            <a:xfrm flipH="1">
              <a:off x="4297364" y="6062663"/>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Line 1214">
              <a:extLst>
                <a:ext uri="{FF2B5EF4-FFF2-40B4-BE49-F238E27FC236}">
                  <a16:creationId xmlns:a16="http://schemas.microsoft.com/office/drawing/2014/main" id="{DD75CCC0-D7FF-7DA7-51EE-F27B8B0F7F29}"/>
                </a:ext>
              </a:extLst>
            </p:cNvPr>
            <p:cNvSpPr>
              <a:spLocks noChangeShapeType="1"/>
            </p:cNvSpPr>
            <p:nvPr/>
          </p:nvSpPr>
          <p:spPr bwMode="auto">
            <a:xfrm>
              <a:off x="4308476"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Line 1215">
              <a:extLst>
                <a:ext uri="{FF2B5EF4-FFF2-40B4-BE49-F238E27FC236}">
                  <a16:creationId xmlns:a16="http://schemas.microsoft.com/office/drawing/2014/main" id="{7C7B1236-902F-9E2E-3A8C-B57F9F8F684D}"/>
                </a:ext>
              </a:extLst>
            </p:cNvPr>
            <p:cNvSpPr>
              <a:spLocks noChangeShapeType="1"/>
            </p:cNvSpPr>
            <p:nvPr/>
          </p:nvSpPr>
          <p:spPr bwMode="auto">
            <a:xfrm flipH="1">
              <a:off x="4302126" y="606266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Line 1216">
              <a:extLst>
                <a:ext uri="{FF2B5EF4-FFF2-40B4-BE49-F238E27FC236}">
                  <a16:creationId xmlns:a16="http://schemas.microsoft.com/office/drawing/2014/main" id="{FE181532-B14F-5306-4087-054ADCC1A554}"/>
                </a:ext>
              </a:extLst>
            </p:cNvPr>
            <p:cNvSpPr>
              <a:spLocks noChangeShapeType="1"/>
            </p:cNvSpPr>
            <p:nvPr/>
          </p:nvSpPr>
          <p:spPr bwMode="auto">
            <a:xfrm>
              <a:off x="4324351" y="605631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Line 1217">
              <a:extLst>
                <a:ext uri="{FF2B5EF4-FFF2-40B4-BE49-F238E27FC236}">
                  <a16:creationId xmlns:a16="http://schemas.microsoft.com/office/drawing/2014/main" id="{AF826A2C-6D53-2850-8FC6-E79203597071}"/>
                </a:ext>
              </a:extLst>
            </p:cNvPr>
            <p:cNvSpPr>
              <a:spLocks noChangeShapeType="1"/>
            </p:cNvSpPr>
            <p:nvPr/>
          </p:nvSpPr>
          <p:spPr bwMode="auto">
            <a:xfrm flipH="1">
              <a:off x="4318001" y="6062663"/>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Line 1218">
              <a:extLst>
                <a:ext uri="{FF2B5EF4-FFF2-40B4-BE49-F238E27FC236}">
                  <a16:creationId xmlns:a16="http://schemas.microsoft.com/office/drawing/2014/main" id="{78D02377-69A8-616F-21A4-9F80FE43B7D2}"/>
                </a:ext>
              </a:extLst>
            </p:cNvPr>
            <p:cNvSpPr>
              <a:spLocks noChangeShapeType="1"/>
            </p:cNvSpPr>
            <p:nvPr/>
          </p:nvSpPr>
          <p:spPr bwMode="auto">
            <a:xfrm>
              <a:off x="4349751"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Line 1219">
              <a:extLst>
                <a:ext uri="{FF2B5EF4-FFF2-40B4-BE49-F238E27FC236}">
                  <a16:creationId xmlns:a16="http://schemas.microsoft.com/office/drawing/2014/main" id="{E2D94279-FEC6-5E32-525D-24F05C9B4EED}"/>
                </a:ext>
              </a:extLst>
            </p:cNvPr>
            <p:cNvSpPr>
              <a:spLocks noChangeShapeType="1"/>
            </p:cNvSpPr>
            <p:nvPr/>
          </p:nvSpPr>
          <p:spPr bwMode="auto">
            <a:xfrm flipH="1">
              <a:off x="4343401" y="606742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Line 1220">
              <a:extLst>
                <a:ext uri="{FF2B5EF4-FFF2-40B4-BE49-F238E27FC236}">
                  <a16:creationId xmlns:a16="http://schemas.microsoft.com/office/drawing/2014/main" id="{768DD358-F98C-7C69-841E-A7DF7D60E23B}"/>
                </a:ext>
              </a:extLst>
            </p:cNvPr>
            <p:cNvSpPr>
              <a:spLocks noChangeShapeType="1"/>
            </p:cNvSpPr>
            <p:nvPr/>
          </p:nvSpPr>
          <p:spPr bwMode="auto">
            <a:xfrm>
              <a:off x="4370389"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Line 1221">
              <a:extLst>
                <a:ext uri="{FF2B5EF4-FFF2-40B4-BE49-F238E27FC236}">
                  <a16:creationId xmlns:a16="http://schemas.microsoft.com/office/drawing/2014/main" id="{968841F1-60A2-867A-1A6A-9DC6AEA91746}"/>
                </a:ext>
              </a:extLst>
            </p:cNvPr>
            <p:cNvSpPr>
              <a:spLocks noChangeShapeType="1"/>
            </p:cNvSpPr>
            <p:nvPr/>
          </p:nvSpPr>
          <p:spPr bwMode="auto">
            <a:xfrm flipH="1">
              <a:off x="4364039" y="606742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Line 1222">
              <a:extLst>
                <a:ext uri="{FF2B5EF4-FFF2-40B4-BE49-F238E27FC236}">
                  <a16:creationId xmlns:a16="http://schemas.microsoft.com/office/drawing/2014/main" id="{2A98FB8E-86F7-A95D-318D-E5BF6E0A3720}"/>
                </a:ext>
              </a:extLst>
            </p:cNvPr>
            <p:cNvSpPr>
              <a:spLocks noChangeShapeType="1"/>
            </p:cNvSpPr>
            <p:nvPr/>
          </p:nvSpPr>
          <p:spPr bwMode="auto">
            <a:xfrm>
              <a:off x="4400551"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Line 1223">
              <a:extLst>
                <a:ext uri="{FF2B5EF4-FFF2-40B4-BE49-F238E27FC236}">
                  <a16:creationId xmlns:a16="http://schemas.microsoft.com/office/drawing/2014/main" id="{9B7CD8A9-9423-C0E1-8B53-B36235F88B0F}"/>
                </a:ext>
              </a:extLst>
            </p:cNvPr>
            <p:cNvSpPr>
              <a:spLocks noChangeShapeType="1"/>
            </p:cNvSpPr>
            <p:nvPr/>
          </p:nvSpPr>
          <p:spPr bwMode="auto">
            <a:xfrm flipH="1">
              <a:off x="4395789" y="606742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Line 1224">
              <a:extLst>
                <a:ext uri="{FF2B5EF4-FFF2-40B4-BE49-F238E27FC236}">
                  <a16:creationId xmlns:a16="http://schemas.microsoft.com/office/drawing/2014/main" id="{5A8A3EB0-7076-BC8F-9A2F-426480085AE8}"/>
                </a:ext>
              </a:extLst>
            </p:cNvPr>
            <p:cNvSpPr>
              <a:spLocks noChangeShapeType="1"/>
            </p:cNvSpPr>
            <p:nvPr/>
          </p:nvSpPr>
          <p:spPr bwMode="auto">
            <a:xfrm>
              <a:off x="4421189"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Line 1225">
              <a:extLst>
                <a:ext uri="{FF2B5EF4-FFF2-40B4-BE49-F238E27FC236}">
                  <a16:creationId xmlns:a16="http://schemas.microsoft.com/office/drawing/2014/main" id="{BA4FCEE8-AD98-8438-B68E-0B2466165F52}"/>
                </a:ext>
              </a:extLst>
            </p:cNvPr>
            <p:cNvSpPr>
              <a:spLocks noChangeShapeType="1"/>
            </p:cNvSpPr>
            <p:nvPr/>
          </p:nvSpPr>
          <p:spPr bwMode="auto">
            <a:xfrm flipH="1">
              <a:off x="4416426" y="606742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Line 1226">
              <a:extLst>
                <a:ext uri="{FF2B5EF4-FFF2-40B4-BE49-F238E27FC236}">
                  <a16:creationId xmlns:a16="http://schemas.microsoft.com/office/drawing/2014/main" id="{4FE8442F-A021-9789-BFFB-885FC2DE4C57}"/>
                </a:ext>
              </a:extLst>
            </p:cNvPr>
            <p:cNvSpPr>
              <a:spLocks noChangeShapeType="1"/>
            </p:cNvSpPr>
            <p:nvPr/>
          </p:nvSpPr>
          <p:spPr bwMode="auto">
            <a:xfrm>
              <a:off x="4421189"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Line 1227">
              <a:extLst>
                <a:ext uri="{FF2B5EF4-FFF2-40B4-BE49-F238E27FC236}">
                  <a16:creationId xmlns:a16="http://schemas.microsoft.com/office/drawing/2014/main" id="{63DB91F8-8DFC-FA05-CC34-08671928D06B}"/>
                </a:ext>
              </a:extLst>
            </p:cNvPr>
            <p:cNvSpPr>
              <a:spLocks noChangeShapeType="1"/>
            </p:cNvSpPr>
            <p:nvPr/>
          </p:nvSpPr>
          <p:spPr bwMode="auto">
            <a:xfrm flipH="1">
              <a:off x="4416426" y="606742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Line 1228">
              <a:extLst>
                <a:ext uri="{FF2B5EF4-FFF2-40B4-BE49-F238E27FC236}">
                  <a16:creationId xmlns:a16="http://schemas.microsoft.com/office/drawing/2014/main" id="{F517C059-FCDF-D2C5-8D07-33254DAA52C3}"/>
                </a:ext>
              </a:extLst>
            </p:cNvPr>
            <p:cNvSpPr>
              <a:spLocks noChangeShapeType="1"/>
            </p:cNvSpPr>
            <p:nvPr/>
          </p:nvSpPr>
          <p:spPr bwMode="auto">
            <a:xfrm>
              <a:off x="4430714"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Line 1229">
              <a:extLst>
                <a:ext uri="{FF2B5EF4-FFF2-40B4-BE49-F238E27FC236}">
                  <a16:creationId xmlns:a16="http://schemas.microsoft.com/office/drawing/2014/main" id="{60D9703F-2DD5-6B4F-C628-FDA5736FB7D8}"/>
                </a:ext>
              </a:extLst>
            </p:cNvPr>
            <p:cNvSpPr>
              <a:spLocks noChangeShapeType="1"/>
            </p:cNvSpPr>
            <p:nvPr/>
          </p:nvSpPr>
          <p:spPr bwMode="auto">
            <a:xfrm flipH="1">
              <a:off x="4424364" y="6067425"/>
              <a:ext cx="12700"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Line 1230">
              <a:extLst>
                <a:ext uri="{FF2B5EF4-FFF2-40B4-BE49-F238E27FC236}">
                  <a16:creationId xmlns:a16="http://schemas.microsoft.com/office/drawing/2014/main" id="{551177CF-6BAE-599F-6F5C-47DE6719DEC3}"/>
                </a:ext>
              </a:extLst>
            </p:cNvPr>
            <p:cNvSpPr>
              <a:spLocks noChangeShapeType="1"/>
            </p:cNvSpPr>
            <p:nvPr/>
          </p:nvSpPr>
          <p:spPr bwMode="auto">
            <a:xfrm>
              <a:off x="4443414" y="6062663"/>
              <a:ext cx="0" cy="11113"/>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Line 1231">
              <a:extLst>
                <a:ext uri="{FF2B5EF4-FFF2-40B4-BE49-F238E27FC236}">
                  <a16:creationId xmlns:a16="http://schemas.microsoft.com/office/drawing/2014/main" id="{77ECD6D5-7BB8-C01B-774A-A2D9481C04F2}"/>
                </a:ext>
              </a:extLst>
            </p:cNvPr>
            <p:cNvSpPr>
              <a:spLocks noChangeShapeType="1"/>
            </p:cNvSpPr>
            <p:nvPr/>
          </p:nvSpPr>
          <p:spPr bwMode="auto">
            <a:xfrm flipH="1">
              <a:off x="4438651" y="6067425"/>
              <a:ext cx="11113" cy="0"/>
            </a:xfrm>
            <a:prstGeom prst="line">
              <a:avLst/>
            </a:prstGeom>
            <a:noFill/>
            <a:ln w="6350" cap="sq">
              <a:solidFill>
                <a:srgbClr val="C41F3E"/>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3" name="Group 142">
            <a:extLst>
              <a:ext uri="{FF2B5EF4-FFF2-40B4-BE49-F238E27FC236}">
                <a16:creationId xmlns:a16="http://schemas.microsoft.com/office/drawing/2014/main" id="{A08B159B-1594-E1C6-F0FD-55C2BF6501F2}"/>
              </a:ext>
            </a:extLst>
          </p:cNvPr>
          <p:cNvGrpSpPr/>
          <p:nvPr/>
        </p:nvGrpSpPr>
        <p:grpSpPr>
          <a:xfrm>
            <a:off x="7283374" y="1473441"/>
            <a:ext cx="4198045" cy="2629300"/>
            <a:chOff x="3338513" y="5299075"/>
            <a:chExt cx="1111251" cy="695326"/>
          </a:xfrm>
        </p:grpSpPr>
        <p:sp>
          <p:nvSpPr>
            <p:cNvPr id="144" name="Freeform 999">
              <a:extLst>
                <a:ext uri="{FF2B5EF4-FFF2-40B4-BE49-F238E27FC236}">
                  <a16:creationId xmlns:a16="http://schemas.microsoft.com/office/drawing/2014/main" id="{A0CD9372-FDE7-5EDC-5F17-24D9511D9E83}"/>
                </a:ext>
              </a:extLst>
            </p:cNvPr>
            <p:cNvSpPr>
              <a:spLocks/>
            </p:cNvSpPr>
            <p:nvPr/>
          </p:nvSpPr>
          <p:spPr bwMode="auto">
            <a:xfrm>
              <a:off x="3338513" y="5299075"/>
              <a:ext cx="1104900" cy="690563"/>
            </a:xfrm>
            <a:custGeom>
              <a:avLst/>
              <a:gdLst>
                <a:gd name="T0" fmla="*/ 5 w 696"/>
                <a:gd name="T1" fmla="*/ 6 h 435"/>
                <a:gd name="T2" fmla="*/ 8 w 696"/>
                <a:gd name="T3" fmla="*/ 15 h 435"/>
                <a:gd name="T4" fmla="*/ 11 w 696"/>
                <a:gd name="T5" fmla="*/ 23 h 435"/>
                <a:gd name="T6" fmla="*/ 13 w 696"/>
                <a:gd name="T7" fmla="*/ 32 h 435"/>
                <a:gd name="T8" fmla="*/ 20 w 696"/>
                <a:gd name="T9" fmla="*/ 38 h 435"/>
                <a:gd name="T10" fmla="*/ 23 w 696"/>
                <a:gd name="T11" fmla="*/ 44 h 435"/>
                <a:gd name="T12" fmla="*/ 27 w 696"/>
                <a:gd name="T13" fmla="*/ 50 h 435"/>
                <a:gd name="T14" fmla="*/ 30 w 696"/>
                <a:gd name="T15" fmla="*/ 61 h 435"/>
                <a:gd name="T16" fmla="*/ 36 w 696"/>
                <a:gd name="T17" fmla="*/ 71 h 435"/>
                <a:gd name="T18" fmla="*/ 39 w 696"/>
                <a:gd name="T19" fmla="*/ 76 h 435"/>
                <a:gd name="T20" fmla="*/ 42 w 696"/>
                <a:gd name="T21" fmla="*/ 84 h 435"/>
                <a:gd name="T22" fmla="*/ 44 w 696"/>
                <a:gd name="T23" fmla="*/ 91 h 435"/>
                <a:gd name="T24" fmla="*/ 47 w 696"/>
                <a:gd name="T25" fmla="*/ 97 h 435"/>
                <a:gd name="T26" fmla="*/ 49 w 696"/>
                <a:gd name="T27" fmla="*/ 108 h 435"/>
                <a:gd name="T28" fmla="*/ 54 w 696"/>
                <a:gd name="T29" fmla="*/ 115 h 435"/>
                <a:gd name="T30" fmla="*/ 58 w 696"/>
                <a:gd name="T31" fmla="*/ 123 h 435"/>
                <a:gd name="T32" fmla="*/ 61 w 696"/>
                <a:gd name="T33" fmla="*/ 131 h 435"/>
                <a:gd name="T34" fmla="*/ 63 w 696"/>
                <a:gd name="T35" fmla="*/ 139 h 435"/>
                <a:gd name="T36" fmla="*/ 67 w 696"/>
                <a:gd name="T37" fmla="*/ 145 h 435"/>
                <a:gd name="T38" fmla="*/ 70 w 696"/>
                <a:gd name="T39" fmla="*/ 153 h 435"/>
                <a:gd name="T40" fmla="*/ 74 w 696"/>
                <a:gd name="T41" fmla="*/ 160 h 435"/>
                <a:gd name="T42" fmla="*/ 76 w 696"/>
                <a:gd name="T43" fmla="*/ 166 h 435"/>
                <a:gd name="T44" fmla="*/ 80 w 696"/>
                <a:gd name="T45" fmla="*/ 172 h 435"/>
                <a:gd name="T46" fmla="*/ 86 w 696"/>
                <a:gd name="T47" fmla="*/ 180 h 435"/>
                <a:gd name="T48" fmla="*/ 90 w 696"/>
                <a:gd name="T49" fmla="*/ 189 h 435"/>
                <a:gd name="T50" fmla="*/ 92 w 696"/>
                <a:gd name="T51" fmla="*/ 197 h 435"/>
                <a:gd name="T52" fmla="*/ 95 w 696"/>
                <a:gd name="T53" fmla="*/ 203 h 435"/>
                <a:gd name="T54" fmla="*/ 97 w 696"/>
                <a:gd name="T55" fmla="*/ 210 h 435"/>
                <a:gd name="T56" fmla="*/ 104 w 696"/>
                <a:gd name="T57" fmla="*/ 218 h 435"/>
                <a:gd name="T58" fmla="*/ 109 w 696"/>
                <a:gd name="T59" fmla="*/ 224 h 435"/>
                <a:gd name="T60" fmla="*/ 112 w 696"/>
                <a:gd name="T61" fmla="*/ 232 h 435"/>
                <a:gd name="T62" fmla="*/ 120 w 696"/>
                <a:gd name="T63" fmla="*/ 237 h 435"/>
                <a:gd name="T64" fmla="*/ 126 w 696"/>
                <a:gd name="T65" fmla="*/ 249 h 435"/>
                <a:gd name="T66" fmla="*/ 131 w 696"/>
                <a:gd name="T67" fmla="*/ 254 h 435"/>
                <a:gd name="T68" fmla="*/ 134 w 696"/>
                <a:gd name="T69" fmla="*/ 261 h 435"/>
                <a:gd name="T70" fmla="*/ 142 w 696"/>
                <a:gd name="T71" fmla="*/ 267 h 435"/>
                <a:gd name="T72" fmla="*/ 147 w 696"/>
                <a:gd name="T73" fmla="*/ 273 h 435"/>
                <a:gd name="T74" fmla="*/ 150 w 696"/>
                <a:gd name="T75" fmla="*/ 280 h 435"/>
                <a:gd name="T76" fmla="*/ 153 w 696"/>
                <a:gd name="T77" fmla="*/ 285 h 435"/>
                <a:gd name="T78" fmla="*/ 163 w 696"/>
                <a:gd name="T79" fmla="*/ 293 h 435"/>
                <a:gd name="T80" fmla="*/ 169 w 696"/>
                <a:gd name="T81" fmla="*/ 299 h 435"/>
                <a:gd name="T82" fmla="*/ 174 w 696"/>
                <a:gd name="T83" fmla="*/ 306 h 435"/>
                <a:gd name="T84" fmla="*/ 181 w 696"/>
                <a:gd name="T85" fmla="*/ 312 h 435"/>
                <a:gd name="T86" fmla="*/ 187 w 696"/>
                <a:gd name="T87" fmla="*/ 318 h 435"/>
                <a:gd name="T88" fmla="*/ 196 w 696"/>
                <a:gd name="T89" fmla="*/ 326 h 435"/>
                <a:gd name="T90" fmla="*/ 206 w 696"/>
                <a:gd name="T91" fmla="*/ 333 h 435"/>
                <a:gd name="T92" fmla="*/ 218 w 696"/>
                <a:gd name="T93" fmla="*/ 340 h 435"/>
                <a:gd name="T94" fmla="*/ 229 w 696"/>
                <a:gd name="T95" fmla="*/ 347 h 435"/>
                <a:gd name="T96" fmla="*/ 235 w 696"/>
                <a:gd name="T97" fmla="*/ 354 h 435"/>
                <a:gd name="T98" fmla="*/ 250 w 696"/>
                <a:gd name="T99" fmla="*/ 361 h 435"/>
                <a:gd name="T100" fmla="*/ 254 w 696"/>
                <a:gd name="T101" fmla="*/ 367 h 435"/>
                <a:gd name="T102" fmla="*/ 265 w 696"/>
                <a:gd name="T103" fmla="*/ 373 h 435"/>
                <a:gd name="T104" fmla="*/ 310 w 696"/>
                <a:gd name="T105" fmla="*/ 380 h 435"/>
                <a:gd name="T106" fmla="*/ 337 w 696"/>
                <a:gd name="T107" fmla="*/ 386 h 435"/>
                <a:gd name="T108" fmla="*/ 354 w 696"/>
                <a:gd name="T109" fmla="*/ 393 h 435"/>
                <a:gd name="T110" fmla="*/ 375 w 696"/>
                <a:gd name="T111" fmla="*/ 399 h 435"/>
                <a:gd name="T112" fmla="*/ 422 w 696"/>
                <a:gd name="T113" fmla="*/ 405 h 435"/>
                <a:gd name="T114" fmla="*/ 488 w 696"/>
                <a:gd name="T115" fmla="*/ 412 h 435"/>
                <a:gd name="T116" fmla="*/ 501 w 696"/>
                <a:gd name="T117" fmla="*/ 418 h 435"/>
                <a:gd name="T118" fmla="*/ 542 w 696"/>
                <a:gd name="T119" fmla="*/ 425 h 435"/>
                <a:gd name="T120" fmla="*/ 565 w 696"/>
                <a:gd name="T121" fmla="*/ 43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6" h="435">
                  <a:moveTo>
                    <a:pt x="0" y="0"/>
                  </a:moveTo>
                  <a:lnTo>
                    <a:pt x="3" y="0"/>
                  </a:lnTo>
                  <a:lnTo>
                    <a:pt x="3" y="2"/>
                  </a:lnTo>
                  <a:lnTo>
                    <a:pt x="4" y="2"/>
                  </a:lnTo>
                  <a:lnTo>
                    <a:pt x="4" y="3"/>
                  </a:lnTo>
                  <a:lnTo>
                    <a:pt x="4" y="3"/>
                  </a:lnTo>
                  <a:lnTo>
                    <a:pt x="4" y="6"/>
                  </a:lnTo>
                  <a:lnTo>
                    <a:pt x="5" y="6"/>
                  </a:lnTo>
                  <a:lnTo>
                    <a:pt x="5" y="7"/>
                  </a:lnTo>
                  <a:lnTo>
                    <a:pt x="6" y="7"/>
                  </a:lnTo>
                  <a:lnTo>
                    <a:pt x="6" y="11"/>
                  </a:lnTo>
                  <a:lnTo>
                    <a:pt x="7" y="11"/>
                  </a:lnTo>
                  <a:lnTo>
                    <a:pt x="7" y="14"/>
                  </a:lnTo>
                  <a:lnTo>
                    <a:pt x="7" y="14"/>
                  </a:lnTo>
                  <a:lnTo>
                    <a:pt x="7" y="15"/>
                  </a:lnTo>
                  <a:lnTo>
                    <a:pt x="8" y="15"/>
                  </a:lnTo>
                  <a:lnTo>
                    <a:pt x="8" y="17"/>
                  </a:lnTo>
                  <a:lnTo>
                    <a:pt x="8" y="17"/>
                  </a:lnTo>
                  <a:lnTo>
                    <a:pt x="8" y="20"/>
                  </a:lnTo>
                  <a:lnTo>
                    <a:pt x="8" y="20"/>
                  </a:lnTo>
                  <a:lnTo>
                    <a:pt x="8" y="21"/>
                  </a:lnTo>
                  <a:lnTo>
                    <a:pt x="8" y="21"/>
                  </a:lnTo>
                  <a:lnTo>
                    <a:pt x="8" y="23"/>
                  </a:lnTo>
                  <a:lnTo>
                    <a:pt x="11" y="23"/>
                  </a:lnTo>
                  <a:lnTo>
                    <a:pt x="11" y="24"/>
                  </a:lnTo>
                  <a:lnTo>
                    <a:pt x="11" y="24"/>
                  </a:lnTo>
                  <a:lnTo>
                    <a:pt x="11" y="26"/>
                  </a:lnTo>
                  <a:lnTo>
                    <a:pt x="11" y="26"/>
                  </a:lnTo>
                  <a:lnTo>
                    <a:pt x="11" y="31"/>
                  </a:lnTo>
                  <a:lnTo>
                    <a:pt x="13" y="31"/>
                  </a:lnTo>
                  <a:lnTo>
                    <a:pt x="13" y="32"/>
                  </a:lnTo>
                  <a:lnTo>
                    <a:pt x="13" y="32"/>
                  </a:lnTo>
                  <a:lnTo>
                    <a:pt x="13" y="33"/>
                  </a:lnTo>
                  <a:lnTo>
                    <a:pt x="15" y="33"/>
                  </a:lnTo>
                  <a:lnTo>
                    <a:pt x="15" y="35"/>
                  </a:lnTo>
                  <a:lnTo>
                    <a:pt x="15" y="35"/>
                  </a:lnTo>
                  <a:lnTo>
                    <a:pt x="15" y="36"/>
                  </a:lnTo>
                  <a:lnTo>
                    <a:pt x="16" y="36"/>
                  </a:lnTo>
                  <a:lnTo>
                    <a:pt x="16" y="38"/>
                  </a:lnTo>
                  <a:lnTo>
                    <a:pt x="20" y="38"/>
                  </a:lnTo>
                  <a:lnTo>
                    <a:pt x="20" y="40"/>
                  </a:lnTo>
                  <a:lnTo>
                    <a:pt x="20" y="40"/>
                  </a:lnTo>
                  <a:lnTo>
                    <a:pt x="20" y="41"/>
                  </a:lnTo>
                  <a:lnTo>
                    <a:pt x="21" y="41"/>
                  </a:lnTo>
                  <a:lnTo>
                    <a:pt x="21" y="43"/>
                  </a:lnTo>
                  <a:lnTo>
                    <a:pt x="23" y="43"/>
                  </a:lnTo>
                  <a:lnTo>
                    <a:pt x="23" y="44"/>
                  </a:lnTo>
                  <a:lnTo>
                    <a:pt x="23" y="44"/>
                  </a:lnTo>
                  <a:lnTo>
                    <a:pt x="23" y="46"/>
                  </a:lnTo>
                  <a:lnTo>
                    <a:pt x="25" y="46"/>
                  </a:lnTo>
                  <a:lnTo>
                    <a:pt x="25" y="48"/>
                  </a:lnTo>
                  <a:lnTo>
                    <a:pt x="26" y="48"/>
                  </a:lnTo>
                  <a:lnTo>
                    <a:pt x="26" y="49"/>
                  </a:lnTo>
                  <a:lnTo>
                    <a:pt x="26" y="49"/>
                  </a:lnTo>
                  <a:lnTo>
                    <a:pt x="26" y="50"/>
                  </a:lnTo>
                  <a:lnTo>
                    <a:pt x="27" y="50"/>
                  </a:lnTo>
                  <a:lnTo>
                    <a:pt x="27" y="53"/>
                  </a:lnTo>
                  <a:lnTo>
                    <a:pt x="27" y="53"/>
                  </a:lnTo>
                  <a:lnTo>
                    <a:pt x="27" y="55"/>
                  </a:lnTo>
                  <a:lnTo>
                    <a:pt x="29" y="55"/>
                  </a:lnTo>
                  <a:lnTo>
                    <a:pt x="29" y="60"/>
                  </a:lnTo>
                  <a:lnTo>
                    <a:pt x="29" y="60"/>
                  </a:lnTo>
                  <a:lnTo>
                    <a:pt x="29" y="61"/>
                  </a:lnTo>
                  <a:lnTo>
                    <a:pt x="30" y="61"/>
                  </a:lnTo>
                  <a:lnTo>
                    <a:pt x="30" y="63"/>
                  </a:lnTo>
                  <a:lnTo>
                    <a:pt x="35" y="63"/>
                  </a:lnTo>
                  <a:lnTo>
                    <a:pt x="35" y="66"/>
                  </a:lnTo>
                  <a:lnTo>
                    <a:pt x="35" y="66"/>
                  </a:lnTo>
                  <a:lnTo>
                    <a:pt x="35" y="67"/>
                  </a:lnTo>
                  <a:lnTo>
                    <a:pt x="35" y="67"/>
                  </a:lnTo>
                  <a:lnTo>
                    <a:pt x="35" y="71"/>
                  </a:lnTo>
                  <a:lnTo>
                    <a:pt x="36" y="71"/>
                  </a:lnTo>
                  <a:lnTo>
                    <a:pt x="36" y="72"/>
                  </a:lnTo>
                  <a:lnTo>
                    <a:pt x="37" y="72"/>
                  </a:lnTo>
                  <a:lnTo>
                    <a:pt x="37" y="74"/>
                  </a:lnTo>
                  <a:lnTo>
                    <a:pt x="37" y="74"/>
                  </a:lnTo>
                  <a:lnTo>
                    <a:pt x="37" y="75"/>
                  </a:lnTo>
                  <a:lnTo>
                    <a:pt x="38" y="75"/>
                  </a:lnTo>
                  <a:lnTo>
                    <a:pt x="38" y="76"/>
                  </a:lnTo>
                  <a:lnTo>
                    <a:pt x="39" y="76"/>
                  </a:lnTo>
                  <a:lnTo>
                    <a:pt x="39" y="79"/>
                  </a:lnTo>
                  <a:lnTo>
                    <a:pt x="40" y="79"/>
                  </a:lnTo>
                  <a:lnTo>
                    <a:pt x="40" y="80"/>
                  </a:lnTo>
                  <a:lnTo>
                    <a:pt x="40" y="80"/>
                  </a:lnTo>
                  <a:lnTo>
                    <a:pt x="40" y="81"/>
                  </a:lnTo>
                  <a:lnTo>
                    <a:pt x="40" y="81"/>
                  </a:lnTo>
                  <a:lnTo>
                    <a:pt x="40" y="84"/>
                  </a:lnTo>
                  <a:lnTo>
                    <a:pt x="42" y="84"/>
                  </a:lnTo>
                  <a:lnTo>
                    <a:pt x="42" y="86"/>
                  </a:lnTo>
                  <a:lnTo>
                    <a:pt x="42" y="86"/>
                  </a:lnTo>
                  <a:lnTo>
                    <a:pt x="42" y="88"/>
                  </a:lnTo>
                  <a:lnTo>
                    <a:pt x="43" y="88"/>
                  </a:lnTo>
                  <a:lnTo>
                    <a:pt x="43" y="89"/>
                  </a:lnTo>
                  <a:lnTo>
                    <a:pt x="44" y="89"/>
                  </a:lnTo>
                  <a:lnTo>
                    <a:pt x="44" y="91"/>
                  </a:lnTo>
                  <a:lnTo>
                    <a:pt x="44" y="91"/>
                  </a:lnTo>
                  <a:lnTo>
                    <a:pt x="44" y="92"/>
                  </a:lnTo>
                  <a:lnTo>
                    <a:pt x="45" y="92"/>
                  </a:lnTo>
                  <a:lnTo>
                    <a:pt x="45" y="93"/>
                  </a:lnTo>
                  <a:lnTo>
                    <a:pt x="45" y="93"/>
                  </a:lnTo>
                  <a:lnTo>
                    <a:pt x="45" y="96"/>
                  </a:lnTo>
                  <a:lnTo>
                    <a:pt x="46" y="96"/>
                  </a:lnTo>
                  <a:lnTo>
                    <a:pt x="46" y="97"/>
                  </a:lnTo>
                  <a:lnTo>
                    <a:pt x="47" y="97"/>
                  </a:lnTo>
                  <a:lnTo>
                    <a:pt x="47" y="98"/>
                  </a:lnTo>
                  <a:lnTo>
                    <a:pt x="47" y="98"/>
                  </a:lnTo>
                  <a:lnTo>
                    <a:pt x="47" y="100"/>
                  </a:lnTo>
                  <a:lnTo>
                    <a:pt x="47" y="100"/>
                  </a:lnTo>
                  <a:lnTo>
                    <a:pt x="47" y="103"/>
                  </a:lnTo>
                  <a:lnTo>
                    <a:pt x="48" y="103"/>
                  </a:lnTo>
                  <a:lnTo>
                    <a:pt x="48" y="108"/>
                  </a:lnTo>
                  <a:lnTo>
                    <a:pt x="49" y="108"/>
                  </a:lnTo>
                  <a:lnTo>
                    <a:pt x="49" y="109"/>
                  </a:lnTo>
                  <a:lnTo>
                    <a:pt x="52" y="109"/>
                  </a:lnTo>
                  <a:lnTo>
                    <a:pt x="52" y="111"/>
                  </a:lnTo>
                  <a:lnTo>
                    <a:pt x="53" y="111"/>
                  </a:lnTo>
                  <a:lnTo>
                    <a:pt x="53" y="112"/>
                  </a:lnTo>
                  <a:lnTo>
                    <a:pt x="54" y="112"/>
                  </a:lnTo>
                  <a:lnTo>
                    <a:pt x="54" y="115"/>
                  </a:lnTo>
                  <a:lnTo>
                    <a:pt x="54" y="115"/>
                  </a:lnTo>
                  <a:lnTo>
                    <a:pt x="54" y="117"/>
                  </a:lnTo>
                  <a:lnTo>
                    <a:pt x="56" y="117"/>
                  </a:lnTo>
                  <a:lnTo>
                    <a:pt x="56" y="119"/>
                  </a:lnTo>
                  <a:lnTo>
                    <a:pt x="57" y="119"/>
                  </a:lnTo>
                  <a:lnTo>
                    <a:pt x="57" y="120"/>
                  </a:lnTo>
                  <a:lnTo>
                    <a:pt x="57" y="120"/>
                  </a:lnTo>
                  <a:lnTo>
                    <a:pt x="57" y="123"/>
                  </a:lnTo>
                  <a:lnTo>
                    <a:pt x="58" y="123"/>
                  </a:lnTo>
                  <a:lnTo>
                    <a:pt x="58" y="124"/>
                  </a:lnTo>
                  <a:lnTo>
                    <a:pt x="59" y="124"/>
                  </a:lnTo>
                  <a:lnTo>
                    <a:pt x="59" y="127"/>
                  </a:lnTo>
                  <a:lnTo>
                    <a:pt x="59" y="127"/>
                  </a:lnTo>
                  <a:lnTo>
                    <a:pt x="59" y="128"/>
                  </a:lnTo>
                  <a:lnTo>
                    <a:pt x="61" y="128"/>
                  </a:lnTo>
                  <a:lnTo>
                    <a:pt x="61" y="131"/>
                  </a:lnTo>
                  <a:lnTo>
                    <a:pt x="61" y="131"/>
                  </a:lnTo>
                  <a:lnTo>
                    <a:pt x="61" y="132"/>
                  </a:lnTo>
                  <a:lnTo>
                    <a:pt x="61" y="132"/>
                  </a:lnTo>
                  <a:lnTo>
                    <a:pt x="61" y="136"/>
                  </a:lnTo>
                  <a:lnTo>
                    <a:pt x="61" y="136"/>
                  </a:lnTo>
                  <a:lnTo>
                    <a:pt x="61" y="137"/>
                  </a:lnTo>
                  <a:lnTo>
                    <a:pt x="61" y="137"/>
                  </a:lnTo>
                  <a:lnTo>
                    <a:pt x="61" y="139"/>
                  </a:lnTo>
                  <a:lnTo>
                    <a:pt x="63" y="139"/>
                  </a:lnTo>
                  <a:lnTo>
                    <a:pt x="63" y="140"/>
                  </a:lnTo>
                  <a:lnTo>
                    <a:pt x="64" y="140"/>
                  </a:lnTo>
                  <a:lnTo>
                    <a:pt x="64" y="141"/>
                  </a:lnTo>
                  <a:lnTo>
                    <a:pt x="66" y="141"/>
                  </a:lnTo>
                  <a:lnTo>
                    <a:pt x="66" y="144"/>
                  </a:lnTo>
                  <a:lnTo>
                    <a:pt x="67" y="144"/>
                  </a:lnTo>
                  <a:lnTo>
                    <a:pt x="67" y="145"/>
                  </a:lnTo>
                  <a:lnTo>
                    <a:pt x="67" y="145"/>
                  </a:lnTo>
                  <a:lnTo>
                    <a:pt x="67" y="146"/>
                  </a:lnTo>
                  <a:lnTo>
                    <a:pt x="68" y="146"/>
                  </a:lnTo>
                  <a:lnTo>
                    <a:pt x="68" y="148"/>
                  </a:lnTo>
                  <a:lnTo>
                    <a:pt x="68" y="148"/>
                  </a:lnTo>
                  <a:lnTo>
                    <a:pt x="68" y="149"/>
                  </a:lnTo>
                  <a:lnTo>
                    <a:pt x="68" y="149"/>
                  </a:lnTo>
                  <a:lnTo>
                    <a:pt x="68" y="153"/>
                  </a:lnTo>
                  <a:lnTo>
                    <a:pt x="70" y="153"/>
                  </a:lnTo>
                  <a:lnTo>
                    <a:pt x="70" y="154"/>
                  </a:lnTo>
                  <a:lnTo>
                    <a:pt x="72" y="154"/>
                  </a:lnTo>
                  <a:lnTo>
                    <a:pt x="72" y="157"/>
                  </a:lnTo>
                  <a:lnTo>
                    <a:pt x="73" y="157"/>
                  </a:lnTo>
                  <a:lnTo>
                    <a:pt x="73" y="159"/>
                  </a:lnTo>
                  <a:lnTo>
                    <a:pt x="73" y="159"/>
                  </a:lnTo>
                  <a:lnTo>
                    <a:pt x="73" y="160"/>
                  </a:lnTo>
                  <a:lnTo>
                    <a:pt x="74" y="160"/>
                  </a:lnTo>
                  <a:lnTo>
                    <a:pt x="74" y="162"/>
                  </a:lnTo>
                  <a:lnTo>
                    <a:pt x="75" y="162"/>
                  </a:lnTo>
                  <a:lnTo>
                    <a:pt x="75" y="163"/>
                  </a:lnTo>
                  <a:lnTo>
                    <a:pt x="76" y="163"/>
                  </a:lnTo>
                  <a:lnTo>
                    <a:pt x="76" y="165"/>
                  </a:lnTo>
                  <a:lnTo>
                    <a:pt x="76" y="165"/>
                  </a:lnTo>
                  <a:lnTo>
                    <a:pt x="76" y="166"/>
                  </a:lnTo>
                  <a:lnTo>
                    <a:pt x="76" y="166"/>
                  </a:lnTo>
                  <a:lnTo>
                    <a:pt x="76" y="168"/>
                  </a:lnTo>
                  <a:lnTo>
                    <a:pt x="77" y="168"/>
                  </a:lnTo>
                  <a:lnTo>
                    <a:pt x="77" y="170"/>
                  </a:lnTo>
                  <a:lnTo>
                    <a:pt x="78" y="170"/>
                  </a:lnTo>
                  <a:lnTo>
                    <a:pt x="78" y="171"/>
                  </a:lnTo>
                  <a:lnTo>
                    <a:pt x="78" y="171"/>
                  </a:lnTo>
                  <a:lnTo>
                    <a:pt x="78" y="172"/>
                  </a:lnTo>
                  <a:lnTo>
                    <a:pt x="80" y="172"/>
                  </a:lnTo>
                  <a:lnTo>
                    <a:pt x="80" y="174"/>
                  </a:lnTo>
                  <a:lnTo>
                    <a:pt x="80" y="174"/>
                  </a:lnTo>
                  <a:lnTo>
                    <a:pt x="80" y="176"/>
                  </a:lnTo>
                  <a:lnTo>
                    <a:pt x="85" y="176"/>
                  </a:lnTo>
                  <a:lnTo>
                    <a:pt x="85" y="177"/>
                  </a:lnTo>
                  <a:lnTo>
                    <a:pt x="85" y="177"/>
                  </a:lnTo>
                  <a:lnTo>
                    <a:pt x="85" y="180"/>
                  </a:lnTo>
                  <a:lnTo>
                    <a:pt x="86" y="180"/>
                  </a:lnTo>
                  <a:lnTo>
                    <a:pt x="86" y="184"/>
                  </a:lnTo>
                  <a:lnTo>
                    <a:pt x="89" y="184"/>
                  </a:lnTo>
                  <a:lnTo>
                    <a:pt x="89" y="185"/>
                  </a:lnTo>
                  <a:lnTo>
                    <a:pt x="90" y="185"/>
                  </a:lnTo>
                  <a:lnTo>
                    <a:pt x="90" y="188"/>
                  </a:lnTo>
                  <a:lnTo>
                    <a:pt x="90" y="188"/>
                  </a:lnTo>
                  <a:lnTo>
                    <a:pt x="90" y="189"/>
                  </a:lnTo>
                  <a:lnTo>
                    <a:pt x="90" y="189"/>
                  </a:lnTo>
                  <a:lnTo>
                    <a:pt x="90" y="191"/>
                  </a:lnTo>
                  <a:lnTo>
                    <a:pt x="91" y="191"/>
                  </a:lnTo>
                  <a:lnTo>
                    <a:pt x="91" y="193"/>
                  </a:lnTo>
                  <a:lnTo>
                    <a:pt x="92" y="193"/>
                  </a:lnTo>
                  <a:lnTo>
                    <a:pt x="92" y="196"/>
                  </a:lnTo>
                  <a:lnTo>
                    <a:pt x="92" y="196"/>
                  </a:lnTo>
                  <a:lnTo>
                    <a:pt x="92" y="197"/>
                  </a:lnTo>
                  <a:lnTo>
                    <a:pt x="92" y="197"/>
                  </a:lnTo>
                  <a:lnTo>
                    <a:pt x="92" y="199"/>
                  </a:lnTo>
                  <a:lnTo>
                    <a:pt x="93" y="199"/>
                  </a:lnTo>
                  <a:lnTo>
                    <a:pt x="93" y="201"/>
                  </a:lnTo>
                  <a:lnTo>
                    <a:pt x="93" y="201"/>
                  </a:lnTo>
                  <a:lnTo>
                    <a:pt x="93" y="202"/>
                  </a:lnTo>
                  <a:lnTo>
                    <a:pt x="94" y="202"/>
                  </a:lnTo>
                  <a:lnTo>
                    <a:pt x="94" y="203"/>
                  </a:lnTo>
                  <a:lnTo>
                    <a:pt x="95" y="203"/>
                  </a:lnTo>
                  <a:lnTo>
                    <a:pt x="95" y="205"/>
                  </a:lnTo>
                  <a:lnTo>
                    <a:pt x="95" y="205"/>
                  </a:lnTo>
                  <a:lnTo>
                    <a:pt x="95" y="207"/>
                  </a:lnTo>
                  <a:lnTo>
                    <a:pt x="95" y="207"/>
                  </a:lnTo>
                  <a:lnTo>
                    <a:pt x="95" y="208"/>
                  </a:lnTo>
                  <a:lnTo>
                    <a:pt x="95" y="208"/>
                  </a:lnTo>
                  <a:lnTo>
                    <a:pt x="95" y="210"/>
                  </a:lnTo>
                  <a:lnTo>
                    <a:pt x="97" y="210"/>
                  </a:lnTo>
                  <a:lnTo>
                    <a:pt x="97" y="211"/>
                  </a:lnTo>
                  <a:lnTo>
                    <a:pt x="97" y="211"/>
                  </a:lnTo>
                  <a:lnTo>
                    <a:pt x="97" y="213"/>
                  </a:lnTo>
                  <a:lnTo>
                    <a:pt x="100" y="213"/>
                  </a:lnTo>
                  <a:lnTo>
                    <a:pt x="100" y="216"/>
                  </a:lnTo>
                  <a:lnTo>
                    <a:pt x="100" y="216"/>
                  </a:lnTo>
                  <a:lnTo>
                    <a:pt x="100" y="218"/>
                  </a:lnTo>
                  <a:lnTo>
                    <a:pt x="104" y="218"/>
                  </a:lnTo>
                  <a:lnTo>
                    <a:pt x="104" y="219"/>
                  </a:lnTo>
                  <a:lnTo>
                    <a:pt x="104" y="219"/>
                  </a:lnTo>
                  <a:lnTo>
                    <a:pt x="104" y="220"/>
                  </a:lnTo>
                  <a:lnTo>
                    <a:pt x="109" y="220"/>
                  </a:lnTo>
                  <a:lnTo>
                    <a:pt x="109" y="222"/>
                  </a:lnTo>
                  <a:lnTo>
                    <a:pt x="109" y="222"/>
                  </a:lnTo>
                  <a:lnTo>
                    <a:pt x="109" y="224"/>
                  </a:lnTo>
                  <a:lnTo>
                    <a:pt x="109" y="224"/>
                  </a:lnTo>
                  <a:lnTo>
                    <a:pt x="109" y="225"/>
                  </a:lnTo>
                  <a:lnTo>
                    <a:pt x="111" y="225"/>
                  </a:lnTo>
                  <a:lnTo>
                    <a:pt x="111" y="228"/>
                  </a:lnTo>
                  <a:lnTo>
                    <a:pt x="111" y="228"/>
                  </a:lnTo>
                  <a:lnTo>
                    <a:pt x="111" y="230"/>
                  </a:lnTo>
                  <a:lnTo>
                    <a:pt x="112" y="230"/>
                  </a:lnTo>
                  <a:lnTo>
                    <a:pt x="112" y="232"/>
                  </a:lnTo>
                  <a:lnTo>
                    <a:pt x="112" y="232"/>
                  </a:lnTo>
                  <a:lnTo>
                    <a:pt x="112" y="233"/>
                  </a:lnTo>
                  <a:lnTo>
                    <a:pt x="116" y="233"/>
                  </a:lnTo>
                  <a:lnTo>
                    <a:pt x="116" y="235"/>
                  </a:lnTo>
                  <a:lnTo>
                    <a:pt x="119" y="235"/>
                  </a:lnTo>
                  <a:lnTo>
                    <a:pt x="119" y="236"/>
                  </a:lnTo>
                  <a:lnTo>
                    <a:pt x="119" y="236"/>
                  </a:lnTo>
                  <a:lnTo>
                    <a:pt x="119" y="237"/>
                  </a:lnTo>
                  <a:lnTo>
                    <a:pt x="120" y="237"/>
                  </a:lnTo>
                  <a:lnTo>
                    <a:pt x="120" y="241"/>
                  </a:lnTo>
                  <a:lnTo>
                    <a:pt x="121" y="241"/>
                  </a:lnTo>
                  <a:lnTo>
                    <a:pt x="121" y="245"/>
                  </a:lnTo>
                  <a:lnTo>
                    <a:pt x="125" y="245"/>
                  </a:lnTo>
                  <a:lnTo>
                    <a:pt x="125" y="247"/>
                  </a:lnTo>
                  <a:lnTo>
                    <a:pt x="125" y="247"/>
                  </a:lnTo>
                  <a:lnTo>
                    <a:pt x="125" y="249"/>
                  </a:lnTo>
                  <a:lnTo>
                    <a:pt x="126" y="249"/>
                  </a:lnTo>
                  <a:lnTo>
                    <a:pt x="126" y="250"/>
                  </a:lnTo>
                  <a:lnTo>
                    <a:pt x="127" y="250"/>
                  </a:lnTo>
                  <a:lnTo>
                    <a:pt x="127" y="251"/>
                  </a:lnTo>
                  <a:lnTo>
                    <a:pt x="128" y="251"/>
                  </a:lnTo>
                  <a:lnTo>
                    <a:pt x="128" y="253"/>
                  </a:lnTo>
                  <a:lnTo>
                    <a:pt x="128" y="253"/>
                  </a:lnTo>
                  <a:lnTo>
                    <a:pt x="128" y="254"/>
                  </a:lnTo>
                  <a:lnTo>
                    <a:pt x="131" y="254"/>
                  </a:lnTo>
                  <a:lnTo>
                    <a:pt x="131" y="256"/>
                  </a:lnTo>
                  <a:lnTo>
                    <a:pt x="132" y="256"/>
                  </a:lnTo>
                  <a:lnTo>
                    <a:pt x="132" y="258"/>
                  </a:lnTo>
                  <a:lnTo>
                    <a:pt x="133" y="258"/>
                  </a:lnTo>
                  <a:lnTo>
                    <a:pt x="133" y="259"/>
                  </a:lnTo>
                  <a:lnTo>
                    <a:pt x="134" y="259"/>
                  </a:lnTo>
                  <a:lnTo>
                    <a:pt x="134" y="261"/>
                  </a:lnTo>
                  <a:lnTo>
                    <a:pt x="134" y="261"/>
                  </a:lnTo>
                  <a:lnTo>
                    <a:pt x="134" y="262"/>
                  </a:lnTo>
                  <a:lnTo>
                    <a:pt x="136" y="262"/>
                  </a:lnTo>
                  <a:lnTo>
                    <a:pt x="136" y="264"/>
                  </a:lnTo>
                  <a:lnTo>
                    <a:pt x="136" y="264"/>
                  </a:lnTo>
                  <a:lnTo>
                    <a:pt x="136" y="266"/>
                  </a:lnTo>
                  <a:lnTo>
                    <a:pt x="139" y="266"/>
                  </a:lnTo>
                  <a:lnTo>
                    <a:pt x="139" y="267"/>
                  </a:lnTo>
                  <a:lnTo>
                    <a:pt x="142" y="267"/>
                  </a:lnTo>
                  <a:lnTo>
                    <a:pt x="142" y="268"/>
                  </a:lnTo>
                  <a:lnTo>
                    <a:pt x="143" y="268"/>
                  </a:lnTo>
                  <a:lnTo>
                    <a:pt x="143" y="270"/>
                  </a:lnTo>
                  <a:lnTo>
                    <a:pt x="143" y="270"/>
                  </a:lnTo>
                  <a:lnTo>
                    <a:pt x="143" y="272"/>
                  </a:lnTo>
                  <a:lnTo>
                    <a:pt x="144" y="272"/>
                  </a:lnTo>
                  <a:lnTo>
                    <a:pt x="144" y="273"/>
                  </a:lnTo>
                  <a:lnTo>
                    <a:pt x="147" y="273"/>
                  </a:lnTo>
                  <a:lnTo>
                    <a:pt x="147" y="275"/>
                  </a:lnTo>
                  <a:lnTo>
                    <a:pt x="148" y="275"/>
                  </a:lnTo>
                  <a:lnTo>
                    <a:pt x="148" y="276"/>
                  </a:lnTo>
                  <a:lnTo>
                    <a:pt x="148" y="276"/>
                  </a:lnTo>
                  <a:lnTo>
                    <a:pt x="148" y="278"/>
                  </a:lnTo>
                  <a:lnTo>
                    <a:pt x="150" y="278"/>
                  </a:lnTo>
                  <a:lnTo>
                    <a:pt x="150" y="280"/>
                  </a:lnTo>
                  <a:lnTo>
                    <a:pt x="150" y="280"/>
                  </a:lnTo>
                  <a:lnTo>
                    <a:pt x="150" y="281"/>
                  </a:lnTo>
                  <a:lnTo>
                    <a:pt x="152" y="281"/>
                  </a:lnTo>
                  <a:lnTo>
                    <a:pt x="152" y="282"/>
                  </a:lnTo>
                  <a:lnTo>
                    <a:pt x="152" y="282"/>
                  </a:lnTo>
                  <a:lnTo>
                    <a:pt x="152" y="284"/>
                  </a:lnTo>
                  <a:lnTo>
                    <a:pt x="152" y="284"/>
                  </a:lnTo>
                  <a:lnTo>
                    <a:pt x="152" y="285"/>
                  </a:lnTo>
                  <a:lnTo>
                    <a:pt x="153" y="285"/>
                  </a:lnTo>
                  <a:lnTo>
                    <a:pt x="153" y="287"/>
                  </a:lnTo>
                  <a:lnTo>
                    <a:pt x="155" y="287"/>
                  </a:lnTo>
                  <a:lnTo>
                    <a:pt x="155" y="290"/>
                  </a:lnTo>
                  <a:lnTo>
                    <a:pt x="157" y="290"/>
                  </a:lnTo>
                  <a:lnTo>
                    <a:pt x="157" y="292"/>
                  </a:lnTo>
                  <a:lnTo>
                    <a:pt x="158" y="292"/>
                  </a:lnTo>
                  <a:lnTo>
                    <a:pt x="158" y="293"/>
                  </a:lnTo>
                  <a:lnTo>
                    <a:pt x="163" y="293"/>
                  </a:lnTo>
                  <a:lnTo>
                    <a:pt x="163" y="295"/>
                  </a:lnTo>
                  <a:lnTo>
                    <a:pt x="164" y="295"/>
                  </a:lnTo>
                  <a:lnTo>
                    <a:pt x="164" y="297"/>
                  </a:lnTo>
                  <a:lnTo>
                    <a:pt x="164" y="297"/>
                  </a:lnTo>
                  <a:lnTo>
                    <a:pt x="164" y="298"/>
                  </a:lnTo>
                  <a:lnTo>
                    <a:pt x="165" y="298"/>
                  </a:lnTo>
                  <a:lnTo>
                    <a:pt x="165" y="299"/>
                  </a:lnTo>
                  <a:lnTo>
                    <a:pt x="169" y="299"/>
                  </a:lnTo>
                  <a:lnTo>
                    <a:pt x="169" y="302"/>
                  </a:lnTo>
                  <a:lnTo>
                    <a:pt x="171" y="302"/>
                  </a:lnTo>
                  <a:lnTo>
                    <a:pt x="171" y="303"/>
                  </a:lnTo>
                  <a:lnTo>
                    <a:pt x="172" y="303"/>
                  </a:lnTo>
                  <a:lnTo>
                    <a:pt x="172" y="304"/>
                  </a:lnTo>
                  <a:lnTo>
                    <a:pt x="173" y="304"/>
                  </a:lnTo>
                  <a:lnTo>
                    <a:pt x="173" y="306"/>
                  </a:lnTo>
                  <a:lnTo>
                    <a:pt x="174" y="306"/>
                  </a:lnTo>
                  <a:lnTo>
                    <a:pt x="174" y="307"/>
                  </a:lnTo>
                  <a:lnTo>
                    <a:pt x="177" y="307"/>
                  </a:lnTo>
                  <a:lnTo>
                    <a:pt x="177" y="309"/>
                  </a:lnTo>
                  <a:lnTo>
                    <a:pt x="177" y="309"/>
                  </a:lnTo>
                  <a:lnTo>
                    <a:pt x="177" y="311"/>
                  </a:lnTo>
                  <a:lnTo>
                    <a:pt x="178" y="311"/>
                  </a:lnTo>
                  <a:lnTo>
                    <a:pt x="178" y="312"/>
                  </a:lnTo>
                  <a:lnTo>
                    <a:pt x="181" y="312"/>
                  </a:lnTo>
                  <a:lnTo>
                    <a:pt x="181" y="314"/>
                  </a:lnTo>
                  <a:lnTo>
                    <a:pt x="182" y="314"/>
                  </a:lnTo>
                  <a:lnTo>
                    <a:pt x="182" y="316"/>
                  </a:lnTo>
                  <a:lnTo>
                    <a:pt x="184" y="316"/>
                  </a:lnTo>
                  <a:lnTo>
                    <a:pt x="184" y="317"/>
                  </a:lnTo>
                  <a:lnTo>
                    <a:pt x="187" y="317"/>
                  </a:lnTo>
                  <a:lnTo>
                    <a:pt x="187" y="318"/>
                  </a:lnTo>
                  <a:lnTo>
                    <a:pt x="187" y="318"/>
                  </a:lnTo>
                  <a:lnTo>
                    <a:pt x="187" y="320"/>
                  </a:lnTo>
                  <a:lnTo>
                    <a:pt x="190" y="320"/>
                  </a:lnTo>
                  <a:lnTo>
                    <a:pt x="190" y="323"/>
                  </a:lnTo>
                  <a:lnTo>
                    <a:pt x="191" y="323"/>
                  </a:lnTo>
                  <a:lnTo>
                    <a:pt x="191" y="325"/>
                  </a:lnTo>
                  <a:lnTo>
                    <a:pt x="196" y="325"/>
                  </a:lnTo>
                  <a:lnTo>
                    <a:pt x="196" y="326"/>
                  </a:lnTo>
                  <a:lnTo>
                    <a:pt x="196" y="326"/>
                  </a:lnTo>
                  <a:lnTo>
                    <a:pt x="196" y="328"/>
                  </a:lnTo>
                  <a:lnTo>
                    <a:pt x="198" y="328"/>
                  </a:lnTo>
                  <a:lnTo>
                    <a:pt x="198" y="330"/>
                  </a:lnTo>
                  <a:lnTo>
                    <a:pt x="200" y="330"/>
                  </a:lnTo>
                  <a:lnTo>
                    <a:pt x="200" y="331"/>
                  </a:lnTo>
                  <a:lnTo>
                    <a:pt x="202" y="331"/>
                  </a:lnTo>
                  <a:lnTo>
                    <a:pt x="202" y="333"/>
                  </a:lnTo>
                  <a:lnTo>
                    <a:pt x="206" y="333"/>
                  </a:lnTo>
                  <a:lnTo>
                    <a:pt x="206" y="334"/>
                  </a:lnTo>
                  <a:lnTo>
                    <a:pt x="207" y="334"/>
                  </a:lnTo>
                  <a:lnTo>
                    <a:pt x="207" y="335"/>
                  </a:lnTo>
                  <a:lnTo>
                    <a:pt x="208" y="335"/>
                  </a:lnTo>
                  <a:lnTo>
                    <a:pt x="208" y="339"/>
                  </a:lnTo>
                  <a:lnTo>
                    <a:pt x="210" y="339"/>
                  </a:lnTo>
                  <a:lnTo>
                    <a:pt x="210" y="340"/>
                  </a:lnTo>
                  <a:lnTo>
                    <a:pt x="218" y="340"/>
                  </a:lnTo>
                  <a:lnTo>
                    <a:pt x="218" y="342"/>
                  </a:lnTo>
                  <a:lnTo>
                    <a:pt x="222" y="342"/>
                  </a:lnTo>
                  <a:lnTo>
                    <a:pt x="222" y="344"/>
                  </a:lnTo>
                  <a:lnTo>
                    <a:pt x="227" y="344"/>
                  </a:lnTo>
                  <a:lnTo>
                    <a:pt x="227" y="345"/>
                  </a:lnTo>
                  <a:lnTo>
                    <a:pt x="228" y="345"/>
                  </a:lnTo>
                  <a:lnTo>
                    <a:pt x="228" y="347"/>
                  </a:lnTo>
                  <a:lnTo>
                    <a:pt x="229" y="347"/>
                  </a:lnTo>
                  <a:lnTo>
                    <a:pt x="229" y="348"/>
                  </a:lnTo>
                  <a:lnTo>
                    <a:pt x="231" y="348"/>
                  </a:lnTo>
                  <a:lnTo>
                    <a:pt x="231" y="349"/>
                  </a:lnTo>
                  <a:lnTo>
                    <a:pt x="232" y="349"/>
                  </a:lnTo>
                  <a:lnTo>
                    <a:pt x="232" y="353"/>
                  </a:lnTo>
                  <a:lnTo>
                    <a:pt x="235" y="353"/>
                  </a:lnTo>
                  <a:lnTo>
                    <a:pt x="235" y="354"/>
                  </a:lnTo>
                  <a:lnTo>
                    <a:pt x="235" y="354"/>
                  </a:lnTo>
                  <a:lnTo>
                    <a:pt x="235" y="356"/>
                  </a:lnTo>
                  <a:lnTo>
                    <a:pt x="236" y="356"/>
                  </a:lnTo>
                  <a:lnTo>
                    <a:pt x="236" y="358"/>
                  </a:lnTo>
                  <a:lnTo>
                    <a:pt x="237" y="358"/>
                  </a:lnTo>
                  <a:lnTo>
                    <a:pt x="237" y="359"/>
                  </a:lnTo>
                  <a:lnTo>
                    <a:pt x="249" y="359"/>
                  </a:lnTo>
                  <a:lnTo>
                    <a:pt x="249" y="361"/>
                  </a:lnTo>
                  <a:lnTo>
                    <a:pt x="250" y="361"/>
                  </a:lnTo>
                  <a:lnTo>
                    <a:pt x="250" y="362"/>
                  </a:lnTo>
                  <a:lnTo>
                    <a:pt x="251" y="362"/>
                  </a:lnTo>
                  <a:lnTo>
                    <a:pt x="251" y="364"/>
                  </a:lnTo>
                  <a:lnTo>
                    <a:pt x="252" y="364"/>
                  </a:lnTo>
                  <a:lnTo>
                    <a:pt x="252" y="366"/>
                  </a:lnTo>
                  <a:lnTo>
                    <a:pt x="253" y="366"/>
                  </a:lnTo>
                  <a:lnTo>
                    <a:pt x="253" y="367"/>
                  </a:lnTo>
                  <a:lnTo>
                    <a:pt x="254" y="367"/>
                  </a:lnTo>
                  <a:lnTo>
                    <a:pt x="254" y="369"/>
                  </a:lnTo>
                  <a:lnTo>
                    <a:pt x="258" y="369"/>
                  </a:lnTo>
                  <a:lnTo>
                    <a:pt x="258" y="370"/>
                  </a:lnTo>
                  <a:lnTo>
                    <a:pt x="262" y="370"/>
                  </a:lnTo>
                  <a:lnTo>
                    <a:pt x="262" y="372"/>
                  </a:lnTo>
                  <a:lnTo>
                    <a:pt x="264" y="372"/>
                  </a:lnTo>
                  <a:lnTo>
                    <a:pt x="264" y="373"/>
                  </a:lnTo>
                  <a:lnTo>
                    <a:pt x="265" y="373"/>
                  </a:lnTo>
                  <a:lnTo>
                    <a:pt x="265" y="375"/>
                  </a:lnTo>
                  <a:lnTo>
                    <a:pt x="269" y="375"/>
                  </a:lnTo>
                  <a:lnTo>
                    <a:pt x="269" y="376"/>
                  </a:lnTo>
                  <a:lnTo>
                    <a:pt x="272" y="376"/>
                  </a:lnTo>
                  <a:lnTo>
                    <a:pt x="272" y="378"/>
                  </a:lnTo>
                  <a:lnTo>
                    <a:pt x="290" y="378"/>
                  </a:lnTo>
                  <a:lnTo>
                    <a:pt x="290" y="380"/>
                  </a:lnTo>
                  <a:lnTo>
                    <a:pt x="310" y="380"/>
                  </a:lnTo>
                  <a:lnTo>
                    <a:pt x="310" y="381"/>
                  </a:lnTo>
                  <a:lnTo>
                    <a:pt x="313" y="381"/>
                  </a:lnTo>
                  <a:lnTo>
                    <a:pt x="313" y="383"/>
                  </a:lnTo>
                  <a:lnTo>
                    <a:pt x="318" y="383"/>
                  </a:lnTo>
                  <a:lnTo>
                    <a:pt x="318" y="384"/>
                  </a:lnTo>
                  <a:lnTo>
                    <a:pt x="335" y="384"/>
                  </a:lnTo>
                  <a:lnTo>
                    <a:pt x="335" y="386"/>
                  </a:lnTo>
                  <a:lnTo>
                    <a:pt x="337" y="386"/>
                  </a:lnTo>
                  <a:lnTo>
                    <a:pt x="337" y="388"/>
                  </a:lnTo>
                  <a:lnTo>
                    <a:pt x="347" y="388"/>
                  </a:lnTo>
                  <a:lnTo>
                    <a:pt x="347" y="389"/>
                  </a:lnTo>
                  <a:lnTo>
                    <a:pt x="348" y="389"/>
                  </a:lnTo>
                  <a:lnTo>
                    <a:pt x="348" y="390"/>
                  </a:lnTo>
                  <a:lnTo>
                    <a:pt x="354" y="390"/>
                  </a:lnTo>
                  <a:lnTo>
                    <a:pt x="354" y="393"/>
                  </a:lnTo>
                  <a:lnTo>
                    <a:pt x="354" y="393"/>
                  </a:lnTo>
                  <a:lnTo>
                    <a:pt x="354" y="394"/>
                  </a:lnTo>
                  <a:lnTo>
                    <a:pt x="357" y="394"/>
                  </a:lnTo>
                  <a:lnTo>
                    <a:pt x="357" y="395"/>
                  </a:lnTo>
                  <a:lnTo>
                    <a:pt x="364" y="395"/>
                  </a:lnTo>
                  <a:lnTo>
                    <a:pt x="364" y="397"/>
                  </a:lnTo>
                  <a:lnTo>
                    <a:pt x="374" y="397"/>
                  </a:lnTo>
                  <a:lnTo>
                    <a:pt x="374" y="399"/>
                  </a:lnTo>
                  <a:lnTo>
                    <a:pt x="375" y="399"/>
                  </a:lnTo>
                  <a:lnTo>
                    <a:pt x="375" y="400"/>
                  </a:lnTo>
                  <a:lnTo>
                    <a:pt x="376" y="400"/>
                  </a:lnTo>
                  <a:lnTo>
                    <a:pt x="376" y="402"/>
                  </a:lnTo>
                  <a:lnTo>
                    <a:pt x="416" y="402"/>
                  </a:lnTo>
                  <a:lnTo>
                    <a:pt x="416" y="403"/>
                  </a:lnTo>
                  <a:lnTo>
                    <a:pt x="419" y="403"/>
                  </a:lnTo>
                  <a:lnTo>
                    <a:pt x="419" y="405"/>
                  </a:lnTo>
                  <a:lnTo>
                    <a:pt x="422" y="405"/>
                  </a:lnTo>
                  <a:lnTo>
                    <a:pt x="422" y="407"/>
                  </a:lnTo>
                  <a:lnTo>
                    <a:pt x="441" y="407"/>
                  </a:lnTo>
                  <a:lnTo>
                    <a:pt x="441" y="408"/>
                  </a:lnTo>
                  <a:lnTo>
                    <a:pt x="462" y="408"/>
                  </a:lnTo>
                  <a:lnTo>
                    <a:pt x="462" y="410"/>
                  </a:lnTo>
                  <a:lnTo>
                    <a:pt x="474" y="410"/>
                  </a:lnTo>
                  <a:lnTo>
                    <a:pt x="474" y="412"/>
                  </a:lnTo>
                  <a:lnTo>
                    <a:pt x="488" y="412"/>
                  </a:lnTo>
                  <a:lnTo>
                    <a:pt x="488" y="413"/>
                  </a:lnTo>
                  <a:lnTo>
                    <a:pt x="490" y="413"/>
                  </a:lnTo>
                  <a:lnTo>
                    <a:pt x="490" y="415"/>
                  </a:lnTo>
                  <a:lnTo>
                    <a:pt x="493" y="415"/>
                  </a:lnTo>
                  <a:lnTo>
                    <a:pt x="493" y="417"/>
                  </a:lnTo>
                  <a:lnTo>
                    <a:pt x="493" y="417"/>
                  </a:lnTo>
                  <a:lnTo>
                    <a:pt x="493" y="418"/>
                  </a:lnTo>
                  <a:lnTo>
                    <a:pt x="501" y="418"/>
                  </a:lnTo>
                  <a:lnTo>
                    <a:pt x="501" y="420"/>
                  </a:lnTo>
                  <a:lnTo>
                    <a:pt x="508" y="420"/>
                  </a:lnTo>
                  <a:lnTo>
                    <a:pt x="508" y="421"/>
                  </a:lnTo>
                  <a:lnTo>
                    <a:pt x="510" y="421"/>
                  </a:lnTo>
                  <a:lnTo>
                    <a:pt x="510" y="423"/>
                  </a:lnTo>
                  <a:lnTo>
                    <a:pt x="533" y="423"/>
                  </a:lnTo>
                  <a:lnTo>
                    <a:pt x="533" y="425"/>
                  </a:lnTo>
                  <a:lnTo>
                    <a:pt x="542" y="425"/>
                  </a:lnTo>
                  <a:lnTo>
                    <a:pt x="542" y="426"/>
                  </a:lnTo>
                  <a:lnTo>
                    <a:pt x="546" y="426"/>
                  </a:lnTo>
                  <a:lnTo>
                    <a:pt x="546" y="428"/>
                  </a:lnTo>
                  <a:lnTo>
                    <a:pt x="551" y="428"/>
                  </a:lnTo>
                  <a:lnTo>
                    <a:pt x="551" y="430"/>
                  </a:lnTo>
                  <a:lnTo>
                    <a:pt x="561" y="430"/>
                  </a:lnTo>
                  <a:lnTo>
                    <a:pt x="561" y="431"/>
                  </a:lnTo>
                  <a:lnTo>
                    <a:pt x="565" y="431"/>
                  </a:lnTo>
                  <a:lnTo>
                    <a:pt x="565" y="433"/>
                  </a:lnTo>
                  <a:lnTo>
                    <a:pt x="566" y="433"/>
                  </a:lnTo>
                  <a:lnTo>
                    <a:pt x="566" y="435"/>
                  </a:lnTo>
                  <a:lnTo>
                    <a:pt x="696" y="435"/>
                  </a:lnTo>
                </a:path>
              </a:pathLst>
            </a:custGeom>
            <a:noFill/>
            <a:ln w="12700" cap="flat">
              <a:solidFill>
                <a:srgbClr val="1798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Line 1000">
              <a:extLst>
                <a:ext uri="{FF2B5EF4-FFF2-40B4-BE49-F238E27FC236}">
                  <a16:creationId xmlns:a16="http://schemas.microsoft.com/office/drawing/2014/main" id="{44207B91-FC8D-3B12-57FD-0F678C4868EE}"/>
                </a:ext>
              </a:extLst>
            </p:cNvPr>
            <p:cNvSpPr>
              <a:spLocks noChangeShapeType="1"/>
            </p:cNvSpPr>
            <p:nvPr/>
          </p:nvSpPr>
          <p:spPr bwMode="auto">
            <a:xfrm>
              <a:off x="3360738" y="5346700"/>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Line 1001">
              <a:extLst>
                <a:ext uri="{FF2B5EF4-FFF2-40B4-BE49-F238E27FC236}">
                  <a16:creationId xmlns:a16="http://schemas.microsoft.com/office/drawing/2014/main" id="{DB7F5AB0-5C60-4736-A149-A69814BD06CE}"/>
                </a:ext>
              </a:extLst>
            </p:cNvPr>
            <p:cNvSpPr>
              <a:spLocks noChangeShapeType="1"/>
            </p:cNvSpPr>
            <p:nvPr/>
          </p:nvSpPr>
          <p:spPr bwMode="auto">
            <a:xfrm flipH="1">
              <a:off x="3355976" y="5351463"/>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Line 1002">
              <a:extLst>
                <a:ext uri="{FF2B5EF4-FFF2-40B4-BE49-F238E27FC236}">
                  <a16:creationId xmlns:a16="http://schemas.microsoft.com/office/drawing/2014/main" id="{2BC8B922-4575-E6A5-DA0C-EE323E28A246}"/>
                </a:ext>
              </a:extLst>
            </p:cNvPr>
            <p:cNvSpPr>
              <a:spLocks noChangeShapeType="1"/>
            </p:cNvSpPr>
            <p:nvPr/>
          </p:nvSpPr>
          <p:spPr bwMode="auto">
            <a:xfrm>
              <a:off x="3363913" y="5353050"/>
              <a:ext cx="0" cy="1270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Line 1003">
              <a:extLst>
                <a:ext uri="{FF2B5EF4-FFF2-40B4-BE49-F238E27FC236}">
                  <a16:creationId xmlns:a16="http://schemas.microsoft.com/office/drawing/2014/main" id="{9E918B61-A44E-58FA-6549-76B80E2C0718}"/>
                </a:ext>
              </a:extLst>
            </p:cNvPr>
            <p:cNvSpPr>
              <a:spLocks noChangeShapeType="1"/>
            </p:cNvSpPr>
            <p:nvPr/>
          </p:nvSpPr>
          <p:spPr bwMode="auto">
            <a:xfrm flipH="1">
              <a:off x="3359151" y="5359400"/>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Line 1004">
              <a:extLst>
                <a:ext uri="{FF2B5EF4-FFF2-40B4-BE49-F238E27FC236}">
                  <a16:creationId xmlns:a16="http://schemas.microsoft.com/office/drawing/2014/main" id="{01C6A193-630E-A5DE-0B02-D961B3171107}"/>
                </a:ext>
              </a:extLst>
            </p:cNvPr>
            <p:cNvSpPr>
              <a:spLocks noChangeShapeType="1"/>
            </p:cNvSpPr>
            <p:nvPr/>
          </p:nvSpPr>
          <p:spPr bwMode="auto">
            <a:xfrm>
              <a:off x="3363913" y="5353050"/>
              <a:ext cx="0" cy="1270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Line 1005">
              <a:extLst>
                <a:ext uri="{FF2B5EF4-FFF2-40B4-BE49-F238E27FC236}">
                  <a16:creationId xmlns:a16="http://schemas.microsoft.com/office/drawing/2014/main" id="{DDE221BA-A33A-BF92-2E24-CB2D4AD1AE56}"/>
                </a:ext>
              </a:extLst>
            </p:cNvPr>
            <p:cNvSpPr>
              <a:spLocks noChangeShapeType="1"/>
            </p:cNvSpPr>
            <p:nvPr/>
          </p:nvSpPr>
          <p:spPr bwMode="auto">
            <a:xfrm flipH="1">
              <a:off x="3359151" y="5359400"/>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Line 1006">
              <a:extLst>
                <a:ext uri="{FF2B5EF4-FFF2-40B4-BE49-F238E27FC236}">
                  <a16:creationId xmlns:a16="http://schemas.microsoft.com/office/drawing/2014/main" id="{60F44AFC-2378-D5ED-F5EA-34761A2C699C}"/>
                </a:ext>
              </a:extLst>
            </p:cNvPr>
            <p:cNvSpPr>
              <a:spLocks noChangeShapeType="1"/>
            </p:cNvSpPr>
            <p:nvPr/>
          </p:nvSpPr>
          <p:spPr bwMode="auto">
            <a:xfrm>
              <a:off x="3375026" y="53609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Line 1007">
              <a:extLst>
                <a:ext uri="{FF2B5EF4-FFF2-40B4-BE49-F238E27FC236}">
                  <a16:creationId xmlns:a16="http://schemas.microsoft.com/office/drawing/2014/main" id="{10D3DAD3-89F9-F77B-D6B2-BD0AF5770E4C}"/>
                </a:ext>
              </a:extLst>
            </p:cNvPr>
            <p:cNvSpPr>
              <a:spLocks noChangeShapeType="1"/>
            </p:cNvSpPr>
            <p:nvPr/>
          </p:nvSpPr>
          <p:spPr bwMode="auto">
            <a:xfrm flipH="1">
              <a:off x="3368676" y="53673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Line 1008">
              <a:extLst>
                <a:ext uri="{FF2B5EF4-FFF2-40B4-BE49-F238E27FC236}">
                  <a16:creationId xmlns:a16="http://schemas.microsoft.com/office/drawing/2014/main" id="{B21A4C6F-B57F-6685-51D5-0B11A43D9FC0}"/>
                </a:ext>
              </a:extLst>
            </p:cNvPr>
            <p:cNvSpPr>
              <a:spLocks noChangeShapeType="1"/>
            </p:cNvSpPr>
            <p:nvPr/>
          </p:nvSpPr>
          <p:spPr bwMode="auto">
            <a:xfrm>
              <a:off x="3571876" y="5729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Line 1009">
              <a:extLst>
                <a:ext uri="{FF2B5EF4-FFF2-40B4-BE49-F238E27FC236}">
                  <a16:creationId xmlns:a16="http://schemas.microsoft.com/office/drawing/2014/main" id="{F01B9805-99BA-E43B-461B-908E5D618855}"/>
                </a:ext>
              </a:extLst>
            </p:cNvPr>
            <p:cNvSpPr>
              <a:spLocks noChangeShapeType="1"/>
            </p:cNvSpPr>
            <p:nvPr/>
          </p:nvSpPr>
          <p:spPr bwMode="auto">
            <a:xfrm flipH="1">
              <a:off x="3565526" y="5735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Line 1010">
              <a:extLst>
                <a:ext uri="{FF2B5EF4-FFF2-40B4-BE49-F238E27FC236}">
                  <a16:creationId xmlns:a16="http://schemas.microsoft.com/office/drawing/2014/main" id="{9CEA1AFF-678C-DCFD-8DB8-5CC85AE1591E}"/>
                </a:ext>
              </a:extLst>
            </p:cNvPr>
            <p:cNvSpPr>
              <a:spLocks noChangeShapeType="1"/>
            </p:cNvSpPr>
            <p:nvPr/>
          </p:nvSpPr>
          <p:spPr bwMode="auto">
            <a:xfrm>
              <a:off x="3597276" y="5762625"/>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Line 1011">
              <a:extLst>
                <a:ext uri="{FF2B5EF4-FFF2-40B4-BE49-F238E27FC236}">
                  <a16:creationId xmlns:a16="http://schemas.microsoft.com/office/drawing/2014/main" id="{637068AD-D3BF-AA11-EB9D-8692A8FA20A7}"/>
                </a:ext>
              </a:extLst>
            </p:cNvPr>
            <p:cNvSpPr>
              <a:spLocks noChangeShapeType="1"/>
            </p:cNvSpPr>
            <p:nvPr/>
          </p:nvSpPr>
          <p:spPr bwMode="auto">
            <a:xfrm flipH="1">
              <a:off x="3592513" y="576738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Line 1012">
              <a:extLst>
                <a:ext uri="{FF2B5EF4-FFF2-40B4-BE49-F238E27FC236}">
                  <a16:creationId xmlns:a16="http://schemas.microsoft.com/office/drawing/2014/main" id="{6D1C99DB-F460-CAD1-F3D9-AE3124D82B36}"/>
                </a:ext>
              </a:extLst>
            </p:cNvPr>
            <p:cNvSpPr>
              <a:spLocks noChangeShapeType="1"/>
            </p:cNvSpPr>
            <p:nvPr/>
          </p:nvSpPr>
          <p:spPr bwMode="auto">
            <a:xfrm>
              <a:off x="3854451" y="5903913"/>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Line 1013">
              <a:extLst>
                <a:ext uri="{FF2B5EF4-FFF2-40B4-BE49-F238E27FC236}">
                  <a16:creationId xmlns:a16="http://schemas.microsoft.com/office/drawing/2014/main" id="{CB12F93A-D3E6-0E92-0E46-09EFACD659C3}"/>
                </a:ext>
              </a:extLst>
            </p:cNvPr>
            <p:cNvSpPr>
              <a:spLocks noChangeShapeType="1"/>
            </p:cNvSpPr>
            <p:nvPr/>
          </p:nvSpPr>
          <p:spPr bwMode="auto">
            <a:xfrm flipH="1">
              <a:off x="3849688" y="5908675"/>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Line 1014">
              <a:extLst>
                <a:ext uri="{FF2B5EF4-FFF2-40B4-BE49-F238E27FC236}">
                  <a16:creationId xmlns:a16="http://schemas.microsoft.com/office/drawing/2014/main" id="{D2199070-9864-4352-75D8-6AA83E07DCBA}"/>
                </a:ext>
              </a:extLst>
            </p:cNvPr>
            <p:cNvSpPr>
              <a:spLocks noChangeShapeType="1"/>
            </p:cNvSpPr>
            <p:nvPr/>
          </p:nvSpPr>
          <p:spPr bwMode="auto">
            <a:xfrm>
              <a:off x="3938588" y="5930900"/>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Line 1015">
              <a:extLst>
                <a:ext uri="{FF2B5EF4-FFF2-40B4-BE49-F238E27FC236}">
                  <a16:creationId xmlns:a16="http://schemas.microsoft.com/office/drawing/2014/main" id="{0F3489AE-E092-4F65-6AE9-6A3D073564FC}"/>
                </a:ext>
              </a:extLst>
            </p:cNvPr>
            <p:cNvSpPr>
              <a:spLocks noChangeShapeType="1"/>
            </p:cNvSpPr>
            <p:nvPr/>
          </p:nvSpPr>
          <p:spPr bwMode="auto">
            <a:xfrm flipH="1">
              <a:off x="3932238" y="5937250"/>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Line 1016">
              <a:extLst>
                <a:ext uri="{FF2B5EF4-FFF2-40B4-BE49-F238E27FC236}">
                  <a16:creationId xmlns:a16="http://schemas.microsoft.com/office/drawing/2014/main" id="{F954F743-075C-211D-1CD8-4ADB5C40D6BD}"/>
                </a:ext>
              </a:extLst>
            </p:cNvPr>
            <p:cNvSpPr>
              <a:spLocks noChangeShapeType="1"/>
            </p:cNvSpPr>
            <p:nvPr/>
          </p:nvSpPr>
          <p:spPr bwMode="auto">
            <a:xfrm>
              <a:off x="4030663" y="593883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Line 1017">
              <a:extLst>
                <a:ext uri="{FF2B5EF4-FFF2-40B4-BE49-F238E27FC236}">
                  <a16:creationId xmlns:a16="http://schemas.microsoft.com/office/drawing/2014/main" id="{B59508A5-F21F-B4D8-23A2-F6D1649E0F2C}"/>
                </a:ext>
              </a:extLst>
            </p:cNvPr>
            <p:cNvSpPr>
              <a:spLocks noChangeShapeType="1"/>
            </p:cNvSpPr>
            <p:nvPr/>
          </p:nvSpPr>
          <p:spPr bwMode="auto">
            <a:xfrm flipH="1">
              <a:off x="4024313" y="594518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Line 1018">
              <a:extLst>
                <a:ext uri="{FF2B5EF4-FFF2-40B4-BE49-F238E27FC236}">
                  <a16:creationId xmlns:a16="http://schemas.microsoft.com/office/drawing/2014/main" id="{00FF89F6-46C4-1AFA-C941-B064384C5D12}"/>
                </a:ext>
              </a:extLst>
            </p:cNvPr>
            <p:cNvSpPr>
              <a:spLocks noChangeShapeType="1"/>
            </p:cNvSpPr>
            <p:nvPr/>
          </p:nvSpPr>
          <p:spPr bwMode="auto">
            <a:xfrm>
              <a:off x="4068763" y="5942013"/>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Line 1019">
              <a:extLst>
                <a:ext uri="{FF2B5EF4-FFF2-40B4-BE49-F238E27FC236}">
                  <a16:creationId xmlns:a16="http://schemas.microsoft.com/office/drawing/2014/main" id="{221D9B32-DB1A-BBB5-5C25-020C2253A5A6}"/>
                </a:ext>
              </a:extLst>
            </p:cNvPr>
            <p:cNvSpPr>
              <a:spLocks noChangeShapeType="1"/>
            </p:cNvSpPr>
            <p:nvPr/>
          </p:nvSpPr>
          <p:spPr bwMode="auto">
            <a:xfrm flipH="1">
              <a:off x="4064001" y="5946775"/>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Line 1020">
              <a:extLst>
                <a:ext uri="{FF2B5EF4-FFF2-40B4-BE49-F238E27FC236}">
                  <a16:creationId xmlns:a16="http://schemas.microsoft.com/office/drawing/2014/main" id="{AF1C07CA-3B87-C68C-05A2-D2776DE1176A}"/>
                </a:ext>
              </a:extLst>
            </p:cNvPr>
            <p:cNvSpPr>
              <a:spLocks noChangeShapeType="1"/>
            </p:cNvSpPr>
            <p:nvPr/>
          </p:nvSpPr>
          <p:spPr bwMode="auto">
            <a:xfrm>
              <a:off x="4232276" y="5978525"/>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Line 1021">
              <a:extLst>
                <a:ext uri="{FF2B5EF4-FFF2-40B4-BE49-F238E27FC236}">
                  <a16:creationId xmlns:a16="http://schemas.microsoft.com/office/drawing/2014/main" id="{E6E23FED-1CC3-ECED-7E8C-96BC0B651E57}"/>
                </a:ext>
              </a:extLst>
            </p:cNvPr>
            <p:cNvSpPr>
              <a:spLocks noChangeShapeType="1"/>
            </p:cNvSpPr>
            <p:nvPr/>
          </p:nvSpPr>
          <p:spPr bwMode="auto">
            <a:xfrm flipH="1">
              <a:off x="4225926" y="598328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Line 1022">
              <a:extLst>
                <a:ext uri="{FF2B5EF4-FFF2-40B4-BE49-F238E27FC236}">
                  <a16:creationId xmlns:a16="http://schemas.microsoft.com/office/drawing/2014/main" id="{22FCB8CA-02AE-66A2-2B9E-7B9A3D788A8A}"/>
                </a:ext>
              </a:extLst>
            </p:cNvPr>
            <p:cNvSpPr>
              <a:spLocks noChangeShapeType="1"/>
            </p:cNvSpPr>
            <p:nvPr/>
          </p:nvSpPr>
          <p:spPr bwMode="auto">
            <a:xfrm>
              <a:off x="423862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Line 1023">
              <a:extLst>
                <a:ext uri="{FF2B5EF4-FFF2-40B4-BE49-F238E27FC236}">
                  <a16:creationId xmlns:a16="http://schemas.microsoft.com/office/drawing/2014/main" id="{BAB1451F-D929-7C0B-507D-1811B7B04784}"/>
                </a:ext>
              </a:extLst>
            </p:cNvPr>
            <p:cNvSpPr>
              <a:spLocks noChangeShapeType="1"/>
            </p:cNvSpPr>
            <p:nvPr/>
          </p:nvSpPr>
          <p:spPr bwMode="auto">
            <a:xfrm flipH="1">
              <a:off x="4232276"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Line 1024">
              <a:extLst>
                <a:ext uri="{FF2B5EF4-FFF2-40B4-BE49-F238E27FC236}">
                  <a16:creationId xmlns:a16="http://schemas.microsoft.com/office/drawing/2014/main" id="{4C692EDC-B04E-11D7-9F9C-642E2EF68370}"/>
                </a:ext>
              </a:extLst>
            </p:cNvPr>
            <p:cNvSpPr>
              <a:spLocks noChangeShapeType="1"/>
            </p:cNvSpPr>
            <p:nvPr/>
          </p:nvSpPr>
          <p:spPr bwMode="auto">
            <a:xfrm>
              <a:off x="42449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Line 1025">
              <a:extLst>
                <a:ext uri="{FF2B5EF4-FFF2-40B4-BE49-F238E27FC236}">
                  <a16:creationId xmlns:a16="http://schemas.microsoft.com/office/drawing/2014/main" id="{AFCC7B94-02DA-52E4-0C50-48F68FEF86BD}"/>
                </a:ext>
              </a:extLst>
            </p:cNvPr>
            <p:cNvSpPr>
              <a:spLocks noChangeShapeType="1"/>
            </p:cNvSpPr>
            <p:nvPr/>
          </p:nvSpPr>
          <p:spPr bwMode="auto">
            <a:xfrm flipH="1">
              <a:off x="4240213"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Line 1026">
              <a:extLst>
                <a:ext uri="{FF2B5EF4-FFF2-40B4-BE49-F238E27FC236}">
                  <a16:creationId xmlns:a16="http://schemas.microsoft.com/office/drawing/2014/main" id="{030CA367-14DF-6123-445F-E98D4037723C}"/>
                </a:ext>
              </a:extLst>
            </p:cNvPr>
            <p:cNvSpPr>
              <a:spLocks noChangeShapeType="1"/>
            </p:cNvSpPr>
            <p:nvPr/>
          </p:nvSpPr>
          <p:spPr bwMode="auto">
            <a:xfrm>
              <a:off x="424815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Line 1027">
              <a:extLst>
                <a:ext uri="{FF2B5EF4-FFF2-40B4-BE49-F238E27FC236}">
                  <a16:creationId xmlns:a16="http://schemas.microsoft.com/office/drawing/2014/main" id="{85A01ECC-83C9-1F83-6056-0D83BD91938A}"/>
                </a:ext>
              </a:extLst>
            </p:cNvPr>
            <p:cNvSpPr>
              <a:spLocks noChangeShapeType="1"/>
            </p:cNvSpPr>
            <p:nvPr/>
          </p:nvSpPr>
          <p:spPr bwMode="auto">
            <a:xfrm flipH="1">
              <a:off x="4243388"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Line 1028">
              <a:extLst>
                <a:ext uri="{FF2B5EF4-FFF2-40B4-BE49-F238E27FC236}">
                  <a16:creationId xmlns:a16="http://schemas.microsoft.com/office/drawing/2014/main" id="{60F18957-6774-1850-3300-D63AB87F9FFA}"/>
                </a:ext>
              </a:extLst>
            </p:cNvPr>
            <p:cNvSpPr>
              <a:spLocks noChangeShapeType="1"/>
            </p:cNvSpPr>
            <p:nvPr/>
          </p:nvSpPr>
          <p:spPr bwMode="auto">
            <a:xfrm>
              <a:off x="425132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Line 1029">
              <a:extLst>
                <a:ext uri="{FF2B5EF4-FFF2-40B4-BE49-F238E27FC236}">
                  <a16:creationId xmlns:a16="http://schemas.microsoft.com/office/drawing/2014/main" id="{A75E2496-401F-32D7-A428-144780A2E714}"/>
                </a:ext>
              </a:extLst>
            </p:cNvPr>
            <p:cNvSpPr>
              <a:spLocks noChangeShapeType="1"/>
            </p:cNvSpPr>
            <p:nvPr/>
          </p:nvSpPr>
          <p:spPr bwMode="auto">
            <a:xfrm flipH="1">
              <a:off x="424497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Line 1030">
              <a:extLst>
                <a:ext uri="{FF2B5EF4-FFF2-40B4-BE49-F238E27FC236}">
                  <a16:creationId xmlns:a16="http://schemas.microsoft.com/office/drawing/2014/main" id="{6F0A4C2D-4CED-33B8-7CA4-1390C5DA6591}"/>
                </a:ext>
              </a:extLst>
            </p:cNvPr>
            <p:cNvSpPr>
              <a:spLocks noChangeShapeType="1"/>
            </p:cNvSpPr>
            <p:nvPr/>
          </p:nvSpPr>
          <p:spPr bwMode="auto">
            <a:xfrm>
              <a:off x="4256088"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Line 1031">
              <a:extLst>
                <a:ext uri="{FF2B5EF4-FFF2-40B4-BE49-F238E27FC236}">
                  <a16:creationId xmlns:a16="http://schemas.microsoft.com/office/drawing/2014/main" id="{A06F37E6-5CB8-CAF5-8C09-9D748053919D}"/>
                </a:ext>
              </a:extLst>
            </p:cNvPr>
            <p:cNvSpPr>
              <a:spLocks noChangeShapeType="1"/>
            </p:cNvSpPr>
            <p:nvPr/>
          </p:nvSpPr>
          <p:spPr bwMode="auto">
            <a:xfrm flipH="1">
              <a:off x="42513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Line 1032">
              <a:extLst>
                <a:ext uri="{FF2B5EF4-FFF2-40B4-BE49-F238E27FC236}">
                  <a16:creationId xmlns:a16="http://schemas.microsoft.com/office/drawing/2014/main" id="{D345BF52-4F70-567A-7363-E9F7322994A4}"/>
                </a:ext>
              </a:extLst>
            </p:cNvPr>
            <p:cNvSpPr>
              <a:spLocks noChangeShapeType="1"/>
            </p:cNvSpPr>
            <p:nvPr/>
          </p:nvSpPr>
          <p:spPr bwMode="auto">
            <a:xfrm>
              <a:off x="426085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Line 1033">
              <a:extLst>
                <a:ext uri="{FF2B5EF4-FFF2-40B4-BE49-F238E27FC236}">
                  <a16:creationId xmlns:a16="http://schemas.microsoft.com/office/drawing/2014/main" id="{967804B8-A29A-79EB-14CF-3F64D0647981}"/>
                </a:ext>
              </a:extLst>
            </p:cNvPr>
            <p:cNvSpPr>
              <a:spLocks noChangeShapeType="1"/>
            </p:cNvSpPr>
            <p:nvPr/>
          </p:nvSpPr>
          <p:spPr bwMode="auto">
            <a:xfrm flipH="1">
              <a:off x="4256088"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Line 1034">
              <a:extLst>
                <a:ext uri="{FF2B5EF4-FFF2-40B4-BE49-F238E27FC236}">
                  <a16:creationId xmlns:a16="http://schemas.microsoft.com/office/drawing/2014/main" id="{A33664CC-4386-685E-B838-05B14D907A99}"/>
                </a:ext>
              </a:extLst>
            </p:cNvPr>
            <p:cNvSpPr>
              <a:spLocks noChangeShapeType="1"/>
            </p:cNvSpPr>
            <p:nvPr/>
          </p:nvSpPr>
          <p:spPr bwMode="auto">
            <a:xfrm>
              <a:off x="4262438"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Line 1035">
              <a:extLst>
                <a:ext uri="{FF2B5EF4-FFF2-40B4-BE49-F238E27FC236}">
                  <a16:creationId xmlns:a16="http://schemas.microsoft.com/office/drawing/2014/main" id="{46A1C8EA-8E36-E709-08CC-35745F8B4E41}"/>
                </a:ext>
              </a:extLst>
            </p:cNvPr>
            <p:cNvSpPr>
              <a:spLocks noChangeShapeType="1"/>
            </p:cNvSpPr>
            <p:nvPr/>
          </p:nvSpPr>
          <p:spPr bwMode="auto">
            <a:xfrm flipH="1">
              <a:off x="4256088"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Line 1036">
              <a:extLst>
                <a:ext uri="{FF2B5EF4-FFF2-40B4-BE49-F238E27FC236}">
                  <a16:creationId xmlns:a16="http://schemas.microsoft.com/office/drawing/2014/main" id="{D2DEC662-3BD5-3143-1898-2D53B36D1858}"/>
                </a:ext>
              </a:extLst>
            </p:cNvPr>
            <p:cNvSpPr>
              <a:spLocks noChangeShapeType="1"/>
            </p:cNvSpPr>
            <p:nvPr/>
          </p:nvSpPr>
          <p:spPr bwMode="auto">
            <a:xfrm>
              <a:off x="42703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Line 1037">
              <a:extLst>
                <a:ext uri="{FF2B5EF4-FFF2-40B4-BE49-F238E27FC236}">
                  <a16:creationId xmlns:a16="http://schemas.microsoft.com/office/drawing/2014/main" id="{6B4294EF-8B5D-B321-0FAD-BBB95FBE668C}"/>
                </a:ext>
              </a:extLst>
            </p:cNvPr>
            <p:cNvSpPr>
              <a:spLocks noChangeShapeType="1"/>
            </p:cNvSpPr>
            <p:nvPr/>
          </p:nvSpPr>
          <p:spPr bwMode="auto">
            <a:xfrm flipH="1">
              <a:off x="42640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Line 1038">
              <a:extLst>
                <a:ext uri="{FF2B5EF4-FFF2-40B4-BE49-F238E27FC236}">
                  <a16:creationId xmlns:a16="http://schemas.microsoft.com/office/drawing/2014/main" id="{25CD0F65-0184-E478-0416-9BB9D4D50042}"/>
                </a:ext>
              </a:extLst>
            </p:cNvPr>
            <p:cNvSpPr>
              <a:spLocks noChangeShapeType="1"/>
            </p:cNvSpPr>
            <p:nvPr/>
          </p:nvSpPr>
          <p:spPr bwMode="auto">
            <a:xfrm>
              <a:off x="4278313"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Line 1039">
              <a:extLst>
                <a:ext uri="{FF2B5EF4-FFF2-40B4-BE49-F238E27FC236}">
                  <a16:creationId xmlns:a16="http://schemas.microsoft.com/office/drawing/2014/main" id="{3C67CF83-F729-0E57-09AC-DDB1A6CFCFD8}"/>
                </a:ext>
              </a:extLst>
            </p:cNvPr>
            <p:cNvSpPr>
              <a:spLocks noChangeShapeType="1"/>
            </p:cNvSpPr>
            <p:nvPr/>
          </p:nvSpPr>
          <p:spPr bwMode="auto">
            <a:xfrm flipH="1">
              <a:off x="4273551"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Line 1041">
              <a:extLst>
                <a:ext uri="{FF2B5EF4-FFF2-40B4-BE49-F238E27FC236}">
                  <a16:creationId xmlns:a16="http://schemas.microsoft.com/office/drawing/2014/main" id="{0D96247B-5088-7613-FBC2-20357FC6351A}"/>
                </a:ext>
              </a:extLst>
            </p:cNvPr>
            <p:cNvSpPr>
              <a:spLocks noChangeShapeType="1"/>
            </p:cNvSpPr>
            <p:nvPr/>
          </p:nvSpPr>
          <p:spPr bwMode="auto">
            <a:xfrm>
              <a:off x="427990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Line 1042">
              <a:extLst>
                <a:ext uri="{FF2B5EF4-FFF2-40B4-BE49-F238E27FC236}">
                  <a16:creationId xmlns:a16="http://schemas.microsoft.com/office/drawing/2014/main" id="{1DDD821C-3405-ED6B-9A2B-E68E1B69A865}"/>
                </a:ext>
              </a:extLst>
            </p:cNvPr>
            <p:cNvSpPr>
              <a:spLocks noChangeShapeType="1"/>
            </p:cNvSpPr>
            <p:nvPr/>
          </p:nvSpPr>
          <p:spPr bwMode="auto">
            <a:xfrm flipH="1">
              <a:off x="427513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Line 1043">
              <a:extLst>
                <a:ext uri="{FF2B5EF4-FFF2-40B4-BE49-F238E27FC236}">
                  <a16:creationId xmlns:a16="http://schemas.microsoft.com/office/drawing/2014/main" id="{6A48289D-78BD-77C9-EF25-BB380145CDF7}"/>
                </a:ext>
              </a:extLst>
            </p:cNvPr>
            <p:cNvSpPr>
              <a:spLocks noChangeShapeType="1"/>
            </p:cNvSpPr>
            <p:nvPr/>
          </p:nvSpPr>
          <p:spPr bwMode="auto">
            <a:xfrm>
              <a:off x="42830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Line 1044">
              <a:extLst>
                <a:ext uri="{FF2B5EF4-FFF2-40B4-BE49-F238E27FC236}">
                  <a16:creationId xmlns:a16="http://schemas.microsoft.com/office/drawing/2014/main" id="{450D4071-5484-0987-B65D-E8826F45D5D3}"/>
                </a:ext>
              </a:extLst>
            </p:cNvPr>
            <p:cNvSpPr>
              <a:spLocks noChangeShapeType="1"/>
            </p:cNvSpPr>
            <p:nvPr/>
          </p:nvSpPr>
          <p:spPr bwMode="auto">
            <a:xfrm flipH="1">
              <a:off x="4278314"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Line 1045">
              <a:extLst>
                <a:ext uri="{FF2B5EF4-FFF2-40B4-BE49-F238E27FC236}">
                  <a16:creationId xmlns:a16="http://schemas.microsoft.com/office/drawing/2014/main" id="{7D86EE4B-8543-88E2-741B-628FC99F83A8}"/>
                </a:ext>
              </a:extLst>
            </p:cNvPr>
            <p:cNvSpPr>
              <a:spLocks noChangeShapeType="1"/>
            </p:cNvSpPr>
            <p:nvPr/>
          </p:nvSpPr>
          <p:spPr bwMode="auto">
            <a:xfrm>
              <a:off x="428625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Line 1046">
              <a:extLst>
                <a:ext uri="{FF2B5EF4-FFF2-40B4-BE49-F238E27FC236}">
                  <a16:creationId xmlns:a16="http://schemas.microsoft.com/office/drawing/2014/main" id="{337969C3-4959-5C72-44FD-B47D60F5A3D3}"/>
                </a:ext>
              </a:extLst>
            </p:cNvPr>
            <p:cNvSpPr>
              <a:spLocks noChangeShapeType="1"/>
            </p:cNvSpPr>
            <p:nvPr/>
          </p:nvSpPr>
          <p:spPr bwMode="auto">
            <a:xfrm flipH="1">
              <a:off x="428148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Line 1047">
              <a:extLst>
                <a:ext uri="{FF2B5EF4-FFF2-40B4-BE49-F238E27FC236}">
                  <a16:creationId xmlns:a16="http://schemas.microsoft.com/office/drawing/2014/main" id="{683C3C58-5997-62D5-2CE5-0D4D58FFA327}"/>
                </a:ext>
              </a:extLst>
            </p:cNvPr>
            <p:cNvSpPr>
              <a:spLocks noChangeShapeType="1"/>
            </p:cNvSpPr>
            <p:nvPr/>
          </p:nvSpPr>
          <p:spPr bwMode="auto">
            <a:xfrm>
              <a:off x="4291014"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Line 1048">
              <a:extLst>
                <a:ext uri="{FF2B5EF4-FFF2-40B4-BE49-F238E27FC236}">
                  <a16:creationId xmlns:a16="http://schemas.microsoft.com/office/drawing/2014/main" id="{15F9D9DA-CE8B-F96F-D91C-08C14B958943}"/>
                </a:ext>
              </a:extLst>
            </p:cNvPr>
            <p:cNvSpPr>
              <a:spLocks noChangeShapeType="1"/>
            </p:cNvSpPr>
            <p:nvPr/>
          </p:nvSpPr>
          <p:spPr bwMode="auto">
            <a:xfrm flipH="1">
              <a:off x="4284664"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Line 1049">
              <a:extLst>
                <a:ext uri="{FF2B5EF4-FFF2-40B4-BE49-F238E27FC236}">
                  <a16:creationId xmlns:a16="http://schemas.microsoft.com/office/drawing/2014/main" id="{295E626B-4F95-93D7-8904-76F5DD0A02C0}"/>
                </a:ext>
              </a:extLst>
            </p:cNvPr>
            <p:cNvSpPr>
              <a:spLocks noChangeShapeType="1"/>
            </p:cNvSpPr>
            <p:nvPr/>
          </p:nvSpPr>
          <p:spPr bwMode="auto">
            <a:xfrm>
              <a:off x="429418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Line 1050">
              <a:extLst>
                <a:ext uri="{FF2B5EF4-FFF2-40B4-BE49-F238E27FC236}">
                  <a16:creationId xmlns:a16="http://schemas.microsoft.com/office/drawing/2014/main" id="{3C3A15DF-D7B0-8BE2-2CC1-1EC0C53DA55C}"/>
                </a:ext>
              </a:extLst>
            </p:cNvPr>
            <p:cNvSpPr>
              <a:spLocks noChangeShapeType="1"/>
            </p:cNvSpPr>
            <p:nvPr/>
          </p:nvSpPr>
          <p:spPr bwMode="auto">
            <a:xfrm flipH="1">
              <a:off x="42894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Line 1051">
              <a:extLst>
                <a:ext uri="{FF2B5EF4-FFF2-40B4-BE49-F238E27FC236}">
                  <a16:creationId xmlns:a16="http://schemas.microsoft.com/office/drawing/2014/main" id="{1739AB22-AE88-3740-095F-95F3385FC555}"/>
                </a:ext>
              </a:extLst>
            </p:cNvPr>
            <p:cNvSpPr>
              <a:spLocks noChangeShapeType="1"/>
            </p:cNvSpPr>
            <p:nvPr/>
          </p:nvSpPr>
          <p:spPr bwMode="auto">
            <a:xfrm>
              <a:off x="42957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Line 1052">
              <a:extLst>
                <a:ext uri="{FF2B5EF4-FFF2-40B4-BE49-F238E27FC236}">
                  <a16:creationId xmlns:a16="http://schemas.microsoft.com/office/drawing/2014/main" id="{A3B8DCC0-1A48-4480-A5D8-8FF588918B5C}"/>
                </a:ext>
              </a:extLst>
            </p:cNvPr>
            <p:cNvSpPr>
              <a:spLocks noChangeShapeType="1"/>
            </p:cNvSpPr>
            <p:nvPr/>
          </p:nvSpPr>
          <p:spPr bwMode="auto">
            <a:xfrm flipH="1">
              <a:off x="4289426"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Line 1053">
              <a:extLst>
                <a:ext uri="{FF2B5EF4-FFF2-40B4-BE49-F238E27FC236}">
                  <a16:creationId xmlns:a16="http://schemas.microsoft.com/office/drawing/2014/main" id="{F961F162-F859-EA8D-BB7B-51E22FC29457}"/>
                </a:ext>
              </a:extLst>
            </p:cNvPr>
            <p:cNvSpPr>
              <a:spLocks noChangeShapeType="1"/>
            </p:cNvSpPr>
            <p:nvPr/>
          </p:nvSpPr>
          <p:spPr bwMode="auto">
            <a:xfrm>
              <a:off x="430688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8" name="Line 1054">
              <a:extLst>
                <a:ext uri="{FF2B5EF4-FFF2-40B4-BE49-F238E27FC236}">
                  <a16:creationId xmlns:a16="http://schemas.microsoft.com/office/drawing/2014/main" id="{1D1EFE8B-681A-E216-9A74-B8B82741849B}"/>
                </a:ext>
              </a:extLst>
            </p:cNvPr>
            <p:cNvSpPr>
              <a:spLocks noChangeShapeType="1"/>
            </p:cNvSpPr>
            <p:nvPr/>
          </p:nvSpPr>
          <p:spPr bwMode="auto">
            <a:xfrm flipH="1">
              <a:off x="43021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Line 1055">
              <a:extLst>
                <a:ext uri="{FF2B5EF4-FFF2-40B4-BE49-F238E27FC236}">
                  <a16:creationId xmlns:a16="http://schemas.microsoft.com/office/drawing/2014/main" id="{3528BFAD-9630-A5B9-24A2-D544A16BC451}"/>
                </a:ext>
              </a:extLst>
            </p:cNvPr>
            <p:cNvSpPr>
              <a:spLocks noChangeShapeType="1"/>
            </p:cNvSpPr>
            <p:nvPr/>
          </p:nvSpPr>
          <p:spPr bwMode="auto">
            <a:xfrm>
              <a:off x="43084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0" name="Line 1056">
              <a:extLst>
                <a:ext uri="{FF2B5EF4-FFF2-40B4-BE49-F238E27FC236}">
                  <a16:creationId xmlns:a16="http://schemas.microsoft.com/office/drawing/2014/main" id="{ADD662BB-D45A-91F6-9D57-CC05178218CD}"/>
                </a:ext>
              </a:extLst>
            </p:cNvPr>
            <p:cNvSpPr>
              <a:spLocks noChangeShapeType="1"/>
            </p:cNvSpPr>
            <p:nvPr/>
          </p:nvSpPr>
          <p:spPr bwMode="auto">
            <a:xfrm flipH="1">
              <a:off x="43021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Line 1057">
              <a:extLst>
                <a:ext uri="{FF2B5EF4-FFF2-40B4-BE49-F238E27FC236}">
                  <a16:creationId xmlns:a16="http://schemas.microsoft.com/office/drawing/2014/main" id="{79B98FC3-9E33-66A0-4955-F7F3FB673055}"/>
                </a:ext>
              </a:extLst>
            </p:cNvPr>
            <p:cNvSpPr>
              <a:spLocks noChangeShapeType="1"/>
            </p:cNvSpPr>
            <p:nvPr/>
          </p:nvSpPr>
          <p:spPr bwMode="auto">
            <a:xfrm>
              <a:off x="431165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Line 1058">
              <a:extLst>
                <a:ext uri="{FF2B5EF4-FFF2-40B4-BE49-F238E27FC236}">
                  <a16:creationId xmlns:a16="http://schemas.microsoft.com/office/drawing/2014/main" id="{EAD49683-01FE-A131-8729-707D44405C93}"/>
                </a:ext>
              </a:extLst>
            </p:cNvPr>
            <p:cNvSpPr>
              <a:spLocks noChangeShapeType="1"/>
            </p:cNvSpPr>
            <p:nvPr/>
          </p:nvSpPr>
          <p:spPr bwMode="auto">
            <a:xfrm flipH="1">
              <a:off x="4305301"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Line 1059">
              <a:extLst>
                <a:ext uri="{FF2B5EF4-FFF2-40B4-BE49-F238E27FC236}">
                  <a16:creationId xmlns:a16="http://schemas.microsoft.com/office/drawing/2014/main" id="{607FCFE5-0E7E-1FA9-4901-358B3E7E21BC}"/>
                </a:ext>
              </a:extLst>
            </p:cNvPr>
            <p:cNvSpPr>
              <a:spLocks noChangeShapeType="1"/>
            </p:cNvSpPr>
            <p:nvPr/>
          </p:nvSpPr>
          <p:spPr bwMode="auto">
            <a:xfrm>
              <a:off x="431800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Line 1060">
              <a:extLst>
                <a:ext uri="{FF2B5EF4-FFF2-40B4-BE49-F238E27FC236}">
                  <a16:creationId xmlns:a16="http://schemas.microsoft.com/office/drawing/2014/main" id="{0E6B0920-5065-CEFF-0DFD-D0766198295C}"/>
                </a:ext>
              </a:extLst>
            </p:cNvPr>
            <p:cNvSpPr>
              <a:spLocks noChangeShapeType="1"/>
            </p:cNvSpPr>
            <p:nvPr/>
          </p:nvSpPr>
          <p:spPr bwMode="auto">
            <a:xfrm flipH="1">
              <a:off x="431323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Line 1061">
              <a:extLst>
                <a:ext uri="{FF2B5EF4-FFF2-40B4-BE49-F238E27FC236}">
                  <a16:creationId xmlns:a16="http://schemas.microsoft.com/office/drawing/2014/main" id="{DAC7F1A2-8847-19D7-237C-BD2588D6CAD1}"/>
                </a:ext>
              </a:extLst>
            </p:cNvPr>
            <p:cNvSpPr>
              <a:spLocks noChangeShapeType="1"/>
            </p:cNvSpPr>
            <p:nvPr/>
          </p:nvSpPr>
          <p:spPr bwMode="auto">
            <a:xfrm>
              <a:off x="43211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Line 1062">
              <a:extLst>
                <a:ext uri="{FF2B5EF4-FFF2-40B4-BE49-F238E27FC236}">
                  <a16:creationId xmlns:a16="http://schemas.microsoft.com/office/drawing/2014/main" id="{E81069BF-4B6F-EB53-352C-AD6F958C7D38}"/>
                </a:ext>
              </a:extLst>
            </p:cNvPr>
            <p:cNvSpPr>
              <a:spLocks noChangeShapeType="1"/>
            </p:cNvSpPr>
            <p:nvPr/>
          </p:nvSpPr>
          <p:spPr bwMode="auto">
            <a:xfrm flipH="1">
              <a:off x="43148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Line 1063">
              <a:extLst>
                <a:ext uri="{FF2B5EF4-FFF2-40B4-BE49-F238E27FC236}">
                  <a16:creationId xmlns:a16="http://schemas.microsoft.com/office/drawing/2014/main" id="{0484F3A7-8A7C-CD42-36D9-893559264AD6}"/>
                </a:ext>
              </a:extLst>
            </p:cNvPr>
            <p:cNvSpPr>
              <a:spLocks noChangeShapeType="1"/>
            </p:cNvSpPr>
            <p:nvPr/>
          </p:nvSpPr>
          <p:spPr bwMode="auto">
            <a:xfrm>
              <a:off x="43211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Line 1064">
              <a:extLst>
                <a:ext uri="{FF2B5EF4-FFF2-40B4-BE49-F238E27FC236}">
                  <a16:creationId xmlns:a16="http://schemas.microsoft.com/office/drawing/2014/main" id="{43DFD6AB-F2B8-1929-9AD3-E7441CDEDF45}"/>
                </a:ext>
              </a:extLst>
            </p:cNvPr>
            <p:cNvSpPr>
              <a:spLocks noChangeShapeType="1"/>
            </p:cNvSpPr>
            <p:nvPr/>
          </p:nvSpPr>
          <p:spPr bwMode="auto">
            <a:xfrm flipH="1">
              <a:off x="4316414"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Line 1065">
              <a:extLst>
                <a:ext uri="{FF2B5EF4-FFF2-40B4-BE49-F238E27FC236}">
                  <a16:creationId xmlns:a16="http://schemas.microsoft.com/office/drawing/2014/main" id="{C4245CF2-E203-F9EA-DFC1-CDD054FA49EE}"/>
                </a:ext>
              </a:extLst>
            </p:cNvPr>
            <p:cNvSpPr>
              <a:spLocks noChangeShapeType="1"/>
            </p:cNvSpPr>
            <p:nvPr/>
          </p:nvSpPr>
          <p:spPr bwMode="auto">
            <a:xfrm>
              <a:off x="432752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Line 1066">
              <a:extLst>
                <a:ext uri="{FF2B5EF4-FFF2-40B4-BE49-F238E27FC236}">
                  <a16:creationId xmlns:a16="http://schemas.microsoft.com/office/drawing/2014/main" id="{F1D07F61-C851-8472-F0C6-2C7FB2D9FCF2}"/>
                </a:ext>
              </a:extLst>
            </p:cNvPr>
            <p:cNvSpPr>
              <a:spLocks noChangeShapeType="1"/>
            </p:cNvSpPr>
            <p:nvPr/>
          </p:nvSpPr>
          <p:spPr bwMode="auto">
            <a:xfrm flipH="1">
              <a:off x="4322764"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Line 1067">
              <a:extLst>
                <a:ext uri="{FF2B5EF4-FFF2-40B4-BE49-F238E27FC236}">
                  <a16:creationId xmlns:a16="http://schemas.microsoft.com/office/drawing/2014/main" id="{5C5A9B59-665D-125C-9D46-4E7A7126942D}"/>
                </a:ext>
              </a:extLst>
            </p:cNvPr>
            <p:cNvSpPr>
              <a:spLocks noChangeShapeType="1"/>
            </p:cNvSpPr>
            <p:nvPr/>
          </p:nvSpPr>
          <p:spPr bwMode="auto">
            <a:xfrm>
              <a:off x="433228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Line 1068">
              <a:extLst>
                <a:ext uri="{FF2B5EF4-FFF2-40B4-BE49-F238E27FC236}">
                  <a16:creationId xmlns:a16="http://schemas.microsoft.com/office/drawing/2014/main" id="{486DF316-1FE6-DB9A-E4D6-83F6F51E7EA5}"/>
                </a:ext>
              </a:extLst>
            </p:cNvPr>
            <p:cNvSpPr>
              <a:spLocks noChangeShapeType="1"/>
            </p:cNvSpPr>
            <p:nvPr/>
          </p:nvSpPr>
          <p:spPr bwMode="auto">
            <a:xfrm flipH="1">
              <a:off x="43275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Line 1069">
              <a:extLst>
                <a:ext uri="{FF2B5EF4-FFF2-40B4-BE49-F238E27FC236}">
                  <a16:creationId xmlns:a16="http://schemas.microsoft.com/office/drawing/2014/main" id="{5192FF59-CD40-1AB1-2548-DEF6E762B1C4}"/>
                </a:ext>
              </a:extLst>
            </p:cNvPr>
            <p:cNvSpPr>
              <a:spLocks noChangeShapeType="1"/>
            </p:cNvSpPr>
            <p:nvPr/>
          </p:nvSpPr>
          <p:spPr bwMode="auto">
            <a:xfrm>
              <a:off x="4335464"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Line 1070">
              <a:extLst>
                <a:ext uri="{FF2B5EF4-FFF2-40B4-BE49-F238E27FC236}">
                  <a16:creationId xmlns:a16="http://schemas.microsoft.com/office/drawing/2014/main" id="{0A326A0E-5213-F5D4-1B72-66206C9DF96D}"/>
                </a:ext>
              </a:extLst>
            </p:cNvPr>
            <p:cNvSpPr>
              <a:spLocks noChangeShapeType="1"/>
            </p:cNvSpPr>
            <p:nvPr/>
          </p:nvSpPr>
          <p:spPr bwMode="auto">
            <a:xfrm flipH="1">
              <a:off x="4329114"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Line 1071">
              <a:extLst>
                <a:ext uri="{FF2B5EF4-FFF2-40B4-BE49-F238E27FC236}">
                  <a16:creationId xmlns:a16="http://schemas.microsoft.com/office/drawing/2014/main" id="{FBDF314C-4A7D-7AA0-CFD7-EFFBDAE5EFDE}"/>
                </a:ext>
              </a:extLst>
            </p:cNvPr>
            <p:cNvSpPr>
              <a:spLocks noChangeShapeType="1"/>
            </p:cNvSpPr>
            <p:nvPr/>
          </p:nvSpPr>
          <p:spPr bwMode="auto">
            <a:xfrm>
              <a:off x="434340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Line 1072">
              <a:extLst>
                <a:ext uri="{FF2B5EF4-FFF2-40B4-BE49-F238E27FC236}">
                  <a16:creationId xmlns:a16="http://schemas.microsoft.com/office/drawing/2014/main" id="{5128C9B2-471C-97AE-CAE2-0DEDB7D70D7B}"/>
                </a:ext>
              </a:extLst>
            </p:cNvPr>
            <p:cNvSpPr>
              <a:spLocks noChangeShapeType="1"/>
            </p:cNvSpPr>
            <p:nvPr/>
          </p:nvSpPr>
          <p:spPr bwMode="auto">
            <a:xfrm flipH="1">
              <a:off x="4335464"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Line 1073">
              <a:extLst>
                <a:ext uri="{FF2B5EF4-FFF2-40B4-BE49-F238E27FC236}">
                  <a16:creationId xmlns:a16="http://schemas.microsoft.com/office/drawing/2014/main" id="{2CA965C8-BEDA-3FC5-F8F6-696D553BDC35}"/>
                </a:ext>
              </a:extLst>
            </p:cNvPr>
            <p:cNvSpPr>
              <a:spLocks noChangeShapeType="1"/>
            </p:cNvSpPr>
            <p:nvPr/>
          </p:nvSpPr>
          <p:spPr bwMode="auto">
            <a:xfrm>
              <a:off x="434340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Line 1074">
              <a:extLst>
                <a:ext uri="{FF2B5EF4-FFF2-40B4-BE49-F238E27FC236}">
                  <a16:creationId xmlns:a16="http://schemas.microsoft.com/office/drawing/2014/main" id="{7C659BB4-1707-398A-491E-A50A0228B43B}"/>
                </a:ext>
              </a:extLst>
            </p:cNvPr>
            <p:cNvSpPr>
              <a:spLocks noChangeShapeType="1"/>
            </p:cNvSpPr>
            <p:nvPr/>
          </p:nvSpPr>
          <p:spPr bwMode="auto">
            <a:xfrm flipH="1">
              <a:off x="4337051"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Line 1075">
              <a:extLst>
                <a:ext uri="{FF2B5EF4-FFF2-40B4-BE49-F238E27FC236}">
                  <a16:creationId xmlns:a16="http://schemas.microsoft.com/office/drawing/2014/main" id="{F9F6CCB5-255A-8B36-573A-6CDC8968ECB7}"/>
                </a:ext>
              </a:extLst>
            </p:cNvPr>
            <p:cNvSpPr>
              <a:spLocks noChangeShapeType="1"/>
            </p:cNvSpPr>
            <p:nvPr/>
          </p:nvSpPr>
          <p:spPr bwMode="auto">
            <a:xfrm>
              <a:off x="434498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Line 1076">
              <a:extLst>
                <a:ext uri="{FF2B5EF4-FFF2-40B4-BE49-F238E27FC236}">
                  <a16:creationId xmlns:a16="http://schemas.microsoft.com/office/drawing/2014/main" id="{1A12C5B6-FAD0-3EA5-753A-F5BAE021059B}"/>
                </a:ext>
              </a:extLst>
            </p:cNvPr>
            <p:cNvSpPr>
              <a:spLocks noChangeShapeType="1"/>
            </p:cNvSpPr>
            <p:nvPr/>
          </p:nvSpPr>
          <p:spPr bwMode="auto">
            <a:xfrm flipH="1">
              <a:off x="43402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Line 1077">
              <a:extLst>
                <a:ext uri="{FF2B5EF4-FFF2-40B4-BE49-F238E27FC236}">
                  <a16:creationId xmlns:a16="http://schemas.microsoft.com/office/drawing/2014/main" id="{7CCA632A-FB7E-8660-B1FE-F84DB710D6C9}"/>
                </a:ext>
              </a:extLst>
            </p:cNvPr>
            <p:cNvSpPr>
              <a:spLocks noChangeShapeType="1"/>
            </p:cNvSpPr>
            <p:nvPr/>
          </p:nvSpPr>
          <p:spPr bwMode="auto">
            <a:xfrm>
              <a:off x="434657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Line 1078">
              <a:extLst>
                <a:ext uri="{FF2B5EF4-FFF2-40B4-BE49-F238E27FC236}">
                  <a16:creationId xmlns:a16="http://schemas.microsoft.com/office/drawing/2014/main" id="{15153E7E-40F0-C5BF-CC89-91F59BF1CF5C}"/>
                </a:ext>
              </a:extLst>
            </p:cNvPr>
            <p:cNvSpPr>
              <a:spLocks noChangeShapeType="1"/>
            </p:cNvSpPr>
            <p:nvPr/>
          </p:nvSpPr>
          <p:spPr bwMode="auto">
            <a:xfrm flipH="1">
              <a:off x="434022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Line 1079">
              <a:extLst>
                <a:ext uri="{FF2B5EF4-FFF2-40B4-BE49-F238E27FC236}">
                  <a16:creationId xmlns:a16="http://schemas.microsoft.com/office/drawing/2014/main" id="{A0B36AC8-E18D-EAD5-BD9B-D19557653909}"/>
                </a:ext>
              </a:extLst>
            </p:cNvPr>
            <p:cNvSpPr>
              <a:spLocks noChangeShapeType="1"/>
            </p:cNvSpPr>
            <p:nvPr/>
          </p:nvSpPr>
          <p:spPr bwMode="auto">
            <a:xfrm>
              <a:off x="4348164"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Line 1080">
              <a:extLst>
                <a:ext uri="{FF2B5EF4-FFF2-40B4-BE49-F238E27FC236}">
                  <a16:creationId xmlns:a16="http://schemas.microsoft.com/office/drawing/2014/main" id="{72A9E4F6-3A75-59EF-F007-C5798558F87C}"/>
                </a:ext>
              </a:extLst>
            </p:cNvPr>
            <p:cNvSpPr>
              <a:spLocks noChangeShapeType="1"/>
            </p:cNvSpPr>
            <p:nvPr/>
          </p:nvSpPr>
          <p:spPr bwMode="auto">
            <a:xfrm flipH="1">
              <a:off x="4343401"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Line 1081">
              <a:extLst>
                <a:ext uri="{FF2B5EF4-FFF2-40B4-BE49-F238E27FC236}">
                  <a16:creationId xmlns:a16="http://schemas.microsoft.com/office/drawing/2014/main" id="{7A3EB730-B9A2-5CAA-3D91-41419F714104}"/>
                </a:ext>
              </a:extLst>
            </p:cNvPr>
            <p:cNvSpPr>
              <a:spLocks noChangeShapeType="1"/>
            </p:cNvSpPr>
            <p:nvPr/>
          </p:nvSpPr>
          <p:spPr bwMode="auto">
            <a:xfrm>
              <a:off x="435292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Line 1082">
              <a:extLst>
                <a:ext uri="{FF2B5EF4-FFF2-40B4-BE49-F238E27FC236}">
                  <a16:creationId xmlns:a16="http://schemas.microsoft.com/office/drawing/2014/main" id="{226D6487-229C-F665-4611-C23B4E52E875}"/>
                </a:ext>
              </a:extLst>
            </p:cNvPr>
            <p:cNvSpPr>
              <a:spLocks noChangeShapeType="1"/>
            </p:cNvSpPr>
            <p:nvPr/>
          </p:nvSpPr>
          <p:spPr bwMode="auto">
            <a:xfrm flipH="1">
              <a:off x="4346576"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Line 1083">
              <a:extLst>
                <a:ext uri="{FF2B5EF4-FFF2-40B4-BE49-F238E27FC236}">
                  <a16:creationId xmlns:a16="http://schemas.microsoft.com/office/drawing/2014/main" id="{2AEA2734-C9D0-A4E3-7205-DC6E7838B87D}"/>
                </a:ext>
              </a:extLst>
            </p:cNvPr>
            <p:cNvSpPr>
              <a:spLocks noChangeShapeType="1"/>
            </p:cNvSpPr>
            <p:nvPr/>
          </p:nvSpPr>
          <p:spPr bwMode="auto">
            <a:xfrm>
              <a:off x="436245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Line 1084">
              <a:extLst>
                <a:ext uri="{FF2B5EF4-FFF2-40B4-BE49-F238E27FC236}">
                  <a16:creationId xmlns:a16="http://schemas.microsoft.com/office/drawing/2014/main" id="{7DCDBA07-4A91-C4C4-C3FB-0812AABF61B2}"/>
                </a:ext>
              </a:extLst>
            </p:cNvPr>
            <p:cNvSpPr>
              <a:spLocks noChangeShapeType="1"/>
            </p:cNvSpPr>
            <p:nvPr/>
          </p:nvSpPr>
          <p:spPr bwMode="auto">
            <a:xfrm flipH="1">
              <a:off x="4356101"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Line 1085">
              <a:extLst>
                <a:ext uri="{FF2B5EF4-FFF2-40B4-BE49-F238E27FC236}">
                  <a16:creationId xmlns:a16="http://schemas.microsoft.com/office/drawing/2014/main" id="{E6CE371C-1BAF-9FB4-D6A1-F21E64A9651F}"/>
                </a:ext>
              </a:extLst>
            </p:cNvPr>
            <p:cNvSpPr>
              <a:spLocks noChangeShapeType="1"/>
            </p:cNvSpPr>
            <p:nvPr/>
          </p:nvSpPr>
          <p:spPr bwMode="auto">
            <a:xfrm>
              <a:off x="4362451"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Line 1086">
              <a:extLst>
                <a:ext uri="{FF2B5EF4-FFF2-40B4-BE49-F238E27FC236}">
                  <a16:creationId xmlns:a16="http://schemas.microsoft.com/office/drawing/2014/main" id="{61ED4EF0-E646-30A1-BA9C-18901BC4C936}"/>
                </a:ext>
              </a:extLst>
            </p:cNvPr>
            <p:cNvSpPr>
              <a:spLocks noChangeShapeType="1"/>
            </p:cNvSpPr>
            <p:nvPr/>
          </p:nvSpPr>
          <p:spPr bwMode="auto">
            <a:xfrm flipH="1">
              <a:off x="435768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Line 1087">
              <a:extLst>
                <a:ext uri="{FF2B5EF4-FFF2-40B4-BE49-F238E27FC236}">
                  <a16:creationId xmlns:a16="http://schemas.microsoft.com/office/drawing/2014/main" id="{7FE33D80-6E65-179A-36E5-77919F8A7BD4}"/>
                </a:ext>
              </a:extLst>
            </p:cNvPr>
            <p:cNvSpPr>
              <a:spLocks noChangeShapeType="1"/>
            </p:cNvSpPr>
            <p:nvPr/>
          </p:nvSpPr>
          <p:spPr bwMode="auto">
            <a:xfrm>
              <a:off x="436562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Line 1088">
              <a:extLst>
                <a:ext uri="{FF2B5EF4-FFF2-40B4-BE49-F238E27FC236}">
                  <a16:creationId xmlns:a16="http://schemas.microsoft.com/office/drawing/2014/main" id="{585113CE-52AE-FB59-61C7-43D6EFBE2691}"/>
                </a:ext>
              </a:extLst>
            </p:cNvPr>
            <p:cNvSpPr>
              <a:spLocks noChangeShapeType="1"/>
            </p:cNvSpPr>
            <p:nvPr/>
          </p:nvSpPr>
          <p:spPr bwMode="auto">
            <a:xfrm flipH="1">
              <a:off x="4360864"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Line 1089">
              <a:extLst>
                <a:ext uri="{FF2B5EF4-FFF2-40B4-BE49-F238E27FC236}">
                  <a16:creationId xmlns:a16="http://schemas.microsoft.com/office/drawing/2014/main" id="{ECCBFA0A-1E8C-2FF9-F8A2-321C847BF4CF}"/>
                </a:ext>
              </a:extLst>
            </p:cNvPr>
            <p:cNvSpPr>
              <a:spLocks noChangeShapeType="1"/>
            </p:cNvSpPr>
            <p:nvPr/>
          </p:nvSpPr>
          <p:spPr bwMode="auto">
            <a:xfrm>
              <a:off x="437673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Line 1090">
              <a:extLst>
                <a:ext uri="{FF2B5EF4-FFF2-40B4-BE49-F238E27FC236}">
                  <a16:creationId xmlns:a16="http://schemas.microsoft.com/office/drawing/2014/main" id="{769C694C-CDD2-B8B8-CF92-3E99A6EDFBF5}"/>
                </a:ext>
              </a:extLst>
            </p:cNvPr>
            <p:cNvSpPr>
              <a:spLocks noChangeShapeType="1"/>
            </p:cNvSpPr>
            <p:nvPr/>
          </p:nvSpPr>
          <p:spPr bwMode="auto">
            <a:xfrm flipH="1">
              <a:off x="437038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Line 1091">
              <a:extLst>
                <a:ext uri="{FF2B5EF4-FFF2-40B4-BE49-F238E27FC236}">
                  <a16:creationId xmlns:a16="http://schemas.microsoft.com/office/drawing/2014/main" id="{F1E8A2FD-6D31-77AC-59F8-D27ACC834EB0}"/>
                </a:ext>
              </a:extLst>
            </p:cNvPr>
            <p:cNvSpPr>
              <a:spLocks noChangeShapeType="1"/>
            </p:cNvSpPr>
            <p:nvPr/>
          </p:nvSpPr>
          <p:spPr bwMode="auto">
            <a:xfrm>
              <a:off x="4378326"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Line 1092">
              <a:extLst>
                <a:ext uri="{FF2B5EF4-FFF2-40B4-BE49-F238E27FC236}">
                  <a16:creationId xmlns:a16="http://schemas.microsoft.com/office/drawing/2014/main" id="{5D264016-3DC4-4870-7E46-F0BFE22534FA}"/>
                </a:ext>
              </a:extLst>
            </p:cNvPr>
            <p:cNvSpPr>
              <a:spLocks noChangeShapeType="1"/>
            </p:cNvSpPr>
            <p:nvPr/>
          </p:nvSpPr>
          <p:spPr bwMode="auto">
            <a:xfrm flipH="1">
              <a:off x="437197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Line 1093">
              <a:extLst>
                <a:ext uri="{FF2B5EF4-FFF2-40B4-BE49-F238E27FC236}">
                  <a16:creationId xmlns:a16="http://schemas.microsoft.com/office/drawing/2014/main" id="{86071C5F-C967-7C9A-89D1-BD4E00F682F4}"/>
                </a:ext>
              </a:extLst>
            </p:cNvPr>
            <p:cNvSpPr>
              <a:spLocks noChangeShapeType="1"/>
            </p:cNvSpPr>
            <p:nvPr/>
          </p:nvSpPr>
          <p:spPr bwMode="auto">
            <a:xfrm>
              <a:off x="438943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Line 1094">
              <a:extLst>
                <a:ext uri="{FF2B5EF4-FFF2-40B4-BE49-F238E27FC236}">
                  <a16:creationId xmlns:a16="http://schemas.microsoft.com/office/drawing/2014/main" id="{8294BE61-54CC-5CF1-C148-F071D8942B48}"/>
                </a:ext>
              </a:extLst>
            </p:cNvPr>
            <p:cNvSpPr>
              <a:spLocks noChangeShapeType="1"/>
            </p:cNvSpPr>
            <p:nvPr/>
          </p:nvSpPr>
          <p:spPr bwMode="auto">
            <a:xfrm flipH="1">
              <a:off x="4384676"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Line 1095">
              <a:extLst>
                <a:ext uri="{FF2B5EF4-FFF2-40B4-BE49-F238E27FC236}">
                  <a16:creationId xmlns:a16="http://schemas.microsoft.com/office/drawing/2014/main" id="{EC285FFE-AC57-EA00-5B13-5FBCBD4B6719}"/>
                </a:ext>
              </a:extLst>
            </p:cNvPr>
            <p:cNvSpPr>
              <a:spLocks noChangeShapeType="1"/>
            </p:cNvSpPr>
            <p:nvPr/>
          </p:nvSpPr>
          <p:spPr bwMode="auto">
            <a:xfrm>
              <a:off x="4392614"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Line 1096">
              <a:extLst>
                <a:ext uri="{FF2B5EF4-FFF2-40B4-BE49-F238E27FC236}">
                  <a16:creationId xmlns:a16="http://schemas.microsoft.com/office/drawing/2014/main" id="{9192AFD5-97B3-ED20-0E81-4C17F8C2676F}"/>
                </a:ext>
              </a:extLst>
            </p:cNvPr>
            <p:cNvSpPr>
              <a:spLocks noChangeShapeType="1"/>
            </p:cNvSpPr>
            <p:nvPr/>
          </p:nvSpPr>
          <p:spPr bwMode="auto">
            <a:xfrm flipH="1">
              <a:off x="4386264"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Line 1097">
              <a:extLst>
                <a:ext uri="{FF2B5EF4-FFF2-40B4-BE49-F238E27FC236}">
                  <a16:creationId xmlns:a16="http://schemas.microsoft.com/office/drawing/2014/main" id="{D34D0F2B-BB05-44AD-3103-C7E04415ED9A}"/>
                </a:ext>
              </a:extLst>
            </p:cNvPr>
            <p:cNvSpPr>
              <a:spLocks noChangeShapeType="1"/>
            </p:cNvSpPr>
            <p:nvPr/>
          </p:nvSpPr>
          <p:spPr bwMode="auto">
            <a:xfrm>
              <a:off x="440848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Line 1098">
              <a:extLst>
                <a:ext uri="{FF2B5EF4-FFF2-40B4-BE49-F238E27FC236}">
                  <a16:creationId xmlns:a16="http://schemas.microsoft.com/office/drawing/2014/main" id="{8A34F571-F06A-21E8-526D-00E9C3EE0966}"/>
                </a:ext>
              </a:extLst>
            </p:cNvPr>
            <p:cNvSpPr>
              <a:spLocks noChangeShapeType="1"/>
            </p:cNvSpPr>
            <p:nvPr/>
          </p:nvSpPr>
          <p:spPr bwMode="auto">
            <a:xfrm flipH="1">
              <a:off x="440213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Line 1099">
              <a:extLst>
                <a:ext uri="{FF2B5EF4-FFF2-40B4-BE49-F238E27FC236}">
                  <a16:creationId xmlns:a16="http://schemas.microsoft.com/office/drawing/2014/main" id="{2D77979F-157B-7A04-6A82-443517C8879D}"/>
                </a:ext>
              </a:extLst>
            </p:cNvPr>
            <p:cNvSpPr>
              <a:spLocks noChangeShapeType="1"/>
            </p:cNvSpPr>
            <p:nvPr/>
          </p:nvSpPr>
          <p:spPr bwMode="auto">
            <a:xfrm>
              <a:off x="441483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Line 1100">
              <a:extLst>
                <a:ext uri="{FF2B5EF4-FFF2-40B4-BE49-F238E27FC236}">
                  <a16:creationId xmlns:a16="http://schemas.microsoft.com/office/drawing/2014/main" id="{0E227764-322D-610F-A9D9-1715D1E23504}"/>
                </a:ext>
              </a:extLst>
            </p:cNvPr>
            <p:cNvSpPr>
              <a:spLocks noChangeShapeType="1"/>
            </p:cNvSpPr>
            <p:nvPr/>
          </p:nvSpPr>
          <p:spPr bwMode="auto">
            <a:xfrm flipH="1">
              <a:off x="4408489"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Line 1101">
              <a:extLst>
                <a:ext uri="{FF2B5EF4-FFF2-40B4-BE49-F238E27FC236}">
                  <a16:creationId xmlns:a16="http://schemas.microsoft.com/office/drawing/2014/main" id="{9C10486D-2358-023A-EB4E-DCDEF3368648}"/>
                </a:ext>
              </a:extLst>
            </p:cNvPr>
            <p:cNvSpPr>
              <a:spLocks noChangeShapeType="1"/>
            </p:cNvSpPr>
            <p:nvPr/>
          </p:nvSpPr>
          <p:spPr bwMode="auto">
            <a:xfrm>
              <a:off x="4430714"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Line 1102">
              <a:extLst>
                <a:ext uri="{FF2B5EF4-FFF2-40B4-BE49-F238E27FC236}">
                  <a16:creationId xmlns:a16="http://schemas.microsoft.com/office/drawing/2014/main" id="{7FC8BDDB-B1EE-0091-6403-FE90AF06C758}"/>
                </a:ext>
              </a:extLst>
            </p:cNvPr>
            <p:cNvSpPr>
              <a:spLocks noChangeShapeType="1"/>
            </p:cNvSpPr>
            <p:nvPr/>
          </p:nvSpPr>
          <p:spPr bwMode="auto">
            <a:xfrm flipH="1">
              <a:off x="4425951"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Line 1103">
              <a:extLst>
                <a:ext uri="{FF2B5EF4-FFF2-40B4-BE49-F238E27FC236}">
                  <a16:creationId xmlns:a16="http://schemas.microsoft.com/office/drawing/2014/main" id="{3040D046-3EA2-CD94-7C6E-A15EEF66EC2E}"/>
                </a:ext>
              </a:extLst>
            </p:cNvPr>
            <p:cNvSpPr>
              <a:spLocks noChangeShapeType="1"/>
            </p:cNvSpPr>
            <p:nvPr/>
          </p:nvSpPr>
          <p:spPr bwMode="auto">
            <a:xfrm>
              <a:off x="4440239"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Line 1104">
              <a:extLst>
                <a:ext uri="{FF2B5EF4-FFF2-40B4-BE49-F238E27FC236}">
                  <a16:creationId xmlns:a16="http://schemas.microsoft.com/office/drawing/2014/main" id="{E7347E18-63EE-48A0-2158-21DF8274CE9D}"/>
                </a:ext>
              </a:extLst>
            </p:cNvPr>
            <p:cNvSpPr>
              <a:spLocks noChangeShapeType="1"/>
            </p:cNvSpPr>
            <p:nvPr/>
          </p:nvSpPr>
          <p:spPr bwMode="auto">
            <a:xfrm flipH="1">
              <a:off x="4433889" y="5989638"/>
              <a:ext cx="12700"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Line 1105">
              <a:extLst>
                <a:ext uri="{FF2B5EF4-FFF2-40B4-BE49-F238E27FC236}">
                  <a16:creationId xmlns:a16="http://schemas.microsoft.com/office/drawing/2014/main" id="{8F04CC87-8447-A0DB-CCCF-A90E8F1FF8B8}"/>
                </a:ext>
              </a:extLst>
            </p:cNvPr>
            <p:cNvSpPr>
              <a:spLocks noChangeShapeType="1"/>
            </p:cNvSpPr>
            <p:nvPr/>
          </p:nvSpPr>
          <p:spPr bwMode="auto">
            <a:xfrm>
              <a:off x="4443414" y="5983288"/>
              <a:ext cx="0" cy="11113"/>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Line 1106">
              <a:extLst>
                <a:ext uri="{FF2B5EF4-FFF2-40B4-BE49-F238E27FC236}">
                  <a16:creationId xmlns:a16="http://schemas.microsoft.com/office/drawing/2014/main" id="{31368105-8D56-6A0E-2872-B1FF7A58E41F}"/>
                </a:ext>
              </a:extLst>
            </p:cNvPr>
            <p:cNvSpPr>
              <a:spLocks noChangeShapeType="1"/>
            </p:cNvSpPr>
            <p:nvPr/>
          </p:nvSpPr>
          <p:spPr bwMode="auto">
            <a:xfrm flipH="1">
              <a:off x="4438651" y="5989638"/>
              <a:ext cx="11113" cy="0"/>
            </a:xfrm>
            <a:prstGeom prst="line">
              <a:avLst/>
            </a:prstGeom>
            <a:noFill/>
            <a:ln w="6350" cap="sq">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251" name="Table 250">
            <a:extLst>
              <a:ext uri="{FF2B5EF4-FFF2-40B4-BE49-F238E27FC236}">
                <a16:creationId xmlns:a16="http://schemas.microsoft.com/office/drawing/2014/main" id="{5CCC6546-7C48-04E2-55CF-67C960C26D64}"/>
              </a:ext>
            </a:extLst>
          </p:cNvPr>
          <p:cNvGraphicFramePr>
            <a:graphicFrameLocks noGrp="1"/>
          </p:cNvGraphicFramePr>
          <p:nvPr/>
        </p:nvGraphicFramePr>
        <p:xfrm>
          <a:off x="6275073" y="5099904"/>
          <a:ext cx="5279993" cy="502920"/>
        </p:xfrm>
        <a:graphic>
          <a:graphicData uri="http://schemas.openxmlformats.org/drawingml/2006/table">
            <a:tbl>
              <a:tblPr firstRow="1" bandRow="1">
                <a:tableStyleId>{B301B821-A1FF-4177-AEE7-76D212191A09}</a:tableStyleId>
              </a:tblPr>
              <a:tblGrid>
                <a:gridCol w="787484">
                  <a:extLst>
                    <a:ext uri="{9D8B030D-6E8A-4147-A177-3AD203B41FA5}">
                      <a16:colId xmlns:a16="http://schemas.microsoft.com/office/drawing/2014/main" val="3265469836"/>
                    </a:ext>
                  </a:extLst>
                </a:gridCol>
                <a:gridCol w="48992">
                  <a:extLst>
                    <a:ext uri="{9D8B030D-6E8A-4147-A177-3AD203B41FA5}">
                      <a16:colId xmlns:a16="http://schemas.microsoft.com/office/drawing/2014/main" val="866487048"/>
                    </a:ext>
                  </a:extLst>
                </a:gridCol>
                <a:gridCol w="341809">
                  <a:extLst>
                    <a:ext uri="{9D8B030D-6E8A-4147-A177-3AD203B41FA5}">
                      <a16:colId xmlns:a16="http://schemas.microsoft.com/office/drawing/2014/main" val="2806475823"/>
                    </a:ext>
                  </a:extLst>
                </a:gridCol>
                <a:gridCol w="341809">
                  <a:extLst>
                    <a:ext uri="{9D8B030D-6E8A-4147-A177-3AD203B41FA5}">
                      <a16:colId xmlns:a16="http://schemas.microsoft.com/office/drawing/2014/main" val="134133205"/>
                    </a:ext>
                  </a:extLst>
                </a:gridCol>
                <a:gridCol w="341809">
                  <a:extLst>
                    <a:ext uri="{9D8B030D-6E8A-4147-A177-3AD203B41FA5}">
                      <a16:colId xmlns:a16="http://schemas.microsoft.com/office/drawing/2014/main" val="3954662320"/>
                    </a:ext>
                  </a:extLst>
                </a:gridCol>
                <a:gridCol w="341809">
                  <a:extLst>
                    <a:ext uri="{9D8B030D-6E8A-4147-A177-3AD203B41FA5}">
                      <a16:colId xmlns:a16="http://schemas.microsoft.com/office/drawing/2014/main" val="2581687379"/>
                    </a:ext>
                  </a:extLst>
                </a:gridCol>
                <a:gridCol w="341809">
                  <a:extLst>
                    <a:ext uri="{9D8B030D-6E8A-4147-A177-3AD203B41FA5}">
                      <a16:colId xmlns:a16="http://schemas.microsoft.com/office/drawing/2014/main" val="3415390449"/>
                    </a:ext>
                  </a:extLst>
                </a:gridCol>
                <a:gridCol w="341809">
                  <a:extLst>
                    <a:ext uri="{9D8B030D-6E8A-4147-A177-3AD203B41FA5}">
                      <a16:colId xmlns:a16="http://schemas.microsoft.com/office/drawing/2014/main" val="2685066330"/>
                    </a:ext>
                  </a:extLst>
                </a:gridCol>
                <a:gridCol w="341809">
                  <a:extLst>
                    <a:ext uri="{9D8B030D-6E8A-4147-A177-3AD203B41FA5}">
                      <a16:colId xmlns:a16="http://schemas.microsoft.com/office/drawing/2014/main" val="3447078626"/>
                    </a:ext>
                  </a:extLst>
                </a:gridCol>
                <a:gridCol w="341809">
                  <a:extLst>
                    <a:ext uri="{9D8B030D-6E8A-4147-A177-3AD203B41FA5}">
                      <a16:colId xmlns:a16="http://schemas.microsoft.com/office/drawing/2014/main" val="3622775441"/>
                    </a:ext>
                  </a:extLst>
                </a:gridCol>
                <a:gridCol w="341809">
                  <a:extLst>
                    <a:ext uri="{9D8B030D-6E8A-4147-A177-3AD203B41FA5}">
                      <a16:colId xmlns:a16="http://schemas.microsoft.com/office/drawing/2014/main" val="1293550734"/>
                    </a:ext>
                  </a:extLst>
                </a:gridCol>
                <a:gridCol w="341809">
                  <a:extLst>
                    <a:ext uri="{9D8B030D-6E8A-4147-A177-3AD203B41FA5}">
                      <a16:colId xmlns:a16="http://schemas.microsoft.com/office/drawing/2014/main" val="822007515"/>
                    </a:ext>
                  </a:extLst>
                </a:gridCol>
                <a:gridCol w="341809">
                  <a:extLst>
                    <a:ext uri="{9D8B030D-6E8A-4147-A177-3AD203B41FA5}">
                      <a16:colId xmlns:a16="http://schemas.microsoft.com/office/drawing/2014/main" val="1117714717"/>
                    </a:ext>
                  </a:extLst>
                </a:gridCol>
                <a:gridCol w="341809">
                  <a:extLst>
                    <a:ext uri="{9D8B030D-6E8A-4147-A177-3AD203B41FA5}">
                      <a16:colId xmlns:a16="http://schemas.microsoft.com/office/drawing/2014/main" val="2593063941"/>
                    </a:ext>
                  </a:extLst>
                </a:gridCol>
                <a:gridCol w="341809">
                  <a:extLst>
                    <a:ext uri="{9D8B030D-6E8A-4147-A177-3AD203B41FA5}">
                      <a16:colId xmlns:a16="http://schemas.microsoft.com/office/drawing/2014/main" val="1850037345"/>
                    </a:ext>
                  </a:extLst>
                </a:gridCol>
              </a:tblGrid>
              <a:tr h="16256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sz="1100" b="1">
                          <a:solidFill>
                            <a:srgbClr val="000000"/>
                          </a:solidFill>
                          <a:latin typeface="Arial" panose="020B0604020202020204" pitchFamily="34" charset="0"/>
                          <a:cs typeface="Arial" panose="020B0604020202020204" pitchFamily="34" charset="0"/>
                        </a:rPr>
                        <a:t>No. at risk</a:t>
                      </a:r>
                    </a:p>
                  </a:txBody>
                  <a:tcPr marL="0" marR="0" marT="0" marB="0">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endParaRPr lang="en-GB" sz="1100" kern="1200">
                        <a:solidFill>
                          <a:srgbClr val="00A77C"/>
                        </a:solidFill>
                        <a:latin typeface="Arial" panose="020B0604020202020204" pitchFamily="34" charset="0"/>
                        <a:ea typeface="Arial" panose="020B0604020202020204" pitchFamily="34" charset="0"/>
                        <a:cs typeface="Arial" panose="020B0604020202020204" pitchFamily="34" charset="0"/>
                      </a:endParaRP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7976022"/>
                  </a:ext>
                </a:extLst>
              </a:tr>
              <a:tr h="162560">
                <a:tc>
                  <a:txBody>
                    <a:bodyPr/>
                    <a:lstStyle/>
                    <a:p>
                      <a:pPr algn="r">
                        <a:lnSpc>
                          <a:spcPct val="100000"/>
                        </a:lnSpc>
                      </a:pPr>
                      <a:r>
                        <a:rPr lang="en-GB" sz="1100" b="1" spc="0" baseline="0">
                          <a:solidFill>
                            <a:srgbClr val="1798FF"/>
                          </a:solidFill>
                          <a:latin typeface="Arial" panose="020B0604020202020204" pitchFamily="34" charset="0"/>
                          <a:cs typeface="Arial" panose="020B0604020202020204" pitchFamily="34" charset="0"/>
                        </a:rPr>
                        <a:t>T+D+CT</a:t>
                      </a:r>
                    </a:p>
                  </a:txBody>
                  <a:tcPr marL="0" marR="0" marT="0" marB="0">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lnSpc>
                          <a:spcPct val="100000"/>
                        </a:lnSpc>
                      </a:pPr>
                      <a:endParaRPr lang="en-GB" sz="1100" b="0" i="0" u="none" strike="noStrike">
                        <a:solidFill>
                          <a:srgbClr val="1F3D7B"/>
                        </a:solidFill>
                        <a:effectLst/>
                        <a:latin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338</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256</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183</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136</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108</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88</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81</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71</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66</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56</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47</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21</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1798FF"/>
                          </a:solidFill>
                          <a:effectLst/>
                          <a:latin typeface="Arial" panose="020B0604020202020204" pitchFamily="34" charset="0"/>
                          <a:cs typeface="Arial" panose="020B0604020202020204" pitchFamily="34" charset="0"/>
                        </a:rPr>
                        <a:t>3</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5270705"/>
                  </a:ext>
                </a:extLst>
              </a:tr>
              <a:tr h="162560">
                <a:tc>
                  <a:txBody>
                    <a:bodyPr/>
                    <a:lstStyle/>
                    <a:p>
                      <a:pPr algn="r">
                        <a:lnSpc>
                          <a:spcPct val="100000"/>
                        </a:lnSpc>
                      </a:pPr>
                      <a:r>
                        <a:rPr lang="en-US" sz="1100" b="1">
                          <a:solidFill>
                            <a:srgbClr val="C41F3E"/>
                          </a:solidFill>
                          <a:latin typeface="Arial" panose="020B0604020202020204" pitchFamily="34" charset="0"/>
                          <a:cs typeface="Arial" panose="020B0604020202020204" pitchFamily="34" charset="0"/>
                        </a:rPr>
                        <a:t>CT</a:t>
                      </a:r>
                      <a:endParaRPr lang="en-GB" sz="1100">
                        <a:solidFill>
                          <a:srgbClr val="C41F3E"/>
                        </a:solidFill>
                        <a:latin typeface="Arial" panose="020B0604020202020204" pitchFamily="34" charset="0"/>
                        <a:cs typeface="Arial" panose="020B0604020202020204" pitchFamily="34" charset="0"/>
                      </a:endParaRPr>
                    </a:p>
                  </a:txBody>
                  <a:tcPr marL="0" marR="0" marT="0" marB="0">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lnSpc>
                          <a:spcPct val="100000"/>
                        </a:lnSpc>
                      </a:pPr>
                      <a:endParaRPr lang="en-GB" sz="1100" b="0" i="0" u="none" strike="noStrike">
                        <a:solidFill>
                          <a:srgbClr val="C41F3E"/>
                        </a:solidFill>
                        <a:effectLst/>
                        <a:latin typeface="Arial" panose="020B0604020202020204" pitchFamily="34" charset="0"/>
                        <a:cs typeface="Arial" panose="020B0604020202020204" pitchFamily="34" charset="0"/>
                      </a:endParaRP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337</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235</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159</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110</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70</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50</a:t>
                      </a:r>
                    </a:p>
                  </a:txBody>
                  <a:tcPr marL="0" marR="0" marT="0" marB="0">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42</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31</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25</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21</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20</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10</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100" b="0" i="0" u="none" strike="noStrike" spc="0" baseline="0">
                          <a:solidFill>
                            <a:srgbClr val="C41F3E"/>
                          </a:solidFill>
                          <a:effectLst/>
                          <a:latin typeface="Arial" panose="020B0604020202020204" pitchFamily="34" charset="0"/>
                          <a:cs typeface="Arial" panose="020B0604020202020204" pitchFamily="34" charset="0"/>
                        </a:rPr>
                        <a:t>2</a:t>
                      </a:r>
                    </a:p>
                  </a:txBody>
                  <a:tcPr marL="0" marR="0" marT="0" marB="0">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4883284"/>
                  </a:ext>
                </a:extLst>
              </a:tr>
            </a:tbl>
          </a:graphicData>
        </a:graphic>
      </p:graphicFrame>
      <p:sp>
        <p:nvSpPr>
          <p:cNvPr id="252" name="Abgerundetes Rechteck 7">
            <a:extLst>
              <a:ext uri="{FF2B5EF4-FFF2-40B4-BE49-F238E27FC236}">
                <a16:creationId xmlns:a16="http://schemas.microsoft.com/office/drawing/2014/main" id="{45A9B969-9DDB-1295-63D3-EF6E0C0C531D}"/>
              </a:ext>
            </a:extLst>
          </p:cNvPr>
          <p:cNvSpPr/>
          <p:nvPr/>
        </p:nvSpPr>
        <p:spPr>
          <a:xfrm>
            <a:off x="10326892" y="3470456"/>
            <a:ext cx="871704" cy="1129028"/>
          </a:xfrm>
          <a:prstGeom prst="round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2">
            <a:extLst>
              <a:ext uri="{FF2B5EF4-FFF2-40B4-BE49-F238E27FC236}">
                <a16:creationId xmlns:a16="http://schemas.microsoft.com/office/drawing/2014/main" id="{4A55A1FF-D33D-DF48-C5DD-83CA6B2ADA60}"/>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559548AC-F01F-D6D5-FD93-58C8948DCA19}"/>
              </a:ext>
            </a:extLst>
          </p:cNvPr>
          <p:cNvSpPr txBox="1"/>
          <p:nvPr/>
        </p:nvSpPr>
        <p:spPr>
          <a:xfrm>
            <a:off x="823286" y="6344601"/>
            <a:ext cx="10822176" cy="52322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ALK, anaplastic lymphoma kinase; CI, confidence interval; CT, chemotherapy; ctDNA, circulating tumor DNA; CTLA4, cytotoxic T-lymphocyte-associated protein 4; D, durvalumab; ECOG PS, Eastern Cooperative Oncology Group performance status; EGFR, estimated glomerular filtration rate; HR, hazard ratio; mOS, median overall survival; NSQ, non-squamous; PD, progressive disease; PD-L1, programmed cell death ligand 1; q3w, every 3 weeks; q4w, every 4 weeks; SQ, squamous; T, tremelimumab; TC, tumor cell;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Extracted from Peters S et al. LBA3 - Durvalumab (D) ± tremelimumab (T) + chemotherapy (CT) in first-line metastatic (m) NSCLC: 5-year overall survival (OS) update from the POSEIDON study. Presented at ESMO Immuno-Oncology Congress; December 06-08, 2023; Geneva, Switzerland. Available at: </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hlinkClick r:id="rId2"/>
              </a:rPr>
              <a:t>https://oncologypro.esmo.org/meeting-resources/esmo-immuno-oncology-congress-2023/durvalumab-d-tremelimumab-t-chemotherapy-ct-in-first-line-metastatic-m-nsclc-5-year-overall-survival-os-update-from-the-poseidon-study</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553624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2"/>
                                        </p:tgtEl>
                                        <p:attrNameLst>
                                          <p:attrName>style.visibility</p:attrName>
                                        </p:attrNameLst>
                                      </p:cBhvr>
                                      <p:to>
                                        <p:strVal val="visible"/>
                                      </p:to>
                                    </p:set>
                                    <p:anim calcmode="lin" valueType="num">
                                      <p:cBhvr additive="base">
                                        <p:cTn id="13" dur="500" fill="hold"/>
                                        <p:tgtEl>
                                          <p:spTgt spid="252"/>
                                        </p:tgtEl>
                                        <p:attrNameLst>
                                          <p:attrName>ppt_x</p:attrName>
                                        </p:attrNameLst>
                                      </p:cBhvr>
                                      <p:tavLst>
                                        <p:tav tm="0">
                                          <p:val>
                                            <p:strVal val="#ppt_x"/>
                                          </p:val>
                                        </p:tav>
                                        <p:tav tm="100000">
                                          <p:val>
                                            <p:strVal val="#ppt_x"/>
                                          </p:val>
                                        </p:tav>
                                      </p:tavLst>
                                    </p:anim>
                                    <p:anim calcmode="lin" valueType="num">
                                      <p:cBhvr additive="base">
                                        <p:cTn id="14" dur="500" fill="hold"/>
                                        <p:tgtEl>
                                          <p:spTgt spid="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1E4414-99B2-9075-2E02-F680748263FB}"/>
              </a:ext>
            </a:extLst>
          </p:cNvPr>
          <p:cNvSpPr txBox="1"/>
          <p:nvPr/>
        </p:nvSpPr>
        <p:spPr>
          <a:xfrm>
            <a:off x="823285" y="6250045"/>
            <a:ext cx="10802657" cy="630942"/>
          </a:xfrm>
          <a:prstGeom prst="rect">
            <a:avLst/>
          </a:prstGeom>
          <a:noFill/>
        </p:spPr>
        <p:txBody>
          <a:bodyPr wrap="square" rtlCol="0" anchor="b">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700" b="0" i="0" u="none" strike="noStrike" kern="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AJCC, American Joint Committee on Cancer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700" b="0" i="0" u="none" strike="noStrike" kern="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HR &lt;1 </a:t>
            </a:r>
            <a:r>
              <a:rPr kumimoji="0" lang="en-US" altLang="zh-TW" sz="700" b="0" i="0" u="none" strike="noStrike" kern="0" cap="none" spc="0" normalizeH="0" baseline="0" noProof="0" err="1">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favours</a:t>
            </a:r>
            <a:r>
              <a:rPr kumimoji="0" lang="en-US" altLang="zh-TW" sz="700" b="0" i="0" u="none" strike="noStrike" kern="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D(±T)+CT vs CT (</a:t>
            </a:r>
            <a:r>
              <a:rPr kumimoji="0" lang="en-GB" altLang="zh-TW" sz="700" b="0" i="0" u="none" strike="noStrike" kern="120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rPr>
              <a:t>all patients</a:t>
            </a:r>
            <a:r>
              <a:rPr kumimoji="0" lang="en-GB" altLang="zh-TW" sz="700" b="0" i="0" u="none" strike="noStrike" kern="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analysis stratified, subgroup analysis unstratified); size of circle is proportional to the number of events across both treatment groups</a:t>
            </a:r>
            <a:r>
              <a:rPr kumimoji="0" lang="en-US" altLang="zh-TW" sz="700" b="0" i="0" u="none" strike="noStrike" kern="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DCO, 24 Aug 2023.</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rPr>
              <a:t>CT, chemotherapy; D, durvalumab; ECOG PS, Eastern Cooperative Oncology Group performance status; HR, hazard ratio; NSQ, non-squamous; PD-L1, programmed cell death ligand 1; SQ, squamous; T, tremelimumab; TC, tumor cell.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rPr>
              <a:t>Extracted from Peters S et al. LBA3 - Durvalumab (D) ± tremelimumab (T) + chemotherapy (CT) in first-line metastatic (m) NSCLC: 5-year overall survival (OS) update from the POSEIDON study. Presented at ESMO Immuno-Oncology Congress; December 06-08, 2023; Geneva, Switzerland. Available at: </a:t>
            </a: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https://oncologypro.esmo.org/meeting-resources/esmo-immuno-oncology-congress-2023/durvalumab-d-tremelimumab-t-chemotherapy-ct-in-first-line-metastatic-m-nsclc-5-year-overall-survival-os-update-from-the-poseidon-study</a:t>
            </a:r>
            <a:endParaRPr kumimoji="0" lang="en-US" altLang="zh-TW" sz="700" b="0" i="0" u="none" strike="noStrike" kern="0" cap="none" spc="0" normalizeH="0" baseline="0" noProof="0">
              <a:ln>
                <a:noFill/>
              </a:ln>
              <a:solidFill>
                <a:srgbClr val="414B5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aphicFrame>
        <p:nvGraphicFramePr>
          <p:cNvPr id="4" name="Table 3">
            <a:extLst>
              <a:ext uri="{FF2B5EF4-FFF2-40B4-BE49-F238E27FC236}">
                <a16:creationId xmlns:a16="http://schemas.microsoft.com/office/drawing/2014/main" id="{0DAFB92B-0BF9-184E-7258-26A64027404D}"/>
              </a:ext>
            </a:extLst>
          </p:cNvPr>
          <p:cNvGraphicFramePr>
            <a:graphicFrameLocks noGrp="1"/>
          </p:cNvGraphicFramePr>
          <p:nvPr/>
        </p:nvGraphicFramePr>
        <p:xfrm>
          <a:off x="334434" y="772881"/>
          <a:ext cx="11427206" cy="4996616"/>
        </p:xfrm>
        <a:graphic>
          <a:graphicData uri="http://schemas.openxmlformats.org/drawingml/2006/table">
            <a:tbl>
              <a:tblPr/>
              <a:tblGrid>
                <a:gridCol w="1021756">
                  <a:extLst>
                    <a:ext uri="{9D8B030D-6E8A-4147-A177-3AD203B41FA5}">
                      <a16:colId xmlns:a16="http://schemas.microsoft.com/office/drawing/2014/main" val="1130425194"/>
                    </a:ext>
                  </a:extLst>
                </a:gridCol>
                <a:gridCol w="1369887">
                  <a:extLst>
                    <a:ext uri="{9D8B030D-6E8A-4147-A177-3AD203B41FA5}">
                      <a16:colId xmlns:a16="http://schemas.microsoft.com/office/drawing/2014/main" val="3949414868"/>
                    </a:ext>
                  </a:extLst>
                </a:gridCol>
                <a:gridCol w="817367">
                  <a:extLst>
                    <a:ext uri="{9D8B030D-6E8A-4147-A177-3AD203B41FA5}">
                      <a16:colId xmlns:a16="http://schemas.microsoft.com/office/drawing/2014/main" val="3633303001"/>
                    </a:ext>
                  </a:extLst>
                </a:gridCol>
                <a:gridCol w="2810719">
                  <a:extLst>
                    <a:ext uri="{9D8B030D-6E8A-4147-A177-3AD203B41FA5}">
                      <a16:colId xmlns:a16="http://schemas.microsoft.com/office/drawing/2014/main" val="2416561227"/>
                    </a:ext>
                  </a:extLst>
                </a:gridCol>
                <a:gridCol w="695396">
                  <a:extLst>
                    <a:ext uri="{9D8B030D-6E8A-4147-A177-3AD203B41FA5}">
                      <a16:colId xmlns:a16="http://schemas.microsoft.com/office/drawing/2014/main" val="577307429"/>
                    </a:ext>
                  </a:extLst>
                </a:gridCol>
                <a:gridCol w="1336604">
                  <a:extLst>
                    <a:ext uri="{9D8B030D-6E8A-4147-A177-3AD203B41FA5}">
                      <a16:colId xmlns:a16="http://schemas.microsoft.com/office/drawing/2014/main" val="63297786"/>
                    </a:ext>
                  </a:extLst>
                </a:gridCol>
                <a:gridCol w="2592000">
                  <a:extLst>
                    <a:ext uri="{9D8B030D-6E8A-4147-A177-3AD203B41FA5}">
                      <a16:colId xmlns:a16="http://schemas.microsoft.com/office/drawing/2014/main" val="2702665165"/>
                    </a:ext>
                  </a:extLst>
                </a:gridCol>
                <a:gridCol w="783477">
                  <a:extLst>
                    <a:ext uri="{9D8B030D-6E8A-4147-A177-3AD203B41FA5}">
                      <a16:colId xmlns:a16="http://schemas.microsoft.com/office/drawing/2014/main" val="4271020345"/>
                    </a:ext>
                  </a:extLst>
                </a:gridCol>
              </a:tblGrid>
              <a:tr h="34835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85000"/>
                        </a:lnSpc>
                      </a:pPr>
                      <a:endParaRPr lang="en-GB" sz="1100" b="1">
                        <a:solidFill>
                          <a:srgbClr val="000000"/>
                        </a:solidFill>
                      </a:endParaRP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100" b="1">
                        <a:solidFill>
                          <a:srgbClr val="000000"/>
                        </a:solidFill>
                      </a:endParaRP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1">
                          <a:solidFill>
                            <a:srgbClr val="000000"/>
                          </a:solidFill>
                          <a:latin typeface="Arial" panose="020B0604020202020204" pitchFamily="34" charset="0"/>
                          <a:cs typeface="Arial" panose="020B0604020202020204" pitchFamily="34" charset="0"/>
                        </a:rPr>
                        <a:t>Events/</a:t>
                      </a:r>
                      <a:br>
                        <a:rPr lang="en-GB" sz="1100" b="1">
                          <a:solidFill>
                            <a:srgbClr val="000000"/>
                          </a:solidFill>
                          <a:latin typeface="Arial" panose="020B0604020202020204" pitchFamily="34" charset="0"/>
                          <a:cs typeface="Arial" panose="020B0604020202020204" pitchFamily="34" charset="0"/>
                        </a:rPr>
                      </a:br>
                      <a:r>
                        <a:rPr lang="en-GB" sz="1100" b="1">
                          <a:solidFill>
                            <a:srgbClr val="000000"/>
                          </a:solidFill>
                          <a:latin typeface="Arial" panose="020B0604020202020204" pitchFamily="34" charset="0"/>
                          <a:cs typeface="Arial" panose="020B0604020202020204" pitchFamily="34" charset="0"/>
                        </a:rPr>
                        <a:t>patients, n/N</a:t>
                      </a: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US" sz="1600">
                          <a:solidFill>
                            <a:srgbClr val="1798FF"/>
                          </a:solidFill>
                        </a:rPr>
                        <a:t>     T+D+CT vs CT</a:t>
                      </a: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85000"/>
                        </a:lnSpc>
                      </a:pPr>
                      <a:endParaRPr lang="en-GB" sz="1100" b="1">
                        <a:solidFill>
                          <a:srgbClr val="000000"/>
                        </a:solidFill>
                      </a:endParaRPr>
                    </a:p>
                    <a:p>
                      <a:pPr algn="ctr">
                        <a:lnSpc>
                          <a:spcPct val="85000"/>
                        </a:lnSpc>
                      </a:pPr>
                      <a:r>
                        <a:rPr lang="en-GB" sz="1100" b="1">
                          <a:solidFill>
                            <a:srgbClr val="000000"/>
                          </a:solidFill>
                        </a:rPr>
                        <a:t>HR</a:t>
                      </a: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1">
                          <a:solidFill>
                            <a:srgbClr val="000000"/>
                          </a:solidFill>
                          <a:latin typeface="Arial" panose="020B0604020202020204" pitchFamily="34" charset="0"/>
                          <a:cs typeface="Arial" panose="020B0604020202020204" pitchFamily="34" charset="0"/>
                        </a:rPr>
                        <a:t>Events/</a:t>
                      </a:r>
                      <a:br>
                        <a:rPr lang="en-GB" sz="1100" b="1">
                          <a:solidFill>
                            <a:srgbClr val="000000"/>
                          </a:solidFill>
                          <a:latin typeface="Arial" panose="020B0604020202020204" pitchFamily="34" charset="0"/>
                          <a:cs typeface="Arial" panose="020B0604020202020204" pitchFamily="34" charset="0"/>
                        </a:rPr>
                      </a:br>
                      <a:r>
                        <a:rPr lang="en-GB" sz="1100" b="1">
                          <a:solidFill>
                            <a:srgbClr val="000000"/>
                          </a:solidFill>
                          <a:latin typeface="Arial" panose="020B0604020202020204" pitchFamily="34" charset="0"/>
                          <a:cs typeface="Arial" panose="020B0604020202020204" pitchFamily="34" charset="0"/>
                        </a:rPr>
                        <a:t>patients, n/N</a:t>
                      </a: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US" sz="1600">
                          <a:solidFill>
                            <a:srgbClr val="000000"/>
                          </a:solidFill>
                        </a:rPr>
                        <a:t>     D+CT vs CT</a:t>
                      </a: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85000"/>
                        </a:lnSpc>
                      </a:pPr>
                      <a:r>
                        <a:rPr lang="en-GB" sz="1100" b="1">
                          <a:solidFill>
                            <a:srgbClr val="000000"/>
                          </a:solidFill>
                        </a:rPr>
                        <a:t>     </a:t>
                      </a:r>
                    </a:p>
                    <a:p>
                      <a:pPr algn="ctr">
                        <a:lnSpc>
                          <a:spcPct val="85000"/>
                        </a:lnSpc>
                      </a:pPr>
                      <a:r>
                        <a:rPr lang="en-GB" sz="1100" b="1">
                          <a:solidFill>
                            <a:srgbClr val="000000"/>
                          </a:solidFill>
                        </a:rPr>
                        <a:t>HR</a:t>
                      </a:r>
                    </a:p>
                  </a:txBody>
                  <a:tcPr marL="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880492"/>
                  </a:ext>
                </a:extLst>
              </a:tr>
              <a:tr h="21478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All</a:t>
                      </a:r>
                      <a:r>
                        <a:rPr lang="en-GB" sz="1100" b="1" baseline="0">
                          <a:solidFill>
                            <a:srgbClr val="000000"/>
                          </a:solidFill>
                        </a:rPr>
                        <a:t> patients</a:t>
                      </a:r>
                      <a:endParaRPr lang="en-GB" sz="1100" b="1">
                        <a:solidFill>
                          <a:srgbClr val="000000"/>
                        </a:solidFill>
                      </a:endParaRP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583/675</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r>
                        <a:rPr lang="en-GB" sz="1100" b="0">
                          <a:solidFill>
                            <a:srgbClr val="000000"/>
                          </a:solidFill>
                        </a:rPr>
                        <a:t>0.76</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594/675</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r>
                        <a:rPr lang="en-GB" sz="1100" b="0">
                          <a:solidFill>
                            <a:srgbClr val="000000"/>
                          </a:solidFill>
                        </a:rPr>
                        <a:t>0.84</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160446928"/>
                  </a:ext>
                </a:extLst>
              </a:tr>
              <a:tr h="356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Sex</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Male </a:t>
                      </a:r>
                    </a:p>
                    <a:p>
                      <a:pPr>
                        <a:lnSpc>
                          <a:spcPct val="85000"/>
                        </a:lnSpc>
                      </a:pPr>
                      <a:r>
                        <a:rPr lang="en-GB" sz="1100">
                          <a:solidFill>
                            <a:srgbClr val="000000"/>
                          </a:solidFill>
                        </a:rPr>
                        <a:t>Female </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455/517</a:t>
                      </a:r>
                    </a:p>
                    <a:p>
                      <a:pPr algn="ctr">
                        <a:lnSpc>
                          <a:spcPct val="85000"/>
                        </a:lnSpc>
                      </a:pPr>
                      <a:r>
                        <a:rPr lang="en-GB" sz="1100" b="0">
                          <a:solidFill>
                            <a:srgbClr val="000000"/>
                          </a:solidFill>
                          <a:latin typeface="Arial" panose="020B0604020202020204" pitchFamily="34" charset="0"/>
                          <a:cs typeface="Arial" panose="020B0604020202020204" pitchFamily="34" charset="0"/>
                        </a:rPr>
                        <a:t>128/158</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100" b="0">
                          <a:solidFill>
                            <a:srgbClr val="000000"/>
                          </a:solidFill>
                        </a:rPr>
                        <a:t>0.68 </a:t>
                      </a:r>
                    </a:p>
                    <a:p>
                      <a:pPr marL="0" marR="0" lvl="0" indent="0" algn="ctr" defTabSz="914400" rtl="0" eaLnBrk="1" fontAlgn="auto" latinLnBrk="0" hangingPunct="1">
                        <a:lnSpc>
                          <a:spcPct val="85000"/>
                        </a:lnSpc>
                        <a:spcBef>
                          <a:spcPts val="0"/>
                        </a:spcBef>
                        <a:spcAft>
                          <a:spcPts val="0"/>
                        </a:spcAft>
                        <a:buClrTx/>
                        <a:buSzTx/>
                        <a:buFontTx/>
                        <a:buNone/>
                        <a:tabLst/>
                        <a:defRPr/>
                      </a:pPr>
                      <a:r>
                        <a:rPr lang="en-GB" sz="1100" b="0">
                          <a:solidFill>
                            <a:srgbClr val="000000"/>
                          </a:solidFill>
                        </a:rPr>
                        <a:t>0.92</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450/501</a:t>
                      </a:r>
                    </a:p>
                    <a:p>
                      <a:pPr algn="ctr">
                        <a:lnSpc>
                          <a:spcPct val="85000"/>
                        </a:lnSpc>
                      </a:pPr>
                      <a:r>
                        <a:rPr lang="en-GB" sz="1100" b="0">
                          <a:solidFill>
                            <a:srgbClr val="000000"/>
                          </a:solidFill>
                          <a:latin typeface="Arial" panose="020B0604020202020204" pitchFamily="34" charset="0"/>
                          <a:cs typeface="Arial" panose="020B0604020202020204" pitchFamily="34" charset="0"/>
                        </a:rPr>
                        <a:t>144/174</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100" b="0">
                          <a:solidFill>
                            <a:srgbClr val="000000"/>
                          </a:solidFill>
                        </a:rPr>
                        <a:t>0.79 </a:t>
                      </a:r>
                    </a:p>
                    <a:p>
                      <a:pPr marL="0" marR="0" lvl="0" indent="0" algn="ctr" defTabSz="914400" rtl="0" eaLnBrk="1" fontAlgn="auto" latinLnBrk="0" hangingPunct="1">
                        <a:lnSpc>
                          <a:spcPct val="85000"/>
                        </a:lnSpc>
                        <a:spcBef>
                          <a:spcPts val="0"/>
                        </a:spcBef>
                        <a:spcAft>
                          <a:spcPts val="0"/>
                        </a:spcAft>
                        <a:buClrTx/>
                        <a:buSzTx/>
                        <a:buFontTx/>
                        <a:buNone/>
                        <a:tabLst/>
                        <a:defRPr/>
                      </a:pPr>
                      <a:r>
                        <a:rPr lang="en-GB" sz="1100" b="0">
                          <a:solidFill>
                            <a:srgbClr val="000000"/>
                          </a:solidFill>
                        </a:rPr>
                        <a:t>0.90</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8270469"/>
                  </a:ext>
                </a:extLst>
              </a:tr>
              <a:tr h="348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Age</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&lt;65 years </a:t>
                      </a:r>
                    </a:p>
                    <a:p>
                      <a:pPr>
                        <a:lnSpc>
                          <a:spcPct val="85000"/>
                        </a:lnSpc>
                      </a:pPr>
                      <a:r>
                        <a:rPr lang="en-GB" sz="1100">
                          <a:solidFill>
                            <a:srgbClr val="000000"/>
                          </a:solidFill>
                        </a:rPr>
                        <a:t>≥65 years </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308/367</a:t>
                      </a:r>
                    </a:p>
                    <a:p>
                      <a:pPr algn="ctr">
                        <a:lnSpc>
                          <a:spcPct val="85000"/>
                        </a:lnSpc>
                      </a:pPr>
                      <a:r>
                        <a:rPr lang="en-GB" sz="1100" b="0">
                          <a:solidFill>
                            <a:srgbClr val="000000"/>
                          </a:solidFill>
                          <a:latin typeface="Arial" panose="020B0604020202020204" pitchFamily="34" charset="0"/>
                          <a:cs typeface="Arial" panose="020B0604020202020204" pitchFamily="34" charset="0"/>
                        </a:rPr>
                        <a:t>275/308</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0.76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0.72</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299/345</a:t>
                      </a:r>
                    </a:p>
                    <a:p>
                      <a:pPr algn="ctr">
                        <a:lnSpc>
                          <a:spcPct val="85000"/>
                        </a:lnSpc>
                      </a:pPr>
                      <a:r>
                        <a:rPr lang="en-GB" sz="1100" b="0">
                          <a:solidFill>
                            <a:srgbClr val="000000"/>
                          </a:solidFill>
                          <a:latin typeface="Arial" panose="020B0604020202020204" pitchFamily="34" charset="0"/>
                          <a:cs typeface="Arial" panose="020B0604020202020204" pitchFamily="34" charset="0"/>
                        </a:rPr>
                        <a:t>295/330</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0.86</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0.79</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2800350507"/>
                  </a:ext>
                </a:extLst>
              </a:tr>
              <a:tr h="64197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b="1">
                          <a:solidFill>
                            <a:srgbClr val="000000"/>
                          </a:solidFill>
                        </a:rPr>
                        <a:t>PD-L1 </a:t>
                      </a:r>
                    </a:p>
                    <a:p>
                      <a:pPr>
                        <a:lnSpc>
                          <a:spcPct val="85000"/>
                        </a:lnSpc>
                      </a:pPr>
                      <a:r>
                        <a:rPr lang="en-GB" sz="1100" b="1">
                          <a:solidFill>
                            <a:srgbClr val="000000"/>
                          </a:solidFill>
                        </a:rPr>
                        <a:t>expression</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1798FF"/>
                          </a:solidFill>
                        </a:rPr>
                        <a:t>TC ≥50% </a:t>
                      </a:r>
                    </a:p>
                    <a:p>
                      <a:pPr>
                        <a:lnSpc>
                          <a:spcPct val="85000"/>
                        </a:lnSpc>
                      </a:pPr>
                      <a:r>
                        <a:rPr lang="en-GB" sz="1100">
                          <a:solidFill>
                            <a:srgbClr val="000000"/>
                          </a:solidFill>
                        </a:rPr>
                        <a:t>TC &lt;50%</a:t>
                      </a:r>
                    </a:p>
                    <a:p>
                      <a:pPr>
                        <a:lnSpc>
                          <a:spcPct val="85000"/>
                        </a:lnSpc>
                      </a:pPr>
                      <a:r>
                        <a:rPr lang="en-GB" sz="1100">
                          <a:solidFill>
                            <a:srgbClr val="000000"/>
                          </a:solidFill>
                        </a:rPr>
                        <a:t>TC ≥1%</a:t>
                      </a:r>
                    </a:p>
                    <a:p>
                      <a:pPr>
                        <a:lnSpc>
                          <a:spcPct val="85000"/>
                        </a:lnSpc>
                      </a:pPr>
                      <a:r>
                        <a:rPr lang="en-GB" sz="1100">
                          <a:solidFill>
                            <a:srgbClr val="000000"/>
                          </a:solidFill>
                        </a:rPr>
                        <a:t>TC &lt;1% </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161/198</a:t>
                      </a:r>
                    </a:p>
                    <a:p>
                      <a:pPr algn="ctr">
                        <a:lnSpc>
                          <a:spcPct val="85000"/>
                        </a:lnSpc>
                      </a:pPr>
                      <a:r>
                        <a:rPr lang="en-GB" sz="1100" b="0">
                          <a:solidFill>
                            <a:srgbClr val="000000"/>
                          </a:solidFill>
                          <a:latin typeface="Arial" panose="020B0604020202020204" pitchFamily="34" charset="0"/>
                          <a:cs typeface="Arial" panose="020B0604020202020204" pitchFamily="34" charset="0"/>
                        </a:rPr>
                        <a:t>422/477</a:t>
                      </a:r>
                    </a:p>
                    <a:p>
                      <a:pPr algn="ctr">
                        <a:lnSpc>
                          <a:spcPct val="85000"/>
                        </a:lnSpc>
                      </a:pPr>
                      <a:r>
                        <a:rPr lang="en-GB" sz="1100" b="0">
                          <a:solidFill>
                            <a:srgbClr val="000000"/>
                          </a:solidFill>
                          <a:latin typeface="Arial" panose="020B0604020202020204" pitchFamily="34" charset="0"/>
                          <a:cs typeface="Arial" panose="020B0604020202020204" pitchFamily="34" charset="0"/>
                        </a:rPr>
                        <a:t>350/420</a:t>
                      </a:r>
                    </a:p>
                    <a:p>
                      <a:pPr algn="ctr">
                        <a:lnSpc>
                          <a:spcPct val="85000"/>
                        </a:lnSpc>
                      </a:pPr>
                      <a:r>
                        <a:rPr lang="en-GB" sz="1100" b="0">
                          <a:solidFill>
                            <a:srgbClr val="000000"/>
                          </a:solidFill>
                          <a:latin typeface="Arial" panose="020B0604020202020204" pitchFamily="34" charset="0"/>
                          <a:cs typeface="Arial" panose="020B0604020202020204" pitchFamily="34" charset="0"/>
                        </a:rPr>
                        <a:t>233/255</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1798FF"/>
                          </a:solidFill>
                          <a:effectLst/>
                          <a:uLnTx/>
                          <a:uFillTx/>
                          <a:latin typeface="Arial" panose="020B0604020202020204"/>
                          <a:ea typeface="+mn-ea"/>
                          <a:cs typeface="+mn-cs"/>
                        </a:rPr>
                        <a:t>0.62</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0.81</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0.71</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0.81</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162/191</a:t>
                      </a:r>
                    </a:p>
                    <a:p>
                      <a:pPr algn="ctr">
                        <a:lnSpc>
                          <a:spcPct val="85000"/>
                        </a:lnSpc>
                      </a:pPr>
                      <a:r>
                        <a:rPr lang="en-GB" sz="1100" b="0">
                          <a:solidFill>
                            <a:srgbClr val="000000"/>
                          </a:solidFill>
                          <a:latin typeface="Arial" panose="020B0604020202020204" pitchFamily="34" charset="0"/>
                          <a:cs typeface="Arial" panose="020B0604020202020204" pitchFamily="34" charset="0"/>
                        </a:rPr>
                        <a:t>432/483</a:t>
                      </a:r>
                    </a:p>
                    <a:p>
                      <a:pPr algn="ctr">
                        <a:lnSpc>
                          <a:spcPct val="85000"/>
                        </a:lnSpc>
                      </a:pPr>
                      <a:r>
                        <a:rPr lang="en-GB" sz="1100" b="0">
                          <a:solidFill>
                            <a:srgbClr val="000000"/>
                          </a:solidFill>
                          <a:latin typeface="Arial" panose="020B0604020202020204" pitchFamily="34" charset="0"/>
                          <a:cs typeface="Arial" panose="020B0604020202020204" pitchFamily="34" charset="0"/>
                        </a:rPr>
                        <a:t>371/431</a:t>
                      </a:r>
                    </a:p>
                    <a:p>
                      <a:pPr algn="ctr">
                        <a:lnSpc>
                          <a:spcPct val="85000"/>
                        </a:lnSpc>
                      </a:pPr>
                      <a:r>
                        <a:rPr lang="en-GB" sz="1100" b="0">
                          <a:solidFill>
                            <a:srgbClr val="000000"/>
                          </a:solidFill>
                          <a:latin typeface="Arial" panose="020B0604020202020204" pitchFamily="34" charset="0"/>
                          <a:cs typeface="Arial" panose="020B0604020202020204" pitchFamily="34" charset="0"/>
                        </a:rPr>
                        <a:t>223/243</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0.65</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0.91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0.78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0.98</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425155"/>
                  </a:ext>
                </a:extLst>
              </a:tr>
              <a:tr h="356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Histology</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SQ</a:t>
                      </a:r>
                    </a:p>
                    <a:p>
                      <a:pPr>
                        <a:lnSpc>
                          <a:spcPct val="85000"/>
                        </a:lnSpc>
                      </a:pPr>
                      <a:r>
                        <a:rPr lang="en-GB" sz="1100">
                          <a:solidFill>
                            <a:srgbClr val="000000"/>
                          </a:solidFill>
                        </a:rPr>
                        <a:t>NSQ</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229/246</a:t>
                      </a:r>
                    </a:p>
                    <a:p>
                      <a:pPr algn="ctr">
                        <a:lnSpc>
                          <a:spcPct val="85000"/>
                        </a:lnSpc>
                      </a:pPr>
                      <a:r>
                        <a:rPr lang="en-GB" sz="1100" b="0">
                          <a:solidFill>
                            <a:srgbClr val="000000"/>
                          </a:solidFill>
                          <a:latin typeface="Arial" panose="020B0604020202020204" pitchFamily="34" charset="0"/>
                          <a:cs typeface="Arial" panose="020B0604020202020204" pitchFamily="34" charset="0"/>
                        </a:rPr>
                        <a:t>353/428</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0.85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0.69</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234/250</a:t>
                      </a:r>
                    </a:p>
                    <a:p>
                      <a:pPr algn="ctr">
                        <a:lnSpc>
                          <a:spcPct val="85000"/>
                        </a:lnSpc>
                      </a:pPr>
                      <a:r>
                        <a:rPr lang="en-GB" sz="1100" b="0">
                          <a:solidFill>
                            <a:srgbClr val="000000"/>
                          </a:solidFill>
                          <a:latin typeface="Arial" panose="020B0604020202020204" pitchFamily="34" charset="0"/>
                          <a:cs typeface="Arial" panose="020B0604020202020204" pitchFamily="34" charset="0"/>
                        </a:rPr>
                        <a:t>358/423</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0.82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0.81</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269340713"/>
                  </a:ext>
                </a:extLst>
              </a:tr>
              <a:tr h="49948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Planned CT</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Nab-paclitaxel doublet</a:t>
                      </a:r>
                    </a:p>
                    <a:p>
                      <a:pPr>
                        <a:lnSpc>
                          <a:spcPct val="85000"/>
                        </a:lnSpc>
                      </a:pPr>
                      <a:r>
                        <a:rPr lang="en-GB" sz="1100">
                          <a:solidFill>
                            <a:srgbClr val="000000"/>
                          </a:solidFill>
                        </a:rPr>
                        <a:t>Pemetrexed doublet</a:t>
                      </a:r>
                    </a:p>
                    <a:p>
                      <a:pPr>
                        <a:lnSpc>
                          <a:spcPct val="85000"/>
                        </a:lnSpc>
                      </a:pPr>
                      <a:r>
                        <a:rPr lang="en-GB" sz="1100">
                          <a:solidFill>
                            <a:srgbClr val="000000"/>
                          </a:solidFill>
                        </a:rPr>
                        <a:t>Gemcitabine doublet</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36/42</a:t>
                      </a:r>
                    </a:p>
                    <a:p>
                      <a:pPr algn="ctr">
                        <a:lnSpc>
                          <a:spcPct val="85000"/>
                        </a:lnSpc>
                      </a:pPr>
                      <a:r>
                        <a:rPr lang="en-GB" sz="1100" b="0">
                          <a:solidFill>
                            <a:srgbClr val="000000"/>
                          </a:solidFill>
                          <a:latin typeface="Arial" panose="020B0604020202020204" pitchFamily="34" charset="0"/>
                          <a:cs typeface="Arial" panose="020B0604020202020204" pitchFamily="34" charset="0"/>
                        </a:rPr>
                        <a:t>338/411</a:t>
                      </a:r>
                    </a:p>
                    <a:p>
                      <a:pPr algn="ctr">
                        <a:lnSpc>
                          <a:spcPct val="85000"/>
                        </a:lnSpc>
                      </a:pPr>
                      <a:r>
                        <a:rPr lang="en-GB" sz="1100" b="0">
                          <a:solidFill>
                            <a:srgbClr val="000000"/>
                          </a:solidFill>
                          <a:latin typeface="Arial" panose="020B0604020202020204" pitchFamily="34" charset="0"/>
                          <a:cs typeface="Arial" panose="020B0604020202020204" pitchFamily="34" charset="0"/>
                        </a:rPr>
                        <a:t>209/222</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0.61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0.71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0.85</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43/49</a:t>
                      </a:r>
                    </a:p>
                    <a:p>
                      <a:pPr algn="ctr">
                        <a:lnSpc>
                          <a:spcPct val="85000"/>
                        </a:lnSpc>
                      </a:pPr>
                      <a:r>
                        <a:rPr lang="en-GB" sz="1100" b="0">
                          <a:solidFill>
                            <a:srgbClr val="000000"/>
                          </a:solidFill>
                          <a:latin typeface="Arial" panose="020B0604020202020204" pitchFamily="34" charset="0"/>
                          <a:cs typeface="Arial" panose="020B0604020202020204" pitchFamily="34" charset="0"/>
                        </a:rPr>
                        <a:t>343/407</a:t>
                      </a:r>
                    </a:p>
                    <a:p>
                      <a:pPr algn="ctr">
                        <a:lnSpc>
                          <a:spcPct val="85000"/>
                        </a:lnSpc>
                      </a:pPr>
                      <a:r>
                        <a:rPr lang="en-GB" sz="1100" b="0">
                          <a:solidFill>
                            <a:srgbClr val="000000"/>
                          </a:solidFill>
                          <a:latin typeface="Arial" panose="020B0604020202020204" pitchFamily="34" charset="0"/>
                          <a:cs typeface="Arial" panose="020B0604020202020204" pitchFamily="34" charset="0"/>
                        </a:rPr>
                        <a:t>208/219</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0.75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0.80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0.89</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2402155"/>
                  </a:ext>
                </a:extLst>
              </a:tr>
              <a:tr h="499483">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latin typeface="Arial" panose="020B0604020202020204" pitchFamily="34" charset="0"/>
                          <a:cs typeface="Arial" panose="020B0604020202020204" pitchFamily="34" charset="0"/>
                        </a:rPr>
                        <a:t>Smoking </a:t>
                      </a:r>
                    </a:p>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latin typeface="Arial" panose="020B0604020202020204" pitchFamily="34" charset="0"/>
                          <a:cs typeface="Arial" panose="020B0604020202020204" pitchFamily="34" charset="0"/>
                        </a:rPr>
                        <a:t>history</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Current</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Former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Never</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100">
                          <a:solidFill>
                            <a:srgbClr val="000000"/>
                          </a:solidFill>
                          <a:latin typeface="Arial" panose="020B0604020202020204" pitchFamily="34" charset="0"/>
                          <a:cs typeface="Arial" panose="020B0604020202020204" pitchFamily="34" charset="0"/>
                        </a:rPr>
                        <a:t>125/150</a:t>
                      </a:r>
                    </a:p>
                    <a:p>
                      <a:pPr marL="0" marR="0" lvl="0" indent="0" algn="ctr" defTabSz="914400" rtl="0" eaLnBrk="1" fontAlgn="auto" latinLnBrk="0" hangingPunct="1">
                        <a:lnSpc>
                          <a:spcPct val="85000"/>
                        </a:lnSpc>
                        <a:spcBef>
                          <a:spcPts val="0"/>
                        </a:spcBef>
                        <a:spcAft>
                          <a:spcPts val="0"/>
                        </a:spcAft>
                        <a:buClrTx/>
                        <a:buSzTx/>
                        <a:buFontTx/>
                        <a:buNone/>
                        <a:tabLst/>
                        <a:defRPr/>
                      </a:pPr>
                      <a:r>
                        <a:rPr lang="en-GB" sz="1100">
                          <a:solidFill>
                            <a:srgbClr val="000000"/>
                          </a:solidFill>
                          <a:latin typeface="Arial" panose="020B0604020202020204" pitchFamily="34" charset="0"/>
                          <a:cs typeface="Arial" panose="020B0604020202020204" pitchFamily="34" charset="0"/>
                        </a:rPr>
                        <a:t>331/386</a:t>
                      </a:r>
                    </a:p>
                    <a:p>
                      <a:pPr marL="0" marR="0" lvl="0" indent="0" algn="ctr" defTabSz="914400" rtl="0" eaLnBrk="1" fontAlgn="auto" latinLnBrk="0" hangingPunct="1">
                        <a:lnSpc>
                          <a:spcPct val="85000"/>
                        </a:lnSpc>
                        <a:spcBef>
                          <a:spcPts val="0"/>
                        </a:spcBef>
                        <a:spcAft>
                          <a:spcPts val="0"/>
                        </a:spcAft>
                        <a:buClrTx/>
                        <a:buSzTx/>
                        <a:buFontTx/>
                        <a:buNone/>
                        <a:tabLst/>
                        <a:defRPr/>
                      </a:pPr>
                      <a:r>
                        <a:rPr lang="en-GB" sz="1100">
                          <a:solidFill>
                            <a:srgbClr val="000000"/>
                          </a:solidFill>
                          <a:latin typeface="Arial" panose="020B0604020202020204" pitchFamily="34" charset="0"/>
                          <a:cs typeface="Arial" panose="020B0604020202020204" pitchFamily="34" charset="0"/>
                        </a:rPr>
                        <a:t>126/138</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0.53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0.73</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1.17</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100">
                          <a:solidFill>
                            <a:srgbClr val="000000"/>
                          </a:solidFill>
                          <a:latin typeface="Arial" panose="020B0604020202020204" pitchFamily="34" charset="0"/>
                          <a:cs typeface="Arial" panose="020B0604020202020204" pitchFamily="34" charset="0"/>
                        </a:rPr>
                        <a:t>115/130</a:t>
                      </a:r>
                    </a:p>
                    <a:p>
                      <a:pPr marL="0" marR="0" lvl="0" indent="0" algn="ctr" defTabSz="914400" rtl="0" eaLnBrk="1" fontAlgn="auto" latinLnBrk="0" hangingPunct="1">
                        <a:lnSpc>
                          <a:spcPct val="85000"/>
                        </a:lnSpc>
                        <a:spcBef>
                          <a:spcPts val="0"/>
                        </a:spcBef>
                        <a:spcAft>
                          <a:spcPts val="0"/>
                        </a:spcAft>
                        <a:buClrTx/>
                        <a:buSzTx/>
                        <a:buFontTx/>
                        <a:buNone/>
                        <a:tabLst/>
                        <a:defRPr/>
                      </a:pPr>
                      <a:r>
                        <a:rPr lang="en-GB" sz="1100">
                          <a:solidFill>
                            <a:srgbClr val="000000"/>
                          </a:solidFill>
                          <a:latin typeface="Arial" panose="020B0604020202020204" pitchFamily="34" charset="0"/>
                          <a:cs typeface="Arial" panose="020B0604020202020204" pitchFamily="34" charset="0"/>
                        </a:rPr>
                        <a:t>335/381</a:t>
                      </a:r>
                    </a:p>
                    <a:p>
                      <a:pPr marL="0" marR="0" lvl="0" indent="0" algn="ctr" defTabSz="914400" rtl="0" eaLnBrk="1" fontAlgn="auto" latinLnBrk="0" hangingPunct="1">
                        <a:lnSpc>
                          <a:spcPct val="85000"/>
                        </a:lnSpc>
                        <a:spcBef>
                          <a:spcPts val="0"/>
                        </a:spcBef>
                        <a:spcAft>
                          <a:spcPts val="0"/>
                        </a:spcAft>
                        <a:buClrTx/>
                        <a:buSzTx/>
                        <a:buFontTx/>
                        <a:buNone/>
                        <a:tabLst/>
                        <a:defRPr/>
                      </a:pPr>
                      <a:r>
                        <a:rPr lang="en-GB" sz="1100">
                          <a:solidFill>
                            <a:srgbClr val="000000"/>
                          </a:solidFill>
                          <a:latin typeface="Arial" panose="020B0604020202020204" pitchFamily="34" charset="0"/>
                          <a:cs typeface="Arial" panose="020B0604020202020204" pitchFamily="34" charset="0"/>
                        </a:rPr>
                        <a:t>143/163</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0.73</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0.81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0.92</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3001698588"/>
                  </a:ext>
                </a:extLst>
              </a:tr>
              <a:tr h="356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Race</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Asian</a:t>
                      </a:r>
                    </a:p>
                    <a:p>
                      <a:pPr>
                        <a:lnSpc>
                          <a:spcPct val="85000"/>
                        </a:lnSpc>
                      </a:pPr>
                      <a:r>
                        <a:rPr lang="en-GB" sz="1100">
                          <a:solidFill>
                            <a:srgbClr val="000000"/>
                          </a:solidFill>
                        </a:rPr>
                        <a:t>Non-Asian</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189/227</a:t>
                      </a:r>
                    </a:p>
                    <a:p>
                      <a:pPr algn="ctr">
                        <a:lnSpc>
                          <a:spcPct val="85000"/>
                        </a:lnSpc>
                      </a:pPr>
                      <a:r>
                        <a:rPr lang="en-GB" sz="1100" b="0">
                          <a:solidFill>
                            <a:srgbClr val="000000"/>
                          </a:solidFill>
                          <a:latin typeface="Arial" panose="020B0604020202020204" pitchFamily="34" charset="0"/>
                          <a:cs typeface="Arial" panose="020B0604020202020204" pitchFamily="34" charset="0"/>
                        </a:rPr>
                        <a:t>394/448</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0.94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0.62</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211/251</a:t>
                      </a:r>
                    </a:p>
                    <a:p>
                      <a:pPr algn="ctr">
                        <a:lnSpc>
                          <a:spcPct val="85000"/>
                        </a:lnSpc>
                      </a:pPr>
                      <a:r>
                        <a:rPr lang="en-GB" sz="1100" b="0">
                          <a:solidFill>
                            <a:srgbClr val="000000"/>
                          </a:solidFill>
                          <a:latin typeface="Arial" panose="020B0604020202020204" pitchFamily="34" charset="0"/>
                          <a:cs typeface="Arial" panose="020B0604020202020204" pitchFamily="34" charset="0"/>
                        </a:rPr>
                        <a:t>383/424</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0.93</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0.75</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4231320"/>
                  </a:ext>
                </a:extLst>
              </a:tr>
              <a:tr h="356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100" b="1">
                          <a:solidFill>
                            <a:srgbClr val="000000"/>
                          </a:solidFill>
                        </a:rPr>
                        <a:t>ECOG PS</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0</a:t>
                      </a:r>
                    </a:p>
                    <a:p>
                      <a:pPr>
                        <a:lnSpc>
                          <a:spcPct val="85000"/>
                        </a:lnSpc>
                      </a:pPr>
                      <a:r>
                        <a:rPr lang="en-GB" sz="1100">
                          <a:solidFill>
                            <a:srgbClr val="000000"/>
                          </a:solidFill>
                        </a:rPr>
                        <a:t>1</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187/229</a:t>
                      </a:r>
                    </a:p>
                    <a:p>
                      <a:pPr algn="ctr">
                        <a:lnSpc>
                          <a:spcPct val="85000"/>
                        </a:lnSpc>
                      </a:pPr>
                      <a:r>
                        <a:rPr lang="en-GB" sz="1100" b="0">
                          <a:solidFill>
                            <a:srgbClr val="000000"/>
                          </a:solidFill>
                          <a:latin typeface="Arial" panose="020B0604020202020204" pitchFamily="34" charset="0"/>
                          <a:cs typeface="Arial" panose="020B0604020202020204" pitchFamily="34" charset="0"/>
                        </a:rPr>
                        <a:t>396/446</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0.74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0.72</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193/228</a:t>
                      </a:r>
                    </a:p>
                    <a:p>
                      <a:pPr algn="ctr">
                        <a:lnSpc>
                          <a:spcPct val="85000"/>
                        </a:lnSpc>
                      </a:pPr>
                      <a:r>
                        <a:rPr lang="en-GB" sz="1100" b="0">
                          <a:solidFill>
                            <a:srgbClr val="000000"/>
                          </a:solidFill>
                          <a:latin typeface="Arial" panose="020B0604020202020204" pitchFamily="34" charset="0"/>
                          <a:cs typeface="Arial" panose="020B0604020202020204" pitchFamily="34" charset="0"/>
                        </a:rPr>
                        <a:t>401/447</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0.73</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0.86</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808427301"/>
                  </a:ext>
                </a:extLst>
              </a:tr>
              <a:tr h="356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b="1">
                          <a:solidFill>
                            <a:srgbClr val="000000"/>
                          </a:solidFill>
                        </a:rPr>
                        <a:t>Brain metastases</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Yes</a:t>
                      </a:r>
                    </a:p>
                    <a:p>
                      <a:pPr>
                        <a:lnSpc>
                          <a:spcPct val="85000"/>
                        </a:lnSpc>
                      </a:pPr>
                      <a:r>
                        <a:rPr lang="en-GB" sz="1100">
                          <a:solidFill>
                            <a:srgbClr val="000000"/>
                          </a:solidFill>
                        </a:rPr>
                        <a:t>No</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a:solidFill>
                            <a:srgbClr val="000000"/>
                          </a:solidFill>
                          <a:latin typeface="Arial" panose="020B0604020202020204" pitchFamily="34" charset="0"/>
                          <a:cs typeface="Arial" panose="020B0604020202020204" pitchFamily="34" charset="0"/>
                        </a:rPr>
                        <a:t>64/78</a:t>
                      </a:r>
                    </a:p>
                    <a:p>
                      <a:pPr algn="ctr">
                        <a:lnSpc>
                          <a:spcPct val="85000"/>
                        </a:lnSpc>
                      </a:pPr>
                      <a:r>
                        <a:rPr lang="en-GB" sz="1100">
                          <a:solidFill>
                            <a:srgbClr val="000000"/>
                          </a:solidFill>
                          <a:latin typeface="Arial" panose="020B0604020202020204" pitchFamily="34" charset="0"/>
                          <a:cs typeface="Arial" panose="020B0604020202020204" pitchFamily="34" charset="0"/>
                        </a:rPr>
                        <a:t>519/597</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0.79</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0.73</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GB" sz="1100">
                          <a:solidFill>
                            <a:srgbClr val="000000"/>
                          </a:solidFill>
                          <a:latin typeface="Arial" panose="020B0604020202020204" pitchFamily="34" charset="0"/>
                          <a:cs typeface="Arial" panose="020B0604020202020204" pitchFamily="34" charset="0"/>
                        </a:rPr>
                        <a:t>62/73</a:t>
                      </a:r>
                    </a:p>
                    <a:p>
                      <a:pPr algn="ctr">
                        <a:lnSpc>
                          <a:spcPct val="85000"/>
                        </a:lnSpc>
                      </a:pPr>
                      <a:r>
                        <a:rPr lang="en-GB" sz="1100">
                          <a:solidFill>
                            <a:srgbClr val="000000"/>
                          </a:solidFill>
                          <a:latin typeface="Arial" panose="020B0604020202020204" pitchFamily="34" charset="0"/>
                          <a:cs typeface="Arial" panose="020B0604020202020204" pitchFamily="34" charset="0"/>
                        </a:rPr>
                        <a:t>532/602</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0.83</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0.81</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6719"/>
                  </a:ext>
                </a:extLst>
              </a:tr>
              <a:tr h="356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b="1">
                          <a:solidFill>
                            <a:srgbClr val="000000"/>
                          </a:solidFill>
                        </a:rPr>
                        <a:t>AJCC disease </a:t>
                      </a:r>
                    </a:p>
                    <a:p>
                      <a:pPr>
                        <a:lnSpc>
                          <a:spcPct val="85000"/>
                        </a:lnSpc>
                      </a:pPr>
                      <a:r>
                        <a:rPr lang="en-GB" sz="1100" b="1">
                          <a:solidFill>
                            <a:srgbClr val="000000"/>
                          </a:solidFill>
                        </a:rPr>
                        <a:t>stage</a:t>
                      </a:r>
                    </a:p>
                  </a:txBody>
                  <a:tcPr marL="72000" marR="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85000"/>
                        </a:lnSpc>
                      </a:pPr>
                      <a:r>
                        <a:rPr lang="en-GB" sz="1100">
                          <a:solidFill>
                            <a:srgbClr val="000000"/>
                          </a:solidFill>
                        </a:rPr>
                        <a:t>IVA</a:t>
                      </a:r>
                    </a:p>
                    <a:p>
                      <a:pPr>
                        <a:lnSpc>
                          <a:spcPct val="85000"/>
                        </a:lnSpc>
                      </a:pPr>
                      <a:r>
                        <a:rPr lang="en-GB" sz="1100">
                          <a:solidFill>
                            <a:srgbClr val="000000"/>
                          </a:solidFill>
                        </a:rPr>
                        <a:t>IVB</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290/337</a:t>
                      </a:r>
                    </a:p>
                    <a:p>
                      <a:pPr algn="ctr">
                        <a:lnSpc>
                          <a:spcPct val="85000"/>
                        </a:lnSpc>
                      </a:pPr>
                      <a:r>
                        <a:rPr lang="en-GB" sz="1100" b="0">
                          <a:solidFill>
                            <a:srgbClr val="000000"/>
                          </a:solidFill>
                          <a:latin typeface="Arial" panose="020B0604020202020204" pitchFamily="34" charset="0"/>
                          <a:cs typeface="Arial" panose="020B0604020202020204" pitchFamily="34" charset="0"/>
                        </a:rPr>
                        <a:t>292/335</a:t>
                      </a:r>
                      <a:endParaRPr lang="en-GB" sz="1100">
                        <a:solidFill>
                          <a:srgbClr val="000000"/>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endParaRPr lang="en-GB" sz="1100" b="0">
                        <a:solidFill>
                          <a:srgbClr val="000000"/>
                        </a:solidFill>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0.71</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0.81</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algn="ctr">
                        <a:lnSpc>
                          <a:spcPct val="85000"/>
                        </a:lnSpc>
                      </a:pPr>
                      <a:r>
                        <a:rPr lang="en-GB" sz="1100" b="0">
                          <a:solidFill>
                            <a:srgbClr val="000000"/>
                          </a:solidFill>
                          <a:latin typeface="Arial" panose="020B0604020202020204" pitchFamily="34" charset="0"/>
                          <a:cs typeface="Arial" panose="020B0604020202020204" pitchFamily="34" charset="0"/>
                        </a:rPr>
                        <a:t>288/336</a:t>
                      </a:r>
                    </a:p>
                    <a:p>
                      <a:pPr algn="ctr">
                        <a:lnSpc>
                          <a:spcPct val="85000"/>
                        </a:lnSpc>
                      </a:pPr>
                      <a:r>
                        <a:rPr lang="en-GB" sz="1100" b="0">
                          <a:solidFill>
                            <a:srgbClr val="000000"/>
                          </a:solidFill>
                          <a:latin typeface="Arial" panose="020B0604020202020204" pitchFamily="34" charset="0"/>
                          <a:cs typeface="Arial" panose="020B0604020202020204" pitchFamily="34" charset="0"/>
                        </a:rPr>
                        <a:t>304/337</a:t>
                      </a:r>
                      <a:endParaRPr lang="en-GB" sz="1100">
                        <a:solidFill>
                          <a:srgbClr val="000000"/>
                        </a:solidFill>
                        <a:latin typeface="Arial" panose="020B0604020202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0.70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0.99</a:t>
                      </a:r>
                    </a:p>
                  </a:txBody>
                  <a:tcPr marL="0" marR="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337024279"/>
                  </a:ext>
                </a:extLst>
              </a:tr>
            </a:tbl>
          </a:graphicData>
        </a:graphic>
      </p:graphicFrame>
      <p:grpSp>
        <p:nvGrpSpPr>
          <p:cNvPr id="6" name="Group 5">
            <a:extLst>
              <a:ext uri="{FF2B5EF4-FFF2-40B4-BE49-F238E27FC236}">
                <a16:creationId xmlns:a16="http://schemas.microsoft.com/office/drawing/2014/main" id="{69DDCAFA-39EB-CC90-FEEA-4D6D5988C96F}"/>
              </a:ext>
            </a:extLst>
          </p:cNvPr>
          <p:cNvGrpSpPr/>
          <p:nvPr/>
        </p:nvGrpSpPr>
        <p:grpSpPr>
          <a:xfrm>
            <a:off x="7851654" y="1110098"/>
            <a:ext cx="3424713" cy="5025702"/>
            <a:chOff x="5888740" y="1085666"/>
            <a:chExt cx="2568535" cy="3769276"/>
          </a:xfrm>
        </p:grpSpPr>
        <p:sp>
          <p:nvSpPr>
            <p:cNvPr id="7" name="Freeform 401">
              <a:extLst>
                <a:ext uri="{FF2B5EF4-FFF2-40B4-BE49-F238E27FC236}">
                  <a16:creationId xmlns:a16="http://schemas.microsoft.com/office/drawing/2014/main" id="{121F7434-008F-7403-3665-E3AF10A7D56E}"/>
                </a:ext>
              </a:extLst>
            </p:cNvPr>
            <p:cNvSpPr/>
            <p:nvPr/>
          </p:nvSpPr>
          <p:spPr>
            <a:xfrm>
              <a:off x="7597402" y="1085666"/>
              <a:ext cx="0" cy="3294000"/>
            </a:xfrm>
            <a:custGeom>
              <a:avLst/>
              <a:gdLst>
                <a:gd name="connsiteX0" fmla="*/ 0 w 12700"/>
                <a:gd name="connsiteY0" fmla="*/ 4047363 h 4047363"/>
                <a:gd name="connsiteX1" fmla="*/ 0 w 12700"/>
                <a:gd name="connsiteY1" fmla="*/ 0 h 4047363"/>
              </a:gdLst>
              <a:ahLst/>
              <a:cxnLst>
                <a:cxn ang="0">
                  <a:pos x="connsiteX0" y="connsiteY0"/>
                </a:cxn>
                <a:cxn ang="0">
                  <a:pos x="connsiteX1" y="connsiteY1"/>
                </a:cxn>
              </a:cxnLst>
              <a:rect l="l" t="t" r="r" b="b"/>
              <a:pathLst>
                <a:path w="12700" h="4047363">
                  <a:moveTo>
                    <a:pt x="0" y="4047363"/>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92A760F-5F64-3201-307E-81531F99F68A}"/>
                </a:ext>
              </a:extLst>
            </p:cNvPr>
            <p:cNvSpPr txBox="1"/>
            <p:nvPr/>
          </p:nvSpPr>
          <p:spPr>
            <a:xfrm>
              <a:off x="6728892" y="4635997"/>
              <a:ext cx="827150" cy="218945"/>
            </a:xfrm>
            <a:prstGeom prst="rect">
              <a:avLst/>
            </a:prstGeom>
            <a:noFill/>
          </p:spPr>
          <p:txBody>
            <a:bodyPr wrap="none" lIns="0" tIns="48000" rIns="0" bIns="48000" rtlCol="0">
              <a:spAutoFit/>
            </a:bodyPr>
            <a:lstStyle/>
            <a:p>
              <a:pPr marL="0" marR="0" lvl="0" indent="0" algn="r" defTabSz="1219080" rtl="0" eaLnBrk="1" fontAlgn="auto" latinLnBrk="0" hangingPunct="1">
                <a:lnSpc>
                  <a:spcPct val="100000"/>
                </a:lnSpc>
                <a:spcBef>
                  <a:spcPts val="0"/>
                </a:spcBef>
                <a:spcAft>
                  <a:spcPts val="0"/>
                </a:spcAft>
                <a:buClrTx/>
                <a:buSzTx/>
                <a:buFontTx/>
                <a:buNone/>
                <a:tabLst/>
                <a:defRPr/>
              </a:pPr>
              <a:r>
                <a:rPr kumimoji="0" lang="en-GB" sz="1267" b="1" i="0" u="none" strike="noStrike" kern="1200" cap="none" spc="0" normalizeH="0" baseline="0" noProof="0">
                  <a:ln>
                    <a:noFill/>
                  </a:ln>
                  <a:solidFill>
                    <a:srgbClr val="1F3D7B"/>
                  </a:solidFill>
                  <a:effectLst/>
                  <a:uLnTx/>
                  <a:uFillTx/>
                  <a:latin typeface="Arial" panose="020B0604020202020204" pitchFamily="34" charset="0"/>
                  <a:ea typeface="+mn-ea"/>
                  <a:cs typeface="Arial" panose="020B0604020202020204" pitchFamily="34" charset="0"/>
                </a:rPr>
                <a:t>Favours D+CT</a:t>
              </a:r>
            </a:p>
          </p:txBody>
        </p:sp>
        <p:cxnSp>
          <p:nvCxnSpPr>
            <p:cNvPr id="9" name="Straight Arrow Connector 8">
              <a:extLst>
                <a:ext uri="{FF2B5EF4-FFF2-40B4-BE49-F238E27FC236}">
                  <a16:creationId xmlns:a16="http://schemas.microsoft.com/office/drawing/2014/main" id="{8E47269C-F99B-741D-1AE9-24BAC6E6D8E3}"/>
                </a:ext>
              </a:extLst>
            </p:cNvPr>
            <p:cNvCxnSpPr>
              <a:cxnSpLocks/>
            </p:cNvCxnSpPr>
            <p:nvPr/>
          </p:nvCxnSpPr>
          <p:spPr>
            <a:xfrm flipH="1">
              <a:off x="6784749" y="4631946"/>
              <a:ext cx="761401" cy="0"/>
            </a:xfrm>
            <a:prstGeom prst="straightConnector1">
              <a:avLst/>
            </a:prstGeom>
            <a:noFill/>
            <a:ln w="19050" cap="flat" cmpd="sng" algn="ctr">
              <a:solidFill>
                <a:srgbClr val="1F3D7B"/>
              </a:solidFill>
              <a:prstDash val="solid"/>
              <a:tailEnd type="triangle"/>
            </a:ln>
            <a:effectLst/>
          </p:spPr>
        </p:cxnSp>
        <p:sp>
          <p:nvSpPr>
            <p:cNvPr id="10" name="TextBox 9">
              <a:extLst>
                <a:ext uri="{FF2B5EF4-FFF2-40B4-BE49-F238E27FC236}">
                  <a16:creationId xmlns:a16="http://schemas.microsoft.com/office/drawing/2014/main" id="{D710E4FA-0D10-CE41-E6BB-485A3DF1D217}"/>
                </a:ext>
              </a:extLst>
            </p:cNvPr>
            <p:cNvSpPr txBox="1"/>
            <p:nvPr/>
          </p:nvSpPr>
          <p:spPr>
            <a:xfrm>
              <a:off x="7663280" y="4635997"/>
              <a:ext cx="668453" cy="218945"/>
            </a:xfrm>
            <a:prstGeom prst="rect">
              <a:avLst/>
            </a:prstGeom>
            <a:noFill/>
          </p:spPr>
          <p:txBody>
            <a:bodyPr wrap="none" lIns="0" tIns="48000" rIns="0" bIns="48000" rtlCol="0">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GB" sz="1267" b="1"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Favours CT</a:t>
              </a:r>
            </a:p>
          </p:txBody>
        </p:sp>
        <p:cxnSp>
          <p:nvCxnSpPr>
            <p:cNvPr id="11" name="Straight Arrow Connector 10">
              <a:extLst>
                <a:ext uri="{FF2B5EF4-FFF2-40B4-BE49-F238E27FC236}">
                  <a16:creationId xmlns:a16="http://schemas.microsoft.com/office/drawing/2014/main" id="{3163E0E9-63A4-EFD0-6BBE-4BD761E07C3E}"/>
                </a:ext>
              </a:extLst>
            </p:cNvPr>
            <p:cNvCxnSpPr>
              <a:cxnSpLocks/>
            </p:cNvCxnSpPr>
            <p:nvPr/>
          </p:nvCxnSpPr>
          <p:spPr>
            <a:xfrm>
              <a:off x="7652090" y="4631946"/>
              <a:ext cx="761547" cy="0"/>
            </a:xfrm>
            <a:prstGeom prst="straightConnector1">
              <a:avLst/>
            </a:prstGeom>
            <a:noFill/>
            <a:ln w="19050" cap="flat" cmpd="sng" algn="ctr">
              <a:solidFill>
                <a:srgbClr val="C41F3E"/>
              </a:solidFill>
              <a:prstDash val="solid"/>
              <a:tailEnd type="triangle"/>
            </a:ln>
            <a:effectLst/>
          </p:spPr>
        </p:cxnSp>
        <p:sp>
          <p:nvSpPr>
            <p:cNvPr id="12" name="TextBox 11">
              <a:extLst>
                <a:ext uri="{FF2B5EF4-FFF2-40B4-BE49-F238E27FC236}">
                  <a16:creationId xmlns:a16="http://schemas.microsoft.com/office/drawing/2014/main" id="{6B8B2C5F-3C2A-56A0-6D23-BA3882ACA1AA}"/>
                </a:ext>
              </a:extLst>
            </p:cNvPr>
            <p:cNvSpPr txBox="1"/>
            <p:nvPr/>
          </p:nvSpPr>
          <p:spPr>
            <a:xfrm>
              <a:off x="6685513" y="4401474"/>
              <a:ext cx="285174"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p>
          </p:txBody>
        </p:sp>
        <p:sp>
          <p:nvSpPr>
            <p:cNvPr id="13" name="TextBox 12">
              <a:extLst>
                <a:ext uri="{FF2B5EF4-FFF2-40B4-BE49-F238E27FC236}">
                  <a16:creationId xmlns:a16="http://schemas.microsoft.com/office/drawing/2014/main" id="{E013794E-51CC-2E5C-42E5-696CFCF2916A}"/>
                </a:ext>
              </a:extLst>
            </p:cNvPr>
            <p:cNvSpPr txBox="1"/>
            <p:nvPr/>
          </p:nvSpPr>
          <p:spPr>
            <a:xfrm>
              <a:off x="7495923" y="4401474"/>
              <a:ext cx="197411"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4" name="TextBox 13">
              <a:extLst>
                <a:ext uri="{FF2B5EF4-FFF2-40B4-BE49-F238E27FC236}">
                  <a16:creationId xmlns:a16="http://schemas.microsoft.com/office/drawing/2014/main" id="{9C843FC6-B1D0-7621-3AFE-E8DFBF4B639A}"/>
                </a:ext>
              </a:extLst>
            </p:cNvPr>
            <p:cNvSpPr txBox="1"/>
            <p:nvPr/>
          </p:nvSpPr>
          <p:spPr>
            <a:xfrm>
              <a:off x="8259864" y="4401474"/>
              <a:ext cx="197411"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5" name="TextBox 14">
              <a:extLst>
                <a:ext uri="{FF2B5EF4-FFF2-40B4-BE49-F238E27FC236}">
                  <a16:creationId xmlns:a16="http://schemas.microsoft.com/office/drawing/2014/main" id="{285D34B6-BE0F-0746-7433-A71A9FAC7C95}"/>
                </a:ext>
              </a:extLst>
            </p:cNvPr>
            <p:cNvSpPr txBox="1"/>
            <p:nvPr/>
          </p:nvSpPr>
          <p:spPr>
            <a:xfrm>
              <a:off x="5888740" y="4401474"/>
              <a:ext cx="344084"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0.25</a:t>
              </a:r>
            </a:p>
          </p:txBody>
        </p:sp>
        <p:sp>
          <p:nvSpPr>
            <p:cNvPr id="16" name="Freeform 402">
              <a:extLst>
                <a:ext uri="{FF2B5EF4-FFF2-40B4-BE49-F238E27FC236}">
                  <a16:creationId xmlns:a16="http://schemas.microsoft.com/office/drawing/2014/main" id="{BE8F9AA1-2404-E0FD-9BEE-09B1CA05973E}"/>
                </a:ext>
              </a:extLst>
            </p:cNvPr>
            <p:cNvSpPr/>
            <p:nvPr/>
          </p:nvSpPr>
          <p:spPr>
            <a:xfrm>
              <a:off x="6004464" y="4363101"/>
              <a:ext cx="2421922" cy="0"/>
            </a:xfrm>
            <a:custGeom>
              <a:avLst/>
              <a:gdLst>
                <a:gd name="connsiteX0" fmla="*/ 0 w 3229229"/>
                <a:gd name="connsiteY0" fmla="*/ 0 h 12700"/>
                <a:gd name="connsiteX1" fmla="*/ 3229229 w 3229229"/>
                <a:gd name="connsiteY1" fmla="*/ 0 h 12700"/>
              </a:gdLst>
              <a:ahLst/>
              <a:cxnLst>
                <a:cxn ang="0">
                  <a:pos x="connsiteX0" y="connsiteY0"/>
                </a:cxn>
                <a:cxn ang="0">
                  <a:pos x="connsiteX1" y="connsiteY1"/>
                </a:cxn>
              </a:cxnLst>
              <a:rect l="l" t="t" r="r" b="b"/>
              <a:pathLst>
                <a:path w="3229229" h="12700">
                  <a:moveTo>
                    <a:pt x="0" y="0"/>
                  </a:moveTo>
                  <a:lnTo>
                    <a:pt x="3229229"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403">
              <a:extLst>
                <a:ext uri="{FF2B5EF4-FFF2-40B4-BE49-F238E27FC236}">
                  <a16:creationId xmlns:a16="http://schemas.microsoft.com/office/drawing/2014/main" id="{F003073F-76E1-0B55-D34B-80E2DEE8898A}"/>
                </a:ext>
              </a:extLst>
            </p:cNvPr>
            <p:cNvSpPr/>
            <p:nvPr/>
          </p:nvSpPr>
          <p:spPr>
            <a:xfrm>
              <a:off x="6068663" y="4363100"/>
              <a:ext cx="0" cy="40002"/>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404">
              <a:extLst>
                <a:ext uri="{FF2B5EF4-FFF2-40B4-BE49-F238E27FC236}">
                  <a16:creationId xmlns:a16="http://schemas.microsoft.com/office/drawing/2014/main" id="{E87A4469-F8A6-B632-D750-94446E6C4790}"/>
                </a:ext>
              </a:extLst>
            </p:cNvPr>
            <p:cNvSpPr/>
            <p:nvPr/>
          </p:nvSpPr>
          <p:spPr>
            <a:xfrm>
              <a:off x="6833139" y="4363077"/>
              <a:ext cx="0" cy="40002"/>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405">
              <a:extLst>
                <a:ext uri="{FF2B5EF4-FFF2-40B4-BE49-F238E27FC236}">
                  <a16:creationId xmlns:a16="http://schemas.microsoft.com/office/drawing/2014/main" id="{5FB50840-CD11-6DD6-D5D4-9DC6F107A8DF}"/>
                </a:ext>
              </a:extLst>
            </p:cNvPr>
            <p:cNvSpPr/>
            <p:nvPr/>
          </p:nvSpPr>
          <p:spPr>
            <a:xfrm>
              <a:off x="7597711" y="4363100"/>
              <a:ext cx="0" cy="40002"/>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Freeform 406">
              <a:extLst>
                <a:ext uri="{FF2B5EF4-FFF2-40B4-BE49-F238E27FC236}">
                  <a16:creationId xmlns:a16="http://schemas.microsoft.com/office/drawing/2014/main" id="{5494391B-E7A4-7EBA-72F5-120473239BB9}"/>
                </a:ext>
              </a:extLst>
            </p:cNvPr>
            <p:cNvSpPr/>
            <p:nvPr/>
          </p:nvSpPr>
          <p:spPr>
            <a:xfrm>
              <a:off x="8362282" y="4363100"/>
              <a:ext cx="0" cy="40002"/>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DF3316B2-120B-D838-6367-F2480E1ED6BC}"/>
              </a:ext>
            </a:extLst>
          </p:cNvPr>
          <p:cNvGrpSpPr/>
          <p:nvPr/>
        </p:nvGrpSpPr>
        <p:grpSpPr>
          <a:xfrm>
            <a:off x="3183959" y="1114238"/>
            <a:ext cx="3424712" cy="5021562"/>
            <a:chOff x="2387969" y="1088771"/>
            <a:chExt cx="2568534" cy="3766171"/>
          </a:xfrm>
        </p:grpSpPr>
        <p:sp>
          <p:nvSpPr>
            <p:cNvPr id="22" name="TextBox 21">
              <a:extLst>
                <a:ext uri="{FF2B5EF4-FFF2-40B4-BE49-F238E27FC236}">
                  <a16:creationId xmlns:a16="http://schemas.microsoft.com/office/drawing/2014/main" id="{66C01F4E-FD2E-6C96-7B0E-263ADB306F57}"/>
                </a:ext>
              </a:extLst>
            </p:cNvPr>
            <p:cNvSpPr txBox="1"/>
            <p:nvPr/>
          </p:nvSpPr>
          <p:spPr>
            <a:xfrm>
              <a:off x="4156652" y="4635997"/>
              <a:ext cx="668453" cy="218945"/>
            </a:xfrm>
            <a:prstGeom prst="rect">
              <a:avLst/>
            </a:prstGeom>
            <a:noFill/>
          </p:spPr>
          <p:txBody>
            <a:bodyPr wrap="none" lIns="0" tIns="48000" rIns="0" bIns="48000" rtlCol="0">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GB" sz="1267" b="1" i="0" u="none" strike="noStrike" kern="1200" cap="none" spc="0" normalizeH="0" baseline="0" noProof="0">
                  <a:ln>
                    <a:noFill/>
                  </a:ln>
                  <a:solidFill>
                    <a:srgbClr val="C41F3E"/>
                  </a:solidFill>
                  <a:effectLst/>
                  <a:uLnTx/>
                  <a:uFillTx/>
                  <a:latin typeface="Arial" panose="020B0604020202020204" pitchFamily="34" charset="0"/>
                  <a:ea typeface="+mn-ea"/>
                  <a:cs typeface="Arial" panose="020B0604020202020204" pitchFamily="34" charset="0"/>
                </a:rPr>
                <a:t>Favours CT</a:t>
              </a:r>
            </a:p>
          </p:txBody>
        </p:sp>
        <p:cxnSp>
          <p:nvCxnSpPr>
            <p:cNvPr id="23" name="Straight Arrow Connector 22">
              <a:extLst>
                <a:ext uri="{FF2B5EF4-FFF2-40B4-BE49-F238E27FC236}">
                  <a16:creationId xmlns:a16="http://schemas.microsoft.com/office/drawing/2014/main" id="{A5914E8B-86F2-FF64-620A-5D28415F4389}"/>
                </a:ext>
              </a:extLst>
            </p:cNvPr>
            <p:cNvCxnSpPr>
              <a:cxnSpLocks/>
            </p:cNvCxnSpPr>
            <p:nvPr/>
          </p:nvCxnSpPr>
          <p:spPr>
            <a:xfrm>
              <a:off x="4145464" y="4631946"/>
              <a:ext cx="761547" cy="0"/>
            </a:xfrm>
            <a:prstGeom prst="straightConnector1">
              <a:avLst/>
            </a:prstGeom>
            <a:noFill/>
            <a:ln w="19050" cap="flat" cmpd="sng" algn="ctr">
              <a:solidFill>
                <a:srgbClr val="C41F3E"/>
              </a:solidFill>
              <a:prstDash val="solid"/>
              <a:tailEnd type="triangle"/>
            </a:ln>
            <a:effectLst/>
          </p:spPr>
        </p:cxnSp>
        <p:cxnSp>
          <p:nvCxnSpPr>
            <p:cNvPr id="24" name="Straight Arrow Connector 23">
              <a:extLst>
                <a:ext uri="{FF2B5EF4-FFF2-40B4-BE49-F238E27FC236}">
                  <a16:creationId xmlns:a16="http://schemas.microsoft.com/office/drawing/2014/main" id="{401D32B3-B4DE-F20C-5FB0-F621BAAA38BC}"/>
                </a:ext>
              </a:extLst>
            </p:cNvPr>
            <p:cNvCxnSpPr>
              <a:cxnSpLocks/>
            </p:cNvCxnSpPr>
            <p:nvPr/>
          </p:nvCxnSpPr>
          <p:spPr>
            <a:xfrm flipH="1">
              <a:off x="3280891" y="4631946"/>
              <a:ext cx="761400" cy="0"/>
            </a:xfrm>
            <a:prstGeom prst="straightConnector1">
              <a:avLst/>
            </a:prstGeom>
            <a:noFill/>
            <a:ln w="19050" cap="flat" cmpd="sng" algn="ctr">
              <a:solidFill>
                <a:srgbClr val="1798FF"/>
              </a:solidFill>
              <a:prstDash val="solid"/>
              <a:tailEnd type="triangle"/>
            </a:ln>
            <a:effectLst/>
          </p:spPr>
        </p:cxnSp>
        <p:sp>
          <p:nvSpPr>
            <p:cNvPr id="25" name="TextBox 24">
              <a:extLst>
                <a:ext uri="{FF2B5EF4-FFF2-40B4-BE49-F238E27FC236}">
                  <a16:creationId xmlns:a16="http://schemas.microsoft.com/office/drawing/2014/main" id="{FB67609D-AA81-D0BA-9F40-E352CBCC2C5D}"/>
                </a:ext>
              </a:extLst>
            </p:cNvPr>
            <p:cNvSpPr txBox="1"/>
            <p:nvPr/>
          </p:nvSpPr>
          <p:spPr>
            <a:xfrm>
              <a:off x="3059243" y="4635997"/>
              <a:ext cx="972623" cy="218945"/>
            </a:xfrm>
            <a:prstGeom prst="rect">
              <a:avLst/>
            </a:prstGeom>
            <a:noFill/>
          </p:spPr>
          <p:txBody>
            <a:bodyPr wrap="none" lIns="0" tIns="48000" rIns="0" bIns="48000" rtlCol="0">
              <a:spAutoFit/>
            </a:bodyPr>
            <a:lstStyle/>
            <a:p>
              <a:pPr marL="0" marR="0" lvl="0" indent="0" algn="r" defTabSz="1219080" rtl="0" eaLnBrk="1" fontAlgn="auto" latinLnBrk="0" hangingPunct="1">
                <a:lnSpc>
                  <a:spcPct val="100000"/>
                </a:lnSpc>
                <a:spcBef>
                  <a:spcPts val="0"/>
                </a:spcBef>
                <a:spcAft>
                  <a:spcPts val="0"/>
                </a:spcAft>
                <a:buClrTx/>
                <a:buSzTx/>
                <a:buFontTx/>
                <a:buNone/>
                <a:tabLst/>
                <a:defRPr/>
              </a:pPr>
              <a:r>
                <a:rPr kumimoji="0" lang="en-GB" sz="1267" b="1" i="0" u="none" strike="noStrike" kern="1200" cap="none" spc="0" normalizeH="0" baseline="0" noProof="0">
                  <a:ln>
                    <a:noFill/>
                  </a:ln>
                  <a:solidFill>
                    <a:srgbClr val="1798FF"/>
                  </a:solidFill>
                  <a:effectLst/>
                  <a:uLnTx/>
                  <a:uFillTx/>
                  <a:latin typeface="Arial" panose="020B0604020202020204" pitchFamily="34" charset="0"/>
                  <a:ea typeface="+mn-ea"/>
                  <a:cs typeface="Arial" panose="020B0604020202020204" pitchFamily="34" charset="0"/>
                </a:rPr>
                <a:t>Favours T+D+CT</a:t>
              </a:r>
            </a:p>
          </p:txBody>
        </p:sp>
        <p:sp>
          <p:nvSpPr>
            <p:cNvPr id="26" name="TextBox 25">
              <a:extLst>
                <a:ext uri="{FF2B5EF4-FFF2-40B4-BE49-F238E27FC236}">
                  <a16:creationId xmlns:a16="http://schemas.microsoft.com/office/drawing/2014/main" id="{798D27C5-AB43-C875-85EB-C63153B025F2}"/>
                </a:ext>
              </a:extLst>
            </p:cNvPr>
            <p:cNvSpPr txBox="1"/>
            <p:nvPr/>
          </p:nvSpPr>
          <p:spPr>
            <a:xfrm>
              <a:off x="3184741" y="4400159"/>
              <a:ext cx="285174"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p>
          </p:txBody>
        </p:sp>
        <p:sp>
          <p:nvSpPr>
            <p:cNvPr id="27" name="TextBox 26">
              <a:extLst>
                <a:ext uri="{FF2B5EF4-FFF2-40B4-BE49-F238E27FC236}">
                  <a16:creationId xmlns:a16="http://schemas.microsoft.com/office/drawing/2014/main" id="{B8AF7176-8159-063D-6206-7DB4AED42F7E}"/>
                </a:ext>
              </a:extLst>
            </p:cNvPr>
            <p:cNvSpPr txBox="1"/>
            <p:nvPr/>
          </p:nvSpPr>
          <p:spPr>
            <a:xfrm>
              <a:off x="3995153" y="4400159"/>
              <a:ext cx="197411"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8" name="TextBox 27">
              <a:extLst>
                <a:ext uri="{FF2B5EF4-FFF2-40B4-BE49-F238E27FC236}">
                  <a16:creationId xmlns:a16="http://schemas.microsoft.com/office/drawing/2014/main" id="{723FBD09-0CF9-D2D8-4673-4B7852C7D39B}"/>
                </a:ext>
              </a:extLst>
            </p:cNvPr>
            <p:cNvSpPr txBox="1"/>
            <p:nvPr/>
          </p:nvSpPr>
          <p:spPr>
            <a:xfrm>
              <a:off x="4759092" y="4400159"/>
              <a:ext cx="197411"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9" name="TextBox 28">
              <a:extLst>
                <a:ext uri="{FF2B5EF4-FFF2-40B4-BE49-F238E27FC236}">
                  <a16:creationId xmlns:a16="http://schemas.microsoft.com/office/drawing/2014/main" id="{5EEB84C8-BBF0-F85E-A57F-2969124C433C}"/>
                </a:ext>
              </a:extLst>
            </p:cNvPr>
            <p:cNvSpPr txBox="1"/>
            <p:nvPr/>
          </p:nvSpPr>
          <p:spPr>
            <a:xfrm>
              <a:off x="2387969" y="4400159"/>
              <a:ext cx="344084" cy="19620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0.25</a:t>
              </a:r>
            </a:p>
          </p:txBody>
        </p:sp>
        <p:grpSp>
          <p:nvGrpSpPr>
            <p:cNvPr id="30" name="Graphic 5">
              <a:extLst>
                <a:ext uri="{FF2B5EF4-FFF2-40B4-BE49-F238E27FC236}">
                  <a16:creationId xmlns:a16="http://schemas.microsoft.com/office/drawing/2014/main" id="{E402E242-827E-9270-C89D-11C70D0F7645}"/>
                </a:ext>
              </a:extLst>
            </p:cNvPr>
            <p:cNvGrpSpPr/>
            <p:nvPr/>
          </p:nvGrpSpPr>
          <p:grpSpPr>
            <a:xfrm>
              <a:off x="2503693" y="4361787"/>
              <a:ext cx="2421922" cy="40026"/>
              <a:chOff x="4767828" y="5208280"/>
              <a:chExt cx="3229229" cy="53368"/>
            </a:xfrm>
          </p:grpSpPr>
          <p:sp>
            <p:nvSpPr>
              <p:cNvPr id="32" name="Freeform 402">
                <a:extLst>
                  <a:ext uri="{FF2B5EF4-FFF2-40B4-BE49-F238E27FC236}">
                    <a16:creationId xmlns:a16="http://schemas.microsoft.com/office/drawing/2014/main" id="{E85F631F-E2D2-1AC9-ED70-EEA6E52D4077}"/>
                  </a:ext>
                </a:extLst>
              </p:cNvPr>
              <p:cNvSpPr/>
              <p:nvPr/>
            </p:nvSpPr>
            <p:spPr>
              <a:xfrm>
                <a:off x="4767828" y="5208313"/>
                <a:ext cx="3229229" cy="0"/>
              </a:xfrm>
              <a:custGeom>
                <a:avLst/>
                <a:gdLst>
                  <a:gd name="connsiteX0" fmla="*/ 0 w 3229229"/>
                  <a:gd name="connsiteY0" fmla="*/ 0 h 12700"/>
                  <a:gd name="connsiteX1" fmla="*/ 3229229 w 3229229"/>
                  <a:gd name="connsiteY1" fmla="*/ 0 h 12700"/>
                </a:gdLst>
                <a:ahLst/>
                <a:cxnLst>
                  <a:cxn ang="0">
                    <a:pos x="connsiteX0" y="connsiteY0"/>
                  </a:cxn>
                  <a:cxn ang="0">
                    <a:pos x="connsiteX1" y="connsiteY1"/>
                  </a:cxn>
                </a:cxnLst>
                <a:rect l="l" t="t" r="r" b="b"/>
                <a:pathLst>
                  <a:path w="3229229" h="12700">
                    <a:moveTo>
                      <a:pt x="0" y="0"/>
                    </a:moveTo>
                    <a:lnTo>
                      <a:pt x="3229229"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403">
                <a:extLst>
                  <a:ext uri="{FF2B5EF4-FFF2-40B4-BE49-F238E27FC236}">
                    <a16:creationId xmlns:a16="http://schemas.microsoft.com/office/drawing/2014/main" id="{58B4C873-2DBD-7916-2404-994BA5F4616B}"/>
                  </a:ext>
                </a:extLst>
              </p:cNvPr>
              <p:cNvSpPr/>
              <p:nvPr/>
            </p:nvSpPr>
            <p:spPr>
              <a:xfrm>
                <a:off x="4853427" y="5208312"/>
                <a:ext cx="0" cy="53336"/>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404">
                <a:extLst>
                  <a:ext uri="{FF2B5EF4-FFF2-40B4-BE49-F238E27FC236}">
                    <a16:creationId xmlns:a16="http://schemas.microsoft.com/office/drawing/2014/main" id="{D7DDE107-23EB-2D3A-4B1A-3F26121018F3}"/>
                  </a:ext>
                </a:extLst>
              </p:cNvPr>
              <p:cNvSpPr/>
              <p:nvPr/>
            </p:nvSpPr>
            <p:spPr>
              <a:xfrm>
                <a:off x="5872728" y="5208312"/>
                <a:ext cx="0" cy="53335"/>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405">
                <a:extLst>
                  <a:ext uri="{FF2B5EF4-FFF2-40B4-BE49-F238E27FC236}">
                    <a16:creationId xmlns:a16="http://schemas.microsoft.com/office/drawing/2014/main" id="{E06ED607-10BE-C789-4695-30F23FFE80B3}"/>
                  </a:ext>
                </a:extLst>
              </p:cNvPr>
              <p:cNvSpPr/>
              <p:nvPr/>
            </p:nvSpPr>
            <p:spPr>
              <a:xfrm>
                <a:off x="6892157" y="5208280"/>
                <a:ext cx="0" cy="53335"/>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406">
                <a:extLst>
                  <a:ext uri="{FF2B5EF4-FFF2-40B4-BE49-F238E27FC236}">
                    <a16:creationId xmlns:a16="http://schemas.microsoft.com/office/drawing/2014/main" id="{3F3FB1D8-0AC3-8897-4D60-25E9E194B526}"/>
                  </a:ext>
                </a:extLst>
              </p:cNvPr>
              <p:cNvSpPr/>
              <p:nvPr/>
            </p:nvSpPr>
            <p:spPr>
              <a:xfrm>
                <a:off x="7911585" y="5208312"/>
                <a:ext cx="0" cy="53335"/>
              </a:xfrm>
              <a:custGeom>
                <a:avLst/>
                <a:gdLst>
                  <a:gd name="connsiteX0" fmla="*/ 0 w 12700"/>
                  <a:gd name="connsiteY0" fmla="*/ 0 h 53339"/>
                  <a:gd name="connsiteX1" fmla="*/ 0 w 12700"/>
                  <a:gd name="connsiteY1" fmla="*/ 53340 h 53339"/>
                </a:gdLst>
                <a:ahLst/>
                <a:cxnLst>
                  <a:cxn ang="0">
                    <a:pos x="connsiteX0" y="connsiteY0"/>
                  </a:cxn>
                  <a:cxn ang="0">
                    <a:pos x="connsiteX1" y="connsiteY1"/>
                  </a:cxn>
                </a:cxnLst>
                <a:rect l="l" t="t" r="r" b="b"/>
                <a:pathLst>
                  <a:path w="12700" h="53339">
                    <a:moveTo>
                      <a:pt x="0" y="0"/>
                    </a:moveTo>
                    <a:lnTo>
                      <a:pt x="0" y="5334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1" name="Freeform 401">
              <a:extLst>
                <a:ext uri="{FF2B5EF4-FFF2-40B4-BE49-F238E27FC236}">
                  <a16:creationId xmlns:a16="http://schemas.microsoft.com/office/drawing/2014/main" id="{7EB747D4-C157-5A19-51F6-05511AC1E5FD}"/>
                </a:ext>
              </a:extLst>
            </p:cNvPr>
            <p:cNvSpPr/>
            <p:nvPr/>
          </p:nvSpPr>
          <p:spPr>
            <a:xfrm>
              <a:off x="4094239" y="1088771"/>
              <a:ext cx="0" cy="3272400"/>
            </a:xfrm>
            <a:custGeom>
              <a:avLst/>
              <a:gdLst>
                <a:gd name="connsiteX0" fmla="*/ 0 w 12700"/>
                <a:gd name="connsiteY0" fmla="*/ 4047363 h 4047363"/>
                <a:gd name="connsiteX1" fmla="*/ 0 w 12700"/>
                <a:gd name="connsiteY1" fmla="*/ 0 h 4047363"/>
              </a:gdLst>
              <a:ahLst/>
              <a:cxnLst>
                <a:cxn ang="0">
                  <a:pos x="connsiteX0" y="connsiteY0"/>
                </a:cxn>
                <a:cxn ang="0">
                  <a:pos x="connsiteX1" y="connsiteY1"/>
                </a:cxn>
              </a:cxnLst>
              <a:rect l="l" t="t" r="r" b="b"/>
              <a:pathLst>
                <a:path w="12700" h="4047363">
                  <a:moveTo>
                    <a:pt x="0" y="4047363"/>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65C12EA5-CDC6-0D68-5219-8A71B06EBEF9}"/>
              </a:ext>
            </a:extLst>
          </p:cNvPr>
          <p:cNvGrpSpPr/>
          <p:nvPr/>
        </p:nvGrpSpPr>
        <p:grpSpPr>
          <a:xfrm>
            <a:off x="3749493" y="1152350"/>
            <a:ext cx="2459567" cy="4254504"/>
            <a:chOff x="2812119" y="1117355"/>
            <a:chExt cx="1844675" cy="3190878"/>
          </a:xfrm>
        </p:grpSpPr>
        <p:sp>
          <p:nvSpPr>
            <p:cNvPr id="38" name="Freeform 5">
              <a:extLst>
                <a:ext uri="{FF2B5EF4-FFF2-40B4-BE49-F238E27FC236}">
                  <a16:creationId xmlns:a16="http://schemas.microsoft.com/office/drawing/2014/main" id="{AB3CBAAA-838B-4920-1731-407052303603}"/>
                </a:ext>
              </a:extLst>
            </p:cNvPr>
            <p:cNvSpPr>
              <a:spLocks/>
            </p:cNvSpPr>
            <p:nvPr/>
          </p:nvSpPr>
          <p:spPr bwMode="auto">
            <a:xfrm>
              <a:off x="3609044" y="1169743"/>
              <a:ext cx="363538" cy="3090314"/>
            </a:xfrm>
            <a:custGeom>
              <a:avLst/>
              <a:gdLst>
                <a:gd name="T0" fmla="*/ 478 w 478"/>
                <a:gd name="T1" fmla="*/ 0 h 4102"/>
                <a:gd name="T2" fmla="*/ 478 w 478"/>
                <a:gd name="T3" fmla="*/ 186 h 4102"/>
                <a:gd name="T4" fmla="*/ 478 w 478"/>
                <a:gd name="T5" fmla="*/ 372 h 4102"/>
                <a:gd name="T6" fmla="*/ 478 w 478"/>
                <a:gd name="T7" fmla="*/ 559 h 4102"/>
                <a:gd name="T8" fmla="*/ 478 w 478"/>
                <a:gd name="T9" fmla="*/ 932 h 4102"/>
                <a:gd name="T10" fmla="*/ 478 w 478"/>
                <a:gd name="T11" fmla="*/ 1118 h 4102"/>
                <a:gd name="T12" fmla="*/ 478 w 478"/>
                <a:gd name="T13" fmla="*/ 1305 h 4102"/>
                <a:gd name="T14" fmla="*/ 478 w 478"/>
                <a:gd name="T15" fmla="*/ 1491 h 4102"/>
                <a:gd name="T16" fmla="*/ 478 w 478"/>
                <a:gd name="T17" fmla="*/ 1864 h 4102"/>
                <a:gd name="T18" fmla="*/ 478 w 478"/>
                <a:gd name="T19" fmla="*/ 2051 h 4102"/>
                <a:gd name="T20" fmla="*/ 478 w 478"/>
                <a:gd name="T21" fmla="*/ 2237 h 4102"/>
                <a:gd name="T22" fmla="*/ 478 w 478"/>
                <a:gd name="T23" fmla="*/ 2424 h 4102"/>
                <a:gd name="T24" fmla="*/ 478 w 478"/>
                <a:gd name="T25" fmla="*/ 2797 h 4102"/>
                <a:gd name="T26" fmla="*/ 478 w 478"/>
                <a:gd name="T27" fmla="*/ 2983 h 4102"/>
                <a:gd name="T28" fmla="*/ 478 w 478"/>
                <a:gd name="T29" fmla="*/ 3170 h 4102"/>
                <a:gd name="T30" fmla="*/ 478 w 478"/>
                <a:gd name="T31" fmla="*/ 3543 h 4102"/>
                <a:gd name="T32" fmla="*/ 478 w 478"/>
                <a:gd name="T33" fmla="*/ 3729 h 4102"/>
                <a:gd name="T34" fmla="*/ 478 w 478"/>
                <a:gd name="T35" fmla="*/ 3916 h 4102"/>
                <a:gd name="T36" fmla="*/ 478 w 478"/>
                <a:gd name="T37" fmla="*/ 4102 h 4102"/>
                <a:gd name="T38" fmla="*/ 0 w 478"/>
                <a:gd name="T39" fmla="*/ 4102 h 4102"/>
                <a:gd name="T40" fmla="*/ 0 w 478"/>
                <a:gd name="T41" fmla="*/ 3916 h 4102"/>
                <a:gd name="T42" fmla="*/ 0 w 478"/>
                <a:gd name="T43" fmla="*/ 3729 h 4102"/>
                <a:gd name="T44" fmla="*/ 0 w 478"/>
                <a:gd name="T45" fmla="*/ 3543 h 4102"/>
                <a:gd name="T46" fmla="*/ 0 w 478"/>
                <a:gd name="T47" fmla="*/ 3170 h 4102"/>
                <a:gd name="T48" fmla="*/ 0 w 478"/>
                <a:gd name="T49" fmla="*/ 2983 h 4102"/>
                <a:gd name="T50" fmla="*/ 0 w 478"/>
                <a:gd name="T51" fmla="*/ 2797 h 4102"/>
                <a:gd name="T52" fmla="*/ 0 w 478"/>
                <a:gd name="T53" fmla="*/ 2424 h 4102"/>
                <a:gd name="T54" fmla="*/ 0 w 478"/>
                <a:gd name="T55" fmla="*/ 2237 h 4102"/>
                <a:gd name="T56" fmla="*/ 0 w 478"/>
                <a:gd name="T57" fmla="*/ 2051 h 4102"/>
                <a:gd name="T58" fmla="*/ 0 w 478"/>
                <a:gd name="T59" fmla="*/ 1864 h 4102"/>
                <a:gd name="T60" fmla="*/ 0 w 478"/>
                <a:gd name="T61" fmla="*/ 1491 h 4102"/>
                <a:gd name="T62" fmla="*/ 0 w 478"/>
                <a:gd name="T63" fmla="*/ 1305 h 4102"/>
                <a:gd name="T64" fmla="*/ 0 w 478"/>
                <a:gd name="T65" fmla="*/ 1118 h 4102"/>
                <a:gd name="T66" fmla="*/ 0 w 478"/>
                <a:gd name="T67" fmla="*/ 932 h 4102"/>
                <a:gd name="T68" fmla="*/ 0 w 478"/>
                <a:gd name="T69" fmla="*/ 559 h 4102"/>
                <a:gd name="T70" fmla="*/ 0 w 478"/>
                <a:gd name="T71" fmla="*/ 372 h 4102"/>
                <a:gd name="T72" fmla="*/ 0 w 478"/>
                <a:gd name="T73" fmla="*/ 186 h 4102"/>
                <a:gd name="T74" fmla="*/ 0 w 478"/>
                <a:gd name="T75" fmla="*/ 0 h 4102"/>
                <a:gd name="T76" fmla="*/ 478 w 478"/>
                <a:gd name="T77" fmla="*/ 0 h 4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8" h="4102">
                  <a:moveTo>
                    <a:pt x="478" y="0"/>
                  </a:moveTo>
                  <a:lnTo>
                    <a:pt x="478" y="186"/>
                  </a:lnTo>
                  <a:lnTo>
                    <a:pt x="478" y="372"/>
                  </a:lnTo>
                  <a:lnTo>
                    <a:pt x="478" y="559"/>
                  </a:lnTo>
                  <a:lnTo>
                    <a:pt x="478" y="932"/>
                  </a:lnTo>
                  <a:lnTo>
                    <a:pt x="478" y="1118"/>
                  </a:lnTo>
                  <a:lnTo>
                    <a:pt x="478" y="1305"/>
                  </a:lnTo>
                  <a:lnTo>
                    <a:pt x="478" y="1491"/>
                  </a:lnTo>
                  <a:lnTo>
                    <a:pt x="478" y="1864"/>
                  </a:lnTo>
                  <a:lnTo>
                    <a:pt x="478" y="2051"/>
                  </a:lnTo>
                  <a:lnTo>
                    <a:pt x="478" y="2237"/>
                  </a:lnTo>
                  <a:lnTo>
                    <a:pt x="478" y="2424"/>
                  </a:lnTo>
                  <a:lnTo>
                    <a:pt x="478" y="2797"/>
                  </a:lnTo>
                  <a:lnTo>
                    <a:pt x="478" y="2983"/>
                  </a:lnTo>
                  <a:lnTo>
                    <a:pt x="478" y="3170"/>
                  </a:lnTo>
                  <a:lnTo>
                    <a:pt x="478" y="3543"/>
                  </a:lnTo>
                  <a:lnTo>
                    <a:pt x="478" y="3729"/>
                  </a:lnTo>
                  <a:lnTo>
                    <a:pt x="478" y="3916"/>
                  </a:lnTo>
                  <a:lnTo>
                    <a:pt x="478" y="4102"/>
                  </a:lnTo>
                  <a:lnTo>
                    <a:pt x="0" y="4102"/>
                  </a:lnTo>
                  <a:lnTo>
                    <a:pt x="0" y="3916"/>
                  </a:lnTo>
                  <a:lnTo>
                    <a:pt x="0" y="3729"/>
                  </a:lnTo>
                  <a:lnTo>
                    <a:pt x="0" y="3543"/>
                  </a:lnTo>
                  <a:lnTo>
                    <a:pt x="0" y="3170"/>
                  </a:lnTo>
                  <a:lnTo>
                    <a:pt x="0" y="2983"/>
                  </a:lnTo>
                  <a:lnTo>
                    <a:pt x="0" y="2797"/>
                  </a:lnTo>
                  <a:lnTo>
                    <a:pt x="0" y="2424"/>
                  </a:lnTo>
                  <a:lnTo>
                    <a:pt x="0" y="2237"/>
                  </a:lnTo>
                  <a:lnTo>
                    <a:pt x="0" y="2051"/>
                  </a:lnTo>
                  <a:lnTo>
                    <a:pt x="0" y="1864"/>
                  </a:lnTo>
                  <a:lnTo>
                    <a:pt x="0" y="1491"/>
                  </a:lnTo>
                  <a:lnTo>
                    <a:pt x="0" y="1305"/>
                  </a:lnTo>
                  <a:lnTo>
                    <a:pt x="0" y="1118"/>
                  </a:lnTo>
                  <a:lnTo>
                    <a:pt x="0" y="932"/>
                  </a:lnTo>
                  <a:lnTo>
                    <a:pt x="0" y="559"/>
                  </a:lnTo>
                  <a:lnTo>
                    <a:pt x="0" y="372"/>
                  </a:lnTo>
                  <a:lnTo>
                    <a:pt x="0" y="186"/>
                  </a:lnTo>
                  <a:lnTo>
                    <a:pt x="0" y="0"/>
                  </a:lnTo>
                  <a:lnTo>
                    <a:pt x="478" y="0"/>
                  </a:lnTo>
                  <a:close/>
                </a:path>
              </a:pathLst>
            </a:custGeom>
            <a:solidFill>
              <a:srgbClr val="B8CFE6">
                <a:alpha val="40000"/>
              </a:srgb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FBAB533F-13B2-30F1-3F3F-750F989C82E9}"/>
                </a:ext>
              </a:extLst>
            </p:cNvPr>
            <p:cNvGrpSpPr/>
            <p:nvPr/>
          </p:nvGrpSpPr>
          <p:grpSpPr>
            <a:xfrm>
              <a:off x="3607457" y="1117355"/>
              <a:ext cx="365125" cy="95250"/>
              <a:chOff x="3597659" y="1120529"/>
              <a:chExt cx="365125" cy="95250"/>
            </a:xfrm>
          </p:grpSpPr>
          <p:sp>
            <p:nvSpPr>
              <p:cNvPr id="905" name="Line 7">
                <a:extLst>
                  <a:ext uri="{FF2B5EF4-FFF2-40B4-BE49-F238E27FC236}">
                    <a16:creationId xmlns:a16="http://schemas.microsoft.com/office/drawing/2014/main" id="{44F459C6-BD84-1A99-87C9-C5E58D227F71}"/>
                  </a:ext>
                </a:extLst>
              </p:cNvPr>
              <p:cNvSpPr>
                <a:spLocks noChangeShapeType="1"/>
              </p:cNvSpPr>
              <p:nvPr/>
            </p:nvSpPr>
            <p:spPr bwMode="auto">
              <a:xfrm>
                <a:off x="3783396" y="1168154"/>
                <a:ext cx="1793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6" name="Line 8">
                <a:extLst>
                  <a:ext uri="{FF2B5EF4-FFF2-40B4-BE49-F238E27FC236}">
                    <a16:creationId xmlns:a16="http://schemas.microsoft.com/office/drawing/2014/main" id="{E7067757-CDBC-20CA-C037-ED1437538959}"/>
                  </a:ext>
                </a:extLst>
              </p:cNvPr>
              <p:cNvSpPr>
                <a:spLocks noChangeShapeType="1"/>
              </p:cNvSpPr>
              <p:nvPr/>
            </p:nvSpPr>
            <p:spPr bwMode="auto">
              <a:xfrm flipV="1">
                <a:off x="3962784" y="11205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7" name="Line 9">
                <a:extLst>
                  <a:ext uri="{FF2B5EF4-FFF2-40B4-BE49-F238E27FC236}">
                    <a16:creationId xmlns:a16="http://schemas.microsoft.com/office/drawing/2014/main" id="{DABB7997-D67F-4039-CCFB-8A57806C4BBC}"/>
                  </a:ext>
                </a:extLst>
              </p:cNvPr>
              <p:cNvSpPr>
                <a:spLocks noChangeShapeType="1"/>
              </p:cNvSpPr>
              <p:nvPr/>
            </p:nvSpPr>
            <p:spPr bwMode="auto">
              <a:xfrm>
                <a:off x="3597659" y="1168154"/>
                <a:ext cx="1857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8" name="Line 10">
                <a:extLst>
                  <a:ext uri="{FF2B5EF4-FFF2-40B4-BE49-F238E27FC236}">
                    <a16:creationId xmlns:a16="http://schemas.microsoft.com/office/drawing/2014/main" id="{49C0C6F3-95FD-B244-300E-8847C4651082}"/>
                  </a:ext>
                </a:extLst>
              </p:cNvPr>
              <p:cNvSpPr>
                <a:spLocks noChangeShapeType="1"/>
              </p:cNvSpPr>
              <p:nvPr/>
            </p:nvSpPr>
            <p:spPr bwMode="auto">
              <a:xfrm flipV="1">
                <a:off x="3597659" y="11205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9" name="Freeform 11">
                <a:extLst>
                  <a:ext uri="{FF2B5EF4-FFF2-40B4-BE49-F238E27FC236}">
                    <a16:creationId xmlns:a16="http://schemas.microsoft.com/office/drawing/2014/main" id="{5D94AA39-FBE5-BD48-C2D2-506FD1748E0B}"/>
                  </a:ext>
                </a:extLst>
              </p:cNvPr>
              <p:cNvSpPr>
                <a:spLocks/>
              </p:cNvSpPr>
              <p:nvPr/>
            </p:nvSpPr>
            <p:spPr bwMode="auto">
              <a:xfrm>
                <a:off x="3746884" y="1128467"/>
                <a:ext cx="73025" cy="79375"/>
              </a:xfrm>
              <a:custGeom>
                <a:avLst/>
                <a:gdLst>
                  <a:gd name="T0" fmla="*/ 96 w 96"/>
                  <a:gd name="T1" fmla="*/ 53 h 105"/>
                  <a:gd name="T2" fmla="*/ 72 w 96"/>
                  <a:gd name="T3" fmla="*/ 9 h 105"/>
                  <a:gd name="T4" fmla="*/ 25 w 96"/>
                  <a:gd name="T5" fmla="*/ 9 h 105"/>
                  <a:gd name="T6" fmla="*/ 0 w 96"/>
                  <a:gd name="T7" fmla="*/ 53 h 105"/>
                  <a:gd name="T8" fmla="*/ 25 w 96"/>
                  <a:gd name="T9" fmla="*/ 96 h 105"/>
                  <a:gd name="T10" fmla="*/ 72 w 96"/>
                  <a:gd name="T11" fmla="*/ 96 h 105"/>
                  <a:gd name="T12" fmla="*/ 96 w 96"/>
                  <a:gd name="T13" fmla="*/ 53 h 105"/>
                </a:gdLst>
                <a:ahLst/>
                <a:cxnLst>
                  <a:cxn ang="0">
                    <a:pos x="T0" y="T1"/>
                  </a:cxn>
                  <a:cxn ang="0">
                    <a:pos x="T2" y="T3"/>
                  </a:cxn>
                  <a:cxn ang="0">
                    <a:pos x="T4" y="T5"/>
                  </a:cxn>
                  <a:cxn ang="0">
                    <a:pos x="T6" y="T7"/>
                  </a:cxn>
                  <a:cxn ang="0">
                    <a:pos x="T8" y="T9"/>
                  </a:cxn>
                  <a:cxn ang="0">
                    <a:pos x="T10" y="T11"/>
                  </a:cxn>
                  <a:cxn ang="0">
                    <a:pos x="T12" y="T13"/>
                  </a:cxn>
                </a:cxnLst>
                <a:rect l="0" t="0" r="r" b="b"/>
                <a:pathLst>
                  <a:path w="96" h="105">
                    <a:moveTo>
                      <a:pt x="96" y="53"/>
                    </a:moveTo>
                    <a:cubicBezTo>
                      <a:pt x="96" y="35"/>
                      <a:pt x="87" y="18"/>
                      <a:pt x="72" y="9"/>
                    </a:cubicBezTo>
                    <a:cubicBezTo>
                      <a:pt x="58" y="0"/>
                      <a:pt x="39" y="0"/>
                      <a:pt x="25" y="9"/>
                    </a:cubicBezTo>
                    <a:cubicBezTo>
                      <a:pt x="10" y="18"/>
                      <a:pt x="0" y="35"/>
                      <a:pt x="0" y="53"/>
                    </a:cubicBezTo>
                    <a:cubicBezTo>
                      <a:pt x="0" y="71"/>
                      <a:pt x="10" y="87"/>
                      <a:pt x="25" y="96"/>
                    </a:cubicBezTo>
                    <a:cubicBezTo>
                      <a:pt x="39" y="105"/>
                      <a:pt x="58" y="105"/>
                      <a:pt x="72" y="96"/>
                    </a:cubicBezTo>
                    <a:cubicBezTo>
                      <a:pt x="87" y="87"/>
                      <a:pt x="96" y="71"/>
                      <a:pt x="96"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8DB8EF98-E0E6-7E86-FD3D-B6D53651B275}"/>
                </a:ext>
              </a:extLst>
            </p:cNvPr>
            <p:cNvGrpSpPr/>
            <p:nvPr/>
          </p:nvGrpSpPr>
          <p:grpSpPr>
            <a:xfrm>
              <a:off x="3474107" y="1276102"/>
              <a:ext cx="409575" cy="95250"/>
              <a:chOff x="3464309" y="1250704"/>
              <a:chExt cx="409575" cy="95250"/>
            </a:xfrm>
          </p:grpSpPr>
          <p:sp>
            <p:nvSpPr>
              <p:cNvPr id="900" name="Line 12">
                <a:extLst>
                  <a:ext uri="{FF2B5EF4-FFF2-40B4-BE49-F238E27FC236}">
                    <a16:creationId xmlns:a16="http://schemas.microsoft.com/office/drawing/2014/main" id="{CA7543C3-BBEC-D2FB-EEA5-CDA12F1073D2}"/>
                  </a:ext>
                </a:extLst>
              </p:cNvPr>
              <p:cNvSpPr>
                <a:spLocks noChangeShapeType="1"/>
              </p:cNvSpPr>
              <p:nvPr/>
            </p:nvSpPr>
            <p:spPr bwMode="auto">
              <a:xfrm>
                <a:off x="3661159" y="1298329"/>
                <a:ext cx="2127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1" name="Line 13">
                <a:extLst>
                  <a:ext uri="{FF2B5EF4-FFF2-40B4-BE49-F238E27FC236}">
                    <a16:creationId xmlns:a16="http://schemas.microsoft.com/office/drawing/2014/main" id="{B0BC5D29-48D8-0784-454F-2EEFF8E6ECE9}"/>
                  </a:ext>
                </a:extLst>
              </p:cNvPr>
              <p:cNvSpPr>
                <a:spLocks noChangeShapeType="1"/>
              </p:cNvSpPr>
              <p:nvPr/>
            </p:nvSpPr>
            <p:spPr bwMode="auto">
              <a:xfrm flipV="1">
                <a:off x="3873884" y="12507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2" name="Line 14">
                <a:extLst>
                  <a:ext uri="{FF2B5EF4-FFF2-40B4-BE49-F238E27FC236}">
                    <a16:creationId xmlns:a16="http://schemas.microsoft.com/office/drawing/2014/main" id="{E790E9D3-14E9-4283-45A6-BFE132E41488}"/>
                  </a:ext>
                </a:extLst>
              </p:cNvPr>
              <p:cNvSpPr>
                <a:spLocks noChangeShapeType="1"/>
              </p:cNvSpPr>
              <p:nvPr/>
            </p:nvSpPr>
            <p:spPr bwMode="auto">
              <a:xfrm>
                <a:off x="3464309" y="1298329"/>
                <a:ext cx="196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3" name="Line 15">
                <a:extLst>
                  <a:ext uri="{FF2B5EF4-FFF2-40B4-BE49-F238E27FC236}">
                    <a16:creationId xmlns:a16="http://schemas.microsoft.com/office/drawing/2014/main" id="{CFEA2AEF-5939-CEEE-74E8-B244901CC5A0}"/>
                  </a:ext>
                </a:extLst>
              </p:cNvPr>
              <p:cNvSpPr>
                <a:spLocks noChangeShapeType="1"/>
              </p:cNvSpPr>
              <p:nvPr/>
            </p:nvSpPr>
            <p:spPr bwMode="auto">
              <a:xfrm flipV="1">
                <a:off x="3464309" y="12507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4" name="Freeform 16">
                <a:extLst>
                  <a:ext uri="{FF2B5EF4-FFF2-40B4-BE49-F238E27FC236}">
                    <a16:creationId xmlns:a16="http://schemas.microsoft.com/office/drawing/2014/main" id="{2794AC8A-EE62-4B24-EC8E-483A35A087DC}"/>
                  </a:ext>
                </a:extLst>
              </p:cNvPr>
              <p:cNvSpPr>
                <a:spLocks/>
              </p:cNvSpPr>
              <p:nvPr/>
            </p:nvSpPr>
            <p:spPr bwMode="auto">
              <a:xfrm>
                <a:off x="3634171" y="1268167"/>
                <a:ext cx="53975" cy="60325"/>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4"/>
                      <a:pt x="18" y="71"/>
                    </a:cubicBezTo>
                    <a:cubicBezTo>
                      <a:pt x="29" y="78"/>
                      <a:pt x="43" y="78"/>
                      <a:pt x="54" y="71"/>
                    </a:cubicBezTo>
                    <a:cubicBezTo>
                      <a:pt x="65" y="64"/>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1" name="Group 40">
              <a:extLst>
                <a:ext uri="{FF2B5EF4-FFF2-40B4-BE49-F238E27FC236}">
                  <a16:creationId xmlns:a16="http://schemas.microsoft.com/office/drawing/2014/main" id="{1FFB6E2B-E0AC-E68B-E568-102636F6CFF4}"/>
                </a:ext>
              </a:extLst>
            </p:cNvPr>
            <p:cNvGrpSpPr/>
            <p:nvPr/>
          </p:nvGrpSpPr>
          <p:grpSpPr>
            <a:xfrm>
              <a:off x="3618569" y="1384848"/>
              <a:ext cx="774701" cy="95250"/>
              <a:chOff x="3608771" y="1380879"/>
              <a:chExt cx="774701" cy="95250"/>
            </a:xfrm>
          </p:grpSpPr>
          <p:sp>
            <p:nvSpPr>
              <p:cNvPr id="895" name="Line 17">
                <a:extLst>
                  <a:ext uri="{FF2B5EF4-FFF2-40B4-BE49-F238E27FC236}">
                    <a16:creationId xmlns:a16="http://schemas.microsoft.com/office/drawing/2014/main" id="{AC01BD4A-910C-FBC7-804D-1C5352EAF399}"/>
                  </a:ext>
                </a:extLst>
              </p:cNvPr>
              <p:cNvSpPr>
                <a:spLocks noChangeShapeType="1"/>
              </p:cNvSpPr>
              <p:nvPr/>
            </p:nvSpPr>
            <p:spPr bwMode="auto">
              <a:xfrm>
                <a:off x="3994534" y="1428504"/>
                <a:ext cx="3889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6" name="Line 18">
                <a:extLst>
                  <a:ext uri="{FF2B5EF4-FFF2-40B4-BE49-F238E27FC236}">
                    <a16:creationId xmlns:a16="http://schemas.microsoft.com/office/drawing/2014/main" id="{59591ACF-C661-3BCE-9607-A4746BF8B95E}"/>
                  </a:ext>
                </a:extLst>
              </p:cNvPr>
              <p:cNvSpPr>
                <a:spLocks noChangeShapeType="1"/>
              </p:cNvSpPr>
              <p:nvPr/>
            </p:nvSpPr>
            <p:spPr bwMode="auto">
              <a:xfrm flipV="1">
                <a:off x="4383471" y="13808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7" name="Line 19">
                <a:extLst>
                  <a:ext uri="{FF2B5EF4-FFF2-40B4-BE49-F238E27FC236}">
                    <a16:creationId xmlns:a16="http://schemas.microsoft.com/office/drawing/2014/main" id="{E11F1EBD-E095-5423-BF53-AE43B1E6F217}"/>
                  </a:ext>
                </a:extLst>
              </p:cNvPr>
              <p:cNvSpPr>
                <a:spLocks noChangeShapeType="1"/>
              </p:cNvSpPr>
              <p:nvPr/>
            </p:nvSpPr>
            <p:spPr bwMode="auto">
              <a:xfrm>
                <a:off x="3608771" y="1428504"/>
                <a:ext cx="3857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8" name="Line 20">
                <a:extLst>
                  <a:ext uri="{FF2B5EF4-FFF2-40B4-BE49-F238E27FC236}">
                    <a16:creationId xmlns:a16="http://schemas.microsoft.com/office/drawing/2014/main" id="{0171C118-985B-FB75-F96A-79906CACFC21}"/>
                  </a:ext>
                </a:extLst>
              </p:cNvPr>
              <p:cNvSpPr>
                <a:spLocks noChangeShapeType="1"/>
              </p:cNvSpPr>
              <p:nvPr/>
            </p:nvSpPr>
            <p:spPr bwMode="auto">
              <a:xfrm flipV="1">
                <a:off x="3608771" y="13808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9" name="Freeform 21">
                <a:extLst>
                  <a:ext uri="{FF2B5EF4-FFF2-40B4-BE49-F238E27FC236}">
                    <a16:creationId xmlns:a16="http://schemas.microsoft.com/office/drawing/2014/main" id="{58FD43A7-E6A7-5520-4C7B-C5FF08D009AF}"/>
                  </a:ext>
                </a:extLst>
              </p:cNvPr>
              <p:cNvSpPr>
                <a:spLocks/>
              </p:cNvSpPr>
              <p:nvPr/>
            </p:nvSpPr>
            <p:spPr bwMode="auto">
              <a:xfrm>
                <a:off x="3977071" y="1409454"/>
                <a:ext cx="36513" cy="38100"/>
              </a:xfrm>
              <a:custGeom>
                <a:avLst/>
                <a:gdLst>
                  <a:gd name="T0" fmla="*/ 48 w 48"/>
                  <a:gd name="T1" fmla="*/ 26 h 52"/>
                  <a:gd name="T2" fmla="*/ 36 w 48"/>
                  <a:gd name="T3" fmla="*/ 4 h 52"/>
                  <a:gd name="T4" fmla="*/ 12 w 48"/>
                  <a:gd name="T5" fmla="*/ 4 h 52"/>
                  <a:gd name="T6" fmla="*/ 0 w 48"/>
                  <a:gd name="T7" fmla="*/ 26 h 52"/>
                  <a:gd name="T8" fmla="*/ 12 w 48"/>
                  <a:gd name="T9" fmla="*/ 47 h 52"/>
                  <a:gd name="T10" fmla="*/ 36 w 48"/>
                  <a:gd name="T11" fmla="*/ 47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9" y="0"/>
                      <a:pt x="19" y="0"/>
                      <a:pt x="12" y="4"/>
                    </a:cubicBezTo>
                    <a:cubicBezTo>
                      <a:pt x="5" y="9"/>
                      <a:pt x="0" y="17"/>
                      <a:pt x="0" y="26"/>
                    </a:cubicBezTo>
                    <a:cubicBezTo>
                      <a:pt x="0" y="35"/>
                      <a:pt x="5" y="43"/>
                      <a:pt x="12" y="47"/>
                    </a:cubicBezTo>
                    <a:cubicBezTo>
                      <a:pt x="19" y="52"/>
                      <a:pt x="29" y="52"/>
                      <a:pt x="36" y="47"/>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1E979C16-1021-6480-97F1-84C07E94D22D}"/>
                </a:ext>
              </a:extLst>
            </p:cNvPr>
            <p:cNvGrpSpPr/>
            <p:nvPr/>
          </p:nvGrpSpPr>
          <p:grpSpPr>
            <a:xfrm>
              <a:off x="3550307" y="1547563"/>
              <a:ext cx="495300" cy="95250"/>
              <a:chOff x="3540509" y="1511054"/>
              <a:chExt cx="495300" cy="95250"/>
            </a:xfrm>
          </p:grpSpPr>
          <p:sp>
            <p:nvSpPr>
              <p:cNvPr id="890" name="Line 22">
                <a:extLst>
                  <a:ext uri="{FF2B5EF4-FFF2-40B4-BE49-F238E27FC236}">
                    <a16:creationId xmlns:a16="http://schemas.microsoft.com/office/drawing/2014/main" id="{EC9F3F03-EAC6-7C3D-8BE1-E04DBA090CD1}"/>
                  </a:ext>
                </a:extLst>
              </p:cNvPr>
              <p:cNvSpPr>
                <a:spLocks noChangeShapeType="1"/>
              </p:cNvSpPr>
              <p:nvPr/>
            </p:nvSpPr>
            <p:spPr bwMode="auto">
              <a:xfrm>
                <a:off x="3783396" y="1558679"/>
                <a:ext cx="2524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1" name="Line 23">
                <a:extLst>
                  <a:ext uri="{FF2B5EF4-FFF2-40B4-BE49-F238E27FC236}">
                    <a16:creationId xmlns:a16="http://schemas.microsoft.com/office/drawing/2014/main" id="{19B9354E-D245-8259-F54A-48DE0A2BDAB4}"/>
                  </a:ext>
                </a:extLst>
              </p:cNvPr>
              <p:cNvSpPr>
                <a:spLocks noChangeShapeType="1"/>
              </p:cNvSpPr>
              <p:nvPr/>
            </p:nvSpPr>
            <p:spPr bwMode="auto">
              <a:xfrm flipV="1">
                <a:off x="4035809" y="15110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2" name="Line 24">
                <a:extLst>
                  <a:ext uri="{FF2B5EF4-FFF2-40B4-BE49-F238E27FC236}">
                    <a16:creationId xmlns:a16="http://schemas.microsoft.com/office/drawing/2014/main" id="{E15023FF-0FBD-1DC9-7C95-254169D10B75}"/>
                  </a:ext>
                </a:extLst>
              </p:cNvPr>
              <p:cNvSpPr>
                <a:spLocks noChangeShapeType="1"/>
              </p:cNvSpPr>
              <p:nvPr/>
            </p:nvSpPr>
            <p:spPr bwMode="auto">
              <a:xfrm>
                <a:off x="3540509" y="1558679"/>
                <a:ext cx="2428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3" name="Line 25">
                <a:extLst>
                  <a:ext uri="{FF2B5EF4-FFF2-40B4-BE49-F238E27FC236}">
                    <a16:creationId xmlns:a16="http://schemas.microsoft.com/office/drawing/2014/main" id="{26A70E69-DAB8-650C-76D5-A014B96BFDFB}"/>
                  </a:ext>
                </a:extLst>
              </p:cNvPr>
              <p:cNvSpPr>
                <a:spLocks noChangeShapeType="1"/>
              </p:cNvSpPr>
              <p:nvPr/>
            </p:nvSpPr>
            <p:spPr bwMode="auto">
              <a:xfrm flipV="1">
                <a:off x="3540509" y="15110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4" name="Freeform 26">
                <a:extLst>
                  <a:ext uri="{FF2B5EF4-FFF2-40B4-BE49-F238E27FC236}">
                    <a16:creationId xmlns:a16="http://schemas.microsoft.com/office/drawing/2014/main" id="{BAEC623F-1946-2F17-5AF0-92A12AB03CEC}"/>
                  </a:ext>
                </a:extLst>
              </p:cNvPr>
              <p:cNvSpPr>
                <a:spLocks/>
              </p:cNvSpPr>
              <p:nvPr/>
            </p:nvSpPr>
            <p:spPr bwMode="auto">
              <a:xfrm>
                <a:off x="3756409" y="1528517"/>
                <a:ext cx="55563" cy="60325"/>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7D012904-5E63-2FEE-DB5F-11A40D96F2E6}"/>
                </a:ext>
              </a:extLst>
            </p:cNvPr>
            <p:cNvGrpSpPr/>
            <p:nvPr/>
          </p:nvGrpSpPr>
          <p:grpSpPr>
            <a:xfrm>
              <a:off x="3469344" y="1648372"/>
              <a:ext cx="530226" cy="95250"/>
              <a:chOff x="3459546" y="1641229"/>
              <a:chExt cx="530226" cy="95250"/>
            </a:xfrm>
          </p:grpSpPr>
          <p:sp>
            <p:nvSpPr>
              <p:cNvPr id="885" name="Line 27">
                <a:extLst>
                  <a:ext uri="{FF2B5EF4-FFF2-40B4-BE49-F238E27FC236}">
                    <a16:creationId xmlns:a16="http://schemas.microsoft.com/office/drawing/2014/main" id="{30A0FD13-0FF1-D185-A402-ED53391D3317}"/>
                  </a:ext>
                </a:extLst>
              </p:cNvPr>
              <p:cNvSpPr>
                <a:spLocks noChangeShapeType="1"/>
              </p:cNvSpPr>
              <p:nvPr/>
            </p:nvSpPr>
            <p:spPr bwMode="auto">
              <a:xfrm>
                <a:off x="3724659" y="1688854"/>
                <a:ext cx="2651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6" name="Line 28">
                <a:extLst>
                  <a:ext uri="{FF2B5EF4-FFF2-40B4-BE49-F238E27FC236}">
                    <a16:creationId xmlns:a16="http://schemas.microsoft.com/office/drawing/2014/main" id="{55BA0AF9-7872-CC6F-2D12-FA96B2B25C18}"/>
                  </a:ext>
                </a:extLst>
              </p:cNvPr>
              <p:cNvSpPr>
                <a:spLocks noChangeShapeType="1"/>
              </p:cNvSpPr>
              <p:nvPr/>
            </p:nvSpPr>
            <p:spPr bwMode="auto">
              <a:xfrm flipV="1">
                <a:off x="3989771" y="16412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7" name="Line 29">
                <a:extLst>
                  <a:ext uri="{FF2B5EF4-FFF2-40B4-BE49-F238E27FC236}">
                    <a16:creationId xmlns:a16="http://schemas.microsoft.com/office/drawing/2014/main" id="{EF7BAC39-23AF-5DF3-CF04-ACCE69B932FA}"/>
                  </a:ext>
                </a:extLst>
              </p:cNvPr>
              <p:cNvSpPr>
                <a:spLocks noChangeShapeType="1"/>
              </p:cNvSpPr>
              <p:nvPr/>
            </p:nvSpPr>
            <p:spPr bwMode="auto">
              <a:xfrm>
                <a:off x="3459546" y="1688854"/>
                <a:ext cx="2651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8" name="Line 30">
                <a:extLst>
                  <a:ext uri="{FF2B5EF4-FFF2-40B4-BE49-F238E27FC236}">
                    <a16:creationId xmlns:a16="http://schemas.microsoft.com/office/drawing/2014/main" id="{A467CBDE-389C-EDB2-2177-EC65963B3A06}"/>
                  </a:ext>
                </a:extLst>
              </p:cNvPr>
              <p:cNvSpPr>
                <a:spLocks noChangeShapeType="1"/>
              </p:cNvSpPr>
              <p:nvPr/>
            </p:nvSpPr>
            <p:spPr bwMode="auto">
              <a:xfrm flipV="1">
                <a:off x="3459546" y="16412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9" name="Freeform 31">
                <a:extLst>
                  <a:ext uri="{FF2B5EF4-FFF2-40B4-BE49-F238E27FC236}">
                    <a16:creationId xmlns:a16="http://schemas.microsoft.com/office/drawing/2014/main" id="{37469566-1544-97C5-7618-C4DDDC5F71B4}"/>
                  </a:ext>
                </a:extLst>
              </p:cNvPr>
              <p:cNvSpPr>
                <a:spLocks/>
              </p:cNvSpPr>
              <p:nvPr/>
            </p:nvSpPr>
            <p:spPr bwMode="auto">
              <a:xfrm>
                <a:off x="3705609" y="1669804"/>
                <a:ext cx="36513" cy="38100"/>
              </a:xfrm>
              <a:custGeom>
                <a:avLst/>
                <a:gdLst>
                  <a:gd name="T0" fmla="*/ 48 w 48"/>
                  <a:gd name="T1" fmla="*/ 26 h 52"/>
                  <a:gd name="T2" fmla="*/ 36 w 48"/>
                  <a:gd name="T3" fmla="*/ 4 h 52"/>
                  <a:gd name="T4" fmla="*/ 12 w 48"/>
                  <a:gd name="T5" fmla="*/ 4 h 52"/>
                  <a:gd name="T6" fmla="*/ 0 w 48"/>
                  <a:gd name="T7" fmla="*/ 26 h 52"/>
                  <a:gd name="T8" fmla="*/ 12 w 48"/>
                  <a:gd name="T9" fmla="*/ 47 h 52"/>
                  <a:gd name="T10" fmla="*/ 36 w 48"/>
                  <a:gd name="T11" fmla="*/ 47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9" y="0"/>
                      <a:pt x="20" y="0"/>
                      <a:pt x="12" y="4"/>
                    </a:cubicBezTo>
                    <a:cubicBezTo>
                      <a:pt x="5" y="9"/>
                      <a:pt x="0" y="17"/>
                      <a:pt x="0" y="26"/>
                    </a:cubicBezTo>
                    <a:cubicBezTo>
                      <a:pt x="0" y="35"/>
                      <a:pt x="5" y="43"/>
                      <a:pt x="12" y="47"/>
                    </a:cubicBezTo>
                    <a:cubicBezTo>
                      <a:pt x="20" y="52"/>
                      <a:pt x="29" y="52"/>
                      <a:pt x="36" y="47"/>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4" name="Group 43">
              <a:extLst>
                <a:ext uri="{FF2B5EF4-FFF2-40B4-BE49-F238E27FC236}">
                  <a16:creationId xmlns:a16="http://schemas.microsoft.com/office/drawing/2014/main" id="{B6C5D655-865C-5E09-AFA3-D9A593C459BC}"/>
                </a:ext>
              </a:extLst>
            </p:cNvPr>
            <p:cNvGrpSpPr/>
            <p:nvPr/>
          </p:nvGrpSpPr>
          <p:grpSpPr>
            <a:xfrm>
              <a:off x="3213757" y="1818231"/>
              <a:ext cx="692150" cy="95250"/>
              <a:chOff x="3203959" y="1771404"/>
              <a:chExt cx="692150" cy="95250"/>
            </a:xfrm>
          </p:grpSpPr>
          <p:sp>
            <p:nvSpPr>
              <p:cNvPr id="880" name="Line 32">
                <a:extLst>
                  <a:ext uri="{FF2B5EF4-FFF2-40B4-BE49-F238E27FC236}">
                    <a16:creationId xmlns:a16="http://schemas.microsoft.com/office/drawing/2014/main" id="{837ED689-8369-63EF-3C1D-14DA031B88CD}"/>
                  </a:ext>
                </a:extLst>
              </p:cNvPr>
              <p:cNvSpPr>
                <a:spLocks noChangeShapeType="1"/>
              </p:cNvSpPr>
              <p:nvPr/>
            </p:nvSpPr>
            <p:spPr bwMode="auto">
              <a:xfrm>
                <a:off x="3559559" y="1819029"/>
                <a:ext cx="3365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1" name="Line 33">
                <a:extLst>
                  <a:ext uri="{FF2B5EF4-FFF2-40B4-BE49-F238E27FC236}">
                    <a16:creationId xmlns:a16="http://schemas.microsoft.com/office/drawing/2014/main" id="{4D3FD6C0-A684-FFD0-8390-0AA44F9ABCD0}"/>
                  </a:ext>
                </a:extLst>
              </p:cNvPr>
              <p:cNvSpPr>
                <a:spLocks noChangeShapeType="1"/>
              </p:cNvSpPr>
              <p:nvPr/>
            </p:nvSpPr>
            <p:spPr bwMode="auto">
              <a:xfrm flipV="1">
                <a:off x="3896109" y="17714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2" name="Line 34">
                <a:extLst>
                  <a:ext uri="{FF2B5EF4-FFF2-40B4-BE49-F238E27FC236}">
                    <a16:creationId xmlns:a16="http://schemas.microsoft.com/office/drawing/2014/main" id="{8A91EDD5-2CD7-2D6A-AED1-FD6A05FEC74D}"/>
                  </a:ext>
                </a:extLst>
              </p:cNvPr>
              <p:cNvSpPr>
                <a:spLocks noChangeShapeType="1"/>
              </p:cNvSpPr>
              <p:nvPr/>
            </p:nvSpPr>
            <p:spPr bwMode="auto">
              <a:xfrm>
                <a:off x="3203959" y="1819029"/>
                <a:ext cx="35560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3" name="Line 35">
                <a:extLst>
                  <a:ext uri="{FF2B5EF4-FFF2-40B4-BE49-F238E27FC236}">
                    <a16:creationId xmlns:a16="http://schemas.microsoft.com/office/drawing/2014/main" id="{87AFFA3C-2F42-9785-8F6D-6AFC08B9C814}"/>
                  </a:ext>
                </a:extLst>
              </p:cNvPr>
              <p:cNvSpPr>
                <a:spLocks noChangeShapeType="1"/>
              </p:cNvSpPr>
              <p:nvPr/>
            </p:nvSpPr>
            <p:spPr bwMode="auto">
              <a:xfrm flipV="1">
                <a:off x="3203959" y="17714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4" name="Freeform 36">
                <a:extLst>
                  <a:ext uri="{FF2B5EF4-FFF2-40B4-BE49-F238E27FC236}">
                    <a16:creationId xmlns:a16="http://schemas.microsoft.com/office/drawing/2014/main" id="{14CF28A4-D14F-79F2-8D08-535F4E3BACDD}"/>
                  </a:ext>
                </a:extLst>
              </p:cNvPr>
              <p:cNvSpPr>
                <a:spLocks/>
              </p:cNvSpPr>
              <p:nvPr/>
            </p:nvSpPr>
            <p:spPr bwMode="auto">
              <a:xfrm>
                <a:off x="3542096" y="1799979"/>
                <a:ext cx="36513" cy="38100"/>
              </a:xfrm>
              <a:custGeom>
                <a:avLst/>
                <a:gdLst>
                  <a:gd name="T0" fmla="*/ 48 w 48"/>
                  <a:gd name="T1" fmla="*/ 26 h 52"/>
                  <a:gd name="T2" fmla="*/ 36 w 48"/>
                  <a:gd name="T3" fmla="*/ 4 h 52"/>
                  <a:gd name="T4" fmla="*/ 12 w 48"/>
                  <a:gd name="T5" fmla="*/ 4 h 52"/>
                  <a:gd name="T6" fmla="*/ 0 w 48"/>
                  <a:gd name="T7" fmla="*/ 26 h 52"/>
                  <a:gd name="T8" fmla="*/ 12 w 48"/>
                  <a:gd name="T9" fmla="*/ 47 h 52"/>
                  <a:gd name="T10" fmla="*/ 36 w 48"/>
                  <a:gd name="T11" fmla="*/ 47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8" y="0"/>
                      <a:pt x="19" y="0"/>
                      <a:pt x="12" y="4"/>
                    </a:cubicBezTo>
                    <a:cubicBezTo>
                      <a:pt x="4" y="9"/>
                      <a:pt x="0" y="17"/>
                      <a:pt x="0" y="26"/>
                    </a:cubicBezTo>
                    <a:cubicBezTo>
                      <a:pt x="0" y="35"/>
                      <a:pt x="4" y="43"/>
                      <a:pt x="12" y="47"/>
                    </a:cubicBezTo>
                    <a:cubicBezTo>
                      <a:pt x="19" y="52"/>
                      <a:pt x="28" y="52"/>
                      <a:pt x="36" y="47"/>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5" name="Group 44">
              <a:extLst>
                <a:ext uri="{FF2B5EF4-FFF2-40B4-BE49-F238E27FC236}">
                  <a16:creationId xmlns:a16="http://schemas.microsoft.com/office/drawing/2014/main" id="{FA1278E1-833A-6887-E9F1-928C24E99ED2}"/>
                </a:ext>
              </a:extLst>
            </p:cNvPr>
            <p:cNvGrpSpPr/>
            <p:nvPr/>
          </p:nvGrpSpPr>
          <p:grpSpPr>
            <a:xfrm>
              <a:off x="3651907" y="1917452"/>
              <a:ext cx="423863" cy="95250"/>
              <a:chOff x="3642109" y="1901579"/>
              <a:chExt cx="423863" cy="95250"/>
            </a:xfrm>
          </p:grpSpPr>
          <p:sp>
            <p:nvSpPr>
              <p:cNvPr id="875" name="Line 37">
                <a:extLst>
                  <a:ext uri="{FF2B5EF4-FFF2-40B4-BE49-F238E27FC236}">
                    <a16:creationId xmlns:a16="http://schemas.microsoft.com/office/drawing/2014/main" id="{595CE014-8EC9-60FD-080D-3C45968CB6B1}"/>
                  </a:ext>
                </a:extLst>
              </p:cNvPr>
              <p:cNvSpPr>
                <a:spLocks noChangeShapeType="1"/>
              </p:cNvSpPr>
              <p:nvPr/>
            </p:nvSpPr>
            <p:spPr bwMode="auto">
              <a:xfrm>
                <a:off x="3854834" y="1949204"/>
                <a:ext cx="211138" cy="0"/>
              </a:xfrm>
              <a:prstGeom prst="line">
                <a:avLst/>
              </a:prstGeom>
              <a:noFill/>
              <a:ln w="15875" cap="flat">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6" name="Line 38">
                <a:extLst>
                  <a:ext uri="{FF2B5EF4-FFF2-40B4-BE49-F238E27FC236}">
                    <a16:creationId xmlns:a16="http://schemas.microsoft.com/office/drawing/2014/main" id="{1D4116E2-1AC4-BC2B-0AAD-DFE025615A69}"/>
                  </a:ext>
                </a:extLst>
              </p:cNvPr>
              <p:cNvSpPr>
                <a:spLocks noChangeShapeType="1"/>
              </p:cNvSpPr>
              <p:nvPr/>
            </p:nvSpPr>
            <p:spPr bwMode="auto">
              <a:xfrm flipV="1">
                <a:off x="4065971" y="1901579"/>
                <a:ext cx="0" cy="95250"/>
              </a:xfrm>
              <a:prstGeom prst="line">
                <a:avLst/>
              </a:prstGeom>
              <a:noFill/>
              <a:ln w="15875" cap="flat">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7" name="Line 39">
                <a:extLst>
                  <a:ext uri="{FF2B5EF4-FFF2-40B4-BE49-F238E27FC236}">
                    <a16:creationId xmlns:a16="http://schemas.microsoft.com/office/drawing/2014/main" id="{71A5D9FD-D11F-6D40-4BD5-D99E8364EB78}"/>
                  </a:ext>
                </a:extLst>
              </p:cNvPr>
              <p:cNvSpPr>
                <a:spLocks noChangeShapeType="1"/>
              </p:cNvSpPr>
              <p:nvPr/>
            </p:nvSpPr>
            <p:spPr bwMode="auto">
              <a:xfrm>
                <a:off x="3642109" y="1949204"/>
                <a:ext cx="212725" cy="0"/>
              </a:xfrm>
              <a:prstGeom prst="line">
                <a:avLst/>
              </a:prstGeom>
              <a:noFill/>
              <a:ln w="15875" cap="flat">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8" name="Line 40">
                <a:extLst>
                  <a:ext uri="{FF2B5EF4-FFF2-40B4-BE49-F238E27FC236}">
                    <a16:creationId xmlns:a16="http://schemas.microsoft.com/office/drawing/2014/main" id="{EC92AD5D-4AD9-3A85-F3F7-B3218C723573}"/>
                  </a:ext>
                </a:extLst>
              </p:cNvPr>
              <p:cNvSpPr>
                <a:spLocks noChangeShapeType="1"/>
              </p:cNvSpPr>
              <p:nvPr/>
            </p:nvSpPr>
            <p:spPr bwMode="auto">
              <a:xfrm flipV="1">
                <a:off x="3642109" y="1901579"/>
                <a:ext cx="0" cy="95250"/>
              </a:xfrm>
              <a:prstGeom prst="line">
                <a:avLst/>
              </a:prstGeom>
              <a:noFill/>
              <a:ln w="15875" cap="flat">
                <a:solidFill>
                  <a:srgbClr val="1798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9" name="Freeform 41">
                <a:extLst>
                  <a:ext uri="{FF2B5EF4-FFF2-40B4-BE49-F238E27FC236}">
                    <a16:creationId xmlns:a16="http://schemas.microsoft.com/office/drawing/2014/main" id="{0D00F905-D131-A06B-CE4F-AA7EB530D34D}"/>
                  </a:ext>
                </a:extLst>
              </p:cNvPr>
              <p:cNvSpPr>
                <a:spLocks/>
              </p:cNvSpPr>
              <p:nvPr/>
            </p:nvSpPr>
            <p:spPr bwMode="auto">
              <a:xfrm>
                <a:off x="3827846" y="1919042"/>
                <a:ext cx="53975" cy="60325"/>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5"/>
                      <a:pt x="18" y="71"/>
                    </a:cubicBezTo>
                    <a:cubicBezTo>
                      <a:pt x="29" y="78"/>
                      <a:pt x="43" y="78"/>
                      <a:pt x="54" y="71"/>
                    </a:cubicBezTo>
                    <a:cubicBezTo>
                      <a:pt x="65" y="65"/>
                      <a:pt x="72" y="52"/>
                      <a:pt x="72" y="39"/>
                    </a:cubicBezTo>
                    <a:close/>
                  </a:path>
                </a:pathLst>
              </a:custGeom>
              <a:solidFill>
                <a:srgbClr val="1798FF"/>
              </a:solidFill>
              <a:ln w="9525">
                <a:solidFill>
                  <a:srgbClr val="1798FF"/>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0755D731-B06B-289A-F663-25108B0DC600}"/>
                </a:ext>
              </a:extLst>
            </p:cNvPr>
            <p:cNvGrpSpPr/>
            <p:nvPr/>
          </p:nvGrpSpPr>
          <p:grpSpPr>
            <a:xfrm>
              <a:off x="3489982" y="2015881"/>
              <a:ext cx="468313" cy="95250"/>
              <a:chOff x="3480184" y="2031754"/>
              <a:chExt cx="468313" cy="95250"/>
            </a:xfrm>
          </p:grpSpPr>
          <p:sp>
            <p:nvSpPr>
              <p:cNvPr id="870" name="Line 42">
                <a:extLst>
                  <a:ext uri="{FF2B5EF4-FFF2-40B4-BE49-F238E27FC236}">
                    <a16:creationId xmlns:a16="http://schemas.microsoft.com/office/drawing/2014/main" id="{E7F72F57-1FA0-D4A0-625B-B1A6837259D4}"/>
                  </a:ext>
                </a:extLst>
              </p:cNvPr>
              <p:cNvSpPr>
                <a:spLocks noChangeShapeType="1"/>
              </p:cNvSpPr>
              <p:nvPr/>
            </p:nvSpPr>
            <p:spPr bwMode="auto">
              <a:xfrm>
                <a:off x="3708784" y="2079379"/>
                <a:ext cx="2397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1" name="Line 43">
                <a:extLst>
                  <a:ext uri="{FF2B5EF4-FFF2-40B4-BE49-F238E27FC236}">
                    <a16:creationId xmlns:a16="http://schemas.microsoft.com/office/drawing/2014/main" id="{50E7DEBA-2562-6BE1-A485-F5A82D49F6F4}"/>
                  </a:ext>
                </a:extLst>
              </p:cNvPr>
              <p:cNvSpPr>
                <a:spLocks noChangeShapeType="1"/>
              </p:cNvSpPr>
              <p:nvPr/>
            </p:nvSpPr>
            <p:spPr bwMode="auto">
              <a:xfrm flipV="1">
                <a:off x="3948496" y="20317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2" name="Line 44">
                <a:extLst>
                  <a:ext uri="{FF2B5EF4-FFF2-40B4-BE49-F238E27FC236}">
                    <a16:creationId xmlns:a16="http://schemas.microsoft.com/office/drawing/2014/main" id="{C9053AAD-947C-2105-FB15-1631E1051DB6}"/>
                  </a:ext>
                </a:extLst>
              </p:cNvPr>
              <p:cNvSpPr>
                <a:spLocks noChangeShapeType="1"/>
              </p:cNvSpPr>
              <p:nvPr/>
            </p:nvSpPr>
            <p:spPr bwMode="auto">
              <a:xfrm>
                <a:off x="3480184" y="2079379"/>
                <a:ext cx="22860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3" name="Line 45">
                <a:extLst>
                  <a:ext uri="{FF2B5EF4-FFF2-40B4-BE49-F238E27FC236}">
                    <a16:creationId xmlns:a16="http://schemas.microsoft.com/office/drawing/2014/main" id="{82144CB5-48F5-D3B4-948B-554E247147F0}"/>
                  </a:ext>
                </a:extLst>
              </p:cNvPr>
              <p:cNvSpPr>
                <a:spLocks noChangeShapeType="1"/>
              </p:cNvSpPr>
              <p:nvPr/>
            </p:nvSpPr>
            <p:spPr bwMode="auto">
              <a:xfrm flipV="1">
                <a:off x="3480184" y="20317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4" name="Freeform 46">
                <a:extLst>
                  <a:ext uri="{FF2B5EF4-FFF2-40B4-BE49-F238E27FC236}">
                    <a16:creationId xmlns:a16="http://schemas.microsoft.com/office/drawing/2014/main" id="{151350AD-201B-E486-8327-2CFD85ED56F8}"/>
                  </a:ext>
                </a:extLst>
              </p:cNvPr>
              <p:cNvSpPr>
                <a:spLocks/>
              </p:cNvSpPr>
              <p:nvPr/>
            </p:nvSpPr>
            <p:spPr bwMode="auto">
              <a:xfrm>
                <a:off x="3681796" y="2049217"/>
                <a:ext cx="55563" cy="60325"/>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7" name="Group 46">
              <a:extLst>
                <a:ext uri="{FF2B5EF4-FFF2-40B4-BE49-F238E27FC236}">
                  <a16:creationId xmlns:a16="http://schemas.microsoft.com/office/drawing/2014/main" id="{95C2C1FC-7027-A181-9BA5-CAF3315F23DA}"/>
                </a:ext>
              </a:extLst>
            </p:cNvPr>
            <p:cNvGrpSpPr/>
            <p:nvPr/>
          </p:nvGrpSpPr>
          <p:grpSpPr>
            <a:xfrm>
              <a:off x="3577294" y="2122246"/>
              <a:ext cx="568326" cy="95250"/>
              <a:chOff x="3567496" y="2161929"/>
              <a:chExt cx="568326" cy="95250"/>
            </a:xfrm>
          </p:grpSpPr>
          <p:sp>
            <p:nvSpPr>
              <p:cNvPr id="865" name="Line 47">
                <a:extLst>
                  <a:ext uri="{FF2B5EF4-FFF2-40B4-BE49-F238E27FC236}">
                    <a16:creationId xmlns:a16="http://schemas.microsoft.com/office/drawing/2014/main" id="{C3F4A309-EF76-DAE5-F9F7-70446C4E4F75}"/>
                  </a:ext>
                </a:extLst>
              </p:cNvPr>
              <p:cNvSpPr>
                <a:spLocks noChangeShapeType="1"/>
              </p:cNvSpPr>
              <p:nvPr/>
            </p:nvSpPr>
            <p:spPr bwMode="auto">
              <a:xfrm>
                <a:off x="3854834" y="2209554"/>
                <a:ext cx="2809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6" name="Line 48">
                <a:extLst>
                  <a:ext uri="{FF2B5EF4-FFF2-40B4-BE49-F238E27FC236}">
                    <a16:creationId xmlns:a16="http://schemas.microsoft.com/office/drawing/2014/main" id="{C22EF85F-F343-44BD-97EC-E98934AB3958}"/>
                  </a:ext>
                </a:extLst>
              </p:cNvPr>
              <p:cNvSpPr>
                <a:spLocks noChangeShapeType="1"/>
              </p:cNvSpPr>
              <p:nvPr/>
            </p:nvSpPr>
            <p:spPr bwMode="auto">
              <a:xfrm flipV="1">
                <a:off x="4135821" y="21619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7" name="Line 49">
                <a:extLst>
                  <a:ext uri="{FF2B5EF4-FFF2-40B4-BE49-F238E27FC236}">
                    <a16:creationId xmlns:a16="http://schemas.microsoft.com/office/drawing/2014/main" id="{4CB0BFF0-AE5B-216D-B638-C7BE177F89B4}"/>
                  </a:ext>
                </a:extLst>
              </p:cNvPr>
              <p:cNvSpPr>
                <a:spLocks noChangeShapeType="1"/>
              </p:cNvSpPr>
              <p:nvPr/>
            </p:nvSpPr>
            <p:spPr bwMode="auto">
              <a:xfrm>
                <a:off x="3567496" y="2209554"/>
                <a:ext cx="2873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8" name="Line 50">
                <a:extLst>
                  <a:ext uri="{FF2B5EF4-FFF2-40B4-BE49-F238E27FC236}">
                    <a16:creationId xmlns:a16="http://schemas.microsoft.com/office/drawing/2014/main" id="{B8C0D2FA-3E02-EFDC-C532-417A5B68B728}"/>
                  </a:ext>
                </a:extLst>
              </p:cNvPr>
              <p:cNvSpPr>
                <a:spLocks noChangeShapeType="1"/>
              </p:cNvSpPr>
              <p:nvPr/>
            </p:nvSpPr>
            <p:spPr bwMode="auto">
              <a:xfrm flipV="1">
                <a:off x="3567496" y="21619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9" name="Freeform 51">
                <a:extLst>
                  <a:ext uri="{FF2B5EF4-FFF2-40B4-BE49-F238E27FC236}">
                    <a16:creationId xmlns:a16="http://schemas.microsoft.com/office/drawing/2014/main" id="{412763E0-1038-9FFA-EE63-2A3DD2E4A424}"/>
                  </a:ext>
                </a:extLst>
              </p:cNvPr>
              <p:cNvSpPr>
                <a:spLocks/>
              </p:cNvSpPr>
              <p:nvPr/>
            </p:nvSpPr>
            <p:spPr bwMode="auto">
              <a:xfrm>
                <a:off x="3835784" y="2190504"/>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7 h 52"/>
                  <a:gd name="T10" fmla="*/ 36 w 48"/>
                  <a:gd name="T11" fmla="*/ 47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8" y="0"/>
                      <a:pt x="19" y="0"/>
                      <a:pt x="12" y="4"/>
                    </a:cubicBezTo>
                    <a:cubicBezTo>
                      <a:pt x="4" y="9"/>
                      <a:pt x="0" y="17"/>
                      <a:pt x="0" y="26"/>
                    </a:cubicBezTo>
                    <a:cubicBezTo>
                      <a:pt x="0" y="35"/>
                      <a:pt x="4" y="43"/>
                      <a:pt x="12" y="47"/>
                    </a:cubicBezTo>
                    <a:cubicBezTo>
                      <a:pt x="19" y="52"/>
                      <a:pt x="28" y="52"/>
                      <a:pt x="36" y="47"/>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8" name="Group 47">
              <a:extLst>
                <a:ext uri="{FF2B5EF4-FFF2-40B4-BE49-F238E27FC236}">
                  <a16:creationId xmlns:a16="http://schemas.microsoft.com/office/drawing/2014/main" id="{880353AE-ACF2-AC46-6B61-F3863F5E94CF}"/>
                </a:ext>
              </a:extLst>
            </p:cNvPr>
            <p:cNvGrpSpPr/>
            <p:nvPr/>
          </p:nvGrpSpPr>
          <p:grpSpPr>
            <a:xfrm>
              <a:off x="3628094" y="2284961"/>
              <a:ext cx="576263" cy="95250"/>
              <a:chOff x="3618296" y="2292104"/>
              <a:chExt cx="576263" cy="95250"/>
            </a:xfrm>
          </p:grpSpPr>
          <p:sp>
            <p:nvSpPr>
              <p:cNvPr id="383" name="Line 52">
                <a:extLst>
                  <a:ext uri="{FF2B5EF4-FFF2-40B4-BE49-F238E27FC236}">
                    <a16:creationId xmlns:a16="http://schemas.microsoft.com/office/drawing/2014/main" id="{07975BBC-1916-F460-A4CF-D43818E33FD9}"/>
                  </a:ext>
                </a:extLst>
              </p:cNvPr>
              <p:cNvSpPr>
                <a:spLocks noChangeShapeType="1"/>
              </p:cNvSpPr>
              <p:nvPr/>
            </p:nvSpPr>
            <p:spPr bwMode="auto">
              <a:xfrm>
                <a:off x="3907221" y="2339729"/>
                <a:ext cx="2873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1" name="Line 53">
                <a:extLst>
                  <a:ext uri="{FF2B5EF4-FFF2-40B4-BE49-F238E27FC236}">
                    <a16:creationId xmlns:a16="http://schemas.microsoft.com/office/drawing/2014/main" id="{455C71F6-F5C2-436E-3E1E-8299C3009791}"/>
                  </a:ext>
                </a:extLst>
              </p:cNvPr>
              <p:cNvSpPr>
                <a:spLocks noChangeShapeType="1"/>
              </p:cNvSpPr>
              <p:nvPr/>
            </p:nvSpPr>
            <p:spPr bwMode="auto">
              <a:xfrm flipV="1">
                <a:off x="4194559" y="22921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2" name="Line 54">
                <a:extLst>
                  <a:ext uri="{FF2B5EF4-FFF2-40B4-BE49-F238E27FC236}">
                    <a16:creationId xmlns:a16="http://schemas.microsoft.com/office/drawing/2014/main" id="{6E5719C1-C9C4-AEEF-8B62-39587A9297CD}"/>
                  </a:ext>
                </a:extLst>
              </p:cNvPr>
              <p:cNvSpPr>
                <a:spLocks noChangeShapeType="1"/>
              </p:cNvSpPr>
              <p:nvPr/>
            </p:nvSpPr>
            <p:spPr bwMode="auto">
              <a:xfrm>
                <a:off x="3618296" y="2339729"/>
                <a:ext cx="2889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3" name="Line 55">
                <a:extLst>
                  <a:ext uri="{FF2B5EF4-FFF2-40B4-BE49-F238E27FC236}">
                    <a16:creationId xmlns:a16="http://schemas.microsoft.com/office/drawing/2014/main" id="{BF3AE7B2-5F4B-6E2E-34DF-E648BFFC6A10}"/>
                  </a:ext>
                </a:extLst>
              </p:cNvPr>
              <p:cNvSpPr>
                <a:spLocks noChangeShapeType="1"/>
              </p:cNvSpPr>
              <p:nvPr/>
            </p:nvSpPr>
            <p:spPr bwMode="auto">
              <a:xfrm flipV="1">
                <a:off x="3618296" y="22921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4" name="Freeform 56">
                <a:extLst>
                  <a:ext uri="{FF2B5EF4-FFF2-40B4-BE49-F238E27FC236}">
                    <a16:creationId xmlns:a16="http://schemas.microsoft.com/office/drawing/2014/main" id="{12261B93-2BD8-2F4E-6A4B-E650561254CF}"/>
                  </a:ext>
                </a:extLst>
              </p:cNvPr>
              <p:cNvSpPr>
                <a:spLocks/>
              </p:cNvSpPr>
              <p:nvPr/>
            </p:nvSpPr>
            <p:spPr bwMode="auto">
              <a:xfrm>
                <a:off x="3880234" y="2309567"/>
                <a:ext cx="53975" cy="60325"/>
              </a:xfrm>
              <a:custGeom>
                <a:avLst/>
                <a:gdLst>
                  <a:gd name="T0" fmla="*/ 71 w 71"/>
                  <a:gd name="T1" fmla="*/ 39 h 78"/>
                  <a:gd name="T2" fmla="*/ 53 w 71"/>
                  <a:gd name="T3" fmla="*/ 6 h 78"/>
                  <a:gd name="T4" fmla="*/ 18 w 71"/>
                  <a:gd name="T5" fmla="*/ 6 h 78"/>
                  <a:gd name="T6" fmla="*/ 0 w 71"/>
                  <a:gd name="T7" fmla="*/ 39 h 78"/>
                  <a:gd name="T8" fmla="*/ 18 w 71"/>
                  <a:gd name="T9" fmla="*/ 71 h 78"/>
                  <a:gd name="T10" fmla="*/ 53 w 71"/>
                  <a:gd name="T11" fmla="*/ 71 h 78"/>
                  <a:gd name="T12" fmla="*/ 71 w 71"/>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1" h="78">
                    <a:moveTo>
                      <a:pt x="71" y="39"/>
                    </a:moveTo>
                    <a:cubicBezTo>
                      <a:pt x="71" y="26"/>
                      <a:pt x="64" y="13"/>
                      <a:pt x="53" y="6"/>
                    </a:cubicBezTo>
                    <a:cubicBezTo>
                      <a:pt x="42" y="0"/>
                      <a:pt x="29" y="0"/>
                      <a:pt x="18" y="6"/>
                    </a:cubicBezTo>
                    <a:cubicBezTo>
                      <a:pt x="6" y="13"/>
                      <a:pt x="0" y="26"/>
                      <a:pt x="0" y="39"/>
                    </a:cubicBezTo>
                    <a:cubicBezTo>
                      <a:pt x="0" y="52"/>
                      <a:pt x="6" y="65"/>
                      <a:pt x="18" y="71"/>
                    </a:cubicBezTo>
                    <a:cubicBezTo>
                      <a:pt x="29" y="78"/>
                      <a:pt x="42" y="78"/>
                      <a:pt x="53" y="71"/>
                    </a:cubicBezTo>
                    <a:cubicBezTo>
                      <a:pt x="64" y="65"/>
                      <a:pt x="71" y="52"/>
                      <a:pt x="71"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9" name="Group 48">
              <a:extLst>
                <a:ext uri="{FF2B5EF4-FFF2-40B4-BE49-F238E27FC236}">
                  <a16:creationId xmlns:a16="http://schemas.microsoft.com/office/drawing/2014/main" id="{6753C0BF-9961-1816-C24F-04ABC1312FC1}"/>
                </a:ext>
              </a:extLst>
            </p:cNvPr>
            <p:cNvGrpSpPr/>
            <p:nvPr/>
          </p:nvGrpSpPr>
          <p:grpSpPr>
            <a:xfrm>
              <a:off x="3453469" y="2392913"/>
              <a:ext cx="465138" cy="95250"/>
              <a:chOff x="3443671" y="2422279"/>
              <a:chExt cx="465138" cy="95250"/>
            </a:xfrm>
          </p:grpSpPr>
          <p:sp>
            <p:nvSpPr>
              <p:cNvPr id="377" name="Line 57">
                <a:extLst>
                  <a:ext uri="{FF2B5EF4-FFF2-40B4-BE49-F238E27FC236}">
                    <a16:creationId xmlns:a16="http://schemas.microsoft.com/office/drawing/2014/main" id="{D5C142A1-9099-52A8-D77E-1BFD8354F22A}"/>
                  </a:ext>
                </a:extLst>
              </p:cNvPr>
              <p:cNvSpPr>
                <a:spLocks noChangeShapeType="1"/>
              </p:cNvSpPr>
              <p:nvPr/>
            </p:nvSpPr>
            <p:spPr bwMode="auto">
              <a:xfrm>
                <a:off x="3678621" y="2469904"/>
                <a:ext cx="2301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9" name="Line 58">
                <a:extLst>
                  <a:ext uri="{FF2B5EF4-FFF2-40B4-BE49-F238E27FC236}">
                    <a16:creationId xmlns:a16="http://schemas.microsoft.com/office/drawing/2014/main" id="{EAB529EE-DCB4-AD4D-AFCA-21976DFDD96D}"/>
                  </a:ext>
                </a:extLst>
              </p:cNvPr>
              <p:cNvSpPr>
                <a:spLocks noChangeShapeType="1"/>
              </p:cNvSpPr>
              <p:nvPr/>
            </p:nvSpPr>
            <p:spPr bwMode="auto">
              <a:xfrm flipV="1">
                <a:off x="3908809" y="24222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0" name="Line 59">
                <a:extLst>
                  <a:ext uri="{FF2B5EF4-FFF2-40B4-BE49-F238E27FC236}">
                    <a16:creationId xmlns:a16="http://schemas.microsoft.com/office/drawing/2014/main" id="{8BD6C6F3-C124-0E3A-1540-363C18C6C507}"/>
                  </a:ext>
                </a:extLst>
              </p:cNvPr>
              <p:cNvSpPr>
                <a:spLocks noChangeShapeType="1"/>
              </p:cNvSpPr>
              <p:nvPr/>
            </p:nvSpPr>
            <p:spPr bwMode="auto">
              <a:xfrm>
                <a:off x="3443671" y="2469904"/>
                <a:ext cx="2349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Line 60">
                <a:extLst>
                  <a:ext uri="{FF2B5EF4-FFF2-40B4-BE49-F238E27FC236}">
                    <a16:creationId xmlns:a16="http://schemas.microsoft.com/office/drawing/2014/main" id="{66993AC2-99C7-6F9D-B922-56193A1FFB51}"/>
                  </a:ext>
                </a:extLst>
              </p:cNvPr>
              <p:cNvSpPr>
                <a:spLocks noChangeShapeType="1"/>
              </p:cNvSpPr>
              <p:nvPr/>
            </p:nvSpPr>
            <p:spPr bwMode="auto">
              <a:xfrm flipV="1">
                <a:off x="3443671" y="24222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2" name="Freeform 61">
                <a:extLst>
                  <a:ext uri="{FF2B5EF4-FFF2-40B4-BE49-F238E27FC236}">
                    <a16:creationId xmlns:a16="http://schemas.microsoft.com/office/drawing/2014/main" id="{366C86F0-5135-154D-263C-3A51E27C084C}"/>
                  </a:ext>
                </a:extLst>
              </p:cNvPr>
              <p:cNvSpPr>
                <a:spLocks/>
              </p:cNvSpPr>
              <p:nvPr/>
            </p:nvSpPr>
            <p:spPr bwMode="auto">
              <a:xfrm>
                <a:off x="3642109" y="2430217"/>
                <a:ext cx="71438" cy="79375"/>
              </a:xfrm>
              <a:custGeom>
                <a:avLst/>
                <a:gdLst>
                  <a:gd name="T0" fmla="*/ 95 w 95"/>
                  <a:gd name="T1" fmla="*/ 52 h 104"/>
                  <a:gd name="T2" fmla="*/ 72 w 95"/>
                  <a:gd name="T3" fmla="*/ 9 h 104"/>
                  <a:gd name="T4" fmla="*/ 24 w 95"/>
                  <a:gd name="T5" fmla="*/ 9 h 104"/>
                  <a:gd name="T6" fmla="*/ 0 w 95"/>
                  <a:gd name="T7" fmla="*/ 52 h 104"/>
                  <a:gd name="T8" fmla="*/ 24 w 95"/>
                  <a:gd name="T9" fmla="*/ 95 h 104"/>
                  <a:gd name="T10" fmla="*/ 72 w 95"/>
                  <a:gd name="T11" fmla="*/ 95 h 104"/>
                  <a:gd name="T12" fmla="*/ 95 w 95"/>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95" h="104">
                    <a:moveTo>
                      <a:pt x="95" y="52"/>
                    </a:moveTo>
                    <a:cubicBezTo>
                      <a:pt x="95" y="34"/>
                      <a:pt x="86" y="18"/>
                      <a:pt x="72" y="9"/>
                    </a:cubicBezTo>
                    <a:cubicBezTo>
                      <a:pt x="57" y="0"/>
                      <a:pt x="38" y="0"/>
                      <a:pt x="24" y="9"/>
                    </a:cubicBezTo>
                    <a:cubicBezTo>
                      <a:pt x="9" y="18"/>
                      <a:pt x="0" y="34"/>
                      <a:pt x="0" y="52"/>
                    </a:cubicBezTo>
                    <a:cubicBezTo>
                      <a:pt x="0" y="70"/>
                      <a:pt x="9" y="86"/>
                      <a:pt x="24" y="95"/>
                    </a:cubicBezTo>
                    <a:cubicBezTo>
                      <a:pt x="38" y="104"/>
                      <a:pt x="57" y="104"/>
                      <a:pt x="72" y="95"/>
                    </a:cubicBezTo>
                    <a:cubicBezTo>
                      <a:pt x="86" y="86"/>
                      <a:pt x="95" y="70"/>
                      <a:pt x="95"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0" name="Group 49">
              <a:extLst>
                <a:ext uri="{FF2B5EF4-FFF2-40B4-BE49-F238E27FC236}">
                  <a16:creationId xmlns:a16="http://schemas.microsoft.com/office/drawing/2014/main" id="{77DBF276-8FF6-8662-AAE3-D44F298C0439}"/>
                </a:ext>
              </a:extLst>
            </p:cNvPr>
            <p:cNvGrpSpPr/>
            <p:nvPr/>
          </p:nvGrpSpPr>
          <p:grpSpPr>
            <a:xfrm>
              <a:off x="2812119" y="2551660"/>
              <a:ext cx="1482725" cy="95250"/>
              <a:chOff x="2802321" y="2552454"/>
              <a:chExt cx="1482725" cy="95250"/>
            </a:xfrm>
          </p:grpSpPr>
          <p:sp>
            <p:nvSpPr>
              <p:cNvPr id="372" name="Line 62">
                <a:extLst>
                  <a:ext uri="{FF2B5EF4-FFF2-40B4-BE49-F238E27FC236}">
                    <a16:creationId xmlns:a16="http://schemas.microsoft.com/office/drawing/2014/main" id="{54813439-AFC3-7685-3189-1D9D04FEEF0E}"/>
                  </a:ext>
                </a:extLst>
              </p:cNvPr>
              <p:cNvSpPr>
                <a:spLocks noChangeShapeType="1"/>
              </p:cNvSpPr>
              <p:nvPr/>
            </p:nvSpPr>
            <p:spPr bwMode="auto">
              <a:xfrm>
                <a:off x="3542096" y="2600079"/>
                <a:ext cx="7429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3" name="Line 63">
                <a:extLst>
                  <a:ext uri="{FF2B5EF4-FFF2-40B4-BE49-F238E27FC236}">
                    <a16:creationId xmlns:a16="http://schemas.microsoft.com/office/drawing/2014/main" id="{3DEB75FD-A81F-6352-7170-DA14C5C4DB4D}"/>
                  </a:ext>
                </a:extLst>
              </p:cNvPr>
              <p:cNvSpPr>
                <a:spLocks noChangeShapeType="1"/>
              </p:cNvSpPr>
              <p:nvPr/>
            </p:nvSpPr>
            <p:spPr bwMode="auto">
              <a:xfrm flipV="1">
                <a:off x="4285046" y="25524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4" name="Line 64">
                <a:extLst>
                  <a:ext uri="{FF2B5EF4-FFF2-40B4-BE49-F238E27FC236}">
                    <a16:creationId xmlns:a16="http://schemas.microsoft.com/office/drawing/2014/main" id="{5A631788-F992-30A5-8E66-F17C8276E11A}"/>
                  </a:ext>
                </a:extLst>
              </p:cNvPr>
              <p:cNvSpPr>
                <a:spLocks noChangeShapeType="1"/>
              </p:cNvSpPr>
              <p:nvPr/>
            </p:nvSpPr>
            <p:spPr bwMode="auto">
              <a:xfrm>
                <a:off x="2802321" y="2600079"/>
                <a:ext cx="7397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Line 65">
                <a:extLst>
                  <a:ext uri="{FF2B5EF4-FFF2-40B4-BE49-F238E27FC236}">
                    <a16:creationId xmlns:a16="http://schemas.microsoft.com/office/drawing/2014/main" id="{949FE29E-4274-821E-B593-2D51B3047B01}"/>
                  </a:ext>
                </a:extLst>
              </p:cNvPr>
              <p:cNvSpPr>
                <a:spLocks noChangeShapeType="1"/>
              </p:cNvSpPr>
              <p:nvPr/>
            </p:nvSpPr>
            <p:spPr bwMode="auto">
              <a:xfrm flipV="1">
                <a:off x="2802321" y="25524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6" name="Freeform 66">
                <a:extLst>
                  <a:ext uri="{FF2B5EF4-FFF2-40B4-BE49-F238E27FC236}">
                    <a16:creationId xmlns:a16="http://schemas.microsoft.com/office/drawing/2014/main" id="{0D5C6F6A-AC5E-3ECD-15FF-3E12DADAFD2A}"/>
                  </a:ext>
                </a:extLst>
              </p:cNvPr>
              <p:cNvSpPr>
                <a:spLocks/>
              </p:cNvSpPr>
              <p:nvPr/>
            </p:nvSpPr>
            <p:spPr bwMode="auto">
              <a:xfrm>
                <a:off x="3523046" y="2581029"/>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9" y="0"/>
                      <a:pt x="19" y="0"/>
                      <a:pt x="12" y="4"/>
                    </a:cubicBezTo>
                    <a:cubicBezTo>
                      <a:pt x="5" y="9"/>
                      <a:pt x="0" y="17"/>
                      <a:pt x="0" y="26"/>
                    </a:cubicBezTo>
                    <a:cubicBezTo>
                      <a:pt x="0" y="35"/>
                      <a:pt x="5" y="43"/>
                      <a:pt x="12" y="48"/>
                    </a:cubicBezTo>
                    <a:cubicBezTo>
                      <a:pt x="19" y="52"/>
                      <a:pt x="29" y="52"/>
                      <a:pt x="36" y="48"/>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768B1C63-1F8E-F411-81BE-898B3786BBD2}"/>
                </a:ext>
              </a:extLst>
            </p:cNvPr>
            <p:cNvGrpSpPr/>
            <p:nvPr/>
          </p:nvGrpSpPr>
          <p:grpSpPr>
            <a:xfrm>
              <a:off x="3478869" y="2661993"/>
              <a:ext cx="477838" cy="95250"/>
              <a:chOff x="3469071" y="2682629"/>
              <a:chExt cx="477838" cy="95250"/>
            </a:xfrm>
          </p:grpSpPr>
          <p:sp>
            <p:nvSpPr>
              <p:cNvPr id="367" name="Line 67">
                <a:extLst>
                  <a:ext uri="{FF2B5EF4-FFF2-40B4-BE49-F238E27FC236}">
                    <a16:creationId xmlns:a16="http://schemas.microsoft.com/office/drawing/2014/main" id="{21F27C74-67D5-CFCA-5CE0-068732FD37AA}"/>
                  </a:ext>
                </a:extLst>
              </p:cNvPr>
              <p:cNvSpPr>
                <a:spLocks noChangeShapeType="1"/>
              </p:cNvSpPr>
              <p:nvPr/>
            </p:nvSpPr>
            <p:spPr bwMode="auto">
              <a:xfrm>
                <a:off x="3708784" y="2730254"/>
                <a:ext cx="2381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 name="Line 68">
                <a:extLst>
                  <a:ext uri="{FF2B5EF4-FFF2-40B4-BE49-F238E27FC236}">
                    <a16:creationId xmlns:a16="http://schemas.microsoft.com/office/drawing/2014/main" id="{5F8A6BA4-D92C-86C4-C8B3-BBB5DA6112DC}"/>
                  </a:ext>
                </a:extLst>
              </p:cNvPr>
              <p:cNvSpPr>
                <a:spLocks noChangeShapeType="1"/>
              </p:cNvSpPr>
              <p:nvPr/>
            </p:nvSpPr>
            <p:spPr bwMode="auto">
              <a:xfrm flipV="1">
                <a:off x="3946909" y="26826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9" name="Line 69">
                <a:extLst>
                  <a:ext uri="{FF2B5EF4-FFF2-40B4-BE49-F238E27FC236}">
                    <a16:creationId xmlns:a16="http://schemas.microsoft.com/office/drawing/2014/main" id="{647362E6-4D73-A8C5-AA24-3FB722C6D5C3}"/>
                  </a:ext>
                </a:extLst>
              </p:cNvPr>
              <p:cNvSpPr>
                <a:spLocks noChangeShapeType="1"/>
              </p:cNvSpPr>
              <p:nvPr/>
            </p:nvSpPr>
            <p:spPr bwMode="auto">
              <a:xfrm>
                <a:off x="3469071" y="2730254"/>
                <a:ext cx="2397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0" name="Line 70">
                <a:extLst>
                  <a:ext uri="{FF2B5EF4-FFF2-40B4-BE49-F238E27FC236}">
                    <a16:creationId xmlns:a16="http://schemas.microsoft.com/office/drawing/2014/main" id="{38FBB27D-5B42-44D9-F575-ABE591A25BE3}"/>
                  </a:ext>
                </a:extLst>
              </p:cNvPr>
              <p:cNvSpPr>
                <a:spLocks noChangeShapeType="1"/>
              </p:cNvSpPr>
              <p:nvPr/>
            </p:nvSpPr>
            <p:spPr bwMode="auto">
              <a:xfrm flipV="1">
                <a:off x="3469071" y="26826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1" name="Freeform 71">
                <a:extLst>
                  <a:ext uri="{FF2B5EF4-FFF2-40B4-BE49-F238E27FC236}">
                    <a16:creationId xmlns:a16="http://schemas.microsoft.com/office/drawing/2014/main" id="{225ECF64-B1CE-AFC7-2427-2CA9344D779D}"/>
                  </a:ext>
                </a:extLst>
              </p:cNvPr>
              <p:cNvSpPr>
                <a:spLocks/>
              </p:cNvSpPr>
              <p:nvPr/>
            </p:nvSpPr>
            <p:spPr bwMode="auto">
              <a:xfrm>
                <a:off x="3681796" y="2700092"/>
                <a:ext cx="55563" cy="60325"/>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6"/>
                    </a:cubicBezTo>
                    <a:cubicBezTo>
                      <a:pt x="43" y="0"/>
                      <a:pt x="29" y="0"/>
                      <a:pt x="18" y="6"/>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2" name="Group 51">
              <a:extLst>
                <a:ext uri="{FF2B5EF4-FFF2-40B4-BE49-F238E27FC236}">
                  <a16:creationId xmlns:a16="http://schemas.microsoft.com/office/drawing/2014/main" id="{CF6FB081-6E56-BC63-A67F-A8C7E72713C7}"/>
                </a:ext>
              </a:extLst>
            </p:cNvPr>
            <p:cNvGrpSpPr/>
            <p:nvPr/>
          </p:nvGrpSpPr>
          <p:grpSpPr>
            <a:xfrm>
              <a:off x="3616982" y="2765973"/>
              <a:ext cx="601662" cy="95250"/>
              <a:chOff x="3607184" y="2812804"/>
              <a:chExt cx="601662" cy="95250"/>
            </a:xfrm>
          </p:grpSpPr>
          <p:sp>
            <p:nvSpPr>
              <p:cNvPr id="362" name="Line 72">
                <a:extLst>
                  <a:ext uri="{FF2B5EF4-FFF2-40B4-BE49-F238E27FC236}">
                    <a16:creationId xmlns:a16="http://schemas.microsoft.com/office/drawing/2014/main" id="{F403F9E5-F22E-9CAA-31CB-DC9F8E70EB6B}"/>
                  </a:ext>
                </a:extLst>
              </p:cNvPr>
              <p:cNvSpPr>
                <a:spLocks noChangeShapeType="1"/>
              </p:cNvSpPr>
              <p:nvPr/>
            </p:nvSpPr>
            <p:spPr bwMode="auto">
              <a:xfrm>
                <a:off x="3907221" y="2860429"/>
                <a:ext cx="3016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3" name="Line 73">
                <a:extLst>
                  <a:ext uri="{FF2B5EF4-FFF2-40B4-BE49-F238E27FC236}">
                    <a16:creationId xmlns:a16="http://schemas.microsoft.com/office/drawing/2014/main" id="{00510284-62E5-85C3-B08A-AF8BBD809B58}"/>
                  </a:ext>
                </a:extLst>
              </p:cNvPr>
              <p:cNvSpPr>
                <a:spLocks noChangeShapeType="1"/>
              </p:cNvSpPr>
              <p:nvPr/>
            </p:nvSpPr>
            <p:spPr bwMode="auto">
              <a:xfrm flipV="1">
                <a:off x="4208846" y="28128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4" name="Line 74">
                <a:extLst>
                  <a:ext uri="{FF2B5EF4-FFF2-40B4-BE49-F238E27FC236}">
                    <a16:creationId xmlns:a16="http://schemas.microsoft.com/office/drawing/2014/main" id="{2C55B01A-074E-5A0B-2264-763CA92FD935}"/>
                  </a:ext>
                </a:extLst>
              </p:cNvPr>
              <p:cNvSpPr>
                <a:spLocks noChangeShapeType="1"/>
              </p:cNvSpPr>
              <p:nvPr/>
            </p:nvSpPr>
            <p:spPr bwMode="auto">
              <a:xfrm>
                <a:off x="3607184" y="2860429"/>
                <a:ext cx="3000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Line 75">
                <a:extLst>
                  <a:ext uri="{FF2B5EF4-FFF2-40B4-BE49-F238E27FC236}">
                    <a16:creationId xmlns:a16="http://schemas.microsoft.com/office/drawing/2014/main" id="{775D37FD-4DEB-9A6F-F727-67C8F27A0B43}"/>
                  </a:ext>
                </a:extLst>
              </p:cNvPr>
              <p:cNvSpPr>
                <a:spLocks noChangeShapeType="1"/>
              </p:cNvSpPr>
              <p:nvPr/>
            </p:nvSpPr>
            <p:spPr bwMode="auto">
              <a:xfrm flipV="1">
                <a:off x="3607184" y="28128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6" name="Freeform 76">
                <a:extLst>
                  <a:ext uri="{FF2B5EF4-FFF2-40B4-BE49-F238E27FC236}">
                    <a16:creationId xmlns:a16="http://schemas.microsoft.com/office/drawing/2014/main" id="{308A8941-B3AC-2ABC-FB3C-07C228A9864D}"/>
                  </a:ext>
                </a:extLst>
              </p:cNvPr>
              <p:cNvSpPr>
                <a:spLocks/>
              </p:cNvSpPr>
              <p:nvPr/>
            </p:nvSpPr>
            <p:spPr bwMode="auto">
              <a:xfrm>
                <a:off x="3880234" y="2830267"/>
                <a:ext cx="53975" cy="60325"/>
              </a:xfrm>
              <a:custGeom>
                <a:avLst/>
                <a:gdLst>
                  <a:gd name="T0" fmla="*/ 72 w 72"/>
                  <a:gd name="T1" fmla="*/ 39 h 78"/>
                  <a:gd name="T2" fmla="*/ 54 w 72"/>
                  <a:gd name="T3" fmla="*/ 6 h 78"/>
                  <a:gd name="T4" fmla="*/ 19 w 72"/>
                  <a:gd name="T5" fmla="*/ 6 h 78"/>
                  <a:gd name="T6" fmla="*/ 0 w 72"/>
                  <a:gd name="T7" fmla="*/ 39 h 78"/>
                  <a:gd name="T8" fmla="*/ 19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6" y="13"/>
                      <a:pt x="54" y="6"/>
                    </a:cubicBezTo>
                    <a:cubicBezTo>
                      <a:pt x="43" y="0"/>
                      <a:pt x="30" y="0"/>
                      <a:pt x="19" y="6"/>
                    </a:cubicBezTo>
                    <a:cubicBezTo>
                      <a:pt x="7" y="13"/>
                      <a:pt x="0" y="26"/>
                      <a:pt x="0" y="39"/>
                    </a:cubicBezTo>
                    <a:cubicBezTo>
                      <a:pt x="0" y="52"/>
                      <a:pt x="7" y="65"/>
                      <a:pt x="19" y="71"/>
                    </a:cubicBezTo>
                    <a:cubicBezTo>
                      <a:pt x="30" y="78"/>
                      <a:pt x="43" y="78"/>
                      <a:pt x="54" y="71"/>
                    </a:cubicBezTo>
                    <a:cubicBezTo>
                      <a:pt x="66"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3" name="Group 52">
              <a:extLst>
                <a:ext uri="{FF2B5EF4-FFF2-40B4-BE49-F238E27FC236}">
                  <a16:creationId xmlns:a16="http://schemas.microsoft.com/office/drawing/2014/main" id="{E2E66459-1454-BF12-98FD-364E5BB4626D}"/>
                </a:ext>
              </a:extLst>
            </p:cNvPr>
            <p:cNvGrpSpPr/>
            <p:nvPr/>
          </p:nvGrpSpPr>
          <p:grpSpPr>
            <a:xfrm>
              <a:off x="3005794" y="2935836"/>
              <a:ext cx="788988" cy="95250"/>
              <a:chOff x="2995996" y="2942979"/>
              <a:chExt cx="788988" cy="95250"/>
            </a:xfrm>
          </p:grpSpPr>
          <p:sp>
            <p:nvSpPr>
              <p:cNvPr id="357" name="Line 77">
                <a:extLst>
                  <a:ext uri="{FF2B5EF4-FFF2-40B4-BE49-F238E27FC236}">
                    <a16:creationId xmlns:a16="http://schemas.microsoft.com/office/drawing/2014/main" id="{BE480EA8-0342-86F5-14ED-DF8135760166}"/>
                  </a:ext>
                </a:extLst>
              </p:cNvPr>
              <p:cNvSpPr>
                <a:spLocks noChangeShapeType="1"/>
              </p:cNvSpPr>
              <p:nvPr/>
            </p:nvSpPr>
            <p:spPr bwMode="auto">
              <a:xfrm>
                <a:off x="3386521" y="2990604"/>
                <a:ext cx="3984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Line 78">
                <a:extLst>
                  <a:ext uri="{FF2B5EF4-FFF2-40B4-BE49-F238E27FC236}">
                    <a16:creationId xmlns:a16="http://schemas.microsoft.com/office/drawing/2014/main" id="{86EDA0FF-F144-833E-426E-B714236B2EAC}"/>
                  </a:ext>
                </a:extLst>
              </p:cNvPr>
              <p:cNvSpPr>
                <a:spLocks noChangeShapeType="1"/>
              </p:cNvSpPr>
              <p:nvPr/>
            </p:nvSpPr>
            <p:spPr bwMode="auto">
              <a:xfrm flipV="1">
                <a:off x="3784984" y="29429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Line 79">
                <a:extLst>
                  <a:ext uri="{FF2B5EF4-FFF2-40B4-BE49-F238E27FC236}">
                    <a16:creationId xmlns:a16="http://schemas.microsoft.com/office/drawing/2014/main" id="{5CAAD9B6-F5F3-03EA-3D14-293745873E84}"/>
                  </a:ext>
                </a:extLst>
              </p:cNvPr>
              <p:cNvSpPr>
                <a:spLocks noChangeShapeType="1"/>
              </p:cNvSpPr>
              <p:nvPr/>
            </p:nvSpPr>
            <p:spPr bwMode="auto">
              <a:xfrm>
                <a:off x="2995996" y="2990604"/>
                <a:ext cx="3905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0" name="Line 80">
                <a:extLst>
                  <a:ext uri="{FF2B5EF4-FFF2-40B4-BE49-F238E27FC236}">
                    <a16:creationId xmlns:a16="http://schemas.microsoft.com/office/drawing/2014/main" id="{505B1243-3513-D475-E575-070A22CF6378}"/>
                  </a:ext>
                </a:extLst>
              </p:cNvPr>
              <p:cNvSpPr>
                <a:spLocks noChangeShapeType="1"/>
              </p:cNvSpPr>
              <p:nvPr/>
            </p:nvSpPr>
            <p:spPr bwMode="auto">
              <a:xfrm flipV="1">
                <a:off x="2995996" y="29429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1" name="Freeform 81">
                <a:extLst>
                  <a:ext uri="{FF2B5EF4-FFF2-40B4-BE49-F238E27FC236}">
                    <a16:creationId xmlns:a16="http://schemas.microsoft.com/office/drawing/2014/main" id="{73C37435-28B6-ED15-134B-49FC420312F4}"/>
                  </a:ext>
                </a:extLst>
              </p:cNvPr>
              <p:cNvSpPr>
                <a:spLocks/>
              </p:cNvSpPr>
              <p:nvPr/>
            </p:nvSpPr>
            <p:spPr bwMode="auto">
              <a:xfrm>
                <a:off x="3367471" y="2971554"/>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4" y="9"/>
                      <a:pt x="36" y="4"/>
                    </a:cubicBezTo>
                    <a:cubicBezTo>
                      <a:pt x="29" y="0"/>
                      <a:pt x="20" y="0"/>
                      <a:pt x="12" y="4"/>
                    </a:cubicBezTo>
                    <a:cubicBezTo>
                      <a:pt x="5" y="9"/>
                      <a:pt x="0" y="17"/>
                      <a:pt x="0" y="26"/>
                    </a:cubicBezTo>
                    <a:cubicBezTo>
                      <a:pt x="0" y="35"/>
                      <a:pt x="5" y="43"/>
                      <a:pt x="12" y="48"/>
                    </a:cubicBezTo>
                    <a:cubicBezTo>
                      <a:pt x="20" y="52"/>
                      <a:pt x="29" y="52"/>
                      <a:pt x="36" y="48"/>
                    </a:cubicBezTo>
                    <a:cubicBezTo>
                      <a:pt x="44"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4" name="Group 53">
              <a:extLst>
                <a:ext uri="{FF2B5EF4-FFF2-40B4-BE49-F238E27FC236}">
                  <a16:creationId xmlns:a16="http://schemas.microsoft.com/office/drawing/2014/main" id="{F1C1E00E-F194-F91E-C879-76E143E2E9A9}"/>
                </a:ext>
              </a:extLst>
            </p:cNvPr>
            <p:cNvGrpSpPr/>
            <p:nvPr/>
          </p:nvGrpSpPr>
          <p:grpSpPr>
            <a:xfrm>
              <a:off x="3515382" y="3037437"/>
              <a:ext cx="481013" cy="95250"/>
              <a:chOff x="3505584" y="3073154"/>
              <a:chExt cx="481013" cy="95250"/>
            </a:xfrm>
          </p:grpSpPr>
          <p:sp>
            <p:nvSpPr>
              <p:cNvPr id="352" name="Line 82">
                <a:extLst>
                  <a:ext uri="{FF2B5EF4-FFF2-40B4-BE49-F238E27FC236}">
                    <a16:creationId xmlns:a16="http://schemas.microsoft.com/office/drawing/2014/main" id="{6D19AB30-F70B-6D76-3420-AE3D104BAB5A}"/>
                  </a:ext>
                </a:extLst>
              </p:cNvPr>
              <p:cNvSpPr>
                <a:spLocks noChangeShapeType="1"/>
              </p:cNvSpPr>
              <p:nvPr/>
            </p:nvSpPr>
            <p:spPr bwMode="auto">
              <a:xfrm>
                <a:off x="3740534" y="3120779"/>
                <a:ext cx="2460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Line 83">
                <a:extLst>
                  <a:ext uri="{FF2B5EF4-FFF2-40B4-BE49-F238E27FC236}">
                    <a16:creationId xmlns:a16="http://schemas.microsoft.com/office/drawing/2014/main" id="{91257D00-CF5F-417B-BBD4-F2E294899BA0}"/>
                  </a:ext>
                </a:extLst>
              </p:cNvPr>
              <p:cNvSpPr>
                <a:spLocks noChangeShapeType="1"/>
              </p:cNvSpPr>
              <p:nvPr/>
            </p:nvSpPr>
            <p:spPr bwMode="auto">
              <a:xfrm flipV="1">
                <a:off x="3986596" y="30731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Line 84">
                <a:extLst>
                  <a:ext uri="{FF2B5EF4-FFF2-40B4-BE49-F238E27FC236}">
                    <a16:creationId xmlns:a16="http://schemas.microsoft.com/office/drawing/2014/main" id="{4C32B93F-40A4-5038-AE52-93ABF36D86B4}"/>
                  </a:ext>
                </a:extLst>
              </p:cNvPr>
              <p:cNvSpPr>
                <a:spLocks noChangeShapeType="1"/>
              </p:cNvSpPr>
              <p:nvPr/>
            </p:nvSpPr>
            <p:spPr bwMode="auto">
              <a:xfrm>
                <a:off x="3505584" y="3120779"/>
                <a:ext cx="2349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Line 85">
                <a:extLst>
                  <a:ext uri="{FF2B5EF4-FFF2-40B4-BE49-F238E27FC236}">
                    <a16:creationId xmlns:a16="http://schemas.microsoft.com/office/drawing/2014/main" id="{39AF1E5D-8E3F-BDD4-777B-2EC80C88D46C}"/>
                  </a:ext>
                </a:extLst>
              </p:cNvPr>
              <p:cNvSpPr>
                <a:spLocks noChangeShapeType="1"/>
              </p:cNvSpPr>
              <p:nvPr/>
            </p:nvSpPr>
            <p:spPr bwMode="auto">
              <a:xfrm flipV="1">
                <a:off x="3505584" y="30731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Freeform 86">
                <a:extLst>
                  <a:ext uri="{FF2B5EF4-FFF2-40B4-BE49-F238E27FC236}">
                    <a16:creationId xmlns:a16="http://schemas.microsoft.com/office/drawing/2014/main" id="{0AE51301-BF93-3ECD-6CCE-2B7C7876D471}"/>
                  </a:ext>
                </a:extLst>
              </p:cNvPr>
              <p:cNvSpPr>
                <a:spLocks/>
              </p:cNvSpPr>
              <p:nvPr/>
            </p:nvSpPr>
            <p:spPr bwMode="auto">
              <a:xfrm>
                <a:off x="3711959" y="3090617"/>
                <a:ext cx="55563" cy="60325"/>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5" name="Group 54">
              <a:extLst>
                <a:ext uri="{FF2B5EF4-FFF2-40B4-BE49-F238E27FC236}">
                  <a16:creationId xmlns:a16="http://schemas.microsoft.com/office/drawing/2014/main" id="{C6AD5548-0250-2A5C-C290-63173BD79982}"/>
                </a:ext>
              </a:extLst>
            </p:cNvPr>
            <p:cNvGrpSpPr/>
            <p:nvPr/>
          </p:nvGrpSpPr>
          <p:grpSpPr>
            <a:xfrm>
              <a:off x="3877332" y="3145391"/>
              <a:ext cx="779462" cy="95250"/>
              <a:chOff x="3867534" y="3203329"/>
              <a:chExt cx="779462" cy="95250"/>
            </a:xfrm>
          </p:grpSpPr>
          <p:sp>
            <p:nvSpPr>
              <p:cNvPr id="347" name="Line 87">
                <a:extLst>
                  <a:ext uri="{FF2B5EF4-FFF2-40B4-BE49-F238E27FC236}">
                    <a16:creationId xmlns:a16="http://schemas.microsoft.com/office/drawing/2014/main" id="{4A72761A-DE12-089E-FFD7-622386686814}"/>
                  </a:ext>
                </a:extLst>
              </p:cNvPr>
              <p:cNvSpPr>
                <a:spLocks noChangeShapeType="1"/>
              </p:cNvSpPr>
              <p:nvPr/>
            </p:nvSpPr>
            <p:spPr bwMode="auto">
              <a:xfrm>
                <a:off x="4259646" y="3250954"/>
                <a:ext cx="3873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Line 88">
                <a:extLst>
                  <a:ext uri="{FF2B5EF4-FFF2-40B4-BE49-F238E27FC236}">
                    <a16:creationId xmlns:a16="http://schemas.microsoft.com/office/drawing/2014/main" id="{9FEE8BAF-6B27-4074-2D70-7E428BF5B3C3}"/>
                  </a:ext>
                </a:extLst>
              </p:cNvPr>
              <p:cNvSpPr>
                <a:spLocks noChangeShapeType="1"/>
              </p:cNvSpPr>
              <p:nvPr/>
            </p:nvSpPr>
            <p:spPr bwMode="auto">
              <a:xfrm flipV="1">
                <a:off x="4646996" y="32033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Line 89">
                <a:extLst>
                  <a:ext uri="{FF2B5EF4-FFF2-40B4-BE49-F238E27FC236}">
                    <a16:creationId xmlns:a16="http://schemas.microsoft.com/office/drawing/2014/main" id="{78284D54-AE95-9742-834C-7AEA052BCFAD}"/>
                  </a:ext>
                </a:extLst>
              </p:cNvPr>
              <p:cNvSpPr>
                <a:spLocks noChangeShapeType="1"/>
              </p:cNvSpPr>
              <p:nvPr/>
            </p:nvSpPr>
            <p:spPr bwMode="auto">
              <a:xfrm>
                <a:off x="3867534" y="3250954"/>
                <a:ext cx="3921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Line 90">
                <a:extLst>
                  <a:ext uri="{FF2B5EF4-FFF2-40B4-BE49-F238E27FC236}">
                    <a16:creationId xmlns:a16="http://schemas.microsoft.com/office/drawing/2014/main" id="{2A7AE7DB-23C7-5D82-F157-978EA88AFD50}"/>
                  </a:ext>
                </a:extLst>
              </p:cNvPr>
              <p:cNvSpPr>
                <a:spLocks noChangeShapeType="1"/>
              </p:cNvSpPr>
              <p:nvPr/>
            </p:nvSpPr>
            <p:spPr bwMode="auto">
              <a:xfrm flipV="1">
                <a:off x="3867534" y="32033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Freeform 91">
                <a:extLst>
                  <a:ext uri="{FF2B5EF4-FFF2-40B4-BE49-F238E27FC236}">
                    <a16:creationId xmlns:a16="http://schemas.microsoft.com/office/drawing/2014/main" id="{DD30A5CE-A1E2-EE75-E3F2-E2198AA632E1}"/>
                  </a:ext>
                </a:extLst>
              </p:cNvPr>
              <p:cNvSpPr>
                <a:spLocks/>
              </p:cNvSpPr>
              <p:nvPr/>
            </p:nvSpPr>
            <p:spPr bwMode="auto">
              <a:xfrm>
                <a:off x="4242184" y="3231904"/>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4" y="9"/>
                      <a:pt x="36" y="4"/>
                    </a:cubicBezTo>
                    <a:cubicBezTo>
                      <a:pt x="29" y="0"/>
                      <a:pt x="20" y="0"/>
                      <a:pt x="12" y="4"/>
                    </a:cubicBezTo>
                    <a:cubicBezTo>
                      <a:pt x="5" y="9"/>
                      <a:pt x="0" y="17"/>
                      <a:pt x="0" y="26"/>
                    </a:cubicBezTo>
                    <a:cubicBezTo>
                      <a:pt x="0" y="35"/>
                      <a:pt x="5" y="43"/>
                      <a:pt x="12" y="48"/>
                    </a:cubicBezTo>
                    <a:cubicBezTo>
                      <a:pt x="20" y="52"/>
                      <a:pt x="29" y="52"/>
                      <a:pt x="36" y="48"/>
                    </a:cubicBezTo>
                    <a:cubicBezTo>
                      <a:pt x="44"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6" name="Group 55">
              <a:extLst>
                <a:ext uri="{FF2B5EF4-FFF2-40B4-BE49-F238E27FC236}">
                  <a16:creationId xmlns:a16="http://schemas.microsoft.com/office/drawing/2014/main" id="{F4FBE9CB-F9BE-D4D1-F2A7-DDC3C36CB875}"/>
                </a:ext>
              </a:extLst>
            </p:cNvPr>
            <p:cNvGrpSpPr/>
            <p:nvPr/>
          </p:nvGrpSpPr>
          <p:grpSpPr>
            <a:xfrm>
              <a:off x="3707469" y="3305725"/>
              <a:ext cx="641350" cy="95250"/>
              <a:chOff x="3697671" y="3333504"/>
              <a:chExt cx="641350" cy="95250"/>
            </a:xfrm>
          </p:grpSpPr>
          <p:sp>
            <p:nvSpPr>
              <p:cNvPr id="342" name="Line 92">
                <a:extLst>
                  <a:ext uri="{FF2B5EF4-FFF2-40B4-BE49-F238E27FC236}">
                    <a16:creationId xmlns:a16="http://schemas.microsoft.com/office/drawing/2014/main" id="{7F0EFD7F-0C52-2C61-C5E5-1CCD919A674F}"/>
                  </a:ext>
                </a:extLst>
              </p:cNvPr>
              <p:cNvSpPr>
                <a:spLocks noChangeShapeType="1"/>
              </p:cNvSpPr>
              <p:nvPr/>
            </p:nvSpPr>
            <p:spPr bwMode="auto">
              <a:xfrm>
                <a:off x="4018346" y="3381129"/>
                <a:ext cx="3206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Line 93">
                <a:extLst>
                  <a:ext uri="{FF2B5EF4-FFF2-40B4-BE49-F238E27FC236}">
                    <a16:creationId xmlns:a16="http://schemas.microsoft.com/office/drawing/2014/main" id="{A452D064-FE62-BEC2-20B7-DFE689681E16}"/>
                  </a:ext>
                </a:extLst>
              </p:cNvPr>
              <p:cNvSpPr>
                <a:spLocks noChangeShapeType="1"/>
              </p:cNvSpPr>
              <p:nvPr/>
            </p:nvSpPr>
            <p:spPr bwMode="auto">
              <a:xfrm flipV="1">
                <a:off x="4339021" y="33335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Line 94">
                <a:extLst>
                  <a:ext uri="{FF2B5EF4-FFF2-40B4-BE49-F238E27FC236}">
                    <a16:creationId xmlns:a16="http://schemas.microsoft.com/office/drawing/2014/main" id="{D44F0367-521D-20DC-75CF-D1B6B853882A}"/>
                  </a:ext>
                </a:extLst>
              </p:cNvPr>
              <p:cNvSpPr>
                <a:spLocks noChangeShapeType="1"/>
              </p:cNvSpPr>
              <p:nvPr/>
            </p:nvSpPr>
            <p:spPr bwMode="auto">
              <a:xfrm>
                <a:off x="3697671" y="3381129"/>
                <a:ext cx="3206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Line 95">
                <a:extLst>
                  <a:ext uri="{FF2B5EF4-FFF2-40B4-BE49-F238E27FC236}">
                    <a16:creationId xmlns:a16="http://schemas.microsoft.com/office/drawing/2014/main" id="{FA5864C7-914F-B92C-64FD-44FA8BE843C8}"/>
                  </a:ext>
                </a:extLst>
              </p:cNvPr>
              <p:cNvSpPr>
                <a:spLocks noChangeShapeType="1"/>
              </p:cNvSpPr>
              <p:nvPr/>
            </p:nvSpPr>
            <p:spPr bwMode="auto">
              <a:xfrm flipV="1">
                <a:off x="3697671" y="33335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Freeform 96">
                <a:extLst>
                  <a:ext uri="{FF2B5EF4-FFF2-40B4-BE49-F238E27FC236}">
                    <a16:creationId xmlns:a16="http://schemas.microsoft.com/office/drawing/2014/main" id="{BF943559-6293-E15F-60F5-724B3C339EFB}"/>
                  </a:ext>
                </a:extLst>
              </p:cNvPr>
              <p:cNvSpPr>
                <a:spLocks/>
              </p:cNvSpPr>
              <p:nvPr/>
            </p:nvSpPr>
            <p:spPr bwMode="auto">
              <a:xfrm>
                <a:off x="4000884" y="3362079"/>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4" y="9"/>
                      <a:pt x="36" y="4"/>
                    </a:cubicBezTo>
                    <a:cubicBezTo>
                      <a:pt x="29" y="0"/>
                      <a:pt x="20" y="0"/>
                      <a:pt x="12" y="4"/>
                    </a:cubicBezTo>
                    <a:cubicBezTo>
                      <a:pt x="5" y="9"/>
                      <a:pt x="0" y="17"/>
                      <a:pt x="0" y="26"/>
                    </a:cubicBezTo>
                    <a:cubicBezTo>
                      <a:pt x="0" y="35"/>
                      <a:pt x="5" y="43"/>
                      <a:pt x="12" y="48"/>
                    </a:cubicBezTo>
                    <a:cubicBezTo>
                      <a:pt x="20" y="52"/>
                      <a:pt x="29" y="52"/>
                      <a:pt x="36" y="48"/>
                    </a:cubicBezTo>
                    <a:cubicBezTo>
                      <a:pt x="44"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7" name="Group 56">
              <a:extLst>
                <a:ext uri="{FF2B5EF4-FFF2-40B4-BE49-F238E27FC236}">
                  <a16:creationId xmlns:a16="http://schemas.microsoft.com/office/drawing/2014/main" id="{396103BA-E4FB-2CA1-7147-3FFAA15C5CAA}"/>
                </a:ext>
              </a:extLst>
            </p:cNvPr>
            <p:cNvGrpSpPr/>
            <p:nvPr/>
          </p:nvGrpSpPr>
          <p:grpSpPr>
            <a:xfrm>
              <a:off x="3342344" y="3407324"/>
              <a:ext cx="444501" cy="95250"/>
              <a:chOff x="3332546" y="3463679"/>
              <a:chExt cx="444501" cy="95250"/>
            </a:xfrm>
          </p:grpSpPr>
          <p:sp>
            <p:nvSpPr>
              <p:cNvPr id="337" name="Line 97">
                <a:extLst>
                  <a:ext uri="{FF2B5EF4-FFF2-40B4-BE49-F238E27FC236}">
                    <a16:creationId xmlns:a16="http://schemas.microsoft.com/office/drawing/2014/main" id="{2585FF27-3E08-E09A-E0AD-C41948AF0F65}"/>
                  </a:ext>
                </a:extLst>
              </p:cNvPr>
              <p:cNvSpPr>
                <a:spLocks noChangeShapeType="1"/>
              </p:cNvSpPr>
              <p:nvPr/>
            </p:nvSpPr>
            <p:spPr bwMode="auto">
              <a:xfrm>
                <a:off x="3559559" y="3511304"/>
                <a:ext cx="2174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Line 98">
                <a:extLst>
                  <a:ext uri="{FF2B5EF4-FFF2-40B4-BE49-F238E27FC236}">
                    <a16:creationId xmlns:a16="http://schemas.microsoft.com/office/drawing/2014/main" id="{667DBE04-74DF-791C-60D3-1F4D11AB6B2E}"/>
                  </a:ext>
                </a:extLst>
              </p:cNvPr>
              <p:cNvSpPr>
                <a:spLocks noChangeShapeType="1"/>
              </p:cNvSpPr>
              <p:nvPr/>
            </p:nvSpPr>
            <p:spPr bwMode="auto">
              <a:xfrm flipV="1">
                <a:off x="3777046" y="34636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Line 99">
                <a:extLst>
                  <a:ext uri="{FF2B5EF4-FFF2-40B4-BE49-F238E27FC236}">
                    <a16:creationId xmlns:a16="http://schemas.microsoft.com/office/drawing/2014/main" id="{968670F9-0D37-8F63-4CC6-0BECEE22BA4F}"/>
                  </a:ext>
                </a:extLst>
              </p:cNvPr>
              <p:cNvSpPr>
                <a:spLocks noChangeShapeType="1"/>
              </p:cNvSpPr>
              <p:nvPr/>
            </p:nvSpPr>
            <p:spPr bwMode="auto">
              <a:xfrm>
                <a:off x="3332546" y="3511304"/>
                <a:ext cx="2270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Line 100">
                <a:extLst>
                  <a:ext uri="{FF2B5EF4-FFF2-40B4-BE49-F238E27FC236}">
                    <a16:creationId xmlns:a16="http://schemas.microsoft.com/office/drawing/2014/main" id="{7F44497F-9D98-C92F-D326-7ECA6BD6EF7C}"/>
                  </a:ext>
                </a:extLst>
              </p:cNvPr>
              <p:cNvSpPr>
                <a:spLocks noChangeShapeType="1"/>
              </p:cNvSpPr>
              <p:nvPr/>
            </p:nvSpPr>
            <p:spPr bwMode="auto">
              <a:xfrm flipV="1">
                <a:off x="3332546" y="34636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 name="Freeform 101">
                <a:extLst>
                  <a:ext uri="{FF2B5EF4-FFF2-40B4-BE49-F238E27FC236}">
                    <a16:creationId xmlns:a16="http://schemas.microsoft.com/office/drawing/2014/main" id="{FCE3B3D6-9878-1ABA-C521-C7BD2DD6DA3F}"/>
                  </a:ext>
                </a:extLst>
              </p:cNvPr>
              <p:cNvSpPr>
                <a:spLocks/>
              </p:cNvSpPr>
              <p:nvPr/>
            </p:nvSpPr>
            <p:spPr bwMode="auto">
              <a:xfrm>
                <a:off x="3532571" y="3482729"/>
                <a:ext cx="55563" cy="58738"/>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2" y="0"/>
                      <a:pt x="29" y="0"/>
                      <a:pt x="18" y="7"/>
                    </a:cubicBezTo>
                    <a:cubicBezTo>
                      <a:pt x="6" y="13"/>
                      <a:pt x="0" y="26"/>
                      <a:pt x="0" y="39"/>
                    </a:cubicBezTo>
                    <a:cubicBezTo>
                      <a:pt x="0" y="53"/>
                      <a:pt x="6" y="65"/>
                      <a:pt x="18" y="71"/>
                    </a:cubicBezTo>
                    <a:cubicBezTo>
                      <a:pt x="29" y="78"/>
                      <a:pt x="42" y="78"/>
                      <a:pt x="54" y="71"/>
                    </a:cubicBezTo>
                    <a:cubicBezTo>
                      <a:pt x="65" y="65"/>
                      <a:pt x="72" y="53"/>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oup 57">
              <a:extLst>
                <a:ext uri="{FF2B5EF4-FFF2-40B4-BE49-F238E27FC236}">
                  <a16:creationId xmlns:a16="http://schemas.microsoft.com/office/drawing/2014/main" id="{55D7EB8D-90EF-5E2D-7651-11455A6113B1}"/>
                </a:ext>
              </a:extLst>
            </p:cNvPr>
            <p:cNvGrpSpPr/>
            <p:nvPr/>
          </p:nvGrpSpPr>
          <p:grpSpPr>
            <a:xfrm>
              <a:off x="3443944" y="3572424"/>
              <a:ext cx="642938" cy="95250"/>
              <a:chOff x="3434146" y="3593854"/>
              <a:chExt cx="642938" cy="95250"/>
            </a:xfrm>
          </p:grpSpPr>
          <p:sp>
            <p:nvSpPr>
              <p:cNvPr id="332" name="Line 102">
                <a:extLst>
                  <a:ext uri="{FF2B5EF4-FFF2-40B4-BE49-F238E27FC236}">
                    <a16:creationId xmlns:a16="http://schemas.microsoft.com/office/drawing/2014/main" id="{6116EF27-D16C-9537-8CDE-6B0173FA8CCF}"/>
                  </a:ext>
                </a:extLst>
              </p:cNvPr>
              <p:cNvSpPr>
                <a:spLocks noChangeShapeType="1"/>
              </p:cNvSpPr>
              <p:nvPr/>
            </p:nvSpPr>
            <p:spPr bwMode="auto">
              <a:xfrm>
                <a:off x="3754821" y="3641479"/>
                <a:ext cx="3222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Line 103">
                <a:extLst>
                  <a:ext uri="{FF2B5EF4-FFF2-40B4-BE49-F238E27FC236}">
                    <a16:creationId xmlns:a16="http://schemas.microsoft.com/office/drawing/2014/main" id="{A1BE3EFE-AD50-6767-C612-5C08E29FD56B}"/>
                  </a:ext>
                </a:extLst>
              </p:cNvPr>
              <p:cNvSpPr>
                <a:spLocks noChangeShapeType="1"/>
              </p:cNvSpPr>
              <p:nvPr/>
            </p:nvSpPr>
            <p:spPr bwMode="auto">
              <a:xfrm flipV="1">
                <a:off x="4077084" y="35938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Line 104">
                <a:extLst>
                  <a:ext uri="{FF2B5EF4-FFF2-40B4-BE49-F238E27FC236}">
                    <a16:creationId xmlns:a16="http://schemas.microsoft.com/office/drawing/2014/main" id="{4C441FE5-A10A-0270-855F-FB8D1A6EA6ED}"/>
                  </a:ext>
                </a:extLst>
              </p:cNvPr>
              <p:cNvSpPr>
                <a:spLocks noChangeShapeType="1"/>
              </p:cNvSpPr>
              <p:nvPr/>
            </p:nvSpPr>
            <p:spPr bwMode="auto">
              <a:xfrm>
                <a:off x="3434146" y="3641479"/>
                <a:ext cx="3206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Line 105">
                <a:extLst>
                  <a:ext uri="{FF2B5EF4-FFF2-40B4-BE49-F238E27FC236}">
                    <a16:creationId xmlns:a16="http://schemas.microsoft.com/office/drawing/2014/main" id="{F9F8CFCD-B11C-D319-2833-75408CA00C32}"/>
                  </a:ext>
                </a:extLst>
              </p:cNvPr>
              <p:cNvSpPr>
                <a:spLocks noChangeShapeType="1"/>
              </p:cNvSpPr>
              <p:nvPr/>
            </p:nvSpPr>
            <p:spPr bwMode="auto">
              <a:xfrm flipV="1">
                <a:off x="3434146" y="35938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Freeform 106">
                <a:extLst>
                  <a:ext uri="{FF2B5EF4-FFF2-40B4-BE49-F238E27FC236}">
                    <a16:creationId xmlns:a16="http://schemas.microsoft.com/office/drawing/2014/main" id="{1B0319A3-964E-1CDC-7989-DAC57315F3FF}"/>
                  </a:ext>
                </a:extLst>
              </p:cNvPr>
              <p:cNvSpPr>
                <a:spLocks/>
              </p:cNvSpPr>
              <p:nvPr/>
            </p:nvSpPr>
            <p:spPr bwMode="auto">
              <a:xfrm>
                <a:off x="3737359" y="3622429"/>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8" y="0"/>
                      <a:pt x="19" y="0"/>
                      <a:pt x="12" y="4"/>
                    </a:cubicBezTo>
                    <a:cubicBezTo>
                      <a:pt x="4" y="9"/>
                      <a:pt x="0" y="17"/>
                      <a:pt x="0" y="26"/>
                    </a:cubicBezTo>
                    <a:cubicBezTo>
                      <a:pt x="0" y="35"/>
                      <a:pt x="4" y="43"/>
                      <a:pt x="12" y="48"/>
                    </a:cubicBezTo>
                    <a:cubicBezTo>
                      <a:pt x="19" y="52"/>
                      <a:pt x="28" y="52"/>
                      <a:pt x="36" y="48"/>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9" name="Group 58">
              <a:extLst>
                <a:ext uri="{FF2B5EF4-FFF2-40B4-BE49-F238E27FC236}">
                  <a16:creationId xmlns:a16="http://schemas.microsoft.com/office/drawing/2014/main" id="{99F19941-7AB5-F81C-BE7B-3C08882AC64E}"/>
                </a:ext>
              </a:extLst>
            </p:cNvPr>
            <p:cNvGrpSpPr/>
            <p:nvPr/>
          </p:nvGrpSpPr>
          <p:grpSpPr>
            <a:xfrm>
              <a:off x="3523319" y="3685933"/>
              <a:ext cx="436563" cy="93663"/>
              <a:chOff x="3513521" y="3725617"/>
              <a:chExt cx="436563" cy="93663"/>
            </a:xfrm>
          </p:grpSpPr>
          <p:sp>
            <p:nvSpPr>
              <p:cNvPr id="327" name="Line 107">
                <a:extLst>
                  <a:ext uri="{FF2B5EF4-FFF2-40B4-BE49-F238E27FC236}">
                    <a16:creationId xmlns:a16="http://schemas.microsoft.com/office/drawing/2014/main" id="{00344E54-2C8C-0976-6296-A2E62507D92F}"/>
                  </a:ext>
                </a:extLst>
              </p:cNvPr>
              <p:cNvSpPr>
                <a:spLocks noChangeShapeType="1"/>
              </p:cNvSpPr>
              <p:nvPr/>
            </p:nvSpPr>
            <p:spPr bwMode="auto">
              <a:xfrm>
                <a:off x="3724659" y="3771654"/>
                <a:ext cx="2254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Line 108">
                <a:extLst>
                  <a:ext uri="{FF2B5EF4-FFF2-40B4-BE49-F238E27FC236}">
                    <a16:creationId xmlns:a16="http://schemas.microsoft.com/office/drawing/2014/main" id="{5DF179F5-0D86-2C40-D9B1-5BD8435524B6}"/>
                  </a:ext>
                </a:extLst>
              </p:cNvPr>
              <p:cNvSpPr>
                <a:spLocks noChangeShapeType="1"/>
              </p:cNvSpPr>
              <p:nvPr/>
            </p:nvSpPr>
            <p:spPr bwMode="auto">
              <a:xfrm flipV="1">
                <a:off x="3950084" y="372561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Line 109">
                <a:extLst>
                  <a:ext uri="{FF2B5EF4-FFF2-40B4-BE49-F238E27FC236}">
                    <a16:creationId xmlns:a16="http://schemas.microsoft.com/office/drawing/2014/main" id="{F6994BF2-0B80-C5D0-7E36-27BDCD775AD0}"/>
                  </a:ext>
                </a:extLst>
              </p:cNvPr>
              <p:cNvSpPr>
                <a:spLocks noChangeShapeType="1"/>
              </p:cNvSpPr>
              <p:nvPr/>
            </p:nvSpPr>
            <p:spPr bwMode="auto">
              <a:xfrm>
                <a:off x="3513521" y="3771654"/>
                <a:ext cx="2111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Line 110">
                <a:extLst>
                  <a:ext uri="{FF2B5EF4-FFF2-40B4-BE49-F238E27FC236}">
                    <a16:creationId xmlns:a16="http://schemas.microsoft.com/office/drawing/2014/main" id="{BB536EB2-3D4C-E8A6-C6A4-0A0C2CF6FF3C}"/>
                  </a:ext>
                </a:extLst>
              </p:cNvPr>
              <p:cNvSpPr>
                <a:spLocks noChangeShapeType="1"/>
              </p:cNvSpPr>
              <p:nvPr/>
            </p:nvSpPr>
            <p:spPr bwMode="auto">
              <a:xfrm flipV="1">
                <a:off x="3513521" y="372561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Freeform 111">
                <a:extLst>
                  <a:ext uri="{FF2B5EF4-FFF2-40B4-BE49-F238E27FC236}">
                    <a16:creationId xmlns:a16="http://schemas.microsoft.com/office/drawing/2014/main" id="{F3EAFC27-A8D1-7A9E-8A6E-83C3ABDF4B20}"/>
                  </a:ext>
                </a:extLst>
              </p:cNvPr>
              <p:cNvSpPr>
                <a:spLocks/>
              </p:cNvSpPr>
              <p:nvPr/>
            </p:nvSpPr>
            <p:spPr bwMode="auto">
              <a:xfrm>
                <a:off x="3697671" y="3743079"/>
                <a:ext cx="53975" cy="58738"/>
              </a:xfrm>
              <a:custGeom>
                <a:avLst/>
                <a:gdLst>
                  <a:gd name="T0" fmla="*/ 72 w 72"/>
                  <a:gd name="T1" fmla="*/ 39 h 78"/>
                  <a:gd name="T2" fmla="*/ 54 w 72"/>
                  <a:gd name="T3" fmla="*/ 7 h 78"/>
                  <a:gd name="T4" fmla="*/ 18 w 72"/>
                  <a:gd name="T5" fmla="*/ 7 h 78"/>
                  <a:gd name="T6" fmla="*/ 0 w 72"/>
                  <a:gd name="T7" fmla="*/ 39 h 78"/>
                  <a:gd name="T8" fmla="*/ 18 w 72"/>
                  <a:gd name="T9" fmla="*/ 72 h 78"/>
                  <a:gd name="T10" fmla="*/ 54 w 72"/>
                  <a:gd name="T11" fmla="*/ 72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3"/>
                      <a:pt x="7" y="65"/>
                      <a:pt x="18" y="72"/>
                    </a:cubicBezTo>
                    <a:cubicBezTo>
                      <a:pt x="29" y="78"/>
                      <a:pt x="43" y="78"/>
                      <a:pt x="54" y="72"/>
                    </a:cubicBezTo>
                    <a:cubicBezTo>
                      <a:pt x="65" y="65"/>
                      <a:pt x="72" y="53"/>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B9174F2B-4B83-EBE3-D817-3F25EEF12D39}"/>
                </a:ext>
              </a:extLst>
            </p:cNvPr>
            <p:cNvGrpSpPr/>
            <p:nvPr/>
          </p:nvGrpSpPr>
          <p:grpSpPr>
            <a:xfrm>
              <a:off x="3255032" y="3839918"/>
              <a:ext cx="1128713" cy="93663"/>
              <a:chOff x="3245234" y="3855792"/>
              <a:chExt cx="1128713" cy="93663"/>
            </a:xfrm>
          </p:grpSpPr>
          <p:sp>
            <p:nvSpPr>
              <p:cNvPr id="322" name="Line 112">
                <a:extLst>
                  <a:ext uri="{FF2B5EF4-FFF2-40B4-BE49-F238E27FC236}">
                    <a16:creationId xmlns:a16="http://schemas.microsoft.com/office/drawing/2014/main" id="{C23EAB5A-6C59-B37F-858A-50B3466D2F06}"/>
                  </a:ext>
                </a:extLst>
              </p:cNvPr>
              <p:cNvSpPr>
                <a:spLocks noChangeShapeType="1"/>
              </p:cNvSpPr>
              <p:nvPr/>
            </p:nvSpPr>
            <p:spPr bwMode="auto">
              <a:xfrm>
                <a:off x="3826259" y="3901829"/>
                <a:ext cx="5476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Line 113">
                <a:extLst>
                  <a:ext uri="{FF2B5EF4-FFF2-40B4-BE49-F238E27FC236}">
                    <a16:creationId xmlns:a16="http://schemas.microsoft.com/office/drawing/2014/main" id="{4B005CF6-1F22-0AB0-CAAD-DC01E83DC5FB}"/>
                  </a:ext>
                </a:extLst>
              </p:cNvPr>
              <p:cNvSpPr>
                <a:spLocks noChangeShapeType="1"/>
              </p:cNvSpPr>
              <p:nvPr/>
            </p:nvSpPr>
            <p:spPr bwMode="auto">
              <a:xfrm flipV="1">
                <a:off x="4373946" y="385579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Line 114">
                <a:extLst>
                  <a:ext uri="{FF2B5EF4-FFF2-40B4-BE49-F238E27FC236}">
                    <a16:creationId xmlns:a16="http://schemas.microsoft.com/office/drawing/2014/main" id="{C8EE611D-CB53-ED9C-7BB2-6E124606324B}"/>
                  </a:ext>
                </a:extLst>
              </p:cNvPr>
              <p:cNvSpPr>
                <a:spLocks noChangeShapeType="1"/>
              </p:cNvSpPr>
              <p:nvPr/>
            </p:nvSpPr>
            <p:spPr bwMode="auto">
              <a:xfrm>
                <a:off x="3245234" y="3901829"/>
                <a:ext cx="5810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Line 115">
                <a:extLst>
                  <a:ext uri="{FF2B5EF4-FFF2-40B4-BE49-F238E27FC236}">
                    <a16:creationId xmlns:a16="http://schemas.microsoft.com/office/drawing/2014/main" id="{7CB987D9-BC61-3AAC-339B-BFFFD4524492}"/>
                  </a:ext>
                </a:extLst>
              </p:cNvPr>
              <p:cNvSpPr>
                <a:spLocks noChangeShapeType="1"/>
              </p:cNvSpPr>
              <p:nvPr/>
            </p:nvSpPr>
            <p:spPr bwMode="auto">
              <a:xfrm flipV="1">
                <a:off x="3245234" y="385579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Freeform 116">
                <a:extLst>
                  <a:ext uri="{FF2B5EF4-FFF2-40B4-BE49-F238E27FC236}">
                    <a16:creationId xmlns:a16="http://schemas.microsoft.com/office/drawing/2014/main" id="{CB80D156-DD62-6B58-85A7-773EB6A670BB}"/>
                  </a:ext>
                </a:extLst>
              </p:cNvPr>
              <p:cNvSpPr>
                <a:spLocks/>
              </p:cNvSpPr>
              <p:nvPr/>
            </p:nvSpPr>
            <p:spPr bwMode="auto">
              <a:xfrm>
                <a:off x="3808796" y="3882779"/>
                <a:ext cx="36513" cy="39688"/>
              </a:xfrm>
              <a:custGeom>
                <a:avLst/>
                <a:gdLst>
                  <a:gd name="T0" fmla="*/ 48 w 48"/>
                  <a:gd name="T1" fmla="*/ 26 h 52"/>
                  <a:gd name="T2" fmla="*/ 36 w 48"/>
                  <a:gd name="T3" fmla="*/ 5 h 52"/>
                  <a:gd name="T4" fmla="*/ 13 w 48"/>
                  <a:gd name="T5" fmla="*/ 5 h 52"/>
                  <a:gd name="T6" fmla="*/ 0 w 48"/>
                  <a:gd name="T7" fmla="*/ 26 h 52"/>
                  <a:gd name="T8" fmla="*/ 13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4" y="9"/>
                      <a:pt x="36" y="5"/>
                    </a:cubicBezTo>
                    <a:cubicBezTo>
                      <a:pt x="29" y="0"/>
                      <a:pt x="20" y="0"/>
                      <a:pt x="13" y="5"/>
                    </a:cubicBezTo>
                    <a:cubicBezTo>
                      <a:pt x="5" y="9"/>
                      <a:pt x="0" y="17"/>
                      <a:pt x="0" y="26"/>
                    </a:cubicBezTo>
                    <a:cubicBezTo>
                      <a:pt x="0" y="35"/>
                      <a:pt x="5" y="43"/>
                      <a:pt x="13" y="48"/>
                    </a:cubicBezTo>
                    <a:cubicBezTo>
                      <a:pt x="20" y="52"/>
                      <a:pt x="29" y="52"/>
                      <a:pt x="36" y="48"/>
                    </a:cubicBezTo>
                    <a:cubicBezTo>
                      <a:pt x="44"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32EB0A4C-B7B8-B25D-9D4B-E640EA6A13E1}"/>
                </a:ext>
              </a:extLst>
            </p:cNvPr>
            <p:cNvGrpSpPr/>
            <p:nvPr/>
          </p:nvGrpSpPr>
          <p:grpSpPr>
            <a:xfrm>
              <a:off x="3559832" y="3945489"/>
              <a:ext cx="381000" cy="93663"/>
              <a:chOff x="3550034" y="3985967"/>
              <a:chExt cx="381000" cy="93663"/>
            </a:xfrm>
          </p:grpSpPr>
          <p:sp>
            <p:nvSpPr>
              <p:cNvPr id="522" name="Line 117">
                <a:extLst>
                  <a:ext uri="{FF2B5EF4-FFF2-40B4-BE49-F238E27FC236}">
                    <a16:creationId xmlns:a16="http://schemas.microsoft.com/office/drawing/2014/main" id="{8A2D402D-D080-FA82-6AD6-DF20CFC8D91E}"/>
                  </a:ext>
                </a:extLst>
              </p:cNvPr>
              <p:cNvSpPr>
                <a:spLocks noChangeShapeType="1"/>
              </p:cNvSpPr>
              <p:nvPr/>
            </p:nvSpPr>
            <p:spPr bwMode="auto">
              <a:xfrm>
                <a:off x="3740534" y="4032004"/>
                <a:ext cx="19050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3" name="Line 118">
                <a:extLst>
                  <a:ext uri="{FF2B5EF4-FFF2-40B4-BE49-F238E27FC236}">
                    <a16:creationId xmlns:a16="http://schemas.microsoft.com/office/drawing/2014/main" id="{77362A32-E1CD-FCE3-0CC4-521F13D1145E}"/>
                  </a:ext>
                </a:extLst>
              </p:cNvPr>
              <p:cNvSpPr>
                <a:spLocks noChangeShapeType="1"/>
              </p:cNvSpPr>
              <p:nvPr/>
            </p:nvSpPr>
            <p:spPr bwMode="auto">
              <a:xfrm flipV="1">
                <a:off x="3931034" y="398596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4" name="Line 119">
                <a:extLst>
                  <a:ext uri="{FF2B5EF4-FFF2-40B4-BE49-F238E27FC236}">
                    <a16:creationId xmlns:a16="http://schemas.microsoft.com/office/drawing/2014/main" id="{8B0A18FA-F222-D6E0-C431-635655CBD3DA}"/>
                  </a:ext>
                </a:extLst>
              </p:cNvPr>
              <p:cNvSpPr>
                <a:spLocks noChangeShapeType="1"/>
              </p:cNvSpPr>
              <p:nvPr/>
            </p:nvSpPr>
            <p:spPr bwMode="auto">
              <a:xfrm>
                <a:off x="3550034" y="4032004"/>
                <a:ext cx="19050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Line 120">
                <a:extLst>
                  <a:ext uri="{FF2B5EF4-FFF2-40B4-BE49-F238E27FC236}">
                    <a16:creationId xmlns:a16="http://schemas.microsoft.com/office/drawing/2014/main" id="{04B34D4C-526B-AAC8-2DB2-10CC32C0156A}"/>
                  </a:ext>
                </a:extLst>
              </p:cNvPr>
              <p:cNvSpPr>
                <a:spLocks noChangeShapeType="1"/>
              </p:cNvSpPr>
              <p:nvPr/>
            </p:nvSpPr>
            <p:spPr bwMode="auto">
              <a:xfrm flipV="1">
                <a:off x="3550034" y="398596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Freeform 121">
                <a:extLst>
                  <a:ext uri="{FF2B5EF4-FFF2-40B4-BE49-F238E27FC236}">
                    <a16:creationId xmlns:a16="http://schemas.microsoft.com/office/drawing/2014/main" id="{55D9C097-2955-E266-4AFA-3663B5C125E6}"/>
                  </a:ext>
                </a:extLst>
              </p:cNvPr>
              <p:cNvSpPr>
                <a:spLocks/>
              </p:cNvSpPr>
              <p:nvPr/>
            </p:nvSpPr>
            <p:spPr bwMode="auto">
              <a:xfrm>
                <a:off x="3704021" y="3992317"/>
                <a:ext cx="73025" cy="79375"/>
              </a:xfrm>
              <a:custGeom>
                <a:avLst/>
                <a:gdLst>
                  <a:gd name="T0" fmla="*/ 96 w 96"/>
                  <a:gd name="T1" fmla="*/ 52 h 104"/>
                  <a:gd name="T2" fmla="*/ 72 w 96"/>
                  <a:gd name="T3" fmla="*/ 9 h 104"/>
                  <a:gd name="T4" fmla="*/ 24 w 96"/>
                  <a:gd name="T5" fmla="*/ 9 h 104"/>
                  <a:gd name="T6" fmla="*/ 0 w 96"/>
                  <a:gd name="T7" fmla="*/ 52 h 104"/>
                  <a:gd name="T8" fmla="*/ 24 w 96"/>
                  <a:gd name="T9" fmla="*/ 95 h 104"/>
                  <a:gd name="T10" fmla="*/ 72 w 96"/>
                  <a:gd name="T11" fmla="*/ 95 h 104"/>
                  <a:gd name="T12" fmla="*/ 96 w 96"/>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96" h="104">
                    <a:moveTo>
                      <a:pt x="96" y="52"/>
                    </a:moveTo>
                    <a:cubicBezTo>
                      <a:pt x="96" y="34"/>
                      <a:pt x="87" y="18"/>
                      <a:pt x="72" y="9"/>
                    </a:cubicBezTo>
                    <a:cubicBezTo>
                      <a:pt x="57" y="0"/>
                      <a:pt x="39" y="0"/>
                      <a:pt x="24" y="9"/>
                    </a:cubicBezTo>
                    <a:cubicBezTo>
                      <a:pt x="9" y="18"/>
                      <a:pt x="0" y="34"/>
                      <a:pt x="0" y="52"/>
                    </a:cubicBezTo>
                    <a:cubicBezTo>
                      <a:pt x="0" y="70"/>
                      <a:pt x="9" y="87"/>
                      <a:pt x="24" y="95"/>
                    </a:cubicBezTo>
                    <a:cubicBezTo>
                      <a:pt x="39" y="104"/>
                      <a:pt x="57" y="104"/>
                      <a:pt x="72" y="95"/>
                    </a:cubicBezTo>
                    <a:cubicBezTo>
                      <a:pt x="87" y="87"/>
                      <a:pt x="96" y="70"/>
                      <a:pt x="96"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6E841D77-D873-9300-B7B1-DF0A0C5A2C91}"/>
                </a:ext>
              </a:extLst>
            </p:cNvPr>
            <p:cNvGrpSpPr/>
            <p:nvPr/>
          </p:nvGrpSpPr>
          <p:grpSpPr>
            <a:xfrm>
              <a:off x="3461407" y="4112967"/>
              <a:ext cx="512763" cy="93663"/>
              <a:chOff x="3451609" y="4116142"/>
              <a:chExt cx="512763" cy="93663"/>
            </a:xfrm>
          </p:grpSpPr>
          <p:sp>
            <p:nvSpPr>
              <p:cNvPr id="517" name="Line 122">
                <a:extLst>
                  <a:ext uri="{FF2B5EF4-FFF2-40B4-BE49-F238E27FC236}">
                    <a16:creationId xmlns:a16="http://schemas.microsoft.com/office/drawing/2014/main" id="{88914890-F314-8A42-716C-EBEBB2F0C14C}"/>
                  </a:ext>
                </a:extLst>
              </p:cNvPr>
              <p:cNvSpPr>
                <a:spLocks noChangeShapeType="1"/>
              </p:cNvSpPr>
              <p:nvPr/>
            </p:nvSpPr>
            <p:spPr bwMode="auto">
              <a:xfrm>
                <a:off x="3708784" y="4162179"/>
                <a:ext cx="2555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8" name="Line 123">
                <a:extLst>
                  <a:ext uri="{FF2B5EF4-FFF2-40B4-BE49-F238E27FC236}">
                    <a16:creationId xmlns:a16="http://schemas.microsoft.com/office/drawing/2014/main" id="{0CD0D107-DA71-F4F6-E86C-127D57F5D26B}"/>
                  </a:ext>
                </a:extLst>
              </p:cNvPr>
              <p:cNvSpPr>
                <a:spLocks noChangeShapeType="1"/>
              </p:cNvSpPr>
              <p:nvPr/>
            </p:nvSpPr>
            <p:spPr bwMode="auto">
              <a:xfrm flipV="1">
                <a:off x="3964371" y="411614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9" name="Line 124">
                <a:extLst>
                  <a:ext uri="{FF2B5EF4-FFF2-40B4-BE49-F238E27FC236}">
                    <a16:creationId xmlns:a16="http://schemas.microsoft.com/office/drawing/2014/main" id="{F1555AD6-2FA1-6D35-7014-FCDF376C0B1F}"/>
                  </a:ext>
                </a:extLst>
              </p:cNvPr>
              <p:cNvSpPr>
                <a:spLocks noChangeShapeType="1"/>
              </p:cNvSpPr>
              <p:nvPr/>
            </p:nvSpPr>
            <p:spPr bwMode="auto">
              <a:xfrm>
                <a:off x="3451609" y="4162179"/>
                <a:ext cx="2571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0" name="Line 125">
                <a:extLst>
                  <a:ext uri="{FF2B5EF4-FFF2-40B4-BE49-F238E27FC236}">
                    <a16:creationId xmlns:a16="http://schemas.microsoft.com/office/drawing/2014/main" id="{9E50E529-CEAA-98D1-54C4-28F73657640E}"/>
                  </a:ext>
                </a:extLst>
              </p:cNvPr>
              <p:cNvSpPr>
                <a:spLocks noChangeShapeType="1"/>
              </p:cNvSpPr>
              <p:nvPr/>
            </p:nvSpPr>
            <p:spPr bwMode="auto">
              <a:xfrm flipV="1">
                <a:off x="3451609" y="411614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1" name="Freeform 126">
                <a:extLst>
                  <a:ext uri="{FF2B5EF4-FFF2-40B4-BE49-F238E27FC236}">
                    <a16:creationId xmlns:a16="http://schemas.microsoft.com/office/drawing/2014/main" id="{339A79C1-CD95-F54A-CEB0-75C677A7C35C}"/>
                  </a:ext>
                </a:extLst>
              </p:cNvPr>
              <p:cNvSpPr>
                <a:spLocks/>
              </p:cNvSpPr>
              <p:nvPr/>
            </p:nvSpPr>
            <p:spPr bwMode="auto">
              <a:xfrm>
                <a:off x="3681796" y="4133604"/>
                <a:ext cx="55563" cy="58738"/>
              </a:xfrm>
              <a:custGeom>
                <a:avLst/>
                <a:gdLst>
                  <a:gd name="T0" fmla="*/ 72 w 72"/>
                  <a:gd name="T1" fmla="*/ 39 h 78"/>
                  <a:gd name="T2" fmla="*/ 54 w 72"/>
                  <a:gd name="T3" fmla="*/ 7 h 78"/>
                  <a:gd name="T4" fmla="*/ 18 w 72"/>
                  <a:gd name="T5" fmla="*/ 7 h 78"/>
                  <a:gd name="T6" fmla="*/ 0 w 72"/>
                  <a:gd name="T7" fmla="*/ 39 h 78"/>
                  <a:gd name="T8" fmla="*/ 18 w 72"/>
                  <a:gd name="T9" fmla="*/ 72 h 78"/>
                  <a:gd name="T10" fmla="*/ 54 w 72"/>
                  <a:gd name="T11" fmla="*/ 72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4"/>
                      <a:pt x="54" y="7"/>
                    </a:cubicBezTo>
                    <a:cubicBezTo>
                      <a:pt x="43" y="0"/>
                      <a:pt x="29" y="0"/>
                      <a:pt x="18" y="7"/>
                    </a:cubicBezTo>
                    <a:cubicBezTo>
                      <a:pt x="7" y="14"/>
                      <a:pt x="0" y="26"/>
                      <a:pt x="0" y="39"/>
                    </a:cubicBezTo>
                    <a:cubicBezTo>
                      <a:pt x="0" y="53"/>
                      <a:pt x="7" y="65"/>
                      <a:pt x="18" y="72"/>
                    </a:cubicBezTo>
                    <a:cubicBezTo>
                      <a:pt x="29" y="78"/>
                      <a:pt x="43" y="78"/>
                      <a:pt x="54" y="72"/>
                    </a:cubicBezTo>
                    <a:cubicBezTo>
                      <a:pt x="65" y="65"/>
                      <a:pt x="72" y="53"/>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3" name="Group 62">
              <a:extLst>
                <a:ext uri="{FF2B5EF4-FFF2-40B4-BE49-F238E27FC236}">
                  <a16:creationId xmlns:a16="http://schemas.microsoft.com/office/drawing/2014/main" id="{B7245CC2-36B2-330E-2854-95F6E1C9F4D9}"/>
                </a:ext>
              </a:extLst>
            </p:cNvPr>
            <p:cNvGrpSpPr/>
            <p:nvPr/>
          </p:nvGrpSpPr>
          <p:grpSpPr>
            <a:xfrm>
              <a:off x="3609044" y="4214570"/>
              <a:ext cx="511176" cy="93663"/>
              <a:chOff x="3599246" y="4246317"/>
              <a:chExt cx="511176" cy="93663"/>
            </a:xfrm>
          </p:grpSpPr>
          <p:sp>
            <p:nvSpPr>
              <p:cNvPr id="512" name="Line 127">
                <a:extLst>
                  <a:ext uri="{FF2B5EF4-FFF2-40B4-BE49-F238E27FC236}">
                    <a16:creationId xmlns:a16="http://schemas.microsoft.com/office/drawing/2014/main" id="{E4216459-DD69-DF28-D7F2-F2BBDBA8E836}"/>
                  </a:ext>
                </a:extLst>
              </p:cNvPr>
              <p:cNvSpPr>
                <a:spLocks noChangeShapeType="1"/>
              </p:cNvSpPr>
              <p:nvPr/>
            </p:nvSpPr>
            <p:spPr bwMode="auto">
              <a:xfrm>
                <a:off x="3854834" y="4292354"/>
                <a:ext cx="2555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3" name="Line 128">
                <a:extLst>
                  <a:ext uri="{FF2B5EF4-FFF2-40B4-BE49-F238E27FC236}">
                    <a16:creationId xmlns:a16="http://schemas.microsoft.com/office/drawing/2014/main" id="{58D330AE-F429-D76A-BECE-C7C2CDB25055}"/>
                  </a:ext>
                </a:extLst>
              </p:cNvPr>
              <p:cNvSpPr>
                <a:spLocks noChangeShapeType="1"/>
              </p:cNvSpPr>
              <p:nvPr/>
            </p:nvSpPr>
            <p:spPr bwMode="auto">
              <a:xfrm flipV="1">
                <a:off x="4110421" y="424631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4" name="Line 129">
                <a:extLst>
                  <a:ext uri="{FF2B5EF4-FFF2-40B4-BE49-F238E27FC236}">
                    <a16:creationId xmlns:a16="http://schemas.microsoft.com/office/drawing/2014/main" id="{E9015A6C-3606-7DC5-75D3-0F92D7A46BF1}"/>
                  </a:ext>
                </a:extLst>
              </p:cNvPr>
              <p:cNvSpPr>
                <a:spLocks noChangeShapeType="1"/>
              </p:cNvSpPr>
              <p:nvPr/>
            </p:nvSpPr>
            <p:spPr bwMode="auto">
              <a:xfrm>
                <a:off x="3599246" y="4292354"/>
                <a:ext cx="2555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5" name="Line 130">
                <a:extLst>
                  <a:ext uri="{FF2B5EF4-FFF2-40B4-BE49-F238E27FC236}">
                    <a16:creationId xmlns:a16="http://schemas.microsoft.com/office/drawing/2014/main" id="{F8D64A41-2DF6-ABD8-46A6-A1A7BE214944}"/>
                  </a:ext>
                </a:extLst>
              </p:cNvPr>
              <p:cNvSpPr>
                <a:spLocks noChangeShapeType="1"/>
              </p:cNvSpPr>
              <p:nvPr/>
            </p:nvSpPr>
            <p:spPr bwMode="auto">
              <a:xfrm flipV="1">
                <a:off x="3599246" y="424631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6" name="Freeform 131">
                <a:extLst>
                  <a:ext uri="{FF2B5EF4-FFF2-40B4-BE49-F238E27FC236}">
                    <a16:creationId xmlns:a16="http://schemas.microsoft.com/office/drawing/2014/main" id="{40CC9400-351E-14F6-9869-F46924A6C804}"/>
                  </a:ext>
                </a:extLst>
              </p:cNvPr>
              <p:cNvSpPr>
                <a:spLocks/>
              </p:cNvSpPr>
              <p:nvPr/>
            </p:nvSpPr>
            <p:spPr bwMode="auto">
              <a:xfrm>
                <a:off x="3827846" y="4263779"/>
                <a:ext cx="53975" cy="58738"/>
              </a:xfrm>
              <a:custGeom>
                <a:avLst/>
                <a:gdLst>
                  <a:gd name="T0" fmla="*/ 72 w 72"/>
                  <a:gd name="T1" fmla="*/ 39 h 78"/>
                  <a:gd name="T2" fmla="*/ 54 w 72"/>
                  <a:gd name="T3" fmla="*/ 7 h 78"/>
                  <a:gd name="T4" fmla="*/ 18 w 72"/>
                  <a:gd name="T5" fmla="*/ 7 h 78"/>
                  <a:gd name="T6" fmla="*/ 0 w 72"/>
                  <a:gd name="T7" fmla="*/ 39 h 78"/>
                  <a:gd name="T8" fmla="*/ 18 w 72"/>
                  <a:gd name="T9" fmla="*/ 72 h 78"/>
                  <a:gd name="T10" fmla="*/ 54 w 72"/>
                  <a:gd name="T11" fmla="*/ 72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4"/>
                      <a:pt x="54" y="7"/>
                    </a:cubicBezTo>
                    <a:cubicBezTo>
                      <a:pt x="43" y="0"/>
                      <a:pt x="29" y="0"/>
                      <a:pt x="18" y="7"/>
                    </a:cubicBezTo>
                    <a:cubicBezTo>
                      <a:pt x="7" y="14"/>
                      <a:pt x="0" y="26"/>
                      <a:pt x="0" y="39"/>
                    </a:cubicBezTo>
                    <a:cubicBezTo>
                      <a:pt x="0" y="53"/>
                      <a:pt x="7" y="65"/>
                      <a:pt x="18" y="72"/>
                    </a:cubicBezTo>
                    <a:cubicBezTo>
                      <a:pt x="29" y="78"/>
                      <a:pt x="43" y="78"/>
                      <a:pt x="54" y="72"/>
                    </a:cubicBezTo>
                    <a:cubicBezTo>
                      <a:pt x="65" y="65"/>
                      <a:pt x="72" y="53"/>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910" name="Group 909">
            <a:extLst>
              <a:ext uri="{FF2B5EF4-FFF2-40B4-BE49-F238E27FC236}">
                <a16:creationId xmlns:a16="http://schemas.microsoft.com/office/drawing/2014/main" id="{A6BB62EC-462E-86BA-5501-BFD4F9083098}"/>
              </a:ext>
            </a:extLst>
          </p:cNvPr>
          <p:cNvGrpSpPr/>
          <p:nvPr/>
        </p:nvGrpSpPr>
        <p:grpSpPr>
          <a:xfrm>
            <a:off x="8806088" y="1153409"/>
            <a:ext cx="1835149" cy="4253445"/>
            <a:chOff x="6604566" y="1118149"/>
            <a:chExt cx="1376362" cy="3190084"/>
          </a:xfrm>
        </p:grpSpPr>
        <p:sp>
          <p:nvSpPr>
            <p:cNvPr id="911" name="Freeform 6">
              <a:extLst>
                <a:ext uri="{FF2B5EF4-FFF2-40B4-BE49-F238E27FC236}">
                  <a16:creationId xmlns:a16="http://schemas.microsoft.com/office/drawing/2014/main" id="{3DC9B58E-27CF-A5F6-031B-6358EF9EB9E4}"/>
                </a:ext>
              </a:extLst>
            </p:cNvPr>
            <p:cNvSpPr>
              <a:spLocks/>
            </p:cNvSpPr>
            <p:nvPr/>
          </p:nvSpPr>
          <p:spPr bwMode="auto">
            <a:xfrm>
              <a:off x="7226866" y="1169743"/>
              <a:ext cx="363538" cy="3090314"/>
            </a:xfrm>
            <a:custGeom>
              <a:avLst/>
              <a:gdLst>
                <a:gd name="T0" fmla="*/ 478 w 478"/>
                <a:gd name="T1" fmla="*/ 0 h 4102"/>
                <a:gd name="T2" fmla="*/ 478 w 478"/>
                <a:gd name="T3" fmla="*/ 186 h 4102"/>
                <a:gd name="T4" fmla="*/ 478 w 478"/>
                <a:gd name="T5" fmla="*/ 372 h 4102"/>
                <a:gd name="T6" fmla="*/ 478 w 478"/>
                <a:gd name="T7" fmla="*/ 559 h 4102"/>
                <a:gd name="T8" fmla="*/ 478 w 478"/>
                <a:gd name="T9" fmla="*/ 932 h 4102"/>
                <a:gd name="T10" fmla="*/ 478 w 478"/>
                <a:gd name="T11" fmla="*/ 1118 h 4102"/>
                <a:gd name="T12" fmla="*/ 478 w 478"/>
                <a:gd name="T13" fmla="*/ 1305 h 4102"/>
                <a:gd name="T14" fmla="*/ 478 w 478"/>
                <a:gd name="T15" fmla="*/ 1491 h 4102"/>
                <a:gd name="T16" fmla="*/ 478 w 478"/>
                <a:gd name="T17" fmla="*/ 1864 h 4102"/>
                <a:gd name="T18" fmla="*/ 478 w 478"/>
                <a:gd name="T19" fmla="*/ 2051 h 4102"/>
                <a:gd name="T20" fmla="*/ 478 w 478"/>
                <a:gd name="T21" fmla="*/ 2237 h 4102"/>
                <a:gd name="T22" fmla="*/ 478 w 478"/>
                <a:gd name="T23" fmla="*/ 2424 h 4102"/>
                <a:gd name="T24" fmla="*/ 478 w 478"/>
                <a:gd name="T25" fmla="*/ 2797 h 4102"/>
                <a:gd name="T26" fmla="*/ 478 w 478"/>
                <a:gd name="T27" fmla="*/ 2983 h 4102"/>
                <a:gd name="T28" fmla="*/ 478 w 478"/>
                <a:gd name="T29" fmla="*/ 3170 h 4102"/>
                <a:gd name="T30" fmla="*/ 478 w 478"/>
                <a:gd name="T31" fmla="*/ 3543 h 4102"/>
                <a:gd name="T32" fmla="*/ 478 w 478"/>
                <a:gd name="T33" fmla="*/ 3729 h 4102"/>
                <a:gd name="T34" fmla="*/ 478 w 478"/>
                <a:gd name="T35" fmla="*/ 3916 h 4102"/>
                <a:gd name="T36" fmla="*/ 478 w 478"/>
                <a:gd name="T37" fmla="*/ 4102 h 4102"/>
                <a:gd name="T38" fmla="*/ 0 w 478"/>
                <a:gd name="T39" fmla="*/ 4102 h 4102"/>
                <a:gd name="T40" fmla="*/ 0 w 478"/>
                <a:gd name="T41" fmla="*/ 3916 h 4102"/>
                <a:gd name="T42" fmla="*/ 0 w 478"/>
                <a:gd name="T43" fmla="*/ 3729 h 4102"/>
                <a:gd name="T44" fmla="*/ 0 w 478"/>
                <a:gd name="T45" fmla="*/ 3543 h 4102"/>
                <a:gd name="T46" fmla="*/ 0 w 478"/>
                <a:gd name="T47" fmla="*/ 3170 h 4102"/>
                <a:gd name="T48" fmla="*/ 0 w 478"/>
                <a:gd name="T49" fmla="*/ 2983 h 4102"/>
                <a:gd name="T50" fmla="*/ 0 w 478"/>
                <a:gd name="T51" fmla="*/ 2797 h 4102"/>
                <a:gd name="T52" fmla="*/ 0 w 478"/>
                <a:gd name="T53" fmla="*/ 2424 h 4102"/>
                <a:gd name="T54" fmla="*/ 0 w 478"/>
                <a:gd name="T55" fmla="*/ 2237 h 4102"/>
                <a:gd name="T56" fmla="*/ 0 w 478"/>
                <a:gd name="T57" fmla="*/ 2051 h 4102"/>
                <a:gd name="T58" fmla="*/ 0 w 478"/>
                <a:gd name="T59" fmla="*/ 1864 h 4102"/>
                <a:gd name="T60" fmla="*/ 0 w 478"/>
                <a:gd name="T61" fmla="*/ 1491 h 4102"/>
                <a:gd name="T62" fmla="*/ 0 w 478"/>
                <a:gd name="T63" fmla="*/ 1305 h 4102"/>
                <a:gd name="T64" fmla="*/ 0 w 478"/>
                <a:gd name="T65" fmla="*/ 1118 h 4102"/>
                <a:gd name="T66" fmla="*/ 0 w 478"/>
                <a:gd name="T67" fmla="*/ 932 h 4102"/>
                <a:gd name="T68" fmla="*/ 0 w 478"/>
                <a:gd name="T69" fmla="*/ 559 h 4102"/>
                <a:gd name="T70" fmla="*/ 0 w 478"/>
                <a:gd name="T71" fmla="*/ 372 h 4102"/>
                <a:gd name="T72" fmla="*/ 0 w 478"/>
                <a:gd name="T73" fmla="*/ 186 h 4102"/>
                <a:gd name="T74" fmla="*/ 0 w 478"/>
                <a:gd name="T75" fmla="*/ 0 h 4102"/>
                <a:gd name="T76" fmla="*/ 478 w 478"/>
                <a:gd name="T77" fmla="*/ 0 h 4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8" h="4102">
                  <a:moveTo>
                    <a:pt x="478" y="0"/>
                  </a:moveTo>
                  <a:lnTo>
                    <a:pt x="478" y="186"/>
                  </a:lnTo>
                  <a:lnTo>
                    <a:pt x="478" y="372"/>
                  </a:lnTo>
                  <a:lnTo>
                    <a:pt x="478" y="559"/>
                  </a:lnTo>
                  <a:lnTo>
                    <a:pt x="478" y="932"/>
                  </a:lnTo>
                  <a:lnTo>
                    <a:pt x="478" y="1118"/>
                  </a:lnTo>
                  <a:lnTo>
                    <a:pt x="478" y="1305"/>
                  </a:lnTo>
                  <a:lnTo>
                    <a:pt x="478" y="1491"/>
                  </a:lnTo>
                  <a:lnTo>
                    <a:pt x="478" y="1864"/>
                  </a:lnTo>
                  <a:lnTo>
                    <a:pt x="478" y="2051"/>
                  </a:lnTo>
                  <a:lnTo>
                    <a:pt x="478" y="2237"/>
                  </a:lnTo>
                  <a:lnTo>
                    <a:pt x="478" y="2424"/>
                  </a:lnTo>
                  <a:lnTo>
                    <a:pt x="478" y="2797"/>
                  </a:lnTo>
                  <a:lnTo>
                    <a:pt x="478" y="2983"/>
                  </a:lnTo>
                  <a:lnTo>
                    <a:pt x="478" y="3170"/>
                  </a:lnTo>
                  <a:lnTo>
                    <a:pt x="478" y="3543"/>
                  </a:lnTo>
                  <a:lnTo>
                    <a:pt x="478" y="3729"/>
                  </a:lnTo>
                  <a:lnTo>
                    <a:pt x="478" y="3916"/>
                  </a:lnTo>
                  <a:lnTo>
                    <a:pt x="478" y="4102"/>
                  </a:lnTo>
                  <a:lnTo>
                    <a:pt x="0" y="4102"/>
                  </a:lnTo>
                  <a:lnTo>
                    <a:pt x="0" y="3916"/>
                  </a:lnTo>
                  <a:lnTo>
                    <a:pt x="0" y="3729"/>
                  </a:lnTo>
                  <a:lnTo>
                    <a:pt x="0" y="3543"/>
                  </a:lnTo>
                  <a:lnTo>
                    <a:pt x="0" y="3170"/>
                  </a:lnTo>
                  <a:lnTo>
                    <a:pt x="0" y="2983"/>
                  </a:lnTo>
                  <a:lnTo>
                    <a:pt x="0" y="2797"/>
                  </a:lnTo>
                  <a:lnTo>
                    <a:pt x="0" y="2424"/>
                  </a:lnTo>
                  <a:lnTo>
                    <a:pt x="0" y="2237"/>
                  </a:lnTo>
                  <a:lnTo>
                    <a:pt x="0" y="2051"/>
                  </a:lnTo>
                  <a:lnTo>
                    <a:pt x="0" y="1864"/>
                  </a:lnTo>
                  <a:lnTo>
                    <a:pt x="0" y="1491"/>
                  </a:lnTo>
                  <a:lnTo>
                    <a:pt x="0" y="1305"/>
                  </a:lnTo>
                  <a:lnTo>
                    <a:pt x="0" y="1118"/>
                  </a:lnTo>
                  <a:lnTo>
                    <a:pt x="0" y="932"/>
                  </a:lnTo>
                  <a:lnTo>
                    <a:pt x="0" y="559"/>
                  </a:lnTo>
                  <a:lnTo>
                    <a:pt x="0" y="372"/>
                  </a:lnTo>
                  <a:lnTo>
                    <a:pt x="0" y="186"/>
                  </a:lnTo>
                  <a:lnTo>
                    <a:pt x="0" y="0"/>
                  </a:lnTo>
                  <a:lnTo>
                    <a:pt x="478" y="0"/>
                  </a:lnTo>
                  <a:close/>
                </a:path>
              </a:pathLst>
            </a:custGeom>
            <a:solidFill>
              <a:srgbClr val="B8CFE6">
                <a:alpha val="40000"/>
              </a:srgb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12" name="Group 911">
              <a:extLst>
                <a:ext uri="{FF2B5EF4-FFF2-40B4-BE49-F238E27FC236}">
                  <a16:creationId xmlns:a16="http://schemas.microsoft.com/office/drawing/2014/main" id="{42ED51BD-3BEE-638B-E284-C7CD7FCF89DA}"/>
                </a:ext>
              </a:extLst>
            </p:cNvPr>
            <p:cNvGrpSpPr/>
            <p:nvPr/>
          </p:nvGrpSpPr>
          <p:grpSpPr>
            <a:xfrm>
              <a:off x="7226866" y="1118149"/>
              <a:ext cx="360363" cy="93663"/>
              <a:chOff x="7220334" y="1130054"/>
              <a:chExt cx="360363" cy="93663"/>
            </a:xfrm>
          </p:grpSpPr>
          <p:sp>
            <p:nvSpPr>
              <p:cNvPr id="1057" name="Line 132">
                <a:extLst>
                  <a:ext uri="{FF2B5EF4-FFF2-40B4-BE49-F238E27FC236}">
                    <a16:creationId xmlns:a16="http://schemas.microsoft.com/office/drawing/2014/main" id="{AE334855-B6CE-9DA4-C408-67B884BD8FBD}"/>
                  </a:ext>
                </a:extLst>
              </p:cNvPr>
              <p:cNvSpPr>
                <a:spLocks noChangeShapeType="1"/>
              </p:cNvSpPr>
              <p:nvPr/>
            </p:nvSpPr>
            <p:spPr bwMode="auto">
              <a:xfrm>
                <a:off x="7394959" y="1177679"/>
                <a:ext cx="1857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8" name="Line 133">
                <a:extLst>
                  <a:ext uri="{FF2B5EF4-FFF2-40B4-BE49-F238E27FC236}">
                    <a16:creationId xmlns:a16="http://schemas.microsoft.com/office/drawing/2014/main" id="{B14C8439-C653-659D-302A-6FD59D6F2D0C}"/>
                  </a:ext>
                </a:extLst>
              </p:cNvPr>
              <p:cNvSpPr>
                <a:spLocks noChangeShapeType="1"/>
              </p:cNvSpPr>
              <p:nvPr/>
            </p:nvSpPr>
            <p:spPr bwMode="auto">
              <a:xfrm flipV="1">
                <a:off x="7580696" y="1130054"/>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9" name="Line 134">
                <a:extLst>
                  <a:ext uri="{FF2B5EF4-FFF2-40B4-BE49-F238E27FC236}">
                    <a16:creationId xmlns:a16="http://schemas.microsoft.com/office/drawing/2014/main" id="{88B97688-988E-2595-1401-4F521F15AB7C}"/>
                  </a:ext>
                </a:extLst>
              </p:cNvPr>
              <p:cNvSpPr>
                <a:spLocks noChangeShapeType="1"/>
              </p:cNvSpPr>
              <p:nvPr/>
            </p:nvSpPr>
            <p:spPr bwMode="auto">
              <a:xfrm>
                <a:off x="7220334" y="1177679"/>
                <a:ext cx="1746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0" name="Line 135">
                <a:extLst>
                  <a:ext uri="{FF2B5EF4-FFF2-40B4-BE49-F238E27FC236}">
                    <a16:creationId xmlns:a16="http://schemas.microsoft.com/office/drawing/2014/main" id="{01367AD5-99DC-8D9A-8C78-B6FDBD696BBF}"/>
                  </a:ext>
                </a:extLst>
              </p:cNvPr>
              <p:cNvSpPr>
                <a:spLocks noChangeShapeType="1"/>
              </p:cNvSpPr>
              <p:nvPr/>
            </p:nvSpPr>
            <p:spPr bwMode="auto">
              <a:xfrm flipV="1">
                <a:off x="7220334" y="1130054"/>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1" name="Freeform 136">
                <a:extLst>
                  <a:ext uri="{FF2B5EF4-FFF2-40B4-BE49-F238E27FC236}">
                    <a16:creationId xmlns:a16="http://schemas.microsoft.com/office/drawing/2014/main" id="{2412349D-F668-18CB-0DE3-657AB606CEC4}"/>
                  </a:ext>
                </a:extLst>
              </p:cNvPr>
              <p:cNvSpPr>
                <a:spLocks/>
              </p:cNvSpPr>
              <p:nvPr/>
            </p:nvSpPr>
            <p:spPr bwMode="auto">
              <a:xfrm>
                <a:off x="7358446" y="1137992"/>
                <a:ext cx="73025" cy="79375"/>
              </a:xfrm>
              <a:custGeom>
                <a:avLst/>
                <a:gdLst>
                  <a:gd name="T0" fmla="*/ 96 w 96"/>
                  <a:gd name="T1" fmla="*/ 52 h 104"/>
                  <a:gd name="T2" fmla="*/ 72 w 96"/>
                  <a:gd name="T3" fmla="*/ 9 h 104"/>
                  <a:gd name="T4" fmla="*/ 24 w 96"/>
                  <a:gd name="T5" fmla="*/ 9 h 104"/>
                  <a:gd name="T6" fmla="*/ 0 w 96"/>
                  <a:gd name="T7" fmla="*/ 52 h 104"/>
                  <a:gd name="T8" fmla="*/ 24 w 96"/>
                  <a:gd name="T9" fmla="*/ 95 h 104"/>
                  <a:gd name="T10" fmla="*/ 72 w 96"/>
                  <a:gd name="T11" fmla="*/ 95 h 104"/>
                  <a:gd name="T12" fmla="*/ 96 w 96"/>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96" h="104">
                    <a:moveTo>
                      <a:pt x="96" y="52"/>
                    </a:moveTo>
                    <a:cubicBezTo>
                      <a:pt x="96" y="34"/>
                      <a:pt x="87" y="18"/>
                      <a:pt x="72" y="9"/>
                    </a:cubicBezTo>
                    <a:cubicBezTo>
                      <a:pt x="57" y="0"/>
                      <a:pt x="39" y="0"/>
                      <a:pt x="24" y="9"/>
                    </a:cubicBezTo>
                    <a:cubicBezTo>
                      <a:pt x="9" y="18"/>
                      <a:pt x="0" y="34"/>
                      <a:pt x="0" y="52"/>
                    </a:cubicBezTo>
                    <a:cubicBezTo>
                      <a:pt x="0" y="70"/>
                      <a:pt x="9" y="86"/>
                      <a:pt x="24" y="95"/>
                    </a:cubicBezTo>
                    <a:cubicBezTo>
                      <a:pt x="39" y="104"/>
                      <a:pt x="57" y="104"/>
                      <a:pt x="72" y="95"/>
                    </a:cubicBezTo>
                    <a:cubicBezTo>
                      <a:pt x="87" y="86"/>
                      <a:pt x="96" y="70"/>
                      <a:pt x="96"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3" name="Group 912">
              <a:extLst>
                <a:ext uri="{FF2B5EF4-FFF2-40B4-BE49-F238E27FC236}">
                  <a16:creationId xmlns:a16="http://schemas.microsoft.com/office/drawing/2014/main" id="{BBF57EA6-4DE7-82EC-E103-E53A313DBA18}"/>
                </a:ext>
              </a:extLst>
            </p:cNvPr>
            <p:cNvGrpSpPr/>
            <p:nvPr/>
          </p:nvGrpSpPr>
          <p:grpSpPr>
            <a:xfrm>
              <a:off x="7133203" y="1276102"/>
              <a:ext cx="409575" cy="95250"/>
              <a:chOff x="7126671" y="1258642"/>
              <a:chExt cx="409575" cy="95250"/>
            </a:xfrm>
          </p:grpSpPr>
          <p:sp>
            <p:nvSpPr>
              <p:cNvPr id="1052" name="Line 137">
                <a:extLst>
                  <a:ext uri="{FF2B5EF4-FFF2-40B4-BE49-F238E27FC236}">
                    <a16:creationId xmlns:a16="http://schemas.microsoft.com/office/drawing/2014/main" id="{9C3D0457-DFAE-6CBA-D6C0-6A2FE5E17210}"/>
                  </a:ext>
                </a:extLst>
              </p:cNvPr>
              <p:cNvSpPr>
                <a:spLocks noChangeShapeType="1"/>
              </p:cNvSpPr>
              <p:nvPr/>
            </p:nvSpPr>
            <p:spPr bwMode="auto">
              <a:xfrm>
                <a:off x="7326696" y="1306267"/>
                <a:ext cx="2095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3" name="Line 138">
                <a:extLst>
                  <a:ext uri="{FF2B5EF4-FFF2-40B4-BE49-F238E27FC236}">
                    <a16:creationId xmlns:a16="http://schemas.microsoft.com/office/drawing/2014/main" id="{A5631AA8-1ED4-5D55-A98D-3D6C007CB07D}"/>
                  </a:ext>
                </a:extLst>
              </p:cNvPr>
              <p:cNvSpPr>
                <a:spLocks noChangeShapeType="1"/>
              </p:cNvSpPr>
              <p:nvPr/>
            </p:nvSpPr>
            <p:spPr bwMode="auto">
              <a:xfrm flipV="1">
                <a:off x="7536246" y="125864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4" name="Line 139">
                <a:extLst>
                  <a:ext uri="{FF2B5EF4-FFF2-40B4-BE49-F238E27FC236}">
                    <a16:creationId xmlns:a16="http://schemas.microsoft.com/office/drawing/2014/main" id="{D25D10CE-2C8C-9133-EB7B-20B72E56ECCD}"/>
                  </a:ext>
                </a:extLst>
              </p:cNvPr>
              <p:cNvSpPr>
                <a:spLocks noChangeShapeType="1"/>
              </p:cNvSpPr>
              <p:nvPr/>
            </p:nvSpPr>
            <p:spPr bwMode="auto">
              <a:xfrm>
                <a:off x="7126671" y="1306267"/>
                <a:ext cx="2000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5" name="Line 140">
                <a:extLst>
                  <a:ext uri="{FF2B5EF4-FFF2-40B4-BE49-F238E27FC236}">
                    <a16:creationId xmlns:a16="http://schemas.microsoft.com/office/drawing/2014/main" id="{FD63459F-1D31-C0D2-4873-CBDD92334214}"/>
                  </a:ext>
                </a:extLst>
              </p:cNvPr>
              <p:cNvSpPr>
                <a:spLocks noChangeShapeType="1"/>
              </p:cNvSpPr>
              <p:nvPr/>
            </p:nvSpPr>
            <p:spPr bwMode="auto">
              <a:xfrm flipV="1">
                <a:off x="7126671" y="125864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6" name="Freeform 141">
                <a:extLst>
                  <a:ext uri="{FF2B5EF4-FFF2-40B4-BE49-F238E27FC236}">
                    <a16:creationId xmlns:a16="http://schemas.microsoft.com/office/drawing/2014/main" id="{3FC81F68-8CE4-2E81-B4F4-FBF37A76F852}"/>
                  </a:ext>
                </a:extLst>
              </p:cNvPr>
              <p:cNvSpPr>
                <a:spLocks/>
              </p:cNvSpPr>
              <p:nvPr/>
            </p:nvSpPr>
            <p:spPr bwMode="auto">
              <a:xfrm>
                <a:off x="7299709" y="1277692"/>
                <a:ext cx="55563" cy="58738"/>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4"/>
                      <a:pt x="18" y="71"/>
                    </a:cubicBezTo>
                    <a:cubicBezTo>
                      <a:pt x="29" y="78"/>
                      <a:pt x="43" y="78"/>
                      <a:pt x="54" y="71"/>
                    </a:cubicBezTo>
                    <a:cubicBezTo>
                      <a:pt x="65" y="64"/>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4" name="Group 913">
              <a:extLst>
                <a:ext uri="{FF2B5EF4-FFF2-40B4-BE49-F238E27FC236}">
                  <a16:creationId xmlns:a16="http://schemas.microsoft.com/office/drawing/2014/main" id="{5D87E613-882B-C581-295A-7D4CE7A8435D}"/>
                </a:ext>
              </a:extLst>
            </p:cNvPr>
            <p:cNvGrpSpPr/>
            <p:nvPr/>
          </p:nvGrpSpPr>
          <p:grpSpPr>
            <a:xfrm>
              <a:off x="7117328" y="1384848"/>
              <a:ext cx="723901" cy="95250"/>
              <a:chOff x="7110796" y="1388817"/>
              <a:chExt cx="723901" cy="95250"/>
            </a:xfrm>
          </p:grpSpPr>
          <p:sp>
            <p:nvSpPr>
              <p:cNvPr id="1047" name="Line 142">
                <a:extLst>
                  <a:ext uri="{FF2B5EF4-FFF2-40B4-BE49-F238E27FC236}">
                    <a16:creationId xmlns:a16="http://schemas.microsoft.com/office/drawing/2014/main" id="{BFF186C1-4415-0903-28D3-431EE3BB2269}"/>
                  </a:ext>
                </a:extLst>
              </p:cNvPr>
              <p:cNvSpPr>
                <a:spLocks noChangeShapeType="1"/>
              </p:cNvSpPr>
              <p:nvPr/>
            </p:nvSpPr>
            <p:spPr bwMode="auto">
              <a:xfrm>
                <a:off x="7471159" y="1434854"/>
                <a:ext cx="3635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8" name="Line 143">
                <a:extLst>
                  <a:ext uri="{FF2B5EF4-FFF2-40B4-BE49-F238E27FC236}">
                    <a16:creationId xmlns:a16="http://schemas.microsoft.com/office/drawing/2014/main" id="{48805CEC-3C42-F602-7E12-A2193DD80E3C}"/>
                  </a:ext>
                </a:extLst>
              </p:cNvPr>
              <p:cNvSpPr>
                <a:spLocks noChangeShapeType="1"/>
              </p:cNvSpPr>
              <p:nvPr/>
            </p:nvSpPr>
            <p:spPr bwMode="auto">
              <a:xfrm flipV="1">
                <a:off x="7834696" y="13888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9" name="Line 144">
                <a:extLst>
                  <a:ext uri="{FF2B5EF4-FFF2-40B4-BE49-F238E27FC236}">
                    <a16:creationId xmlns:a16="http://schemas.microsoft.com/office/drawing/2014/main" id="{8C0380C9-C5BF-C97C-04E7-6B17EFCFB4D0}"/>
                  </a:ext>
                </a:extLst>
              </p:cNvPr>
              <p:cNvSpPr>
                <a:spLocks noChangeShapeType="1"/>
              </p:cNvSpPr>
              <p:nvPr/>
            </p:nvSpPr>
            <p:spPr bwMode="auto">
              <a:xfrm>
                <a:off x="7110796" y="1434854"/>
                <a:ext cx="3603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0" name="Line 145">
                <a:extLst>
                  <a:ext uri="{FF2B5EF4-FFF2-40B4-BE49-F238E27FC236}">
                    <a16:creationId xmlns:a16="http://schemas.microsoft.com/office/drawing/2014/main" id="{96605683-980D-BFB8-7011-282E0E7729EC}"/>
                  </a:ext>
                </a:extLst>
              </p:cNvPr>
              <p:cNvSpPr>
                <a:spLocks noChangeShapeType="1"/>
              </p:cNvSpPr>
              <p:nvPr/>
            </p:nvSpPr>
            <p:spPr bwMode="auto">
              <a:xfrm flipV="1">
                <a:off x="7110796" y="13888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1" name="Freeform 146">
                <a:extLst>
                  <a:ext uri="{FF2B5EF4-FFF2-40B4-BE49-F238E27FC236}">
                    <a16:creationId xmlns:a16="http://schemas.microsoft.com/office/drawing/2014/main" id="{56F992EB-B827-27FF-EA3B-559A88EE4CEF}"/>
                  </a:ext>
                </a:extLst>
              </p:cNvPr>
              <p:cNvSpPr>
                <a:spLocks/>
              </p:cNvSpPr>
              <p:nvPr/>
            </p:nvSpPr>
            <p:spPr bwMode="auto">
              <a:xfrm>
                <a:off x="7452109" y="1415804"/>
                <a:ext cx="36513" cy="39688"/>
              </a:xfrm>
              <a:custGeom>
                <a:avLst/>
                <a:gdLst>
                  <a:gd name="T0" fmla="*/ 48 w 48"/>
                  <a:gd name="T1" fmla="*/ 26 h 52"/>
                  <a:gd name="T2" fmla="*/ 36 w 48"/>
                  <a:gd name="T3" fmla="*/ 5 h 52"/>
                  <a:gd name="T4" fmla="*/ 12 w 48"/>
                  <a:gd name="T5" fmla="*/ 5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5"/>
                    </a:cubicBezTo>
                    <a:cubicBezTo>
                      <a:pt x="28" y="0"/>
                      <a:pt x="19" y="0"/>
                      <a:pt x="12" y="5"/>
                    </a:cubicBezTo>
                    <a:cubicBezTo>
                      <a:pt x="4" y="9"/>
                      <a:pt x="0" y="17"/>
                      <a:pt x="0" y="26"/>
                    </a:cubicBezTo>
                    <a:cubicBezTo>
                      <a:pt x="0" y="35"/>
                      <a:pt x="4" y="44"/>
                      <a:pt x="12" y="48"/>
                    </a:cubicBezTo>
                    <a:cubicBezTo>
                      <a:pt x="19" y="52"/>
                      <a:pt x="28" y="52"/>
                      <a:pt x="36" y="48"/>
                    </a:cubicBezTo>
                    <a:cubicBezTo>
                      <a:pt x="43" y="44"/>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5" name="Group 914">
              <a:extLst>
                <a:ext uri="{FF2B5EF4-FFF2-40B4-BE49-F238E27FC236}">
                  <a16:creationId xmlns:a16="http://schemas.microsoft.com/office/drawing/2014/main" id="{FD71A851-30F4-3A57-EDDD-A70E20BEE086}"/>
                </a:ext>
              </a:extLst>
            </p:cNvPr>
            <p:cNvGrpSpPr/>
            <p:nvPr/>
          </p:nvGrpSpPr>
          <p:grpSpPr>
            <a:xfrm>
              <a:off x="7171303" y="1547563"/>
              <a:ext cx="501651" cy="95250"/>
              <a:chOff x="7164771" y="1517404"/>
              <a:chExt cx="501651" cy="95250"/>
            </a:xfrm>
          </p:grpSpPr>
          <p:sp>
            <p:nvSpPr>
              <p:cNvPr id="1042" name="Line 147">
                <a:extLst>
                  <a:ext uri="{FF2B5EF4-FFF2-40B4-BE49-F238E27FC236}">
                    <a16:creationId xmlns:a16="http://schemas.microsoft.com/office/drawing/2014/main" id="{45C676E2-42E2-5C96-3A41-7FFD6B1E661D}"/>
                  </a:ext>
                </a:extLst>
              </p:cNvPr>
              <p:cNvSpPr>
                <a:spLocks noChangeShapeType="1"/>
              </p:cNvSpPr>
              <p:nvPr/>
            </p:nvSpPr>
            <p:spPr bwMode="auto">
              <a:xfrm>
                <a:off x="7420359" y="1565029"/>
                <a:ext cx="2460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3" name="Line 148">
                <a:extLst>
                  <a:ext uri="{FF2B5EF4-FFF2-40B4-BE49-F238E27FC236}">
                    <a16:creationId xmlns:a16="http://schemas.microsoft.com/office/drawing/2014/main" id="{EDD82E28-A1D3-A7C7-D048-6BE2837118CB}"/>
                  </a:ext>
                </a:extLst>
              </p:cNvPr>
              <p:cNvSpPr>
                <a:spLocks noChangeShapeType="1"/>
              </p:cNvSpPr>
              <p:nvPr/>
            </p:nvSpPr>
            <p:spPr bwMode="auto">
              <a:xfrm flipV="1">
                <a:off x="7666421" y="15174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4" name="Line 149">
                <a:extLst>
                  <a:ext uri="{FF2B5EF4-FFF2-40B4-BE49-F238E27FC236}">
                    <a16:creationId xmlns:a16="http://schemas.microsoft.com/office/drawing/2014/main" id="{F593D79D-7AFE-87A5-4A37-45549ABBE17E}"/>
                  </a:ext>
                </a:extLst>
              </p:cNvPr>
              <p:cNvSpPr>
                <a:spLocks noChangeShapeType="1"/>
              </p:cNvSpPr>
              <p:nvPr/>
            </p:nvSpPr>
            <p:spPr bwMode="auto">
              <a:xfrm>
                <a:off x="7164771" y="1565029"/>
                <a:ext cx="2555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5" name="Line 150">
                <a:extLst>
                  <a:ext uri="{FF2B5EF4-FFF2-40B4-BE49-F238E27FC236}">
                    <a16:creationId xmlns:a16="http://schemas.microsoft.com/office/drawing/2014/main" id="{6BD7C38B-20B8-24CB-3952-0E0DC0996CBC}"/>
                  </a:ext>
                </a:extLst>
              </p:cNvPr>
              <p:cNvSpPr>
                <a:spLocks noChangeShapeType="1"/>
              </p:cNvSpPr>
              <p:nvPr/>
            </p:nvSpPr>
            <p:spPr bwMode="auto">
              <a:xfrm flipV="1">
                <a:off x="7164771" y="15174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6" name="Freeform 151">
                <a:extLst>
                  <a:ext uri="{FF2B5EF4-FFF2-40B4-BE49-F238E27FC236}">
                    <a16:creationId xmlns:a16="http://schemas.microsoft.com/office/drawing/2014/main" id="{758EC29E-B627-F5C5-E890-4F56CD58F144}"/>
                  </a:ext>
                </a:extLst>
              </p:cNvPr>
              <p:cNvSpPr>
                <a:spLocks/>
              </p:cNvSpPr>
              <p:nvPr/>
            </p:nvSpPr>
            <p:spPr bwMode="auto">
              <a:xfrm>
                <a:off x="7393371" y="1534867"/>
                <a:ext cx="55563" cy="60325"/>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6" name="Group 915">
              <a:extLst>
                <a:ext uri="{FF2B5EF4-FFF2-40B4-BE49-F238E27FC236}">
                  <a16:creationId xmlns:a16="http://schemas.microsoft.com/office/drawing/2014/main" id="{24EC6ABF-3321-083B-10EB-716DF19D09B4}"/>
                </a:ext>
              </a:extLst>
            </p:cNvPr>
            <p:cNvGrpSpPr/>
            <p:nvPr/>
          </p:nvGrpSpPr>
          <p:grpSpPr>
            <a:xfrm>
              <a:off x="7071291" y="1648372"/>
              <a:ext cx="509587" cy="95250"/>
              <a:chOff x="7064759" y="1645992"/>
              <a:chExt cx="509587" cy="95250"/>
            </a:xfrm>
          </p:grpSpPr>
          <p:sp>
            <p:nvSpPr>
              <p:cNvPr id="1037" name="Line 152">
                <a:extLst>
                  <a:ext uri="{FF2B5EF4-FFF2-40B4-BE49-F238E27FC236}">
                    <a16:creationId xmlns:a16="http://schemas.microsoft.com/office/drawing/2014/main" id="{940041F2-8FB9-D278-BFFB-0F15F24E1DB6}"/>
                  </a:ext>
                </a:extLst>
              </p:cNvPr>
              <p:cNvSpPr>
                <a:spLocks noChangeShapeType="1"/>
              </p:cNvSpPr>
              <p:nvPr/>
            </p:nvSpPr>
            <p:spPr bwMode="auto">
              <a:xfrm>
                <a:off x="7326696" y="1693617"/>
                <a:ext cx="2476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8" name="Line 153">
                <a:extLst>
                  <a:ext uri="{FF2B5EF4-FFF2-40B4-BE49-F238E27FC236}">
                    <a16:creationId xmlns:a16="http://schemas.microsoft.com/office/drawing/2014/main" id="{4B2AB46E-30B1-927C-6173-6BBCE23834C4}"/>
                  </a:ext>
                </a:extLst>
              </p:cNvPr>
              <p:cNvSpPr>
                <a:spLocks noChangeShapeType="1"/>
              </p:cNvSpPr>
              <p:nvPr/>
            </p:nvSpPr>
            <p:spPr bwMode="auto">
              <a:xfrm flipV="1">
                <a:off x="7574346" y="164599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9" name="Line 154">
                <a:extLst>
                  <a:ext uri="{FF2B5EF4-FFF2-40B4-BE49-F238E27FC236}">
                    <a16:creationId xmlns:a16="http://schemas.microsoft.com/office/drawing/2014/main" id="{E87AEE07-CBDE-6298-2A5B-AFF9809AB566}"/>
                  </a:ext>
                </a:extLst>
              </p:cNvPr>
              <p:cNvSpPr>
                <a:spLocks noChangeShapeType="1"/>
              </p:cNvSpPr>
              <p:nvPr/>
            </p:nvSpPr>
            <p:spPr bwMode="auto">
              <a:xfrm>
                <a:off x="7064759" y="1693617"/>
                <a:ext cx="2619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0" name="Line 155">
                <a:extLst>
                  <a:ext uri="{FF2B5EF4-FFF2-40B4-BE49-F238E27FC236}">
                    <a16:creationId xmlns:a16="http://schemas.microsoft.com/office/drawing/2014/main" id="{7F2E4031-00B2-0C81-0666-D6B216B3AF91}"/>
                  </a:ext>
                </a:extLst>
              </p:cNvPr>
              <p:cNvSpPr>
                <a:spLocks noChangeShapeType="1"/>
              </p:cNvSpPr>
              <p:nvPr/>
            </p:nvSpPr>
            <p:spPr bwMode="auto">
              <a:xfrm flipV="1">
                <a:off x="7064759" y="164599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1" name="Freeform 156">
                <a:extLst>
                  <a:ext uri="{FF2B5EF4-FFF2-40B4-BE49-F238E27FC236}">
                    <a16:creationId xmlns:a16="http://schemas.microsoft.com/office/drawing/2014/main" id="{31DA29D3-FA74-8306-83AA-F0FD986A65D1}"/>
                  </a:ext>
                </a:extLst>
              </p:cNvPr>
              <p:cNvSpPr>
                <a:spLocks/>
              </p:cNvSpPr>
              <p:nvPr/>
            </p:nvSpPr>
            <p:spPr bwMode="auto">
              <a:xfrm>
                <a:off x="7299709" y="1665042"/>
                <a:ext cx="55563" cy="58738"/>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4"/>
                      <a:pt x="18" y="71"/>
                    </a:cubicBezTo>
                    <a:cubicBezTo>
                      <a:pt x="29" y="78"/>
                      <a:pt x="43" y="78"/>
                      <a:pt x="54" y="71"/>
                    </a:cubicBezTo>
                    <a:cubicBezTo>
                      <a:pt x="65" y="64"/>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7" name="Group 916">
              <a:extLst>
                <a:ext uri="{FF2B5EF4-FFF2-40B4-BE49-F238E27FC236}">
                  <a16:creationId xmlns:a16="http://schemas.microsoft.com/office/drawing/2014/main" id="{93B093B2-3084-4CAE-ED5E-143BC71DE036}"/>
                </a:ext>
              </a:extLst>
            </p:cNvPr>
            <p:cNvGrpSpPr/>
            <p:nvPr/>
          </p:nvGrpSpPr>
          <p:grpSpPr>
            <a:xfrm>
              <a:off x="6768078" y="1819025"/>
              <a:ext cx="688976" cy="93663"/>
              <a:chOff x="6761546" y="1776167"/>
              <a:chExt cx="688976" cy="93663"/>
            </a:xfrm>
          </p:grpSpPr>
          <p:sp>
            <p:nvSpPr>
              <p:cNvPr id="1032" name="Line 157">
                <a:extLst>
                  <a:ext uri="{FF2B5EF4-FFF2-40B4-BE49-F238E27FC236}">
                    <a16:creationId xmlns:a16="http://schemas.microsoft.com/office/drawing/2014/main" id="{C812F203-7CB0-C8F2-7E09-1628F9D3A4B0}"/>
                  </a:ext>
                </a:extLst>
              </p:cNvPr>
              <p:cNvSpPr>
                <a:spLocks noChangeShapeType="1"/>
              </p:cNvSpPr>
              <p:nvPr/>
            </p:nvSpPr>
            <p:spPr bwMode="auto">
              <a:xfrm>
                <a:off x="7112384" y="1822204"/>
                <a:ext cx="3381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3" name="Line 158">
                <a:extLst>
                  <a:ext uri="{FF2B5EF4-FFF2-40B4-BE49-F238E27FC236}">
                    <a16:creationId xmlns:a16="http://schemas.microsoft.com/office/drawing/2014/main" id="{73C193AC-21AD-E984-D82C-534A841D0083}"/>
                  </a:ext>
                </a:extLst>
              </p:cNvPr>
              <p:cNvSpPr>
                <a:spLocks noChangeShapeType="1"/>
              </p:cNvSpPr>
              <p:nvPr/>
            </p:nvSpPr>
            <p:spPr bwMode="auto">
              <a:xfrm flipV="1">
                <a:off x="7450521" y="177616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4" name="Line 159">
                <a:extLst>
                  <a:ext uri="{FF2B5EF4-FFF2-40B4-BE49-F238E27FC236}">
                    <a16:creationId xmlns:a16="http://schemas.microsoft.com/office/drawing/2014/main" id="{40F6A690-2512-BE72-9246-3854B84922AD}"/>
                  </a:ext>
                </a:extLst>
              </p:cNvPr>
              <p:cNvSpPr>
                <a:spLocks noChangeShapeType="1"/>
              </p:cNvSpPr>
              <p:nvPr/>
            </p:nvSpPr>
            <p:spPr bwMode="auto">
              <a:xfrm>
                <a:off x="6761546" y="1822204"/>
                <a:ext cx="3508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5" name="Line 160">
                <a:extLst>
                  <a:ext uri="{FF2B5EF4-FFF2-40B4-BE49-F238E27FC236}">
                    <a16:creationId xmlns:a16="http://schemas.microsoft.com/office/drawing/2014/main" id="{613BB226-9185-3310-727F-58E04F7875C1}"/>
                  </a:ext>
                </a:extLst>
              </p:cNvPr>
              <p:cNvSpPr>
                <a:spLocks noChangeShapeType="1"/>
              </p:cNvSpPr>
              <p:nvPr/>
            </p:nvSpPr>
            <p:spPr bwMode="auto">
              <a:xfrm flipV="1">
                <a:off x="6761546" y="1776167"/>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6" name="Freeform 161">
                <a:extLst>
                  <a:ext uri="{FF2B5EF4-FFF2-40B4-BE49-F238E27FC236}">
                    <a16:creationId xmlns:a16="http://schemas.microsoft.com/office/drawing/2014/main" id="{75AC5A7A-0559-4920-1942-043D16362C61}"/>
                  </a:ext>
                </a:extLst>
              </p:cNvPr>
              <p:cNvSpPr>
                <a:spLocks/>
              </p:cNvSpPr>
              <p:nvPr/>
            </p:nvSpPr>
            <p:spPr bwMode="auto">
              <a:xfrm>
                <a:off x="7093334" y="1803154"/>
                <a:ext cx="38100" cy="39688"/>
              </a:xfrm>
              <a:custGeom>
                <a:avLst/>
                <a:gdLst>
                  <a:gd name="T0" fmla="*/ 49 w 49"/>
                  <a:gd name="T1" fmla="*/ 26 h 52"/>
                  <a:gd name="T2" fmla="*/ 37 w 49"/>
                  <a:gd name="T3" fmla="*/ 5 h 52"/>
                  <a:gd name="T4" fmla="*/ 13 w 49"/>
                  <a:gd name="T5" fmla="*/ 5 h 52"/>
                  <a:gd name="T6" fmla="*/ 0 w 49"/>
                  <a:gd name="T7" fmla="*/ 26 h 52"/>
                  <a:gd name="T8" fmla="*/ 13 w 49"/>
                  <a:gd name="T9" fmla="*/ 48 h 52"/>
                  <a:gd name="T10" fmla="*/ 37 w 49"/>
                  <a:gd name="T11" fmla="*/ 48 h 52"/>
                  <a:gd name="T12" fmla="*/ 49 w 49"/>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9" h="52">
                    <a:moveTo>
                      <a:pt x="49" y="26"/>
                    </a:moveTo>
                    <a:cubicBezTo>
                      <a:pt x="49" y="17"/>
                      <a:pt x="44" y="9"/>
                      <a:pt x="37" y="5"/>
                    </a:cubicBezTo>
                    <a:cubicBezTo>
                      <a:pt x="29" y="0"/>
                      <a:pt x="20" y="0"/>
                      <a:pt x="13" y="5"/>
                    </a:cubicBezTo>
                    <a:cubicBezTo>
                      <a:pt x="5" y="9"/>
                      <a:pt x="0" y="17"/>
                      <a:pt x="0" y="26"/>
                    </a:cubicBezTo>
                    <a:cubicBezTo>
                      <a:pt x="0" y="35"/>
                      <a:pt x="5" y="43"/>
                      <a:pt x="13" y="48"/>
                    </a:cubicBezTo>
                    <a:cubicBezTo>
                      <a:pt x="20" y="52"/>
                      <a:pt x="29" y="52"/>
                      <a:pt x="37" y="48"/>
                    </a:cubicBezTo>
                    <a:cubicBezTo>
                      <a:pt x="44" y="43"/>
                      <a:pt x="49" y="35"/>
                      <a:pt x="49"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8" name="Group 917">
              <a:extLst>
                <a:ext uri="{FF2B5EF4-FFF2-40B4-BE49-F238E27FC236}">
                  <a16:creationId xmlns:a16="http://schemas.microsoft.com/office/drawing/2014/main" id="{060D41BF-1FC8-581F-973A-E741213EF41D}"/>
                </a:ext>
              </a:extLst>
            </p:cNvPr>
            <p:cNvGrpSpPr/>
            <p:nvPr/>
          </p:nvGrpSpPr>
          <p:grpSpPr>
            <a:xfrm>
              <a:off x="7287191" y="1917452"/>
              <a:ext cx="415925" cy="95250"/>
              <a:chOff x="7280659" y="1904754"/>
              <a:chExt cx="415925" cy="95250"/>
            </a:xfrm>
          </p:grpSpPr>
          <p:sp>
            <p:nvSpPr>
              <p:cNvPr id="1027" name="Line 162">
                <a:extLst>
                  <a:ext uri="{FF2B5EF4-FFF2-40B4-BE49-F238E27FC236}">
                    <a16:creationId xmlns:a16="http://schemas.microsoft.com/office/drawing/2014/main" id="{9BF2F7CB-366F-16F7-70E8-06DCD065243F}"/>
                  </a:ext>
                </a:extLst>
              </p:cNvPr>
              <p:cNvSpPr>
                <a:spLocks noChangeShapeType="1"/>
              </p:cNvSpPr>
              <p:nvPr/>
            </p:nvSpPr>
            <p:spPr bwMode="auto">
              <a:xfrm>
                <a:off x="7483859" y="1952379"/>
                <a:ext cx="2127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8" name="Line 163">
                <a:extLst>
                  <a:ext uri="{FF2B5EF4-FFF2-40B4-BE49-F238E27FC236}">
                    <a16:creationId xmlns:a16="http://schemas.microsoft.com/office/drawing/2014/main" id="{E0CA11A5-42EF-8FD5-ECA3-0D5DAD3A2204}"/>
                  </a:ext>
                </a:extLst>
              </p:cNvPr>
              <p:cNvSpPr>
                <a:spLocks noChangeShapeType="1"/>
              </p:cNvSpPr>
              <p:nvPr/>
            </p:nvSpPr>
            <p:spPr bwMode="auto">
              <a:xfrm flipV="1">
                <a:off x="7696584" y="19047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9" name="Line 164">
                <a:extLst>
                  <a:ext uri="{FF2B5EF4-FFF2-40B4-BE49-F238E27FC236}">
                    <a16:creationId xmlns:a16="http://schemas.microsoft.com/office/drawing/2014/main" id="{9AE58FCE-63A4-E92A-A9C0-1D3D356CD1B4}"/>
                  </a:ext>
                </a:extLst>
              </p:cNvPr>
              <p:cNvSpPr>
                <a:spLocks noChangeShapeType="1"/>
              </p:cNvSpPr>
              <p:nvPr/>
            </p:nvSpPr>
            <p:spPr bwMode="auto">
              <a:xfrm>
                <a:off x="7280659" y="1952379"/>
                <a:ext cx="20320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0" name="Line 165">
                <a:extLst>
                  <a:ext uri="{FF2B5EF4-FFF2-40B4-BE49-F238E27FC236}">
                    <a16:creationId xmlns:a16="http://schemas.microsoft.com/office/drawing/2014/main" id="{2ECBF2A9-9F83-52B9-6CD1-EF1E8F4E47EA}"/>
                  </a:ext>
                </a:extLst>
              </p:cNvPr>
              <p:cNvSpPr>
                <a:spLocks noChangeShapeType="1"/>
              </p:cNvSpPr>
              <p:nvPr/>
            </p:nvSpPr>
            <p:spPr bwMode="auto">
              <a:xfrm flipV="1">
                <a:off x="7280659" y="19047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1" name="Freeform 166">
                <a:extLst>
                  <a:ext uri="{FF2B5EF4-FFF2-40B4-BE49-F238E27FC236}">
                    <a16:creationId xmlns:a16="http://schemas.microsoft.com/office/drawing/2014/main" id="{014F3920-A515-B0CC-1090-3F77933D0273}"/>
                  </a:ext>
                </a:extLst>
              </p:cNvPr>
              <p:cNvSpPr>
                <a:spLocks/>
              </p:cNvSpPr>
              <p:nvPr/>
            </p:nvSpPr>
            <p:spPr bwMode="auto">
              <a:xfrm>
                <a:off x="7455284" y="1922217"/>
                <a:ext cx="55563" cy="60325"/>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19" name="Group 918">
              <a:extLst>
                <a:ext uri="{FF2B5EF4-FFF2-40B4-BE49-F238E27FC236}">
                  <a16:creationId xmlns:a16="http://schemas.microsoft.com/office/drawing/2014/main" id="{C7917C71-3D74-ED60-F642-6A7FAFE1FBDD}"/>
                </a:ext>
              </a:extLst>
            </p:cNvPr>
            <p:cNvGrpSpPr/>
            <p:nvPr/>
          </p:nvGrpSpPr>
          <p:grpSpPr>
            <a:xfrm>
              <a:off x="7090341" y="2015881"/>
              <a:ext cx="452437" cy="95250"/>
              <a:chOff x="7083809" y="2033342"/>
              <a:chExt cx="452437" cy="95250"/>
            </a:xfrm>
          </p:grpSpPr>
          <p:sp>
            <p:nvSpPr>
              <p:cNvPr id="1022" name="Line 167">
                <a:extLst>
                  <a:ext uri="{FF2B5EF4-FFF2-40B4-BE49-F238E27FC236}">
                    <a16:creationId xmlns:a16="http://schemas.microsoft.com/office/drawing/2014/main" id="{82D92DC8-B834-B365-831D-5CEB60A47092}"/>
                  </a:ext>
                </a:extLst>
              </p:cNvPr>
              <p:cNvSpPr>
                <a:spLocks noChangeShapeType="1"/>
              </p:cNvSpPr>
              <p:nvPr/>
            </p:nvSpPr>
            <p:spPr bwMode="auto">
              <a:xfrm>
                <a:off x="7313996" y="2080967"/>
                <a:ext cx="2222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3" name="Line 168">
                <a:extLst>
                  <a:ext uri="{FF2B5EF4-FFF2-40B4-BE49-F238E27FC236}">
                    <a16:creationId xmlns:a16="http://schemas.microsoft.com/office/drawing/2014/main" id="{9024DF80-BACB-8DBD-4B38-FF65492FF4FA}"/>
                  </a:ext>
                </a:extLst>
              </p:cNvPr>
              <p:cNvSpPr>
                <a:spLocks noChangeShapeType="1"/>
              </p:cNvSpPr>
              <p:nvPr/>
            </p:nvSpPr>
            <p:spPr bwMode="auto">
              <a:xfrm flipV="1">
                <a:off x="7536246" y="203334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 name="Line 169">
                <a:extLst>
                  <a:ext uri="{FF2B5EF4-FFF2-40B4-BE49-F238E27FC236}">
                    <a16:creationId xmlns:a16="http://schemas.microsoft.com/office/drawing/2014/main" id="{754AA2B3-7AE1-A992-0B8C-9E169B729E12}"/>
                  </a:ext>
                </a:extLst>
              </p:cNvPr>
              <p:cNvSpPr>
                <a:spLocks noChangeShapeType="1"/>
              </p:cNvSpPr>
              <p:nvPr/>
            </p:nvSpPr>
            <p:spPr bwMode="auto">
              <a:xfrm>
                <a:off x="7083809" y="2080967"/>
                <a:ext cx="2301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 name="Line 170">
                <a:extLst>
                  <a:ext uri="{FF2B5EF4-FFF2-40B4-BE49-F238E27FC236}">
                    <a16:creationId xmlns:a16="http://schemas.microsoft.com/office/drawing/2014/main" id="{8B0FAE1E-58FA-049F-99E2-DAD8A181C1D0}"/>
                  </a:ext>
                </a:extLst>
              </p:cNvPr>
              <p:cNvSpPr>
                <a:spLocks noChangeShapeType="1"/>
              </p:cNvSpPr>
              <p:nvPr/>
            </p:nvSpPr>
            <p:spPr bwMode="auto">
              <a:xfrm flipV="1">
                <a:off x="7083809" y="203334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6" name="Freeform 171">
                <a:extLst>
                  <a:ext uri="{FF2B5EF4-FFF2-40B4-BE49-F238E27FC236}">
                    <a16:creationId xmlns:a16="http://schemas.microsoft.com/office/drawing/2014/main" id="{C403C808-68DC-7DF8-83C1-9EED7E7FA12E}"/>
                  </a:ext>
                </a:extLst>
              </p:cNvPr>
              <p:cNvSpPr>
                <a:spLocks/>
              </p:cNvSpPr>
              <p:nvPr/>
            </p:nvSpPr>
            <p:spPr bwMode="auto">
              <a:xfrm>
                <a:off x="7285421" y="2052392"/>
                <a:ext cx="55563" cy="58738"/>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6" y="13"/>
                      <a:pt x="0" y="25"/>
                      <a:pt x="0" y="39"/>
                    </a:cubicBezTo>
                    <a:cubicBezTo>
                      <a:pt x="0" y="52"/>
                      <a:pt x="6" y="64"/>
                      <a:pt x="18" y="71"/>
                    </a:cubicBezTo>
                    <a:cubicBezTo>
                      <a:pt x="29" y="78"/>
                      <a:pt x="43" y="78"/>
                      <a:pt x="54" y="71"/>
                    </a:cubicBezTo>
                    <a:cubicBezTo>
                      <a:pt x="65" y="64"/>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0" name="Group 919">
              <a:extLst>
                <a:ext uri="{FF2B5EF4-FFF2-40B4-BE49-F238E27FC236}">
                  <a16:creationId xmlns:a16="http://schemas.microsoft.com/office/drawing/2014/main" id="{1EE779A3-9948-00EF-5B89-DACB2A149A12}"/>
                </a:ext>
              </a:extLst>
            </p:cNvPr>
            <p:cNvGrpSpPr/>
            <p:nvPr/>
          </p:nvGrpSpPr>
          <p:grpSpPr>
            <a:xfrm>
              <a:off x="7277666" y="2122246"/>
              <a:ext cx="582612" cy="95250"/>
              <a:chOff x="7271134" y="2163517"/>
              <a:chExt cx="582612" cy="95250"/>
            </a:xfrm>
          </p:grpSpPr>
          <p:sp>
            <p:nvSpPr>
              <p:cNvPr id="1017" name="Line 172">
                <a:extLst>
                  <a:ext uri="{FF2B5EF4-FFF2-40B4-BE49-F238E27FC236}">
                    <a16:creationId xmlns:a16="http://schemas.microsoft.com/office/drawing/2014/main" id="{111C8374-08F3-48B8-2D0D-B176E3102246}"/>
                  </a:ext>
                </a:extLst>
              </p:cNvPr>
              <p:cNvSpPr>
                <a:spLocks noChangeShapeType="1"/>
              </p:cNvSpPr>
              <p:nvPr/>
            </p:nvSpPr>
            <p:spPr bwMode="auto">
              <a:xfrm>
                <a:off x="7564821" y="2211142"/>
                <a:ext cx="2889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8" name="Line 173">
                <a:extLst>
                  <a:ext uri="{FF2B5EF4-FFF2-40B4-BE49-F238E27FC236}">
                    <a16:creationId xmlns:a16="http://schemas.microsoft.com/office/drawing/2014/main" id="{40F4BB80-70FF-17D4-B1A1-6EA02E011726}"/>
                  </a:ext>
                </a:extLst>
              </p:cNvPr>
              <p:cNvSpPr>
                <a:spLocks noChangeShapeType="1"/>
              </p:cNvSpPr>
              <p:nvPr/>
            </p:nvSpPr>
            <p:spPr bwMode="auto">
              <a:xfrm flipV="1">
                <a:off x="7853746" y="21635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9" name="Line 174">
                <a:extLst>
                  <a:ext uri="{FF2B5EF4-FFF2-40B4-BE49-F238E27FC236}">
                    <a16:creationId xmlns:a16="http://schemas.microsoft.com/office/drawing/2014/main" id="{0960159C-08B8-92EE-B025-B399B8891B1F}"/>
                  </a:ext>
                </a:extLst>
              </p:cNvPr>
              <p:cNvSpPr>
                <a:spLocks noChangeShapeType="1"/>
              </p:cNvSpPr>
              <p:nvPr/>
            </p:nvSpPr>
            <p:spPr bwMode="auto">
              <a:xfrm>
                <a:off x="7271134" y="2211142"/>
                <a:ext cx="2936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0" name="Line 175">
                <a:extLst>
                  <a:ext uri="{FF2B5EF4-FFF2-40B4-BE49-F238E27FC236}">
                    <a16:creationId xmlns:a16="http://schemas.microsoft.com/office/drawing/2014/main" id="{C0CABA20-3964-C589-B078-861A4786D83E}"/>
                  </a:ext>
                </a:extLst>
              </p:cNvPr>
              <p:cNvSpPr>
                <a:spLocks noChangeShapeType="1"/>
              </p:cNvSpPr>
              <p:nvPr/>
            </p:nvSpPr>
            <p:spPr bwMode="auto">
              <a:xfrm flipV="1">
                <a:off x="7271134" y="21635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1" name="Freeform 176">
                <a:extLst>
                  <a:ext uri="{FF2B5EF4-FFF2-40B4-BE49-F238E27FC236}">
                    <a16:creationId xmlns:a16="http://schemas.microsoft.com/office/drawing/2014/main" id="{50E8DC58-266F-E61C-6807-B22674B8B384}"/>
                  </a:ext>
                </a:extLst>
              </p:cNvPr>
              <p:cNvSpPr>
                <a:spLocks/>
              </p:cNvSpPr>
              <p:nvPr/>
            </p:nvSpPr>
            <p:spPr bwMode="auto">
              <a:xfrm>
                <a:off x="7545771" y="2190504"/>
                <a:ext cx="36513" cy="39688"/>
              </a:xfrm>
              <a:custGeom>
                <a:avLst/>
                <a:gdLst>
                  <a:gd name="T0" fmla="*/ 48 w 48"/>
                  <a:gd name="T1" fmla="*/ 26 h 52"/>
                  <a:gd name="T2" fmla="*/ 36 w 48"/>
                  <a:gd name="T3" fmla="*/ 5 h 52"/>
                  <a:gd name="T4" fmla="*/ 12 w 48"/>
                  <a:gd name="T5" fmla="*/ 5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4" y="9"/>
                      <a:pt x="36" y="5"/>
                    </a:cubicBezTo>
                    <a:cubicBezTo>
                      <a:pt x="29" y="0"/>
                      <a:pt x="20" y="0"/>
                      <a:pt x="12" y="5"/>
                    </a:cubicBezTo>
                    <a:cubicBezTo>
                      <a:pt x="5" y="9"/>
                      <a:pt x="0" y="17"/>
                      <a:pt x="0" y="26"/>
                    </a:cubicBezTo>
                    <a:cubicBezTo>
                      <a:pt x="0" y="35"/>
                      <a:pt x="5" y="43"/>
                      <a:pt x="12" y="48"/>
                    </a:cubicBezTo>
                    <a:cubicBezTo>
                      <a:pt x="20" y="52"/>
                      <a:pt x="29" y="52"/>
                      <a:pt x="36" y="48"/>
                    </a:cubicBezTo>
                    <a:cubicBezTo>
                      <a:pt x="44"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1" name="Group 920">
              <a:extLst>
                <a:ext uri="{FF2B5EF4-FFF2-40B4-BE49-F238E27FC236}">
                  <a16:creationId xmlns:a16="http://schemas.microsoft.com/office/drawing/2014/main" id="{0E5182E3-7D68-FEB8-BAAE-9C581DC2C94A}"/>
                </a:ext>
              </a:extLst>
            </p:cNvPr>
            <p:cNvGrpSpPr/>
            <p:nvPr/>
          </p:nvGrpSpPr>
          <p:grpSpPr>
            <a:xfrm>
              <a:off x="7096691" y="2284961"/>
              <a:ext cx="568325" cy="95250"/>
              <a:chOff x="7090159" y="2292104"/>
              <a:chExt cx="568325" cy="95250"/>
            </a:xfrm>
          </p:grpSpPr>
          <p:sp>
            <p:nvSpPr>
              <p:cNvPr id="1012" name="Line 177">
                <a:extLst>
                  <a:ext uri="{FF2B5EF4-FFF2-40B4-BE49-F238E27FC236}">
                    <a16:creationId xmlns:a16="http://schemas.microsoft.com/office/drawing/2014/main" id="{AB31532F-BA69-D73C-4DB7-17C602D4A01F}"/>
                  </a:ext>
                </a:extLst>
              </p:cNvPr>
              <p:cNvSpPr>
                <a:spLocks noChangeShapeType="1"/>
              </p:cNvSpPr>
              <p:nvPr/>
            </p:nvSpPr>
            <p:spPr bwMode="auto">
              <a:xfrm>
                <a:off x="7367971" y="2339729"/>
                <a:ext cx="2905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3" name="Line 178">
                <a:extLst>
                  <a:ext uri="{FF2B5EF4-FFF2-40B4-BE49-F238E27FC236}">
                    <a16:creationId xmlns:a16="http://schemas.microsoft.com/office/drawing/2014/main" id="{975E8379-D7CC-84E1-2EAC-EF99FA7C1231}"/>
                  </a:ext>
                </a:extLst>
              </p:cNvPr>
              <p:cNvSpPr>
                <a:spLocks noChangeShapeType="1"/>
              </p:cNvSpPr>
              <p:nvPr/>
            </p:nvSpPr>
            <p:spPr bwMode="auto">
              <a:xfrm flipV="1">
                <a:off x="7658484" y="22921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4" name="Line 179">
                <a:extLst>
                  <a:ext uri="{FF2B5EF4-FFF2-40B4-BE49-F238E27FC236}">
                    <a16:creationId xmlns:a16="http://schemas.microsoft.com/office/drawing/2014/main" id="{1609AE13-F12F-4534-602E-C824BF47DBBD}"/>
                  </a:ext>
                </a:extLst>
              </p:cNvPr>
              <p:cNvSpPr>
                <a:spLocks noChangeShapeType="1"/>
              </p:cNvSpPr>
              <p:nvPr/>
            </p:nvSpPr>
            <p:spPr bwMode="auto">
              <a:xfrm>
                <a:off x="7090159" y="2339729"/>
                <a:ext cx="2778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5" name="Line 180">
                <a:extLst>
                  <a:ext uri="{FF2B5EF4-FFF2-40B4-BE49-F238E27FC236}">
                    <a16:creationId xmlns:a16="http://schemas.microsoft.com/office/drawing/2014/main" id="{0904340D-F97F-B115-8986-B07507921B76}"/>
                  </a:ext>
                </a:extLst>
              </p:cNvPr>
              <p:cNvSpPr>
                <a:spLocks noChangeShapeType="1"/>
              </p:cNvSpPr>
              <p:nvPr/>
            </p:nvSpPr>
            <p:spPr bwMode="auto">
              <a:xfrm flipV="1">
                <a:off x="7090159" y="229210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6" name="Freeform 181">
                <a:extLst>
                  <a:ext uri="{FF2B5EF4-FFF2-40B4-BE49-F238E27FC236}">
                    <a16:creationId xmlns:a16="http://schemas.microsoft.com/office/drawing/2014/main" id="{289ED35A-AE4E-E8CF-125C-CAD07DACB0BB}"/>
                  </a:ext>
                </a:extLst>
              </p:cNvPr>
              <p:cNvSpPr>
                <a:spLocks/>
              </p:cNvSpPr>
              <p:nvPr/>
            </p:nvSpPr>
            <p:spPr bwMode="auto">
              <a:xfrm>
                <a:off x="7340984" y="2309567"/>
                <a:ext cx="53975" cy="60325"/>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2" name="Group 921">
              <a:extLst>
                <a:ext uri="{FF2B5EF4-FFF2-40B4-BE49-F238E27FC236}">
                  <a16:creationId xmlns:a16="http://schemas.microsoft.com/office/drawing/2014/main" id="{1B03D6F4-95E5-6A39-EFB7-CF49A421E6EF}"/>
                </a:ext>
              </a:extLst>
            </p:cNvPr>
            <p:cNvGrpSpPr/>
            <p:nvPr/>
          </p:nvGrpSpPr>
          <p:grpSpPr>
            <a:xfrm>
              <a:off x="7131616" y="2392913"/>
              <a:ext cx="460375" cy="95250"/>
              <a:chOff x="7125084" y="2420692"/>
              <a:chExt cx="460375" cy="95250"/>
            </a:xfrm>
          </p:grpSpPr>
          <p:sp>
            <p:nvSpPr>
              <p:cNvPr id="1007" name="Line 182">
                <a:extLst>
                  <a:ext uri="{FF2B5EF4-FFF2-40B4-BE49-F238E27FC236}">
                    <a16:creationId xmlns:a16="http://schemas.microsoft.com/office/drawing/2014/main" id="{30EC7B5B-BA88-C0AB-BCE0-2F9001006D69}"/>
                  </a:ext>
                </a:extLst>
              </p:cNvPr>
              <p:cNvSpPr>
                <a:spLocks noChangeShapeType="1"/>
              </p:cNvSpPr>
              <p:nvPr/>
            </p:nvSpPr>
            <p:spPr bwMode="auto">
              <a:xfrm>
                <a:off x="7355271" y="2469904"/>
                <a:ext cx="2301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8" name="Line 183">
                <a:extLst>
                  <a:ext uri="{FF2B5EF4-FFF2-40B4-BE49-F238E27FC236}">
                    <a16:creationId xmlns:a16="http://schemas.microsoft.com/office/drawing/2014/main" id="{FF41D5A0-DAEB-3FB4-DBF1-A1062E2BF316}"/>
                  </a:ext>
                </a:extLst>
              </p:cNvPr>
              <p:cNvSpPr>
                <a:spLocks noChangeShapeType="1"/>
              </p:cNvSpPr>
              <p:nvPr/>
            </p:nvSpPr>
            <p:spPr bwMode="auto">
              <a:xfrm flipV="1">
                <a:off x="7585459" y="242069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9" name="Line 184">
                <a:extLst>
                  <a:ext uri="{FF2B5EF4-FFF2-40B4-BE49-F238E27FC236}">
                    <a16:creationId xmlns:a16="http://schemas.microsoft.com/office/drawing/2014/main" id="{2270FAB7-A1A0-5B1B-809D-FCAFDA143E71}"/>
                  </a:ext>
                </a:extLst>
              </p:cNvPr>
              <p:cNvSpPr>
                <a:spLocks noChangeShapeType="1"/>
              </p:cNvSpPr>
              <p:nvPr/>
            </p:nvSpPr>
            <p:spPr bwMode="auto">
              <a:xfrm>
                <a:off x="7125084" y="2469904"/>
                <a:ext cx="2301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0" name="Line 185">
                <a:extLst>
                  <a:ext uri="{FF2B5EF4-FFF2-40B4-BE49-F238E27FC236}">
                    <a16:creationId xmlns:a16="http://schemas.microsoft.com/office/drawing/2014/main" id="{79073F19-5AA9-2833-53BD-C8F99DDA7FAD}"/>
                  </a:ext>
                </a:extLst>
              </p:cNvPr>
              <p:cNvSpPr>
                <a:spLocks noChangeShapeType="1"/>
              </p:cNvSpPr>
              <p:nvPr/>
            </p:nvSpPr>
            <p:spPr bwMode="auto">
              <a:xfrm flipV="1">
                <a:off x="7125084" y="2420692"/>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1" name="Freeform 186">
                <a:extLst>
                  <a:ext uri="{FF2B5EF4-FFF2-40B4-BE49-F238E27FC236}">
                    <a16:creationId xmlns:a16="http://schemas.microsoft.com/office/drawing/2014/main" id="{28EF6947-C103-3569-59D8-DCF33502031A}"/>
                  </a:ext>
                </a:extLst>
              </p:cNvPr>
              <p:cNvSpPr>
                <a:spLocks/>
              </p:cNvSpPr>
              <p:nvPr/>
            </p:nvSpPr>
            <p:spPr bwMode="auto">
              <a:xfrm>
                <a:off x="7318759" y="2430217"/>
                <a:ext cx="73025" cy="79375"/>
              </a:xfrm>
              <a:custGeom>
                <a:avLst/>
                <a:gdLst>
                  <a:gd name="T0" fmla="*/ 96 w 96"/>
                  <a:gd name="T1" fmla="*/ 52 h 104"/>
                  <a:gd name="T2" fmla="*/ 72 w 96"/>
                  <a:gd name="T3" fmla="*/ 8 h 104"/>
                  <a:gd name="T4" fmla="*/ 24 w 96"/>
                  <a:gd name="T5" fmla="*/ 8 h 104"/>
                  <a:gd name="T6" fmla="*/ 0 w 96"/>
                  <a:gd name="T7" fmla="*/ 52 h 104"/>
                  <a:gd name="T8" fmla="*/ 24 w 96"/>
                  <a:gd name="T9" fmla="*/ 95 h 104"/>
                  <a:gd name="T10" fmla="*/ 72 w 96"/>
                  <a:gd name="T11" fmla="*/ 95 h 104"/>
                  <a:gd name="T12" fmla="*/ 96 w 96"/>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96" h="104">
                    <a:moveTo>
                      <a:pt x="96" y="52"/>
                    </a:moveTo>
                    <a:cubicBezTo>
                      <a:pt x="96" y="34"/>
                      <a:pt x="87" y="17"/>
                      <a:pt x="72" y="8"/>
                    </a:cubicBezTo>
                    <a:cubicBezTo>
                      <a:pt x="57" y="0"/>
                      <a:pt x="39" y="0"/>
                      <a:pt x="24" y="8"/>
                    </a:cubicBezTo>
                    <a:cubicBezTo>
                      <a:pt x="9" y="17"/>
                      <a:pt x="0" y="34"/>
                      <a:pt x="0" y="52"/>
                    </a:cubicBezTo>
                    <a:cubicBezTo>
                      <a:pt x="0" y="70"/>
                      <a:pt x="9" y="86"/>
                      <a:pt x="24" y="95"/>
                    </a:cubicBezTo>
                    <a:cubicBezTo>
                      <a:pt x="39" y="104"/>
                      <a:pt x="57" y="104"/>
                      <a:pt x="72" y="95"/>
                    </a:cubicBezTo>
                    <a:cubicBezTo>
                      <a:pt x="87" y="86"/>
                      <a:pt x="96" y="70"/>
                      <a:pt x="96"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3" name="Group 922">
              <a:extLst>
                <a:ext uri="{FF2B5EF4-FFF2-40B4-BE49-F238E27FC236}">
                  <a16:creationId xmlns:a16="http://schemas.microsoft.com/office/drawing/2014/main" id="{3ACA5DCD-1C04-6A18-8677-2F4202BE1CC1}"/>
                </a:ext>
              </a:extLst>
            </p:cNvPr>
            <p:cNvGrpSpPr/>
            <p:nvPr/>
          </p:nvGrpSpPr>
          <p:grpSpPr>
            <a:xfrm>
              <a:off x="6604566" y="2551660"/>
              <a:ext cx="1376362" cy="95250"/>
              <a:chOff x="6598034" y="2550867"/>
              <a:chExt cx="1376362" cy="95250"/>
            </a:xfrm>
          </p:grpSpPr>
          <p:sp>
            <p:nvSpPr>
              <p:cNvPr id="1002" name="Line 187">
                <a:extLst>
                  <a:ext uri="{FF2B5EF4-FFF2-40B4-BE49-F238E27FC236}">
                    <a16:creationId xmlns:a16="http://schemas.microsoft.com/office/drawing/2014/main" id="{B79EC3B0-226C-1F67-F6FC-30BC4479AAB1}"/>
                  </a:ext>
                </a:extLst>
              </p:cNvPr>
              <p:cNvSpPr>
                <a:spLocks noChangeShapeType="1"/>
              </p:cNvSpPr>
              <p:nvPr/>
            </p:nvSpPr>
            <p:spPr bwMode="auto">
              <a:xfrm>
                <a:off x="7269546" y="2598492"/>
                <a:ext cx="704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3" name="Line 188">
                <a:extLst>
                  <a:ext uri="{FF2B5EF4-FFF2-40B4-BE49-F238E27FC236}">
                    <a16:creationId xmlns:a16="http://schemas.microsoft.com/office/drawing/2014/main" id="{167C2F7A-9426-35D5-243B-8B943ABCE06E}"/>
                  </a:ext>
                </a:extLst>
              </p:cNvPr>
              <p:cNvSpPr>
                <a:spLocks noChangeShapeType="1"/>
              </p:cNvSpPr>
              <p:nvPr/>
            </p:nvSpPr>
            <p:spPr bwMode="auto">
              <a:xfrm flipV="1">
                <a:off x="7974396" y="255086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4" name="Line 189">
                <a:extLst>
                  <a:ext uri="{FF2B5EF4-FFF2-40B4-BE49-F238E27FC236}">
                    <a16:creationId xmlns:a16="http://schemas.microsoft.com/office/drawing/2014/main" id="{F38B87B6-22B9-DDB8-C05F-CDD0133277D9}"/>
                  </a:ext>
                </a:extLst>
              </p:cNvPr>
              <p:cNvSpPr>
                <a:spLocks noChangeShapeType="1"/>
              </p:cNvSpPr>
              <p:nvPr/>
            </p:nvSpPr>
            <p:spPr bwMode="auto">
              <a:xfrm>
                <a:off x="6598034" y="2598492"/>
                <a:ext cx="6715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5" name="Line 190">
                <a:extLst>
                  <a:ext uri="{FF2B5EF4-FFF2-40B4-BE49-F238E27FC236}">
                    <a16:creationId xmlns:a16="http://schemas.microsoft.com/office/drawing/2014/main" id="{88098183-E373-9595-DD52-6D3548996A64}"/>
                  </a:ext>
                </a:extLst>
              </p:cNvPr>
              <p:cNvSpPr>
                <a:spLocks noChangeShapeType="1"/>
              </p:cNvSpPr>
              <p:nvPr/>
            </p:nvSpPr>
            <p:spPr bwMode="auto">
              <a:xfrm flipV="1">
                <a:off x="6598034" y="255086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6" name="Freeform 191">
                <a:extLst>
                  <a:ext uri="{FF2B5EF4-FFF2-40B4-BE49-F238E27FC236}">
                    <a16:creationId xmlns:a16="http://schemas.microsoft.com/office/drawing/2014/main" id="{836088A7-1501-2402-225D-580E769E9D2E}"/>
                  </a:ext>
                </a:extLst>
              </p:cNvPr>
              <p:cNvSpPr>
                <a:spLocks/>
              </p:cNvSpPr>
              <p:nvPr/>
            </p:nvSpPr>
            <p:spPr bwMode="auto">
              <a:xfrm>
                <a:off x="7252084" y="2577854"/>
                <a:ext cx="36513" cy="39688"/>
              </a:xfrm>
              <a:custGeom>
                <a:avLst/>
                <a:gdLst>
                  <a:gd name="T0" fmla="*/ 48 w 48"/>
                  <a:gd name="T1" fmla="*/ 26 h 52"/>
                  <a:gd name="T2" fmla="*/ 36 w 48"/>
                  <a:gd name="T3" fmla="*/ 5 h 52"/>
                  <a:gd name="T4" fmla="*/ 12 w 48"/>
                  <a:gd name="T5" fmla="*/ 5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5"/>
                    </a:cubicBezTo>
                    <a:cubicBezTo>
                      <a:pt x="28" y="0"/>
                      <a:pt x="19" y="0"/>
                      <a:pt x="12" y="5"/>
                    </a:cubicBezTo>
                    <a:cubicBezTo>
                      <a:pt x="4" y="9"/>
                      <a:pt x="0" y="17"/>
                      <a:pt x="0" y="26"/>
                    </a:cubicBezTo>
                    <a:cubicBezTo>
                      <a:pt x="0" y="35"/>
                      <a:pt x="4" y="43"/>
                      <a:pt x="12" y="48"/>
                    </a:cubicBezTo>
                    <a:cubicBezTo>
                      <a:pt x="19" y="52"/>
                      <a:pt x="28" y="52"/>
                      <a:pt x="36" y="48"/>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4" name="Group 923">
              <a:extLst>
                <a:ext uri="{FF2B5EF4-FFF2-40B4-BE49-F238E27FC236}">
                  <a16:creationId xmlns:a16="http://schemas.microsoft.com/office/drawing/2014/main" id="{3751291A-BF25-AFEC-30C6-C6422B42A264}"/>
                </a:ext>
              </a:extLst>
            </p:cNvPr>
            <p:cNvGrpSpPr/>
            <p:nvPr/>
          </p:nvGrpSpPr>
          <p:grpSpPr>
            <a:xfrm>
              <a:off x="7115741" y="2661993"/>
              <a:ext cx="469900" cy="95250"/>
              <a:chOff x="7109209" y="2679454"/>
              <a:chExt cx="469900" cy="95250"/>
            </a:xfrm>
          </p:grpSpPr>
          <p:sp>
            <p:nvSpPr>
              <p:cNvPr id="997" name="Line 192">
                <a:extLst>
                  <a:ext uri="{FF2B5EF4-FFF2-40B4-BE49-F238E27FC236}">
                    <a16:creationId xmlns:a16="http://schemas.microsoft.com/office/drawing/2014/main" id="{C0F896CA-B8B1-C457-BDBA-D264C91D0DF1}"/>
                  </a:ext>
                </a:extLst>
              </p:cNvPr>
              <p:cNvSpPr>
                <a:spLocks noChangeShapeType="1"/>
              </p:cNvSpPr>
              <p:nvPr/>
            </p:nvSpPr>
            <p:spPr bwMode="auto">
              <a:xfrm>
                <a:off x="7340984" y="2727079"/>
                <a:ext cx="2381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8" name="Line 193">
                <a:extLst>
                  <a:ext uri="{FF2B5EF4-FFF2-40B4-BE49-F238E27FC236}">
                    <a16:creationId xmlns:a16="http://schemas.microsoft.com/office/drawing/2014/main" id="{D8B7DDBD-B9CF-DCE7-F748-254D7562A694}"/>
                  </a:ext>
                </a:extLst>
              </p:cNvPr>
              <p:cNvSpPr>
                <a:spLocks noChangeShapeType="1"/>
              </p:cNvSpPr>
              <p:nvPr/>
            </p:nvSpPr>
            <p:spPr bwMode="auto">
              <a:xfrm flipV="1">
                <a:off x="7579109" y="26794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9" name="Line 194">
                <a:extLst>
                  <a:ext uri="{FF2B5EF4-FFF2-40B4-BE49-F238E27FC236}">
                    <a16:creationId xmlns:a16="http://schemas.microsoft.com/office/drawing/2014/main" id="{C99F5693-5524-55A6-F6C1-E7B61875BAB9}"/>
                  </a:ext>
                </a:extLst>
              </p:cNvPr>
              <p:cNvSpPr>
                <a:spLocks noChangeShapeType="1"/>
              </p:cNvSpPr>
              <p:nvPr/>
            </p:nvSpPr>
            <p:spPr bwMode="auto">
              <a:xfrm>
                <a:off x="7109209" y="2727079"/>
                <a:ext cx="2317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0" name="Line 195">
                <a:extLst>
                  <a:ext uri="{FF2B5EF4-FFF2-40B4-BE49-F238E27FC236}">
                    <a16:creationId xmlns:a16="http://schemas.microsoft.com/office/drawing/2014/main" id="{9F56CFCD-764D-CA65-E3CA-0914AFEDEF21}"/>
                  </a:ext>
                </a:extLst>
              </p:cNvPr>
              <p:cNvSpPr>
                <a:spLocks noChangeShapeType="1"/>
              </p:cNvSpPr>
              <p:nvPr/>
            </p:nvSpPr>
            <p:spPr bwMode="auto">
              <a:xfrm flipV="1">
                <a:off x="7109209" y="2679454"/>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1" name="Freeform 196">
                <a:extLst>
                  <a:ext uri="{FF2B5EF4-FFF2-40B4-BE49-F238E27FC236}">
                    <a16:creationId xmlns:a16="http://schemas.microsoft.com/office/drawing/2014/main" id="{20324639-0ADA-97E7-2CE6-57E812A5A5DE}"/>
                  </a:ext>
                </a:extLst>
              </p:cNvPr>
              <p:cNvSpPr>
                <a:spLocks/>
              </p:cNvSpPr>
              <p:nvPr/>
            </p:nvSpPr>
            <p:spPr bwMode="auto">
              <a:xfrm>
                <a:off x="7313996" y="2696917"/>
                <a:ext cx="53975" cy="60325"/>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6" y="13"/>
                      <a:pt x="54" y="7"/>
                    </a:cubicBezTo>
                    <a:cubicBezTo>
                      <a:pt x="43" y="0"/>
                      <a:pt x="29" y="0"/>
                      <a:pt x="18" y="7"/>
                    </a:cubicBezTo>
                    <a:cubicBezTo>
                      <a:pt x="7" y="13"/>
                      <a:pt x="0" y="26"/>
                      <a:pt x="0" y="39"/>
                    </a:cubicBezTo>
                    <a:cubicBezTo>
                      <a:pt x="0" y="52"/>
                      <a:pt x="7" y="65"/>
                      <a:pt x="18" y="71"/>
                    </a:cubicBezTo>
                    <a:cubicBezTo>
                      <a:pt x="29" y="78"/>
                      <a:pt x="43" y="78"/>
                      <a:pt x="54" y="71"/>
                    </a:cubicBezTo>
                    <a:cubicBezTo>
                      <a:pt x="66"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5" name="Group 924">
              <a:extLst>
                <a:ext uri="{FF2B5EF4-FFF2-40B4-BE49-F238E27FC236}">
                  <a16:creationId xmlns:a16="http://schemas.microsoft.com/office/drawing/2014/main" id="{00F35352-05B2-A1CB-593D-216AB045992F}"/>
                </a:ext>
              </a:extLst>
            </p:cNvPr>
            <p:cNvGrpSpPr/>
            <p:nvPr/>
          </p:nvGrpSpPr>
          <p:grpSpPr>
            <a:xfrm>
              <a:off x="7168128" y="2766767"/>
              <a:ext cx="603251" cy="93663"/>
              <a:chOff x="7161596" y="2809629"/>
              <a:chExt cx="603251" cy="93663"/>
            </a:xfrm>
          </p:grpSpPr>
          <p:sp>
            <p:nvSpPr>
              <p:cNvPr id="992" name="Line 197">
                <a:extLst>
                  <a:ext uri="{FF2B5EF4-FFF2-40B4-BE49-F238E27FC236}">
                    <a16:creationId xmlns:a16="http://schemas.microsoft.com/office/drawing/2014/main" id="{4B196F9B-CC56-A301-BB3C-ED9EDC7ADED1}"/>
                  </a:ext>
                </a:extLst>
              </p:cNvPr>
              <p:cNvSpPr>
                <a:spLocks noChangeShapeType="1"/>
              </p:cNvSpPr>
              <p:nvPr/>
            </p:nvSpPr>
            <p:spPr bwMode="auto">
              <a:xfrm>
                <a:off x="7458459" y="2857254"/>
                <a:ext cx="3063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3" name="Line 198">
                <a:extLst>
                  <a:ext uri="{FF2B5EF4-FFF2-40B4-BE49-F238E27FC236}">
                    <a16:creationId xmlns:a16="http://schemas.microsoft.com/office/drawing/2014/main" id="{146BBAAD-9CBC-3304-5851-21587BA116A2}"/>
                  </a:ext>
                </a:extLst>
              </p:cNvPr>
              <p:cNvSpPr>
                <a:spLocks noChangeShapeType="1"/>
              </p:cNvSpPr>
              <p:nvPr/>
            </p:nvSpPr>
            <p:spPr bwMode="auto">
              <a:xfrm flipV="1">
                <a:off x="7764846" y="2809629"/>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4" name="Line 199">
                <a:extLst>
                  <a:ext uri="{FF2B5EF4-FFF2-40B4-BE49-F238E27FC236}">
                    <a16:creationId xmlns:a16="http://schemas.microsoft.com/office/drawing/2014/main" id="{7AF798F6-D8DA-E29F-F9F7-421FD07B3E27}"/>
                  </a:ext>
                </a:extLst>
              </p:cNvPr>
              <p:cNvSpPr>
                <a:spLocks noChangeShapeType="1"/>
              </p:cNvSpPr>
              <p:nvPr/>
            </p:nvSpPr>
            <p:spPr bwMode="auto">
              <a:xfrm>
                <a:off x="7161596" y="2857254"/>
                <a:ext cx="2968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5" name="Line 200">
                <a:extLst>
                  <a:ext uri="{FF2B5EF4-FFF2-40B4-BE49-F238E27FC236}">
                    <a16:creationId xmlns:a16="http://schemas.microsoft.com/office/drawing/2014/main" id="{CC099CFF-7716-91B0-AF6A-CD1BD6714F57}"/>
                  </a:ext>
                </a:extLst>
              </p:cNvPr>
              <p:cNvSpPr>
                <a:spLocks noChangeShapeType="1"/>
              </p:cNvSpPr>
              <p:nvPr/>
            </p:nvSpPr>
            <p:spPr bwMode="auto">
              <a:xfrm flipV="1">
                <a:off x="7161596" y="2809629"/>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6" name="Freeform 201">
                <a:extLst>
                  <a:ext uri="{FF2B5EF4-FFF2-40B4-BE49-F238E27FC236}">
                    <a16:creationId xmlns:a16="http://schemas.microsoft.com/office/drawing/2014/main" id="{8F7E931E-1034-D681-C654-DA204928B04D}"/>
                  </a:ext>
                </a:extLst>
              </p:cNvPr>
              <p:cNvSpPr>
                <a:spLocks/>
              </p:cNvSpPr>
              <p:nvPr/>
            </p:nvSpPr>
            <p:spPr bwMode="auto">
              <a:xfrm>
                <a:off x="7431471" y="2827092"/>
                <a:ext cx="55563" cy="58738"/>
              </a:xfrm>
              <a:custGeom>
                <a:avLst/>
                <a:gdLst>
                  <a:gd name="T0" fmla="*/ 72 w 72"/>
                  <a:gd name="T1" fmla="*/ 39 h 78"/>
                  <a:gd name="T2" fmla="*/ 54 w 72"/>
                  <a:gd name="T3" fmla="*/ 6 h 78"/>
                  <a:gd name="T4" fmla="*/ 18 w 72"/>
                  <a:gd name="T5" fmla="*/ 6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5"/>
                      <a:pt x="65" y="13"/>
                      <a:pt x="54" y="6"/>
                    </a:cubicBezTo>
                    <a:cubicBezTo>
                      <a:pt x="43" y="0"/>
                      <a:pt x="29" y="0"/>
                      <a:pt x="18" y="6"/>
                    </a:cubicBezTo>
                    <a:cubicBezTo>
                      <a:pt x="7" y="13"/>
                      <a:pt x="0" y="25"/>
                      <a:pt x="0" y="39"/>
                    </a:cubicBezTo>
                    <a:cubicBezTo>
                      <a:pt x="0" y="52"/>
                      <a:pt x="7" y="64"/>
                      <a:pt x="18" y="71"/>
                    </a:cubicBezTo>
                    <a:cubicBezTo>
                      <a:pt x="29" y="78"/>
                      <a:pt x="43" y="78"/>
                      <a:pt x="54" y="71"/>
                    </a:cubicBezTo>
                    <a:cubicBezTo>
                      <a:pt x="65" y="64"/>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6" name="Group 925">
              <a:extLst>
                <a:ext uri="{FF2B5EF4-FFF2-40B4-BE49-F238E27FC236}">
                  <a16:creationId xmlns:a16="http://schemas.microsoft.com/office/drawing/2014/main" id="{29DF84FB-80C4-6D52-7663-ED187F71064F}"/>
                </a:ext>
              </a:extLst>
            </p:cNvPr>
            <p:cNvGrpSpPr/>
            <p:nvPr/>
          </p:nvGrpSpPr>
          <p:grpSpPr>
            <a:xfrm>
              <a:off x="6839516" y="2935836"/>
              <a:ext cx="819150" cy="95250"/>
              <a:chOff x="6832984" y="2938217"/>
              <a:chExt cx="819150" cy="95250"/>
            </a:xfrm>
          </p:grpSpPr>
          <p:sp>
            <p:nvSpPr>
              <p:cNvPr id="987" name="Line 202">
                <a:extLst>
                  <a:ext uri="{FF2B5EF4-FFF2-40B4-BE49-F238E27FC236}">
                    <a16:creationId xmlns:a16="http://schemas.microsoft.com/office/drawing/2014/main" id="{4835F179-B977-B6FD-6F09-1ACA2407B602}"/>
                  </a:ext>
                </a:extLst>
              </p:cNvPr>
              <p:cNvSpPr>
                <a:spLocks noChangeShapeType="1"/>
              </p:cNvSpPr>
              <p:nvPr/>
            </p:nvSpPr>
            <p:spPr bwMode="auto">
              <a:xfrm>
                <a:off x="7240971" y="2985842"/>
                <a:ext cx="4111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8" name="Line 203">
                <a:extLst>
                  <a:ext uri="{FF2B5EF4-FFF2-40B4-BE49-F238E27FC236}">
                    <a16:creationId xmlns:a16="http://schemas.microsoft.com/office/drawing/2014/main" id="{99E66120-141E-BA96-70D8-8CAF0F9C9EA9}"/>
                  </a:ext>
                </a:extLst>
              </p:cNvPr>
              <p:cNvSpPr>
                <a:spLocks noChangeShapeType="1"/>
              </p:cNvSpPr>
              <p:nvPr/>
            </p:nvSpPr>
            <p:spPr bwMode="auto">
              <a:xfrm flipV="1">
                <a:off x="7652134" y="29382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9" name="Line 204">
                <a:extLst>
                  <a:ext uri="{FF2B5EF4-FFF2-40B4-BE49-F238E27FC236}">
                    <a16:creationId xmlns:a16="http://schemas.microsoft.com/office/drawing/2014/main" id="{CF11EF82-47A5-F575-C49B-FFA5964004AB}"/>
                  </a:ext>
                </a:extLst>
              </p:cNvPr>
              <p:cNvSpPr>
                <a:spLocks noChangeShapeType="1"/>
              </p:cNvSpPr>
              <p:nvPr/>
            </p:nvSpPr>
            <p:spPr bwMode="auto">
              <a:xfrm>
                <a:off x="6832984" y="2985842"/>
                <a:ext cx="4079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0" name="Line 206">
                <a:extLst>
                  <a:ext uri="{FF2B5EF4-FFF2-40B4-BE49-F238E27FC236}">
                    <a16:creationId xmlns:a16="http://schemas.microsoft.com/office/drawing/2014/main" id="{2EAE1040-4706-E9A0-EA5A-1ECA0F69B984}"/>
                  </a:ext>
                </a:extLst>
              </p:cNvPr>
              <p:cNvSpPr>
                <a:spLocks noChangeShapeType="1"/>
              </p:cNvSpPr>
              <p:nvPr/>
            </p:nvSpPr>
            <p:spPr bwMode="auto">
              <a:xfrm flipV="1">
                <a:off x="6832984" y="29382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1" name="Freeform 207">
                <a:extLst>
                  <a:ext uri="{FF2B5EF4-FFF2-40B4-BE49-F238E27FC236}">
                    <a16:creationId xmlns:a16="http://schemas.microsoft.com/office/drawing/2014/main" id="{E52D8FBF-FD28-941B-2A88-CD6AA708F6E8}"/>
                  </a:ext>
                </a:extLst>
              </p:cNvPr>
              <p:cNvSpPr>
                <a:spLocks/>
              </p:cNvSpPr>
              <p:nvPr/>
            </p:nvSpPr>
            <p:spPr bwMode="auto">
              <a:xfrm>
                <a:off x="7221921" y="2965204"/>
                <a:ext cx="36513" cy="39688"/>
              </a:xfrm>
              <a:custGeom>
                <a:avLst/>
                <a:gdLst>
                  <a:gd name="T0" fmla="*/ 48 w 48"/>
                  <a:gd name="T1" fmla="*/ 26 h 52"/>
                  <a:gd name="T2" fmla="*/ 36 w 48"/>
                  <a:gd name="T3" fmla="*/ 5 h 52"/>
                  <a:gd name="T4" fmla="*/ 12 w 48"/>
                  <a:gd name="T5" fmla="*/ 5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5"/>
                    </a:cubicBezTo>
                    <a:cubicBezTo>
                      <a:pt x="28" y="0"/>
                      <a:pt x="19" y="0"/>
                      <a:pt x="12" y="5"/>
                    </a:cubicBezTo>
                    <a:cubicBezTo>
                      <a:pt x="4" y="9"/>
                      <a:pt x="0" y="17"/>
                      <a:pt x="0" y="26"/>
                    </a:cubicBezTo>
                    <a:cubicBezTo>
                      <a:pt x="0" y="35"/>
                      <a:pt x="4" y="43"/>
                      <a:pt x="12" y="48"/>
                    </a:cubicBezTo>
                    <a:cubicBezTo>
                      <a:pt x="19" y="52"/>
                      <a:pt x="28" y="52"/>
                      <a:pt x="36" y="48"/>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7" name="Group 926">
              <a:extLst>
                <a:ext uri="{FF2B5EF4-FFF2-40B4-BE49-F238E27FC236}">
                  <a16:creationId xmlns:a16="http://schemas.microsoft.com/office/drawing/2014/main" id="{C9C01993-8DF8-7C57-9D3E-AE58CBFA0C90}"/>
                </a:ext>
              </a:extLst>
            </p:cNvPr>
            <p:cNvGrpSpPr/>
            <p:nvPr/>
          </p:nvGrpSpPr>
          <p:grpSpPr>
            <a:xfrm>
              <a:off x="7130028" y="3038231"/>
              <a:ext cx="474663" cy="93663"/>
              <a:chOff x="7123496" y="3068392"/>
              <a:chExt cx="474663" cy="93663"/>
            </a:xfrm>
          </p:grpSpPr>
          <p:sp>
            <p:nvSpPr>
              <p:cNvPr id="982" name="Line 208">
                <a:extLst>
                  <a:ext uri="{FF2B5EF4-FFF2-40B4-BE49-F238E27FC236}">
                    <a16:creationId xmlns:a16="http://schemas.microsoft.com/office/drawing/2014/main" id="{438E1405-2B7C-CB2A-CCA7-17D163825BA6}"/>
                  </a:ext>
                </a:extLst>
              </p:cNvPr>
              <p:cNvSpPr>
                <a:spLocks noChangeShapeType="1"/>
              </p:cNvSpPr>
              <p:nvPr/>
            </p:nvSpPr>
            <p:spPr bwMode="auto">
              <a:xfrm>
                <a:off x="7355271" y="3114429"/>
                <a:ext cx="2428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3" name="Line 209">
                <a:extLst>
                  <a:ext uri="{FF2B5EF4-FFF2-40B4-BE49-F238E27FC236}">
                    <a16:creationId xmlns:a16="http://schemas.microsoft.com/office/drawing/2014/main" id="{64CAE0EE-706C-841A-849C-857AF7D9A391}"/>
                  </a:ext>
                </a:extLst>
              </p:cNvPr>
              <p:cNvSpPr>
                <a:spLocks noChangeShapeType="1"/>
              </p:cNvSpPr>
              <p:nvPr/>
            </p:nvSpPr>
            <p:spPr bwMode="auto">
              <a:xfrm flipV="1">
                <a:off x="7598159" y="306839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4" name="Line 210">
                <a:extLst>
                  <a:ext uri="{FF2B5EF4-FFF2-40B4-BE49-F238E27FC236}">
                    <a16:creationId xmlns:a16="http://schemas.microsoft.com/office/drawing/2014/main" id="{7AF515EE-9C0D-EBC7-A2AA-51FB1A951B0E}"/>
                  </a:ext>
                </a:extLst>
              </p:cNvPr>
              <p:cNvSpPr>
                <a:spLocks noChangeShapeType="1"/>
              </p:cNvSpPr>
              <p:nvPr/>
            </p:nvSpPr>
            <p:spPr bwMode="auto">
              <a:xfrm>
                <a:off x="7123496" y="3114429"/>
                <a:ext cx="2317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5" name="Line 211">
                <a:extLst>
                  <a:ext uri="{FF2B5EF4-FFF2-40B4-BE49-F238E27FC236}">
                    <a16:creationId xmlns:a16="http://schemas.microsoft.com/office/drawing/2014/main" id="{B2BB8433-D283-07AF-06FA-CD9E680B681E}"/>
                  </a:ext>
                </a:extLst>
              </p:cNvPr>
              <p:cNvSpPr>
                <a:spLocks noChangeShapeType="1"/>
              </p:cNvSpPr>
              <p:nvPr/>
            </p:nvSpPr>
            <p:spPr bwMode="auto">
              <a:xfrm flipV="1">
                <a:off x="7123496" y="306839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6" name="Freeform 212">
                <a:extLst>
                  <a:ext uri="{FF2B5EF4-FFF2-40B4-BE49-F238E27FC236}">
                    <a16:creationId xmlns:a16="http://schemas.microsoft.com/office/drawing/2014/main" id="{E205B6EC-6F87-FE2D-2448-BA6C64711719}"/>
                  </a:ext>
                </a:extLst>
              </p:cNvPr>
              <p:cNvSpPr>
                <a:spLocks/>
              </p:cNvSpPr>
              <p:nvPr/>
            </p:nvSpPr>
            <p:spPr bwMode="auto">
              <a:xfrm>
                <a:off x="7326696" y="3085854"/>
                <a:ext cx="55563" cy="58738"/>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6" y="13"/>
                      <a:pt x="54" y="7"/>
                    </a:cubicBezTo>
                    <a:cubicBezTo>
                      <a:pt x="43" y="0"/>
                      <a:pt x="29" y="0"/>
                      <a:pt x="18" y="7"/>
                    </a:cubicBezTo>
                    <a:cubicBezTo>
                      <a:pt x="7" y="13"/>
                      <a:pt x="0" y="26"/>
                      <a:pt x="0" y="39"/>
                    </a:cubicBezTo>
                    <a:cubicBezTo>
                      <a:pt x="0" y="52"/>
                      <a:pt x="7" y="65"/>
                      <a:pt x="18" y="71"/>
                    </a:cubicBezTo>
                    <a:cubicBezTo>
                      <a:pt x="29" y="78"/>
                      <a:pt x="43" y="78"/>
                      <a:pt x="54" y="71"/>
                    </a:cubicBezTo>
                    <a:cubicBezTo>
                      <a:pt x="66"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8" name="Group 927">
              <a:extLst>
                <a:ext uri="{FF2B5EF4-FFF2-40B4-BE49-F238E27FC236}">
                  <a16:creationId xmlns:a16="http://schemas.microsoft.com/office/drawing/2014/main" id="{827A7741-F214-FFA5-CDCE-C460A425BC6D}"/>
                </a:ext>
              </a:extLst>
            </p:cNvPr>
            <p:cNvGrpSpPr/>
            <p:nvPr/>
          </p:nvGrpSpPr>
          <p:grpSpPr>
            <a:xfrm>
              <a:off x="7136378" y="3145391"/>
              <a:ext cx="725488" cy="95250"/>
              <a:chOff x="7129846" y="3196979"/>
              <a:chExt cx="725488" cy="95250"/>
            </a:xfrm>
          </p:grpSpPr>
          <p:sp>
            <p:nvSpPr>
              <p:cNvPr id="977" name="Line 213">
                <a:extLst>
                  <a:ext uri="{FF2B5EF4-FFF2-40B4-BE49-F238E27FC236}">
                    <a16:creationId xmlns:a16="http://schemas.microsoft.com/office/drawing/2014/main" id="{EC3E1955-D058-730D-D8B5-084CF934AD13}"/>
                  </a:ext>
                </a:extLst>
              </p:cNvPr>
              <p:cNvSpPr>
                <a:spLocks noChangeShapeType="1"/>
              </p:cNvSpPr>
              <p:nvPr/>
            </p:nvSpPr>
            <p:spPr bwMode="auto">
              <a:xfrm>
                <a:off x="7494971" y="3244604"/>
                <a:ext cx="36036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8" name="Line 214">
                <a:extLst>
                  <a:ext uri="{FF2B5EF4-FFF2-40B4-BE49-F238E27FC236}">
                    <a16:creationId xmlns:a16="http://schemas.microsoft.com/office/drawing/2014/main" id="{6C7CCE72-73F7-00AB-A9E7-5AF99745EE3D}"/>
                  </a:ext>
                </a:extLst>
              </p:cNvPr>
              <p:cNvSpPr>
                <a:spLocks noChangeShapeType="1"/>
              </p:cNvSpPr>
              <p:nvPr/>
            </p:nvSpPr>
            <p:spPr bwMode="auto">
              <a:xfrm flipV="1">
                <a:off x="7855334" y="31969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9" name="Line 215">
                <a:extLst>
                  <a:ext uri="{FF2B5EF4-FFF2-40B4-BE49-F238E27FC236}">
                    <a16:creationId xmlns:a16="http://schemas.microsoft.com/office/drawing/2014/main" id="{66C7159A-9880-B6CF-DE66-55B626E59D7C}"/>
                  </a:ext>
                </a:extLst>
              </p:cNvPr>
              <p:cNvSpPr>
                <a:spLocks noChangeShapeType="1"/>
              </p:cNvSpPr>
              <p:nvPr/>
            </p:nvSpPr>
            <p:spPr bwMode="auto">
              <a:xfrm>
                <a:off x="7129846" y="3244604"/>
                <a:ext cx="3651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0" name="Line 216">
                <a:extLst>
                  <a:ext uri="{FF2B5EF4-FFF2-40B4-BE49-F238E27FC236}">
                    <a16:creationId xmlns:a16="http://schemas.microsoft.com/office/drawing/2014/main" id="{859F4FD0-CB62-94D5-394C-5103EB1535E2}"/>
                  </a:ext>
                </a:extLst>
              </p:cNvPr>
              <p:cNvSpPr>
                <a:spLocks noChangeShapeType="1"/>
              </p:cNvSpPr>
              <p:nvPr/>
            </p:nvSpPr>
            <p:spPr bwMode="auto">
              <a:xfrm flipV="1">
                <a:off x="7129846" y="31969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1" name="Freeform 217">
                <a:extLst>
                  <a:ext uri="{FF2B5EF4-FFF2-40B4-BE49-F238E27FC236}">
                    <a16:creationId xmlns:a16="http://schemas.microsoft.com/office/drawing/2014/main" id="{FD5228AE-E75D-E802-EA62-05CA9FCDD0AC}"/>
                  </a:ext>
                </a:extLst>
              </p:cNvPr>
              <p:cNvSpPr>
                <a:spLocks/>
              </p:cNvSpPr>
              <p:nvPr/>
            </p:nvSpPr>
            <p:spPr bwMode="auto">
              <a:xfrm>
                <a:off x="7477509" y="3223967"/>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7 h 52"/>
                  <a:gd name="T10" fmla="*/ 36 w 48"/>
                  <a:gd name="T11" fmla="*/ 47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8"/>
                      <a:pt x="36" y="4"/>
                    </a:cubicBezTo>
                    <a:cubicBezTo>
                      <a:pt x="28" y="0"/>
                      <a:pt x="19" y="0"/>
                      <a:pt x="12" y="4"/>
                    </a:cubicBezTo>
                    <a:cubicBezTo>
                      <a:pt x="4" y="8"/>
                      <a:pt x="0" y="17"/>
                      <a:pt x="0" y="26"/>
                    </a:cubicBezTo>
                    <a:cubicBezTo>
                      <a:pt x="0" y="35"/>
                      <a:pt x="4" y="43"/>
                      <a:pt x="12" y="47"/>
                    </a:cubicBezTo>
                    <a:cubicBezTo>
                      <a:pt x="19" y="52"/>
                      <a:pt x="28" y="52"/>
                      <a:pt x="36" y="47"/>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29" name="Group 928">
              <a:extLst>
                <a:ext uri="{FF2B5EF4-FFF2-40B4-BE49-F238E27FC236}">
                  <a16:creationId xmlns:a16="http://schemas.microsoft.com/office/drawing/2014/main" id="{A6493725-695A-38F4-56AF-63AAF35ABA1B}"/>
                </a:ext>
              </a:extLst>
            </p:cNvPr>
            <p:cNvGrpSpPr/>
            <p:nvPr/>
          </p:nvGrpSpPr>
          <p:grpSpPr>
            <a:xfrm>
              <a:off x="7218928" y="3305725"/>
              <a:ext cx="596901" cy="95250"/>
              <a:chOff x="7212396" y="3325567"/>
              <a:chExt cx="596901" cy="95250"/>
            </a:xfrm>
          </p:grpSpPr>
          <p:sp>
            <p:nvSpPr>
              <p:cNvPr id="972" name="Line 218">
                <a:extLst>
                  <a:ext uri="{FF2B5EF4-FFF2-40B4-BE49-F238E27FC236}">
                    <a16:creationId xmlns:a16="http://schemas.microsoft.com/office/drawing/2014/main" id="{39F84126-4564-E986-F348-8840D13C8FF2}"/>
                  </a:ext>
                </a:extLst>
              </p:cNvPr>
              <p:cNvSpPr>
                <a:spLocks noChangeShapeType="1"/>
              </p:cNvSpPr>
              <p:nvPr/>
            </p:nvSpPr>
            <p:spPr bwMode="auto">
              <a:xfrm>
                <a:off x="7506084" y="3373192"/>
                <a:ext cx="303213"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3" name="Line 219">
                <a:extLst>
                  <a:ext uri="{FF2B5EF4-FFF2-40B4-BE49-F238E27FC236}">
                    <a16:creationId xmlns:a16="http://schemas.microsoft.com/office/drawing/2014/main" id="{FFF1357D-2312-257C-C205-E91FEEA22248}"/>
                  </a:ext>
                </a:extLst>
              </p:cNvPr>
              <p:cNvSpPr>
                <a:spLocks noChangeShapeType="1"/>
              </p:cNvSpPr>
              <p:nvPr/>
            </p:nvSpPr>
            <p:spPr bwMode="auto">
              <a:xfrm flipV="1">
                <a:off x="7809296" y="332556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4" name="Line 220">
                <a:extLst>
                  <a:ext uri="{FF2B5EF4-FFF2-40B4-BE49-F238E27FC236}">
                    <a16:creationId xmlns:a16="http://schemas.microsoft.com/office/drawing/2014/main" id="{128E1126-DD08-49C5-3878-C4A09081B828}"/>
                  </a:ext>
                </a:extLst>
              </p:cNvPr>
              <p:cNvSpPr>
                <a:spLocks noChangeShapeType="1"/>
              </p:cNvSpPr>
              <p:nvPr/>
            </p:nvSpPr>
            <p:spPr bwMode="auto">
              <a:xfrm>
                <a:off x="7212396" y="3373192"/>
                <a:ext cx="2936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5" name="Line 221">
                <a:extLst>
                  <a:ext uri="{FF2B5EF4-FFF2-40B4-BE49-F238E27FC236}">
                    <a16:creationId xmlns:a16="http://schemas.microsoft.com/office/drawing/2014/main" id="{469B3C29-5E1F-9DF3-D6EB-079FEA4B5577}"/>
                  </a:ext>
                </a:extLst>
              </p:cNvPr>
              <p:cNvSpPr>
                <a:spLocks noChangeShapeType="1"/>
              </p:cNvSpPr>
              <p:nvPr/>
            </p:nvSpPr>
            <p:spPr bwMode="auto">
              <a:xfrm flipV="1">
                <a:off x="7212396" y="332556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6" name="Freeform 222">
                <a:extLst>
                  <a:ext uri="{FF2B5EF4-FFF2-40B4-BE49-F238E27FC236}">
                    <a16:creationId xmlns:a16="http://schemas.microsoft.com/office/drawing/2014/main" id="{3A1E7A80-841B-BC37-B512-4E9D4EF12110}"/>
                  </a:ext>
                </a:extLst>
              </p:cNvPr>
              <p:cNvSpPr>
                <a:spLocks/>
              </p:cNvSpPr>
              <p:nvPr/>
            </p:nvSpPr>
            <p:spPr bwMode="auto">
              <a:xfrm>
                <a:off x="7488621" y="3352554"/>
                <a:ext cx="36513" cy="39688"/>
              </a:xfrm>
              <a:custGeom>
                <a:avLst/>
                <a:gdLst>
                  <a:gd name="T0" fmla="*/ 48 w 48"/>
                  <a:gd name="T1" fmla="*/ 26 h 52"/>
                  <a:gd name="T2" fmla="*/ 36 w 48"/>
                  <a:gd name="T3" fmla="*/ 5 h 52"/>
                  <a:gd name="T4" fmla="*/ 12 w 48"/>
                  <a:gd name="T5" fmla="*/ 5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4" y="9"/>
                      <a:pt x="36" y="5"/>
                    </a:cubicBezTo>
                    <a:cubicBezTo>
                      <a:pt x="29" y="0"/>
                      <a:pt x="20" y="0"/>
                      <a:pt x="12" y="5"/>
                    </a:cubicBezTo>
                    <a:cubicBezTo>
                      <a:pt x="5" y="9"/>
                      <a:pt x="0" y="17"/>
                      <a:pt x="0" y="26"/>
                    </a:cubicBezTo>
                    <a:cubicBezTo>
                      <a:pt x="0" y="35"/>
                      <a:pt x="5" y="43"/>
                      <a:pt x="12" y="48"/>
                    </a:cubicBezTo>
                    <a:cubicBezTo>
                      <a:pt x="20" y="52"/>
                      <a:pt x="29" y="52"/>
                      <a:pt x="36" y="48"/>
                    </a:cubicBezTo>
                    <a:cubicBezTo>
                      <a:pt x="44"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0" name="Group 929">
              <a:extLst>
                <a:ext uri="{FF2B5EF4-FFF2-40B4-BE49-F238E27FC236}">
                  <a16:creationId xmlns:a16="http://schemas.microsoft.com/office/drawing/2014/main" id="{0EB234D2-879C-6AB8-0587-F98C367F55ED}"/>
                </a:ext>
              </a:extLst>
            </p:cNvPr>
            <p:cNvGrpSpPr/>
            <p:nvPr/>
          </p:nvGrpSpPr>
          <p:grpSpPr>
            <a:xfrm>
              <a:off x="7045891" y="3408118"/>
              <a:ext cx="447675" cy="93663"/>
              <a:chOff x="7039359" y="3455742"/>
              <a:chExt cx="447675" cy="93663"/>
            </a:xfrm>
          </p:grpSpPr>
          <p:sp>
            <p:nvSpPr>
              <p:cNvPr id="967" name="Line 223">
                <a:extLst>
                  <a:ext uri="{FF2B5EF4-FFF2-40B4-BE49-F238E27FC236}">
                    <a16:creationId xmlns:a16="http://schemas.microsoft.com/office/drawing/2014/main" id="{C7CE133D-A3D7-C37A-4165-4CE5F606923E}"/>
                  </a:ext>
                </a:extLst>
              </p:cNvPr>
              <p:cNvSpPr>
                <a:spLocks noChangeShapeType="1"/>
              </p:cNvSpPr>
              <p:nvPr/>
            </p:nvSpPr>
            <p:spPr bwMode="auto">
              <a:xfrm>
                <a:off x="7269546" y="3501779"/>
                <a:ext cx="2174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8" name="Line 224">
                <a:extLst>
                  <a:ext uri="{FF2B5EF4-FFF2-40B4-BE49-F238E27FC236}">
                    <a16:creationId xmlns:a16="http://schemas.microsoft.com/office/drawing/2014/main" id="{8B099DE7-3F93-9C95-9555-641A7D3F6EB0}"/>
                  </a:ext>
                </a:extLst>
              </p:cNvPr>
              <p:cNvSpPr>
                <a:spLocks noChangeShapeType="1"/>
              </p:cNvSpPr>
              <p:nvPr/>
            </p:nvSpPr>
            <p:spPr bwMode="auto">
              <a:xfrm flipV="1">
                <a:off x="7487034" y="345574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9" name="Line 225">
                <a:extLst>
                  <a:ext uri="{FF2B5EF4-FFF2-40B4-BE49-F238E27FC236}">
                    <a16:creationId xmlns:a16="http://schemas.microsoft.com/office/drawing/2014/main" id="{2DB1EEDB-22F4-FEBF-E91F-3E3B9170EBC5}"/>
                  </a:ext>
                </a:extLst>
              </p:cNvPr>
              <p:cNvSpPr>
                <a:spLocks noChangeShapeType="1"/>
              </p:cNvSpPr>
              <p:nvPr/>
            </p:nvSpPr>
            <p:spPr bwMode="auto">
              <a:xfrm>
                <a:off x="7039359" y="3501779"/>
                <a:ext cx="2301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0" name="Line 226">
                <a:extLst>
                  <a:ext uri="{FF2B5EF4-FFF2-40B4-BE49-F238E27FC236}">
                    <a16:creationId xmlns:a16="http://schemas.microsoft.com/office/drawing/2014/main" id="{B66A04FD-7121-D55C-FBCD-8AB68E83843C}"/>
                  </a:ext>
                </a:extLst>
              </p:cNvPr>
              <p:cNvSpPr>
                <a:spLocks noChangeShapeType="1"/>
              </p:cNvSpPr>
              <p:nvPr/>
            </p:nvSpPr>
            <p:spPr bwMode="auto">
              <a:xfrm flipV="1">
                <a:off x="7039359" y="345574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1" name="Freeform 227">
                <a:extLst>
                  <a:ext uri="{FF2B5EF4-FFF2-40B4-BE49-F238E27FC236}">
                    <a16:creationId xmlns:a16="http://schemas.microsoft.com/office/drawing/2014/main" id="{4B8724B6-FE74-F8DD-AA4B-7D0E1BAFD283}"/>
                  </a:ext>
                </a:extLst>
              </p:cNvPr>
              <p:cNvSpPr>
                <a:spLocks/>
              </p:cNvSpPr>
              <p:nvPr/>
            </p:nvSpPr>
            <p:spPr bwMode="auto">
              <a:xfrm>
                <a:off x="7242559" y="3473204"/>
                <a:ext cx="55563" cy="58738"/>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1" name="Group 930">
              <a:extLst>
                <a:ext uri="{FF2B5EF4-FFF2-40B4-BE49-F238E27FC236}">
                  <a16:creationId xmlns:a16="http://schemas.microsoft.com/office/drawing/2014/main" id="{FCB0E60F-76C8-78B9-BF85-6B5FF9E27E1C}"/>
                </a:ext>
              </a:extLst>
            </p:cNvPr>
            <p:cNvGrpSpPr/>
            <p:nvPr/>
          </p:nvGrpSpPr>
          <p:grpSpPr>
            <a:xfrm>
              <a:off x="6936353" y="3572424"/>
              <a:ext cx="630238" cy="95250"/>
              <a:chOff x="6929821" y="3584329"/>
              <a:chExt cx="630238" cy="95250"/>
            </a:xfrm>
          </p:grpSpPr>
          <p:sp>
            <p:nvSpPr>
              <p:cNvPr id="962" name="Line 228">
                <a:extLst>
                  <a:ext uri="{FF2B5EF4-FFF2-40B4-BE49-F238E27FC236}">
                    <a16:creationId xmlns:a16="http://schemas.microsoft.com/office/drawing/2014/main" id="{A29EDA78-9A57-D628-15DA-A20BBC5BE264}"/>
                  </a:ext>
                </a:extLst>
              </p:cNvPr>
              <p:cNvSpPr>
                <a:spLocks noChangeShapeType="1"/>
              </p:cNvSpPr>
              <p:nvPr/>
            </p:nvSpPr>
            <p:spPr bwMode="auto">
              <a:xfrm>
                <a:off x="7240971" y="3631954"/>
                <a:ext cx="3190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3" name="Line 229">
                <a:extLst>
                  <a:ext uri="{FF2B5EF4-FFF2-40B4-BE49-F238E27FC236}">
                    <a16:creationId xmlns:a16="http://schemas.microsoft.com/office/drawing/2014/main" id="{D2321DF4-B490-0976-9222-A0C3A7BFAE49}"/>
                  </a:ext>
                </a:extLst>
              </p:cNvPr>
              <p:cNvSpPr>
                <a:spLocks noChangeShapeType="1"/>
              </p:cNvSpPr>
              <p:nvPr/>
            </p:nvSpPr>
            <p:spPr bwMode="auto">
              <a:xfrm flipV="1">
                <a:off x="7560059" y="35843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4" name="Line 230">
                <a:extLst>
                  <a:ext uri="{FF2B5EF4-FFF2-40B4-BE49-F238E27FC236}">
                    <a16:creationId xmlns:a16="http://schemas.microsoft.com/office/drawing/2014/main" id="{6AEA8B33-9DC5-FF02-BE37-CD4CFF019F06}"/>
                  </a:ext>
                </a:extLst>
              </p:cNvPr>
              <p:cNvSpPr>
                <a:spLocks noChangeShapeType="1"/>
              </p:cNvSpPr>
              <p:nvPr/>
            </p:nvSpPr>
            <p:spPr bwMode="auto">
              <a:xfrm>
                <a:off x="6929821" y="3631954"/>
                <a:ext cx="3111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5" name="Line 231">
                <a:extLst>
                  <a:ext uri="{FF2B5EF4-FFF2-40B4-BE49-F238E27FC236}">
                    <a16:creationId xmlns:a16="http://schemas.microsoft.com/office/drawing/2014/main" id="{0F0CE3CC-6758-B790-6445-C928688343BA}"/>
                  </a:ext>
                </a:extLst>
              </p:cNvPr>
              <p:cNvSpPr>
                <a:spLocks noChangeShapeType="1"/>
              </p:cNvSpPr>
              <p:nvPr/>
            </p:nvSpPr>
            <p:spPr bwMode="auto">
              <a:xfrm flipV="1">
                <a:off x="6929821" y="358432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6" name="Freeform 232">
                <a:extLst>
                  <a:ext uri="{FF2B5EF4-FFF2-40B4-BE49-F238E27FC236}">
                    <a16:creationId xmlns:a16="http://schemas.microsoft.com/office/drawing/2014/main" id="{9059AECB-E695-324E-5E0D-EF135CACA0AE}"/>
                  </a:ext>
                </a:extLst>
              </p:cNvPr>
              <p:cNvSpPr>
                <a:spLocks/>
              </p:cNvSpPr>
              <p:nvPr/>
            </p:nvSpPr>
            <p:spPr bwMode="auto">
              <a:xfrm>
                <a:off x="7221921" y="3612904"/>
                <a:ext cx="36513" cy="38100"/>
              </a:xfrm>
              <a:custGeom>
                <a:avLst/>
                <a:gdLst>
                  <a:gd name="T0" fmla="*/ 48 w 48"/>
                  <a:gd name="T1" fmla="*/ 26 h 52"/>
                  <a:gd name="T2" fmla="*/ 36 w 48"/>
                  <a:gd name="T3" fmla="*/ 4 h 52"/>
                  <a:gd name="T4" fmla="*/ 12 w 48"/>
                  <a:gd name="T5" fmla="*/ 4 h 52"/>
                  <a:gd name="T6" fmla="*/ 0 w 48"/>
                  <a:gd name="T7" fmla="*/ 26 h 52"/>
                  <a:gd name="T8" fmla="*/ 12 w 48"/>
                  <a:gd name="T9" fmla="*/ 47 h 52"/>
                  <a:gd name="T10" fmla="*/ 36 w 48"/>
                  <a:gd name="T11" fmla="*/ 47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8"/>
                      <a:pt x="36" y="4"/>
                    </a:cubicBezTo>
                    <a:cubicBezTo>
                      <a:pt x="28" y="0"/>
                      <a:pt x="19" y="0"/>
                      <a:pt x="12" y="4"/>
                    </a:cubicBezTo>
                    <a:cubicBezTo>
                      <a:pt x="4" y="8"/>
                      <a:pt x="0" y="17"/>
                      <a:pt x="0" y="26"/>
                    </a:cubicBezTo>
                    <a:cubicBezTo>
                      <a:pt x="0" y="35"/>
                      <a:pt x="4" y="43"/>
                      <a:pt x="12" y="47"/>
                    </a:cubicBezTo>
                    <a:cubicBezTo>
                      <a:pt x="19" y="52"/>
                      <a:pt x="28" y="52"/>
                      <a:pt x="36" y="47"/>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2" name="Group 931">
              <a:extLst>
                <a:ext uri="{FF2B5EF4-FFF2-40B4-BE49-F238E27FC236}">
                  <a16:creationId xmlns:a16="http://schemas.microsoft.com/office/drawing/2014/main" id="{34E5775D-2E60-8953-7BDE-7C45490FCBD3}"/>
                </a:ext>
              </a:extLst>
            </p:cNvPr>
            <p:cNvGrpSpPr/>
            <p:nvPr/>
          </p:nvGrpSpPr>
          <p:grpSpPr>
            <a:xfrm>
              <a:off x="7204641" y="3685139"/>
              <a:ext cx="433388" cy="95250"/>
              <a:chOff x="7198109" y="3712917"/>
              <a:chExt cx="433388" cy="95250"/>
            </a:xfrm>
          </p:grpSpPr>
          <p:sp>
            <p:nvSpPr>
              <p:cNvPr id="957" name="Line 233">
                <a:extLst>
                  <a:ext uri="{FF2B5EF4-FFF2-40B4-BE49-F238E27FC236}">
                    <a16:creationId xmlns:a16="http://schemas.microsoft.com/office/drawing/2014/main" id="{ADF23802-7A26-4596-629B-63EBECD9C7BE}"/>
                  </a:ext>
                </a:extLst>
              </p:cNvPr>
              <p:cNvSpPr>
                <a:spLocks noChangeShapeType="1"/>
              </p:cNvSpPr>
              <p:nvPr/>
            </p:nvSpPr>
            <p:spPr bwMode="auto">
              <a:xfrm>
                <a:off x="7420359" y="3760542"/>
                <a:ext cx="2111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8" name="Line 234">
                <a:extLst>
                  <a:ext uri="{FF2B5EF4-FFF2-40B4-BE49-F238E27FC236}">
                    <a16:creationId xmlns:a16="http://schemas.microsoft.com/office/drawing/2014/main" id="{24693BF3-BED5-CD47-315A-F2C17401CE1C}"/>
                  </a:ext>
                </a:extLst>
              </p:cNvPr>
              <p:cNvSpPr>
                <a:spLocks noChangeShapeType="1"/>
              </p:cNvSpPr>
              <p:nvPr/>
            </p:nvSpPr>
            <p:spPr bwMode="auto">
              <a:xfrm flipV="1">
                <a:off x="7631496" y="37129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9" name="Line 235">
                <a:extLst>
                  <a:ext uri="{FF2B5EF4-FFF2-40B4-BE49-F238E27FC236}">
                    <a16:creationId xmlns:a16="http://schemas.microsoft.com/office/drawing/2014/main" id="{C4E3C44D-7D2B-9CCC-B9E3-E5231F6B9BCC}"/>
                  </a:ext>
                </a:extLst>
              </p:cNvPr>
              <p:cNvSpPr>
                <a:spLocks noChangeShapeType="1"/>
              </p:cNvSpPr>
              <p:nvPr/>
            </p:nvSpPr>
            <p:spPr bwMode="auto">
              <a:xfrm>
                <a:off x="7198109" y="3760542"/>
                <a:ext cx="2222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0" name="Line 236">
                <a:extLst>
                  <a:ext uri="{FF2B5EF4-FFF2-40B4-BE49-F238E27FC236}">
                    <a16:creationId xmlns:a16="http://schemas.microsoft.com/office/drawing/2014/main" id="{DF602AA2-4943-2048-3434-E9444F62649D}"/>
                  </a:ext>
                </a:extLst>
              </p:cNvPr>
              <p:cNvSpPr>
                <a:spLocks noChangeShapeType="1"/>
              </p:cNvSpPr>
              <p:nvPr/>
            </p:nvSpPr>
            <p:spPr bwMode="auto">
              <a:xfrm flipV="1">
                <a:off x="7198109" y="371291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1" name="Freeform 237">
                <a:extLst>
                  <a:ext uri="{FF2B5EF4-FFF2-40B4-BE49-F238E27FC236}">
                    <a16:creationId xmlns:a16="http://schemas.microsoft.com/office/drawing/2014/main" id="{907FDAC9-B1C7-6F9C-E1EE-3A1A56AB0AC5}"/>
                  </a:ext>
                </a:extLst>
              </p:cNvPr>
              <p:cNvSpPr>
                <a:spLocks/>
              </p:cNvSpPr>
              <p:nvPr/>
            </p:nvSpPr>
            <p:spPr bwMode="auto">
              <a:xfrm>
                <a:off x="7393371" y="3730379"/>
                <a:ext cx="55563" cy="60325"/>
              </a:xfrm>
              <a:custGeom>
                <a:avLst/>
                <a:gdLst>
                  <a:gd name="T0" fmla="*/ 72 w 72"/>
                  <a:gd name="T1" fmla="*/ 39 h 78"/>
                  <a:gd name="T2" fmla="*/ 54 w 72"/>
                  <a:gd name="T3" fmla="*/ 7 h 78"/>
                  <a:gd name="T4" fmla="*/ 18 w 72"/>
                  <a:gd name="T5" fmla="*/ 7 h 78"/>
                  <a:gd name="T6" fmla="*/ 0 w 72"/>
                  <a:gd name="T7" fmla="*/ 39 h 78"/>
                  <a:gd name="T8" fmla="*/ 18 w 72"/>
                  <a:gd name="T9" fmla="*/ 72 h 78"/>
                  <a:gd name="T10" fmla="*/ 54 w 72"/>
                  <a:gd name="T11" fmla="*/ 72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4"/>
                      <a:pt x="54" y="7"/>
                    </a:cubicBezTo>
                    <a:cubicBezTo>
                      <a:pt x="43" y="0"/>
                      <a:pt x="29" y="0"/>
                      <a:pt x="18" y="7"/>
                    </a:cubicBezTo>
                    <a:cubicBezTo>
                      <a:pt x="7" y="14"/>
                      <a:pt x="0" y="26"/>
                      <a:pt x="0" y="39"/>
                    </a:cubicBezTo>
                    <a:cubicBezTo>
                      <a:pt x="0" y="53"/>
                      <a:pt x="7" y="65"/>
                      <a:pt x="18" y="72"/>
                    </a:cubicBezTo>
                    <a:cubicBezTo>
                      <a:pt x="29" y="78"/>
                      <a:pt x="43" y="78"/>
                      <a:pt x="54" y="72"/>
                    </a:cubicBezTo>
                    <a:cubicBezTo>
                      <a:pt x="65" y="65"/>
                      <a:pt x="72" y="53"/>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3" name="Group 932">
              <a:extLst>
                <a:ext uri="{FF2B5EF4-FFF2-40B4-BE49-F238E27FC236}">
                  <a16:creationId xmlns:a16="http://schemas.microsoft.com/office/drawing/2014/main" id="{FF0A1726-2707-E5C7-C392-66C1FA40F0C5}"/>
                </a:ext>
              </a:extLst>
            </p:cNvPr>
            <p:cNvGrpSpPr/>
            <p:nvPr/>
          </p:nvGrpSpPr>
          <p:grpSpPr>
            <a:xfrm>
              <a:off x="6798241" y="3839918"/>
              <a:ext cx="1155700" cy="93663"/>
              <a:chOff x="6791709" y="3843092"/>
              <a:chExt cx="1155700" cy="93663"/>
            </a:xfrm>
          </p:grpSpPr>
          <p:sp>
            <p:nvSpPr>
              <p:cNvPr id="952" name="Line 238">
                <a:extLst>
                  <a:ext uri="{FF2B5EF4-FFF2-40B4-BE49-F238E27FC236}">
                    <a16:creationId xmlns:a16="http://schemas.microsoft.com/office/drawing/2014/main" id="{B638D6B8-089A-CB08-4963-8C3309B5AFBC}"/>
                  </a:ext>
                </a:extLst>
              </p:cNvPr>
              <p:cNvSpPr>
                <a:spLocks noChangeShapeType="1"/>
              </p:cNvSpPr>
              <p:nvPr/>
            </p:nvSpPr>
            <p:spPr bwMode="auto">
              <a:xfrm>
                <a:off x="7382259" y="3890717"/>
                <a:ext cx="5651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3" name="Line 239">
                <a:extLst>
                  <a:ext uri="{FF2B5EF4-FFF2-40B4-BE49-F238E27FC236}">
                    <a16:creationId xmlns:a16="http://schemas.microsoft.com/office/drawing/2014/main" id="{28528FE6-60E2-D324-9A86-F15CF76FF6A0}"/>
                  </a:ext>
                </a:extLst>
              </p:cNvPr>
              <p:cNvSpPr>
                <a:spLocks noChangeShapeType="1"/>
              </p:cNvSpPr>
              <p:nvPr/>
            </p:nvSpPr>
            <p:spPr bwMode="auto">
              <a:xfrm flipV="1">
                <a:off x="7947409" y="384309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4" name="Line 240">
                <a:extLst>
                  <a:ext uri="{FF2B5EF4-FFF2-40B4-BE49-F238E27FC236}">
                    <a16:creationId xmlns:a16="http://schemas.microsoft.com/office/drawing/2014/main" id="{20A30674-95DE-8106-29A4-4990A2E60E34}"/>
                  </a:ext>
                </a:extLst>
              </p:cNvPr>
              <p:cNvSpPr>
                <a:spLocks noChangeShapeType="1"/>
              </p:cNvSpPr>
              <p:nvPr/>
            </p:nvSpPr>
            <p:spPr bwMode="auto">
              <a:xfrm>
                <a:off x="6791709" y="3890717"/>
                <a:ext cx="5905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5" name="Line 241">
                <a:extLst>
                  <a:ext uri="{FF2B5EF4-FFF2-40B4-BE49-F238E27FC236}">
                    <a16:creationId xmlns:a16="http://schemas.microsoft.com/office/drawing/2014/main" id="{F99381EB-347A-EB92-F1BE-E7C4C8B1D666}"/>
                  </a:ext>
                </a:extLst>
              </p:cNvPr>
              <p:cNvSpPr>
                <a:spLocks noChangeShapeType="1"/>
              </p:cNvSpPr>
              <p:nvPr/>
            </p:nvSpPr>
            <p:spPr bwMode="auto">
              <a:xfrm flipV="1">
                <a:off x="6791709" y="384309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6" name="Freeform 242">
                <a:extLst>
                  <a:ext uri="{FF2B5EF4-FFF2-40B4-BE49-F238E27FC236}">
                    <a16:creationId xmlns:a16="http://schemas.microsoft.com/office/drawing/2014/main" id="{1D6686A0-DFCC-FB58-E917-7BE225ED43E5}"/>
                  </a:ext>
                </a:extLst>
              </p:cNvPr>
              <p:cNvSpPr>
                <a:spLocks/>
              </p:cNvSpPr>
              <p:nvPr/>
            </p:nvSpPr>
            <p:spPr bwMode="auto">
              <a:xfrm>
                <a:off x="7363209" y="3870079"/>
                <a:ext cx="36513" cy="39688"/>
              </a:xfrm>
              <a:custGeom>
                <a:avLst/>
                <a:gdLst>
                  <a:gd name="T0" fmla="*/ 48 w 48"/>
                  <a:gd name="T1" fmla="*/ 26 h 52"/>
                  <a:gd name="T2" fmla="*/ 36 w 48"/>
                  <a:gd name="T3" fmla="*/ 4 h 52"/>
                  <a:gd name="T4" fmla="*/ 12 w 48"/>
                  <a:gd name="T5" fmla="*/ 4 h 52"/>
                  <a:gd name="T6" fmla="*/ 0 w 48"/>
                  <a:gd name="T7" fmla="*/ 26 h 52"/>
                  <a:gd name="T8" fmla="*/ 12 w 48"/>
                  <a:gd name="T9" fmla="*/ 48 h 52"/>
                  <a:gd name="T10" fmla="*/ 36 w 48"/>
                  <a:gd name="T11" fmla="*/ 48 h 52"/>
                  <a:gd name="T12" fmla="*/ 48 w 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48" h="52">
                    <a:moveTo>
                      <a:pt x="48" y="26"/>
                    </a:moveTo>
                    <a:cubicBezTo>
                      <a:pt x="48" y="17"/>
                      <a:pt x="43" y="9"/>
                      <a:pt x="36" y="4"/>
                    </a:cubicBezTo>
                    <a:cubicBezTo>
                      <a:pt x="28" y="0"/>
                      <a:pt x="19" y="0"/>
                      <a:pt x="12" y="4"/>
                    </a:cubicBezTo>
                    <a:cubicBezTo>
                      <a:pt x="4" y="9"/>
                      <a:pt x="0" y="17"/>
                      <a:pt x="0" y="26"/>
                    </a:cubicBezTo>
                    <a:cubicBezTo>
                      <a:pt x="0" y="35"/>
                      <a:pt x="4" y="43"/>
                      <a:pt x="12" y="48"/>
                    </a:cubicBezTo>
                    <a:cubicBezTo>
                      <a:pt x="19" y="52"/>
                      <a:pt x="28" y="52"/>
                      <a:pt x="36" y="48"/>
                    </a:cubicBezTo>
                    <a:cubicBezTo>
                      <a:pt x="43" y="43"/>
                      <a:pt x="48" y="35"/>
                      <a:pt x="48"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4" name="Group 933">
              <a:extLst>
                <a:ext uri="{FF2B5EF4-FFF2-40B4-BE49-F238E27FC236}">
                  <a16:creationId xmlns:a16="http://schemas.microsoft.com/office/drawing/2014/main" id="{1AB36F54-8F50-4A7A-2E49-E4E9E559F250}"/>
                </a:ext>
              </a:extLst>
            </p:cNvPr>
            <p:cNvGrpSpPr/>
            <p:nvPr/>
          </p:nvGrpSpPr>
          <p:grpSpPr>
            <a:xfrm>
              <a:off x="7174478" y="3944695"/>
              <a:ext cx="377825" cy="95250"/>
              <a:chOff x="7167946" y="3971679"/>
              <a:chExt cx="377825" cy="95250"/>
            </a:xfrm>
          </p:grpSpPr>
          <p:sp>
            <p:nvSpPr>
              <p:cNvPr id="947" name="Line 243">
                <a:extLst>
                  <a:ext uri="{FF2B5EF4-FFF2-40B4-BE49-F238E27FC236}">
                    <a16:creationId xmlns:a16="http://schemas.microsoft.com/office/drawing/2014/main" id="{15443076-4E5E-D3C3-2A8A-C9DE910D15F7}"/>
                  </a:ext>
                </a:extLst>
              </p:cNvPr>
              <p:cNvSpPr>
                <a:spLocks noChangeShapeType="1"/>
              </p:cNvSpPr>
              <p:nvPr/>
            </p:nvSpPr>
            <p:spPr bwMode="auto">
              <a:xfrm>
                <a:off x="7355271" y="4019304"/>
                <a:ext cx="19050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8" name="Line 244">
                <a:extLst>
                  <a:ext uri="{FF2B5EF4-FFF2-40B4-BE49-F238E27FC236}">
                    <a16:creationId xmlns:a16="http://schemas.microsoft.com/office/drawing/2014/main" id="{534AB509-DB02-A9A6-9F20-EB11C1F628A2}"/>
                  </a:ext>
                </a:extLst>
              </p:cNvPr>
              <p:cNvSpPr>
                <a:spLocks noChangeShapeType="1"/>
              </p:cNvSpPr>
              <p:nvPr/>
            </p:nvSpPr>
            <p:spPr bwMode="auto">
              <a:xfrm flipV="1">
                <a:off x="7545771" y="39716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9" name="Line 245">
                <a:extLst>
                  <a:ext uri="{FF2B5EF4-FFF2-40B4-BE49-F238E27FC236}">
                    <a16:creationId xmlns:a16="http://schemas.microsoft.com/office/drawing/2014/main" id="{10D0CE5E-C321-1DFF-A46D-99A8847C3A2D}"/>
                  </a:ext>
                </a:extLst>
              </p:cNvPr>
              <p:cNvSpPr>
                <a:spLocks noChangeShapeType="1"/>
              </p:cNvSpPr>
              <p:nvPr/>
            </p:nvSpPr>
            <p:spPr bwMode="auto">
              <a:xfrm>
                <a:off x="7167946" y="4019304"/>
                <a:ext cx="18732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0" name="Line 246">
                <a:extLst>
                  <a:ext uri="{FF2B5EF4-FFF2-40B4-BE49-F238E27FC236}">
                    <a16:creationId xmlns:a16="http://schemas.microsoft.com/office/drawing/2014/main" id="{0C47A3DC-3695-F165-EE09-18FF5FC1111E}"/>
                  </a:ext>
                </a:extLst>
              </p:cNvPr>
              <p:cNvSpPr>
                <a:spLocks noChangeShapeType="1"/>
              </p:cNvSpPr>
              <p:nvPr/>
            </p:nvSpPr>
            <p:spPr bwMode="auto">
              <a:xfrm flipV="1">
                <a:off x="7167946" y="3971679"/>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1" name="Freeform 247">
                <a:extLst>
                  <a:ext uri="{FF2B5EF4-FFF2-40B4-BE49-F238E27FC236}">
                    <a16:creationId xmlns:a16="http://schemas.microsoft.com/office/drawing/2014/main" id="{6DD2E88E-0BCC-0DE8-1280-0BC7D301A458}"/>
                  </a:ext>
                </a:extLst>
              </p:cNvPr>
              <p:cNvSpPr>
                <a:spLocks/>
              </p:cNvSpPr>
              <p:nvPr/>
            </p:nvSpPr>
            <p:spPr bwMode="auto">
              <a:xfrm>
                <a:off x="7318759" y="3979617"/>
                <a:ext cx="73025" cy="79375"/>
              </a:xfrm>
              <a:custGeom>
                <a:avLst/>
                <a:gdLst>
                  <a:gd name="T0" fmla="*/ 96 w 96"/>
                  <a:gd name="T1" fmla="*/ 53 h 105"/>
                  <a:gd name="T2" fmla="*/ 72 w 96"/>
                  <a:gd name="T3" fmla="*/ 9 h 105"/>
                  <a:gd name="T4" fmla="*/ 24 w 96"/>
                  <a:gd name="T5" fmla="*/ 9 h 105"/>
                  <a:gd name="T6" fmla="*/ 0 w 96"/>
                  <a:gd name="T7" fmla="*/ 53 h 105"/>
                  <a:gd name="T8" fmla="*/ 24 w 96"/>
                  <a:gd name="T9" fmla="*/ 96 h 105"/>
                  <a:gd name="T10" fmla="*/ 72 w 96"/>
                  <a:gd name="T11" fmla="*/ 96 h 105"/>
                  <a:gd name="T12" fmla="*/ 96 w 96"/>
                  <a:gd name="T13" fmla="*/ 53 h 105"/>
                </a:gdLst>
                <a:ahLst/>
                <a:cxnLst>
                  <a:cxn ang="0">
                    <a:pos x="T0" y="T1"/>
                  </a:cxn>
                  <a:cxn ang="0">
                    <a:pos x="T2" y="T3"/>
                  </a:cxn>
                  <a:cxn ang="0">
                    <a:pos x="T4" y="T5"/>
                  </a:cxn>
                  <a:cxn ang="0">
                    <a:pos x="T6" y="T7"/>
                  </a:cxn>
                  <a:cxn ang="0">
                    <a:pos x="T8" y="T9"/>
                  </a:cxn>
                  <a:cxn ang="0">
                    <a:pos x="T10" y="T11"/>
                  </a:cxn>
                  <a:cxn ang="0">
                    <a:pos x="T12" y="T13"/>
                  </a:cxn>
                </a:cxnLst>
                <a:rect l="0" t="0" r="r" b="b"/>
                <a:pathLst>
                  <a:path w="96" h="105">
                    <a:moveTo>
                      <a:pt x="96" y="53"/>
                    </a:moveTo>
                    <a:cubicBezTo>
                      <a:pt x="96" y="35"/>
                      <a:pt x="87" y="18"/>
                      <a:pt x="72" y="9"/>
                    </a:cubicBezTo>
                    <a:cubicBezTo>
                      <a:pt x="57" y="0"/>
                      <a:pt x="39" y="0"/>
                      <a:pt x="24" y="9"/>
                    </a:cubicBezTo>
                    <a:cubicBezTo>
                      <a:pt x="9" y="18"/>
                      <a:pt x="0" y="35"/>
                      <a:pt x="0" y="53"/>
                    </a:cubicBezTo>
                    <a:cubicBezTo>
                      <a:pt x="0" y="70"/>
                      <a:pt x="9" y="87"/>
                      <a:pt x="24" y="96"/>
                    </a:cubicBezTo>
                    <a:cubicBezTo>
                      <a:pt x="39" y="105"/>
                      <a:pt x="57" y="105"/>
                      <a:pt x="72" y="96"/>
                    </a:cubicBezTo>
                    <a:cubicBezTo>
                      <a:pt x="87" y="87"/>
                      <a:pt x="96" y="70"/>
                      <a:pt x="96"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5" name="Group 934">
              <a:extLst>
                <a:ext uri="{FF2B5EF4-FFF2-40B4-BE49-F238E27FC236}">
                  <a16:creationId xmlns:a16="http://schemas.microsoft.com/office/drawing/2014/main" id="{78B61207-51D3-DDEC-D4AF-E1F73A3F3991}"/>
                </a:ext>
              </a:extLst>
            </p:cNvPr>
            <p:cNvGrpSpPr/>
            <p:nvPr/>
          </p:nvGrpSpPr>
          <p:grpSpPr>
            <a:xfrm>
              <a:off x="6939528" y="4112173"/>
              <a:ext cx="515938" cy="95250"/>
              <a:chOff x="6932996" y="4100267"/>
              <a:chExt cx="515938" cy="95250"/>
            </a:xfrm>
          </p:grpSpPr>
          <p:sp>
            <p:nvSpPr>
              <p:cNvPr id="942" name="Line 248">
                <a:extLst>
                  <a:ext uri="{FF2B5EF4-FFF2-40B4-BE49-F238E27FC236}">
                    <a16:creationId xmlns:a16="http://schemas.microsoft.com/office/drawing/2014/main" id="{9997DD2F-A34F-FAFC-9ECC-FE7204F23F23}"/>
                  </a:ext>
                </a:extLst>
              </p:cNvPr>
              <p:cNvSpPr>
                <a:spLocks noChangeShapeType="1"/>
              </p:cNvSpPr>
              <p:nvPr/>
            </p:nvSpPr>
            <p:spPr bwMode="auto">
              <a:xfrm>
                <a:off x="7193346" y="4147892"/>
                <a:ext cx="25558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3" name="Line 249">
                <a:extLst>
                  <a:ext uri="{FF2B5EF4-FFF2-40B4-BE49-F238E27FC236}">
                    <a16:creationId xmlns:a16="http://schemas.microsoft.com/office/drawing/2014/main" id="{6B8D5EDE-3938-908E-A2CC-92E2F7436884}"/>
                  </a:ext>
                </a:extLst>
              </p:cNvPr>
              <p:cNvSpPr>
                <a:spLocks noChangeShapeType="1"/>
              </p:cNvSpPr>
              <p:nvPr/>
            </p:nvSpPr>
            <p:spPr bwMode="auto">
              <a:xfrm flipV="1">
                <a:off x="7448934" y="410026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4" name="Line 250">
                <a:extLst>
                  <a:ext uri="{FF2B5EF4-FFF2-40B4-BE49-F238E27FC236}">
                    <a16:creationId xmlns:a16="http://schemas.microsoft.com/office/drawing/2014/main" id="{FA06238C-81C1-13A5-7416-10A482DE232C}"/>
                  </a:ext>
                </a:extLst>
              </p:cNvPr>
              <p:cNvSpPr>
                <a:spLocks noChangeShapeType="1"/>
              </p:cNvSpPr>
              <p:nvPr/>
            </p:nvSpPr>
            <p:spPr bwMode="auto">
              <a:xfrm>
                <a:off x="6932996" y="4147892"/>
                <a:ext cx="2603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5" name="Line 251">
                <a:extLst>
                  <a:ext uri="{FF2B5EF4-FFF2-40B4-BE49-F238E27FC236}">
                    <a16:creationId xmlns:a16="http://schemas.microsoft.com/office/drawing/2014/main" id="{37DD9F5F-A708-33F0-D569-6D437357526B}"/>
                  </a:ext>
                </a:extLst>
              </p:cNvPr>
              <p:cNvSpPr>
                <a:spLocks noChangeShapeType="1"/>
              </p:cNvSpPr>
              <p:nvPr/>
            </p:nvSpPr>
            <p:spPr bwMode="auto">
              <a:xfrm flipV="1">
                <a:off x="6932996" y="4100267"/>
                <a:ext cx="0" cy="9525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6" name="Freeform 252">
                <a:extLst>
                  <a:ext uri="{FF2B5EF4-FFF2-40B4-BE49-F238E27FC236}">
                    <a16:creationId xmlns:a16="http://schemas.microsoft.com/office/drawing/2014/main" id="{CAD88392-4F2E-76EE-0042-0EB6EF7EB187}"/>
                  </a:ext>
                </a:extLst>
              </p:cNvPr>
              <p:cNvSpPr>
                <a:spLocks/>
              </p:cNvSpPr>
              <p:nvPr/>
            </p:nvSpPr>
            <p:spPr bwMode="auto">
              <a:xfrm>
                <a:off x="7166359" y="4117729"/>
                <a:ext cx="55563" cy="60325"/>
              </a:xfrm>
              <a:custGeom>
                <a:avLst/>
                <a:gdLst>
                  <a:gd name="T0" fmla="*/ 72 w 72"/>
                  <a:gd name="T1" fmla="*/ 39 h 78"/>
                  <a:gd name="T2" fmla="*/ 54 w 72"/>
                  <a:gd name="T3" fmla="*/ 7 h 78"/>
                  <a:gd name="T4" fmla="*/ 18 w 72"/>
                  <a:gd name="T5" fmla="*/ 7 h 78"/>
                  <a:gd name="T6" fmla="*/ 0 w 72"/>
                  <a:gd name="T7" fmla="*/ 39 h 78"/>
                  <a:gd name="T8" fmla="*/ 18 w 72"/>
                  <a:gd name="T9" fmla="*/ 72 h 78"/>
                  <a:gd name="T10" fmla="*/ 54 w 72"/>
                  <a:gd name="T11" fmla="*/ 72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4"/>
                      <a:pt x="54" y="7"/>
                    </a:cubicBezTo>
                    <a:cubicBezTo>
                      <a:pt x="43" y="0"/>
                      <a:pt x="29" y="0"/>
                      <a:pt x="18" y="7"/>
                    </a:cubicBezTo>
                    <a:cubicBezTo>
                      <a:pt x="7" y="14"/>
                      <a:pt x="0" y="26"/>
                      <a:pt x="0" y="39"/>
                    </a:cubicBezTo>
                    <a:cubicBezTo>
                      <a:pt x="0" y="53"/>
                      <a:pt x="7" y="65"/>
                      <a:pt x="18" y="72"/>
                    </a:cubicBezTo>
                    <a:cubicBezTo>
                      <a:pt x="29" y="78"/>
                      <a:pt x="43" y="78"/>
                      <a:pt x="54" y="72"/>
                    </a:cubicBezTo>
                    <a:cubicBezTo>
                      <a:pt x="65" y="65"/>
                      <a:pt x="72" y="53"/>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36" name="Group 935">
              <a:extLst>
                <a:ext uri="{FF2B5EF4-FFF2-40B4-BE49-F238E27FC236}">
                  <a16:creationId xmlns:a16="http://schemas.microsoft.com/office/drawing/2014/main" id="{46715940-3A5A-3466-E871-34262A389AEE}"/>
                </a:ext>
              </a:extLst>
            </p:cNvPr>
            <p:cNvGrpSpPr/>
            <p:nvPr/>
          </p:nvGrpSpPr>
          <p:grpSpPr>
            <a:xfrm>
              <a:off x="7334816" y="4214570"/>
              <a:ext cx="496888" cy="93663"/>
              <a:chOff x="7328284" y="4230442"/>
              <a:chExt cx="496888" cy="93663"/>
            </a:xfrm>
          </p:grpSpPr>
          <p:sp>
            <p:nvSpPr>
              <p:cNvPr id="937" name="Line 253">
                <a:extLst>
                  <a:ext uri="{FF2B5EF4-FFF2-40B4-BE49-F238E27FC236}">
                    <a16:creationId xmlns:a16="http://schemas.microsoft.com/office/drawing/2014/main" id="{701A7BE7-8574-C57C-1B56-4B4C9805EA7E}"/>
                  </a:ext>
                </a:extLst>
              </p:cNvPr>
              <p:cNvSpPr>
                <a:spLocks noChangeShapeType="1"/>
              </p:cNvSpPr>
              <p:nvPr/>
            </p:nvSpPr>
            <p:spPr bwMode="auto">
              <a:xfrm>
                <a:off x="7575934" y="4278067"/>
                <a:ext cx="249238"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8" name="Line 254">
                <a:extLst>
                  <a:ext uri="{FF2B5EF4-FFF2-40B4-BE49-F238E27FC236}">
                    <a16:creationId xmlns:a16="http://schemas.microsoft.com/office/drawing/2014/main" id="{3FE14442-AA18-95C1-DF61-DC6C50393F07}"/>
                  </a:ext>
                </a:extLst>
              </p:cNvPr>
              <p:cNvSpPr>
                <a:spLocks noChangeShapeType="1"/>
              </p:cNvSpPr>
              <p:nvPr/>
            </p:nvSpPr>
            <p:spPr bwMode="auto">
              <a:xfrm flipV="1">
                <a:off x="7825171" y="423044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9" name="Line 255">
                <a:extLst>
                  <a:ext uri="{FF2B5EF4-FFF2-40B4-BE49-F238E27FC236}">
                    <a16:creationId xmlns:a16="http://schemas.microsoft.com/office/drawing/2014/main" id="{F9CF2F6D-4552-588C-E0A6-1B99F265F906}"/>
                  </a:ext>
                </a:extLst>
              </p:cNvPr>
              <p:cNvSpPr>
                <a:spLocks noChangeShapeType="1"/>
              </p:cNvSpPr>
              <p:nvPr/>
            </p:nvSpPr>
            <p:spPr bwMode="auto">
              <a:xfrm>
                <a:off x="7328284" y="4278067"/>
                <a:ext cx="2476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0" name="Line 256">
                <a:extLst>
                  <a:ext uri="{FF2B5EF4-FFF2-40B4-BE49-F238E27FC236}">
                    <a16:creationId xmlns:a16="http://schemas.microsoft.com/office/drawing/2014/main" id="{E74E65F9-6423-271C-5AC2-4FDF9682277F}"/>
                  </a:ext>
                </a:extLst>
              </p:cNvPr>
              <p:cNvSpPr>
                <a:spLocks noChangeShapeType="1"/>
              </p:cNvSpPr>
              <p:nvPr/>
            </p:nvSpPr>
            <p:spPr bwMode="auto">
              <a:xfrm flipV="1">
                <a:off x="7328284" y="4230442"/>
                <a:ext cx="0" cy="9366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1" name="Freeform 257">
                <a:extLst>
                  <a:ext uri="{FF2B5EF4-FFF2-40B4-BE49-F238E27FC236}">
                    <a16:creationId xmlns:a16="http://schemas.microsoft.com/office/drawing/2014/main" id="{66BC208E-C806-9F59-8467-8DE30304F536}"/>
                  </a:ext>
                </a:extLst>
              </p:cNvPr>
              <p:cNvSpPr>
                <a:spLocks/>
              </p:cNvSpPr>
              <p:nvPr/>
            </p:nvSpPr>
            <p:spPr bwMode="auto">
              <a:xfrm>
                <a:off x="7548946" y="4247904"/>
                <a:ext cx="53975" cy="58738"/>
              </a:xfrm>
              <a:custGeom>
                <a:avLst/>
                <a:gdLst>
                  <a:gd name="T0" fmla="*/ 72 w 72"/>
                  <a:gd name="T1" fmla="*/ 39 h 78"/>
                  <a:gd name="T2" fmla="*/ 54 w 72"/>
                  <a:gd name="T3" fmla="*/ 7 h 78"/>
                  <a:gd name="T4" fmla="*/ 18 w 72"/>
                  <a:gd name="T5" fmla="*/ 7 h 78"/>
                  <a:gd name="T6" fmla="*/ 0 w 72"/>
                  <a:gd name="T7" fmla="*/ 39 h 78"/>
                  <a:gd name="T8" fmla="*/ 18 w 72"/>
                  <a:gd name="T9" fmla="*/ 71 h 78"/>
                  <a:gd name="T10" fmla="*/ 54 w 72"/>
                  <a:gd name="T11" fmla="*/ 71 h 78"/>
                  <a:gd name="T12" fmla="*/ 72 w 72"/>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39"/>
                    </a:moveTo>
                    <a:cubicBezTo>
                      <a:pt x="72" y="26"/>
                      <a:pt x="65" y="13"/>
                      <a:pt x="54" y="7"/>
                    </a:cubicBezTo>
                    <a:cubicBezTo>
                      <a:pt x="43" y="0"/>
                      <a:pt x="29" y="0"/>
                      <a:pt x="18" y="7"/>
                    </a:cubicBezTo>
                    <a:cubicBezTo>
                      <a:pt x="7" y="13"/>
                      <a:pt x="0" y="26"/>
                      <a:pt x="0" y="39"/>
                    </a:cubicBezTo>
                    <a:cubicBezTo>
                      <a:pt x="0" y="52"/>
                      <a:pt x="7" y="65"/>
                      <a:pt x="18" y="71"/>
                    </a:cubicBezTo>
                    <a:cubicBezTo>
                      <a:pt x="29" y="78"/>
                      <a:pt x="43" y="78"/>
                      <a:pt x="54" y="71"/>
                    </a:cubicBezTo>
                    <a:cubicBezTo>
                      <a:pt x="65" y="65"/>
                      <a:pt x="72" y="52"/>
                      <a:pt x="72"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525" name="Abgerundetes Rechteck 7">
            <a:extLst>
              <a:ext uri="{FF2B5EF4-FFF2-40B4-BE49-F238E27FC236}">
                <a16:creationId xmlns:a16="http://schemas.microsoft.com/office/drawing/2014/main" id="{5E44AD99-F7BC-8C0A-408E-1577ADD08FBA}"/>
              </a:ext>
            </a:extLst>
          </p:cNvPr>
          <p:cNvSpPr/>
          <p:nvPr/>
        </p:nvSpPr>
        <p:spPr>
          <a:xfrm>
            <a:off x="310538" y="2149292"/>
            <a:ext cx="6761583" cy="717559"/>
          </a:xfrm>
          <a:prstGeom prst="roundRect">
            <a:avLst/>
          </a:prstGeom>
          <a:noFill/>
          <a:ln w="3810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6" name="Rectangle 525">
            <a:extLst>
              <a:ext uri="{FF2B5EF4-FFF2-40B4-BE49-F238E27FC236}">
                <a16:creationId xmlns:a16="http://schemas.microsoft.com/office/drawing/2014/main" id="{B00C1650-615E-47B6-243B-518F88119981}"/>
              </a:ext>
            </a:extLst>
          </p:cNvPr>
          <p:cNvSpPr/>
          <p:nvPr/>
        </p:nvSpPr>
        <p:spPr>
          <a:xfrm>
            <a:off x="8619374" y="1"/>
            <a:ext cx="3505428" cy="459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8" name="Title 4">
            <a:extLst>
              <a:ext uri="{FF2B5EF4-FFF2-40B4-BE49-F238E27FC236}">
                <a16:creationId xmlns:a16="http://schemas.microsoft.com/office/drawing/2014/main" id="{51B0A0B0-6A20-FAB1-4A40-184BF851133F}"/>
              </a:ext>
            </a:extLst>
          </p:cNvPr>
          <p:cNvSpPr txBox="1">
            <a:spLocks/>
          </p:cNvSpPr>
          <p:nvPr/>
        </p:nvSpPr>
        <p:spPr>
          <a:xfrm>
            <a:off x="334434" y="251392"/>
            <a:ext cx="11213020" cy="576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3F466D"/>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3467" b="0" i="0" u="none" strike="noStrike" kern="120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More impressive HR in patients with high PD-L1</a:t>
            </a:r>
          </a:p>
        </p:txBody>
      </p:sp>
      <p:sp>
        <p:nvSpPr>
          <p:cNvPr id="5" name="Slide Number Placeholder 2">
            <a:extLst>
              <a:ext uri="{FF2B5EF4-FFF2-40B4-BE49-F238E27FC236}">
                <a16:creationId xmlns:a16="http://schemas.microsoft.com/office/drawing/2014/main" id="{283CC83E-5A91-496D-E52D-ED332E4B393B}"/>
              </a:ext>
            </a:extLst>
          </p:cNvPr>
          <p:cNvSpPr txBox="1">
            <a:spLocks/>
          </p:cNvSpPr>
          <p:nvPr/>
        </p:nvSpPr>
        <p:spPr>
          <a:xfrm>
            <a:off x="11478226" y="6339057"/>
            <a:ext cx="609600" cy="36512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33" kern="1200" baseline="0">
                <a:solidFill>
                  <a:srgbClr val="3F46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547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3699-8672-CA48-B84D-F2141E6B9773}"/>
              </a:ext>
            </a:extLst>
          </p:cNvPr>
          <p:cNvSpPr>
            <a:spLocks noGrp="1"/>
          </p:cNvSpPr>
          <p:nvPr>
            <p:ph type="title"/>
          </p:nvPr>
        </p:nvSpPr>
        <p:spPr>
          <a:xfrm>
            <a:off x="753201" y="47197"/>
            <a:ext cx="10515600" cy="1325563"/>
          </a:xfrm>
        </p:spPr>
        <p:txBody>
          <a:bodyPr>
            <a:normAutofit/>
          </a:bodyPr>
          <a:lstStyle/>
          <a:p>
            <a:r>
              <a:rPr lang="en-US"/>
              <a:t>TIGIT </a:t>
            </a:r>
            <a:br>
              <a:rPr lang="en-US"/>
            </a:br>
            <a:r>
              <a:rPr lang="en-US" sz="2400"/>
              <a:t>T cell immunoreceptor with immunoglobulin and ITIM domain </a:t>
            </a:r>
            <a:endParaRPr lang="en-US"/>
          </a:p>
        </p:txBody>
      </p:sp>
      <p:pic>
        <p:nvPicPr>
          <p:cNvPr id="5" name="Content Placeholder 4" descr="Diagram&#10;&#10;Description automatically generated">
            <a:extLst>
              <a:ext uri="{FF2B5EF4-FFF2-40B4-BE49-F238E27FC236}">
                <a16:creationId xmlns:a16="http://schemas.microsoft.com/office/drawing/2014/main" id="{415AC5FF-9C57-394F-81E0-A9AD6669002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39015" y="1452012"/>
            <a:ext cx="5018175" cy="4892537"/>
          </a:xfrm>
        </p:spPr>
      </p:pic>
      <p:sp>
        <p:nvSpPr>
          <p:cNvPr id="3" name="Slide Number Placeholder 2">
            <a:extLst>
              <a:ext uri="{FF2B5EF4-FFF2-40B4-BE49-F238E27FC236}">
                <a16:creationId xmlns:a16="http://schemas.microsoft.com/office/drawing/2014/main" id="{A46A2949-B842-C79D-6052-E5BCDC20134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D6955C8-CD6A-1CD3-B0CE-C4502BF92946}"/>
              </a:ext>
            </a:extLst>
          </p:cNvPr>
          <p:cNvSpPr txBox="1"/>
          <p:nvPr/>
        </p:nvSpPr>
        <p:spPr>
          <a:xfrm>
            <a:off x="823286" y="6324321"/>
            <a:ext cx="1065493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APCs, antigen-presenting cells; IL, interleukin; ITIM, immunoreceptor tyrosine-based inhibitory motif; TIGIT, T cell immunoreceptor with immunoglobulin and ITIM domain; Tregs, regulatory T cells.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Extracted from Chauvin J-M and Zarour HM. J Immunother Cancer. 2020 Sep;8(2):e000957.</a:t>
            </a:r>
          </a:p>
        </p:txBody>
      </p:sp>
    </p:spTree>
    <p:extLst>
      <p:ext uri="{BB962C8B-B14F-4D97-AF65-F5344CB8AC3E}">
        <p14:creationId xmlns:p14="http://schemas.microsoft.com/office/powerpoint/2010/main" val="284044995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B583C2-7FD8-3D45-9DC3-1A7A00B595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8507" y="996414"/>
            <a:ext cx="5593236" cy="212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CECC7390-918F-4C40-A1FF-C8EA29A9AC9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9365" y="3351288"/>
            <a:ext cx="5323003" cy="274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E49263AB-D2FF-A64F-9904-B795B0B0C82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36"/>
          <a:stretch/>
        </p:blipFill>
        <p:spPr bwMode="auto">
          <a:xfrm>
            <a:off x="6741360" y="1452503"/>
            <a:ext cx="4512296" cy="186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DE26C9B-F2E0-A645-96DE-CFCF1FEFBCD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41360" y="4017746"/>
            <a:ext cx="4512296" cy="188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6B22BD78-4182-DA40-B9CB-C96BDB37C1B6}"/>
              </a:ext>
            </a:extLst>
          </p:cNvPr>
          <p:cNvSpPr txBox="1"/>
          <p:nvPr/>
        </p:nvSpPr>
        <p:spPr>
          <a:xfrm>
            <a:off x="6741360" y="1071780"/>
            <a:ext cx="1718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PD-L1 TPS ≥ 50%</a:t>
            </a:r>
          </a:p>
        </p:txBody>
      </p:sp>
      <p:sp>
        <p:nvSpPr>
          <p:cNvPr id="9" name="TextBox 8">
            <a:extLst>
              <a:ext uri="{FF2B5EF4-FFF2-40B4-BE49-F238E27FC236}">
                <a16:creationId xmlns:a16="http://schemas.microsoft.com/office/drawing/2014/main" id="{68813D64-B105-C04C-B2F0-D04BCB7A6B66}"/>
              </a:ext>
            </a:extLst>
          </p:cNvPr>
          <p:cNvSpPr txBox="1"/>
          <p:nvPr/>
        </p:nvSpPr>
        <p:spPr>
          <a:xfrm>
            <a:off x="6741360" y="3648414"/>
            <a:ext cx="17475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PD-L1 TPS 1-49%</a:t>
            </a:r>
          </a:p>
        </p:txBody>
      </p:sp>
      <p:sp>
        <p:nvSpPr>
          <p:cNvPr id="11" name="Slide Number Placeholder 2">
            <a:extLst>
              <a:ext uri="{FF2B5EF4-FFF2-40B4-BE49-F238E27FC236}">
                <a16:creationId xmlns:a16="http://schemas.microsoft.com/office/drawing/2014/main" id="{E806DADB-27C6-E3E0-8A86-EAEB74EC8F74}"/>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5F1874DD-42AB-28CD-9C36-DB94528AE00B}"/>
              </a:ext>
            </a:extLst>
          </p:cNvPr>
          <p:cNvSpPr txBox="1">
            <a:spLocks/>
          </p:cNvSpPr>
          <p:nvPr/>
        </p:nvSpPr>
        <p:spPr>
          <a:xfrm>
            <a:off x="753201" y="471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CITYSCAPE: TIGIT-PD-L1 in NSCLC</a:t>
            </a:r>
          </a:p>
        </p:txBody>
      </p:sp>
      <p:sp>
        <p:nvSpPr>
          <p:cNvPr id="15" name="TextBox 14">
            <a:extLst>
              <a:ext uri="{FF2B5EF4-FFF2-40B4-BE49-F238E27FC236}">
                <a16:creationId xmlns:a16="http://schemas.microsoft.com/office/drawing/2014/main" id="{5AE2F74B-C599-40FA-D35E-89A2F1FD1B72}"/>
              </a:ext>
            </a:extLst>
          </p:cNvPr>
          <p:cNvSpPr txBox="1"/>
          <p:nvPr/>
        </p:nvSpPr>
        <p:spPr>
          <a:xfrm>
            <a:off x="823286" y="6204226"/>
            <a:ext cx="10654939" cy="63094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Atezo, atezolizumab; CI, confidence interval; DOR, duration of response; HR, hazard ratio; IHC, immunohistochemistry; ITT, intent-to-treat; NSCLC, non-small cell lung cancer; ORR, confirmed overall response rate; OS, overall survival; PD, progressive disease; PD-L1, programmed cell death-ligand 1; PFS, progression free survival; q3w, every 3 weeks; R, randomized; TIGIT, T cell immunoreceptor with immunoglobulin and ITIM domain; Tira, tiragolumab; TPS, tumor proportion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Extracted from Rodriguez-Abreu D et al. CITYSCAPE: Primary Analysis of a Randomized, Double-Blind, Phase II Study of the Anti-TIGIT Antibody Tiragolumab plus Atezolizumab versus Placebo plus Atezolizumab as 1L Treatment in Patients with PD-L1-Selected NSCLC. Presented at the ASCO Annual Meeting; May 29-June 02, 2020; Chicago, IL. Available at: </a:t>
            </a:r>
            <a:r>
              <a:rPr kumimoji="0" lang="en-US" sz="700" b="0" i="0" u="sng" strike="noStrike" kern="1200" cap="none" spc="0" normalizeH="0" baseline="0" noProof="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7"/>
              </a:rPr>
              <a:t>https://medically.roche.com/content/dam/pdmahub/non-restricted/oncology/asco-2020/ASCO-2020-presentation-rodriguez-abreu-primary-analysis-of-a-randomized-double-blind-phase-II-study-of-the-anti-TIGIT-antibody-tiragolumab-tira-plus-atezolizumab-atezo.pdf</a:t>
            </a:r>
            <a:r>
              <a:rPr kumimoji="0" lang="en-US" sz="7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9041846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266"/>
        <p:cNvGrpSpPr/>
        <p:nvPr/>
      </p:nvGrpSpPr>
      <p:grpSpPr>
        <a:xfrm>
          <a:off x="0" y="0"/>
          <a:ext cx="0" cy="0"/>
          <a:chOff x="0" y="0"/>
          <a:chExt cx="0" cy="0"/>
        </a:xfrm>
      </p:grpSpPr>
      <p:sp>
        <p:nvSpPr>
          <p:cNvPr id="4269" name="Google Shape;4269;p53"/>
          <p:cNvSpPr txBox="1">
            <a:spLocks noGrp="1"/>
          </p:cNvSpPr>
          <p:nvPr>
            <p:ph type="title"/>
          </p:nvPr>
        </p:nvSpPr>
        <p:spPr>
          <a:xfrm>
            <a:off x="624417" y="260351"/>
            <a:ext cx="10943169" cy="828776"/>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3600">
                <a:solidFill>
                  <a:schemeClr val="tx1"/>
                </a:solidFill>
              </a:rPr>
              <a:t>SKYSCRAPER-01 (GO41717): tiragolumab + atezolizumab in PD-L1-high 1L NSCLC</a:t>
            </a:r>
            <a:endParaRPr sz="3600">
              <a:solidFill>
                <a:schemeClr val="tx1"/>
              </a:solidFill>
            </a:endParaRPr>
          </a:p>
        </p:txBody>
      </p:sp>
      <p:sp>
        <p:nvSpPr>
          <p:cNvPr id="4282" name="Google Shape;4282;p53"/>
          <p:cNvSpPr txBox="1"/>
          <p:nvPr/>
        </p:nvSpPr>
        <p:spPr>
          <a:xfrm>
            <a:off x="529494" y="1396401"/>
            <a:ext cx="112767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4" name="Google Shape;4284;p53"/>
          <p:cNvSpPr/>
          <p:nvPr/>
        </p:nvSpPr>
        <p:spPr>
          <a:xfrm>
            <a:off x="622300" y="1062767"/>
            <a:ext cx="10947400" cy="380244"/>
          </a:xfrm>
          <a:prstGeom prst="wedgeRoundRectCallout">
            <a:avLst>
              <a:gd name="adj1" fmla="val -45047"/>
              <a:gd name="adj2" fmla="val 11643"/>
              <a:gd name="adj3" fmla="val 16667"/>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04040"/>
                </a:solidFill>
                <a:effectLst/>
                <a:uLnTx/>
                <a:uFillTx/>
                <a:latin typeface="Arial"/>
                <a:ea typeface="Arial"/>
                <a:cs typeface="Arial"/>
                <a:sym typeface="Arial"/>
              </a:rPr>
              <a:t>Phase III, double-blind study in 1L PD-L1-high patients with metastatic NSCLC </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267" name="Google Shape;4267;p53"/>
          <p:cNvCxnSpPr/>
          <p:nvPr/>
        </p:nvCxnSpPr>
        <p:spPr>
          <a:xfrm>
            <a:off x="7366021" y="2359045"/>
            <a:ext cx="1348500" cy="0"/>
          </a:xfrm>
          <a:prstGeom prst="straightConnector1">
            <a:avLst/>
          </a:prstGeom>
          <a:noFill/>
          <a:ln w="19050" cap="flat" cmpd="sng">
            <a:solidFill>
              <a:schemeClr val="dk1"/>
            </a:solidFill>
            <a:prstDash val="solid"/>
            <a:round/>
            <a:headEnd type="none" w="med" len="med"/>
            <a:tailEnd type="triangle" w="med" len="med"/>
          </a:ln>
        </p:spPr>
      </p:cxnSp>
      <p:sp>
        <p:nvSpPr>
          <p:cNvPr id="4268" name="Google Shape;4268;p53"/>
          <p:cNvSpPr/>
          <p:nvPr/>
        </p:nvSpPr>
        <p:spPr>
          <a:xfrm>
            <a:off x="4438650" y="1889870"/>
            <a:ext cx="2927371" cy="938349"/>
          </a:xfrm>
          <a:prstGeom prst="rect">
            <a:avLst/>
          </a:prstGeom>
          <a:solidFill>
            <a:srgbClr val="FF33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1" i="0" u="none" strike="noStrike" kern="1200" cap="none" spc="0" normalizeH="0" baseline="0" noProof="0">
                <a:ln>
                  <a:noFill/>
                </a:ln>
                <a:solidFill>
                  <a:srgbClr val="FFFFFF"/>
                </a:solidFill>
                <a:effectLst/>
                <a:uLnTx/>
                <a:uFillTx/>
                <a:latin typeface="Arial"/>
                <a:ea typeface="Arial"/>
                <a:cs typeface="Arial"/>
                <a:sym typeface="Arial"/>
              </a:rPr>
              <a:t>Tiragolumab 600 mg IV Q3W +</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atezolizumab 1200 mg IV Q3W</a:t>
            </a: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272" name="Google Shape;4272;p53"/>
          <p:cNvSpPr/>
          <p:nvPr/>
        </p:nvSpPr>
        <p:spPr>
          <a:xfrm>
            <a:off x="4438650" y="3239156"/>
            <a:ext cx="2894621" cy="939600"/>
          </a:xfrm>
          <a:prstGeom prst="rect">
            <a:avLst/>
          </a:prstGeom>
          <a:solidFill>
            <a:srgbClr val="0066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1" i="0" u="none" strike="noStrike" kern="1200" cap="none" spc="0" normalizeH="0" baseline="0" noProof="0">
                <a:ln>
                  <a:noFill/>
                </a:ln>
                <a:solidFill>
                  <a:srgbClr val="FFFFFF"/>
                </a:solidFill>
                <a:effectLst/>
                <a:uLnTx/>
                <a:uFillTx/>
                <a:latin typeface="Arial"/>
                <a:ea typeface="Arial"/>
                <a:cs typeface="Arial"/>
                <a:sym typeface="Arial"/>
              </a:rPr>
              <a:t>Placebo 600 mg IV Q3W +</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atezolizumab 1200 mg IV Q3W</a:t>
            </a: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4273" name="Google Shape;4273;p53"/>
          <p:cNvCxnSpPr>
            <a:stCxn id="4274" idx="0"/>
          </p:cNvCxnSpPr>
          <p:nvPr/>
        </p:nvCxnSpPr>
        <p:spPr>
          <a:xfrm rot="5400000" flipH="1" flipV="1">
            <a:off x="3984332" y="2327083"/>
            <a:ext cx="422356" cy="486280"/>
          </a:xfrm>
          <a:prstGeom prst="bentConnector2">
            <a:avLst/>
          </a:prstGeom>
          <a:noFill/>
          <a:ln w="19050" cap="flat" cmpd="sng">
            <a:solidFill>
              <a:schemeClr val="dk1"/>
            </a:solidFill>
            <a:prstDash val="solid"/>
            <a:round/>
            <a:headEnd type="none" w="med" len="med"/>
            <a:tailEnd type="triangle" w="med" len="med"/>
          </a:ln>
        </p:spPr>
      </p:cxnSp>
      <p:cxnSp>
        <p:nvCxnSpPr>
          <p:cNvPr id="4275" name="Google Shape;4275;p53"/>
          <p:cNvCxnSpPr>
            <a:stCxn id="4274" idx="4"/>
          </p:cNvCxnSpPr>
          <p:nvPr/>
        </p:nvCxnSpPr>
        <p:spPr>
          <a:xfrm rot="16200000" flipH="1">
            <a:off x="4022027" y="3292332"/>
            <a:ext cx="346967" cy="486280"/>
          </a:xfrm>
          <a:prstGeom prst="bentConnector2">
            <a:avLst/>
          </a:prstGeom>
          <a:noFill/>
          <a:ln w="19050" cap="flat" cmpd="sng">
            <a:solidFill>
              <a:schemeClr val="dk1"/>
            </a:solidFill>
            <a:prstDash val="solid"/>
            <a:round/>
            <a:headEnd type="none" w="med" len="med"/>
            <a:tailEnd type="triangle" w="med" len="med"/>
          </a:ln>
        </p:spPr>
      </p:cxnSp>
      <p:cxnSp>
        <p:nvCxnSpPr>
          <p:cNvPr id="4276" name="Google Shape;4276;p53"/>
          <p:cNvCxnSpPr/>
          <p:nvPr/>
        </p:nvCxnSpPr>
        <p:spPr>
          <a:xfrm>
            <a:off x="7333271" y="3708956"/>
            <a:ext cx="1381200" cy="0"/>
          </a:xfrm>
          <a:prstGeom prst="straightConnector1">
            <a:avLst/>
          </a:prstGeom>
          <a:noFill/>
          <a:ln w="19050" cap="flat" cmpd="sng">
            <a:solidFill>
              <a:schemeClr val="dk1"/>
            </a:solidFill>
            <a:prstDash val="solid"/>
            <a:round/>
            <a:headEnd type="none" w="med" len="med"/>
            <a:tailEnd type="triangle" w="med" len="med"/>
          </a:ln>
        </p:spPr>
      </p:cxnSp>
      <p:sp>
        <p:nvSpPr>
          <p:cNvPr id="4277" name="Google Shape;4277;p53"/>
          <p:cNvSpPr txBox="1"/>
          <p:nvPr/>
        </p:nvSpPr>
        <p:spPr>
          <a:xfrm>
            <a:off x="622299" y="4813814"/>
            <a:ext cx="4173437" cy="702041"/>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ECOG (0 </a:t>
            </a:r>
            <a:r>
              <a:rPr kumimoji="0" lang="en-US" sz="1600" b="0" i="0" u="none" strike="noStrike" kern="1200" cap="none" spc="0" normalizeH="0" baseline="0" noProof="0">
                <a:ln>
                  <a:noFill/>
                </a:ln>
                <a:solidFill>
                  <a:prstClr val="black"/>
                </a:solidFill>
                <a:effectLst/>
                <a:uLnTx/>
                <a:uFillTx/>
                <a:latin typeface="Aptos" panose="02110004020202020204"/>
                <a:ea typeface="ＭＳ Ｐゴシック" charset="0"/>
                <a:cs typeface="+mn-cs"/>
                <a:sym typeface="Imago" panose="020B0500060000020004" pitchFamily="34" charset="0"/>
              </a:rPr>
              <a:t>vs</a:t>
            </a: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 1)</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Histology (NSQ </a:t>
            </a:r>
            <a:r>
              <a:rPr kumimoji="0" lang="en-US" sz="1600" b="0" i="0" u="none" strike="noStrike" kern="1200" cap="none" spc="0" normalizeH="0" baseline="0" noProof="0">
                <a:ln>
                  <a:noFill/>
                </a:ln>
                <a:solidFill>
                  <a:prstClr val="black"/>
                </a:solidFill>
                <a:effectLst/>
                <a:uLnTx/>
                <a:uFillTx/>
                <a:latin typeface="Aptos" panose="02110004020202020204"/>
                <a:ea typeface="ＭＳ Ｐゴシック" charset="0"/>
                <a:cs typeface="+mn-cs"/>
                <a:sym typeface="Imago" panose="020B0500060000020004" pitchFamily="34" charset="0"/>
              </a:rPr>
              <a:t>vs</a:t>
            </a: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 SQ)</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Geographic region (Asian </a:t>
            </a:r>
            <a:r>
              <a:rPr kumimoji="0" lang="en-US" sz="1600" b="0" i="0" u="none" strike="noStrike" kern="1200" cap="none" spc="0" normalizeH="0" baseline="0" noProof="0">
                <a:ln>
                  <a:noFill/>
                </a:ln>
                <a:solidFill>
                  <a:prstClr val="black"/>
                </a:solidFill>
                <a:effectLst/>
                <a:uLnTx/>
                <a:uFillTx/>
                <a:latin typeface="Aptos" panose="02110004020202020204"/>
                <a:ea typeface="ＭＳ Ｐゴシック" charset="0"/>
                <a:cs typeface="+mn-cs"/>
                <a:sym typeface="Imago" panose="020B0500060000020004" pitchFamily="34" charset="0"/>
              </a:rPr>
              <a:t>vs</a:t>
            </a: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 non-Asian)</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78" name="Google Shape;4278;p53"/>
          <p:cNvSpPr/>
          <p:nvPr/>
        </p:nvSpPr>
        <p:spPr>
          <a:xfrm>
            <a:off x="622299" y="4612688"/>
            <a:ext cx="3050497" cy="149633"/>
          </a:xfrm>
          <a:prstGeom prst="round2Same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4EA72E"/>
              </a:buClr>
              <a:buSzPts val="1400"/>
              <a:buFont typeface="Arial"/>
              <a:buNone/>
              <a:tabLst/>
              <a:defRPr/>
            </a:pPr>
            <a:r>
              <a:rPr kumimoji="0" lang="en-GB" sz="1800" b="1" i="0" u="none" strike="noStrike" kern="1200" cap="none" spc="0" normalizeH="0" baseline="0" noProof="0">
                <a:ln>
                  <a:noFill/>
                </a:ln>
                <a:solidFill>
                  <a:srgbClr val="4EA72E"/>
                </a:solidFill>
                <a:effectLst/>
                <a:uLnTx/>
                <a:uFillTx/>
                <a:latin typeface="Aptos" panose="02110004020202020204"/>
                <a:ea typeface="+mn-ea"/>
                <a:cs typeface="+mn-cs"/>
                <a:sym typeface="Arial"/>
              </a:rPr>
              <a:t>Stratification factors</a:t>
            </a:r>
            <a:r>
              <a:rPr kumimoji="0" lang="en-GB" sz="1800" b="1" i="0" u="none" strike="noStrike" kern="1200" cap="none" spc="0" normalizeH="0" baseline="0" noProof="0">
                <a:ln>
                  <a:noFill/>
                </a:ln>
                <a:solidFill>
                  <a:srgbClr val="FFFFFF"/>
                </a:solidFill>
                <a:effectLst/>
                <a:uLnTx/>
                <a:uFillTx/>
                <a:latin typeface="Aptos" panose="02110004020202020204"/>
                <a:ea typeface="+mn-ea"/>
                <a:cs typeface="+mn-cs"/>
                <a:sym typeface="Arial"/>
              </a:rPr>
              <a: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79" name="Google Shape;4279;p53"/>
          <p:cNvSpPr txBox="1"/>
          <p:nvPr/>
        </p:nvSpPr>
        <p:spPr>
          <a:xfrm>
            <a:off x="4805655" y="4813814"/>
            <a:ext cx="2852928" cy="702041"/>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OS in ITT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PFS in ITT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80" name="Google Shape;4280;p53"/>
          <p:cNvSpPr/>
          <p:nvPr/>
        </p:nvSpPr>
        <p:spPr>
          <a:xfrm>
            <a:off x="4805655" y="4612688"/>
            <a:ext cx="2852928" cy="198554"/>
          </a:xfrm>
          <a:prstGeom prst="round2Same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4EA72E"/>
              </a:buClr>
              <a:buSzPts val="1400"/>
              <a:buFont typeface="Arial"/>
              <a:buNone/>
              <a:tabLst/>
              <a:defRPr/>
            </a:pPr>
            <a:r>
              <a:rPr kumimoji="0" lang="en-GB" sz="1800" b="1" i="0" u="none" strike="noStrike" kern="1200" cap="none" spc="0" normalizeH="0" baseline="0" noProof="0">
                <a:ln>
                  <a:noFill/>
                </a:ln>
                <a:solidFill>
                  <a:srgbClr val="4EA72E"/>
                </a:solidFill>
                <a:effectLst/>
                <a:uLnTx/>
                <a:uFillTx/>
                <a:latin typeface="Aptos" panose="02110004020202020204"/>
                <a:ea typeface="+mn-ea"/>
                <a:cs typeface="+mn-cs"/>
                <a:sym typeface="Arial"/>
              </a:rPr>
              <a:t>Co-primary endpoints:</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81" name="Google Shape;4281;p53"/>
          <p:cNvSpPr/>
          <p:nvPr/>
        </p:nvSpPr>
        <p:spPr>
          <a:xfrm>
            <a:off x="7711648" y="4612688"/>
            <a:ext cx="4228800" cy="221873"/>
          </a:xfrm>
          <a:prstGeom prst="round2Same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4EA72E"/>
              </a:buClr>
              <a:buSzPts val="1400"/>
              <a:buFont typeface="Arial"/>
              <a:buNone/>
              <a:tabLst/>
              <a:defRPr/>
            </a:pPr>
            <a:r>
              <a:rPr kumimoji="0" lang="en-GB" sz="1800" b="1" i="0" u="none" strike="noStrike" kern="1200" cap="none" spc="0" normalizeH="0" baseline="0" noProof="0">
                <a:ln>
                  <a:noFill/>
                </a:ln>
                <a:solidFill>
                  <a:srgbClr val="4EA72E"/>
                </a:solidFill>
                <a:effectLst/>
                <a:uLnTx/>
                <a:uFillTx/>
                <a:latin typeface="Aptos" panose="02110004020202020204"/>
                <a:ea typeface="+mn-ea"/>
                <a:cs typeface="+mn-cs"/>
                <a:sym typeface="Arial"/>
              </a:rPr>
              <a:t>Secondary endpoints:</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74" name="Google Shape;4274;p53"/>
          <p:cNvSpPr/>
          <p:nvPr/>
        </p:nvSpPr>
        <p:spPr>
          <a:xfrm>
            <a:off x="3673133" y="2781401"/>
            <a:ext cx="558473" cy="580588"/>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Pts val="1100"/>
              <a:buFont typeface="Arial"/>
              <a:buNone/>
              <a:tabLst/>
              <a:defRPr/>
            </a:pPr>
            <a:r>
              <a:rPr kumimoji="0" lang="en-GB" sz="1600" b="1" i="0" u="none" strike="noStrike" kern="1200" cap="none" spc="0" normalizeH="0" baseline="0" noProof="0">
                <a:ln>
                  <a:noFill/>
                </a:ln>
                <a:solidFill>
                  <a:srgbClr val="000000"/>
                </a:solidFill>
                <a:effectLst/>
                <a:uLnTx/>
                <a:uFillTx/>
                <a:latin typeface="Aptos" panose="02110004020202020204"/>
                <a:ea typeface="+mn-ea"/>
                <a:cs typeface="+mn-cs"/>
                <a:sym typeface="Arial"/>
              </a:rPr>
              <a:t>R</a:t>
            </a:r>
            <a:br>
              <a:rPr kumimoji="0" lang="en-GB" sz="1600" b="1" i="0" u="none" strike="noStrike" kern="1200" cap="none" spc="0" normalizeH="0" baseline="0" noProof="0">
                <a:ln>
                  <a:noFill/>
                </a:ln>
                <a:solidFill>
                  <a:srgbClr val="000000"/>
                </a:solidFill>
                <a:effectLst/>
                <a:uLnTx/>
                <a:uFillTx/>
                <a:latin typeface="Aptos" panose="02110004020202020204"/>
                <a:ea typeface="+mn-ea"/>
                <a:cs typeface="+mn-cs"/>
                <a:sym typeface="Arial"/>
              </a:rPr>
            </a:br>
            <a:r>
              <a:rPr kumimoji="0" lang="en-GB" sz="1600" b="1" i="0" u="none" strike="noStrike" kern="1200" cap="none" spc="0" normalizeH="0" baseline="0" noProof="0">
                <a:ln>
                  <a:noFill/>
                </a:ln>
                <a:solidFill>
                  <a:srgbClr val="000000"/>
                </a:solidFill>
                <a:effectLst/>
                <a:uLnTx/>
                <a:uFillTx/>
                <a:latin typeface="Aptos" panose="02110004020202020204"/>
                <a:ea typeface="+mn-ea"/>
                <a:cs typeface="+mn-cs"/>
                <a:sym typeface="Arial"/>
              </a:rPr>
              <a:t>1:1</a:t>
            </a:r>
            <a:endParaRPr kumimoji="0" sz="20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83" name="Google Shape;4283;p53"/>
          <p:cNvSpPr txBox="1"/>
          <p:nvPr/>
        </p:nvSpPr>
        <p:spPr>
          <a:xfrm>
            <a:off x="7708089" y="4813814"/>
            <a:ext cx="3798487" cy="728433"/>
          </a:xfrm>
          <a:prstGeom prst="rect">
            <a:avLst/>
          </a:prstGeom>
          <a:noFill/>
          <a:ln>
            <a:noFill/>
          </a:ln>
        </p:spPr>
        <p:txBody>
          <a:bodyPr spcFirstLastPara="1" wrap="square" lIns="91425" tIns="45700" rIns="91425" bIns="45700" numCol="2"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ORR </a:t>
            </a:r>
          </a:p>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DOR </a:t>
            </a:r>
          </a:p>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PFS &amp; OS landmarks</a:t>
            </a:r>
          </a:p>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PK/ADA</a:t>
            </a: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PRO</a:t>
            </a:r>
          </a:p>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S</a:t>
            </a: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afety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285" name="Google Shape;4285;p53"/>
          <p:cNvCxnSpPr>
            <a:cxnSpLocks/>
            <a:stCxn id="4287" idx="3"/>
            <a:endCxn id="4274" idx="2"/>
          </p:cNvCxnSpPr>
          <p:nvPr/>
        </p:nvCxnSpPr>
        <p:spPr>
          <a:xfrm>
            <a:off x="3178518" y="3070325"/>
            <a:ext cx="494615" cy="1370"/>
          </a:xfrm>
          <a:prstGeom prst="straightConnector1">
            <a:avLst/>
          </a:prstGeom>
          <a:noFill/>
          <a:ln w="19050" cap="flat" cmpd="sng">
            <a:solidFill>
              <a:schemeClr val="dk1"/>
            </a:solidFill>
            <a:prstDash val="solid"/>
            <a:round/>
            <a:headEnd type="none" w="med" len="med"/>
            <a:tailEnd type="triangle" w="med" len="med"/>
          </a:ln>
        </p:spPr>
      </p:cxnSp>
      <p:grpSp>
        <p:nvGrpSpPr>
          <p:cNvPr id="4286" name="Google Shape;4286;p53"/>
          <p:cNvGrpSpPr/>
          <p:nvPr/>
        </p:nvGrpSpPr>
        <p:grpSpPr>
          <a:xfrm>
            <a:off x="594499" y="1817225"/>
            <a:ext cx="2584019" cy="2506199"/>
            <a:chOff x="639530" y="1782803"/>
            <a:chExt cx="2584019" cy="2506199"/>
          </a:xfrm>
        </p:grpSpPr>
        <p:sp>
          <p:nvSpPr>
            <p:cNvPr id="4287" name="Google Shape;4287;p53"/>
            <p:cNvSpPr/>
            <p:nvPr/>
          </p:nvSpPr>
          <p:spPr>
            <a:xfrm>
              <a:off x="644257" y="1782803"/>
              <a:ext cx="2579292" cy="2506199"/>
            </a:xfrm>
            <a:prstGeom prst="roundRect">
              <a:avLst>
                <a:gd name="adj" fmla="val 8637"/>
              </a:avLst>
            </a:prstGeom>
            <a:solidFill>
              <a:srgbClr val="BBE5FF"/>
            </a:solidFill>
            <a:ln>
              <a:noFill/>
            </a:ln>
          </p:spPr>
          <p:txBody>
            <a:bodyPr spcFirstLastPara="1" wrap="square" lIns="91425" tIns="45700" rIns="91425" bIns="45700" anchor="t" anchorCtr="0">
              <a:noAutofit/>
            </a:bodyPr>
            <a:lstStyle/>
            <a:p>
              <a:pPr marL="158604" marR="0" lvl="0" indent="-82404" algn="l" defTabSz="914400" rtl="0" eaLnBrk="1" fontAlgn="auto" latinLnBrk="0" hangingPunct="1">
                <a:lnSpc>
                  <a:spcPct val="90000"/>
                </a:lnSpc>
                <a:spcBef>
                  <a:spcPts val="0"/>
                </a:spcBef>
                <a:spcAft>
                  <a:spcPts val="0"/>
                </a:spcAft>
                <a:buClr>
                  <a:prstClr val="black"/>
                </a:buClr>
                <a:buSzPts val="1200"/>
                <a:buFont typeface="Arial"/>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8" name="Google Shape;4288;p53"/>
            <p:cNvSpPr txBox="1"/>
            <p:nvPr/>
          </p:nvSpPr>
          <p:spPr>
            <a:xfrm>
              <a:off x="639530" y="1938895"/>
              <a:ext cx="2495681" cy="229938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800" b="1" i="0" u="none" strike="noStrike" kern="1200" cap="none" spc="0" normalizeH="0" baseline="0" noProof="0">
                  <a:ln>
                    <a:noFill/>
                  </a:ln>
                  <a:solidFill>
                    <a:srgbClr val="000000"/>
                  </a:solidFill>
                  <a:effectLst/>
                  <a:uLnTx/>
                  <a:uFillTx/>
                  <a:latin typeface="Arial"/>
                  <a:ea typeface="Arial"/>
                  <a:cs typeface="Arial"/>
                  <a:sym typeface="Arial"/>
                </a:rPr>
                <a:t>1L Stage IV NSCLC</a:t>
              </a:r>
              <a:br>
                <a:rPr kumimoji="0" lang="en-GB" sz="1800" b="1" i="0" u="none" strike="noStrike" kern="1200" cap="none" spc="0" normalizeH="0" baseline="0" noProof="0">
                  <a:ln>
                    <a:noFill/>
                  </a:ln>
                  <a:solidFill>
                    <a:srgbClr val="000000"/>
                  </a:solidFill>
                  <a:effectLst/>
                  <a:uLnTx/>
                  <a:uFillTx/>
                  <a:latin typeface="Arial"/>
                  <a:ea typeface="Arial"/>
                  <a:cs typeface="Arial"/>
                  <a:sym typeface="Arial"/>
                </a:rPr>
              </a:b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GB" sz="1400" b="0" i="1" u="none" strike="noStrike" kern="1200" cap="none" spc="0" normalizeH="0" baseline="0" noProof="0">
                  <a:ln>
                    <a:noFill/>
                  </a:ln>
                  <a:solidFill>
                    <a:srgbClr val="000000"/>
                  </a:solidFill>
                  <a:effectLst/>
                  <a:uLnTx/>
                  <a:uFillTx/>
                  <a:latin typeface="Arial"/>
                  <a:ea typeface="Arial"/>
                  <a:cs typeface="Arial"/>
                  <a:sym typeface="Arial"/>
                </a:rPr>
                <a:t>EGFR/ALK </a:t>
              </a:r>
              <a:r>
                <a:rPr kumimoji="0" lang="en-GB" sz="1400" b="0" i="0" u="none" strike="noStrike" kern="1200" cap="none" spc="0" normalizeH="0" baseline="0" noProof="0">
                  <a:ln>
                    <a:noFill/>
                  </a:ln>
                  <a:solidFill>
                    <a:srgbClr val="000000"/>
                  </a:solidFill>
                  <a:effectLst/>
                  <a:uLnTx/>
                  <a:uFillTx/>
                  <a:latin typeface="Arial"/>
                  <a:ea typeface="Arial"/>
                  <a:cs typeface="Arial"/>
                  <a:sym typeface="Arial"/>
                </a:rPr>
                <a:t>WT</a:t>
              </a:r>
              <a:endParaRPr kumimoji="0"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PD-L1 TPS ≥50% (PD-L1 IHC 22C3 </a:t>
              </a:r>
              <a:r>
                <a:rPr kumimoji="0" lang="en-GB" sz="1400" b="0" i="0" u="none" strike="noStrike" kern="1200" cap="none" spc="0" normalizeH="0" baseline="0" noProof="0" err="1">
                  <a:ln>
                    <a:noFill/>
                  </a:ln>
                  <a:solidFill>
                    <a:prstClr val="black"/>
                  </a:solidFill>
                  <a:effectLst/>
                  <a:uLnTx/>
                  <a:uFillTx/>
                  <a:latin typeface="Aptos" panose="02110004020202020204"/>
                  <a:ea typeface="+mn-ea"/>
                  <a:cs typeface="+mn-cs"/>
                </a:rPr>
                <a:t>pharmDx</a:t>
              </a: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 assay) </a:t>
              </a: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OR</a:t>
              </a: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 TC3 or IC3 (VENTANA PD-L1 SP142 assay) </a:t>
              </a: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OR</a:t>
              </a: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 TC ≥50% (VENTANA </a:t>
              </a:r>
              <a:b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PD-L1 SP263 assay)</a:t>
              </a:r>
              <a:endParaRPr kumimoji="0" sz="1400" b="1"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Arial"/>
                  <a:cs typeface="Arial"/>
                  <a:sym typeface="Arial"/>
                </a:rPr>
                <a:t>N=500</a:t>
              </a:r>
              <a:endParaRPr kumimoji="0"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89" name="Google Shape;4289;p53"/>
          <p:cNvSpPr/>
          <p:nvPr/>
        </p:nvSpPr>
        <p:spPr>
          <a:xfrm>
            <a:off x="8714491" y="2193157"/>
            <a:ext cx="1754744" cy="1757077"/>
          </a:xfrm>
          <a:prstGeom prst="rect">
            <a:avLst/>
          </a:prstGeom>
          <a:solidFill>
            <a:srgbClr val="D8D8D8"/>
          </a:solidFill>
          <a:ln w="19050" cap="flat" cmpd="sng">
            <a:solidFill>
              <a:srgbClr val="7F7F7F"/>
            </a:solidFill>
            <a:prstDash val="dot"/>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endParaRPr kumimoji="0" sz="1600" b="0" i="1"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endParaRPr kumimoji="0" sz="1600" b="0" i="1"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Treat until PD or loss of clinical benefit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endParaRPr kumimoji="0" sz="1200" b="0" i="1"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endParaRPr kumimoji="0" sz="1200" b="0" i="1"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0" name="Google Shape;4290;p53"/>
          <p:cNvSpPr/>
          <p:nvPr/>
        </p:nvSpPr>
        <p:spPr>
          <a:xfrm>
            <a:off x="7310261" y="2896051"/>
            <a:ext cx="123944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Arial"/>
                <a:ea typeface="Arial"/>
                <a:cs typeface="Arial"/>
                <a:sym typeface="Arial"/>
              </a:rPr>
              <a:t>No crossover</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Oval 1">
            <a:extLst>
              <a:ext uri="{FF2B5EF4-FFF2-40B4-BE49-F238E27FC236}">
                <a16:creationId xmlns:a16="http://schemas.microsoft.com/office/drawing/2014/main" id="{883077E1-DDFE-BD7A-5051-C8CE7423DAFC}"/>
              </a:ext>
            </a:extLst>
          </p:cNvPr>
          <p:cNvSpPr/>
          <p:nvPr/>
        </p:nvSpPr>
        <p:spPr>
          <a:xfrm>
            <a:off x="3139686" y="2101754"/>
            <a:ext cx="5616624" cy="2810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May 11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SKYSCRAPER-1 Trial does not meet primary endpoint of PFS with tiragolumab plus atezolizumab in PDL1 high population</a:t>
            </a:r>
          </a:p>
        </p:txBody>
      </p:sp>
      <p:sp>
        <p:nvSpPr>
          <p:cNvPr id="3" name="Slide Number Placeholder 2">
            <a:extLst>
              <a:ext uri="{FF2B5EF4-FFF2-40B4-BE49-F238E27FC236}">
                <a16:creationId xmlns:a16="http://schemas.microsoft.com/office/drawing/2014/main" id="{6B9EF8EA-5494-0E6F-8000-1054A971A337}"/>
              </a:ext>
            </a:extLst>
          </p:cNvPr>
          <p:cNvSpPr txBox="1">
            <a:spLocks/>
          </p:cNvSpPr>
          <p:nvPr/>
        </p:nvSpPr>
        <p:spPr>
          <a:xfrm>
            <a:off x="11478226" y="6339057"/>
            <a:ext cx="609600"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C8CBC5F-E277-B88A-EB8B-E27526DFB1F9}"/>
              </a:ext>
            </a:extLst>
          </p:cNvPr>
          <p:cNvSpPr txBox="1"/>
          <p:nvPr/>
        </p:nvSpPr>
        <p:spPr>
          <a:xfrm>
            <a:off x="823286" y="6278170"/>
            <a:ext cx="10654939"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14B5E"/>
                </a:solidFill>
                <a:effectLst/>
                <a:uLnTx/>
                <a:uFillTx/>
                <a:latin typeface="Arial" panose="020B0604020202020204"/>
                <a:ea typeface="+mn-ea"/>
                <a:cs typeface="+mn-cs"/>
              </a:rPr>
              <a:t>1L, first-line; ALK, anaplastic lymphoma kinase; DOR, duration of response; ECOG, Eastern Cooperative Oncology Group; EGFR, epidermal growth factor receptor; IHC, immunohistochemistry; ITT, intention-to-treat; IV, intravenously; NSQ, nonsquamous; OS, overall survival; PD, progressive disease; PFS, progression-free survival; PK/ADA, pharmacokinetic/anti-drug antibodies; PRO, patient-reported outcome; Q3W, every 3 weeks; SQ, squamous; TC, tumour cell; TPS, tumour proportion score; WT, wild-type.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14B5E"/>
                </a:solidFill>
                <a:effectLst/>
                <a:uLnTx/>
                <a:uFillTx/>
                <a:latin typeface="Arial" panose="020B0604020202020204"/>
                <a:ea typeface="+mn-ea"/>
                <a:cs typeface="+mn-cs"/>
                <a:hlinkClick r:id="rId3"/>
              </a:rPr>
              <a:t>https://clinicaltrials.gov/study/NCT04294810</a:t>
            </a:r>
            <a:r>
              <a:rPr kumimoji="0" lang="en-US" sz="800" b="0" i="0" u="none" strike="noStrike" kern="1200" cap="none" spc="0" normalizeH="0" baseline="0" noProof="0">
                <a:ln>
                  <a:noFill/>
                </a:ln>
                <a:solidFill>
                  <a:srgbClr val="414B5E"/>
                </a:solidFill>
                <a:effectLst/>
                <a:uLnTx/>
                <a:uFillTx/>
                <a:latin typeface="Arial" panose="020B0604020202020204"/>
                <a:ea typeface="+mn-ea"/>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0BA94D5-2DEC-9278-2FC2-4B142033A45A}"/>
              </a:ext>
            </a:extLst>
          </p:cNvPr>
          <p:cNvSpPr>
            <a:spLocks noGrp="1"/>
          </p:cNvSpPr>
          <p:nvPr>
            <p:ph sz="quarter" idx="13"/>
          </p:nvPr>
        </p:nvSpPr>
        <p:spPr>
          <a:xfrm>
            <a:off x="739449" y="1400506"/>
            <a:ext cx="10637379" cy="361648"/>
          </a:xfrm>
        </p:spPr>
        <p:txBody>
          <a:bodyPr/>
          <a:lstStyle/>
          <a:p>
            <a:r>
              <a:rPr lang="en-US" sz="1800"/>
              <a:t>5-year tumor recurrence rate up to 67% (depending on disease stage)</a:t>
            </a:r>
            <a:r>
              <a:rPr lang="en-US" sz="1800" baseline="30000"/>
              <a:t>1-7</a:t>
            </a:r>
            <a:endParaRPr lang="en-GB" sz="1800" baseline="30000"/>
          </a:p>
        </p:txBody>
      </p:sp>
      <p:sp>
        <p:nvSpPr>
          <p:cNvPr id="6" name="Title 5">
            <a:extLst>
              <a:ext uri="{FF2B5EF4-FFF2-40B4-BE49-F238E27FC236}">
                <a16:creationId xmlns:a16="http://schemas.microsoft.com/office/drawing/2014/main" id="{C9C517F3-0D41-AB51-4D67-B6C0EF9F3481}"/>
              </a:ext>
            </a:extLst>
          </p:cNvPr>
          <p:cNvSpPr>
            <a:spLocks noGrp="1"/>
          </p:cNvSpPr>
          <p:nvPr>
            <p:ph type="ctrTitle"/>
          </p:nvPr>
        </p:nvSpPr>
        <p:spPr/>
        <p:txBody>
          <a:bodyPr/>
          <a:lstStyle/>
          <a:p>
            <a:r>
              <a:rPr lang="en-US" dirty="0"/>
              <a:t>Surgery gives the best chance to cure early-stage NSCLC but recurrence is common</a:t>
            </a:r>
            <a:endParaRPr lang="en-GB" dirty="0"/>
          </a:p>
        </p:txBody>
      </p:sp>
      <p:sp>
        <p:nvSpPr>
          <p:cNvPr id="22" name="TextBox 21">
            <a:extLst>
              <a:ext uri="{FF2B5EF4-FFF2-40B4-BE49-F238E27FC236}">
                <a16:creationId xmlns:a16="http://schemas.microsoft.com/office/drawing/2014/main" id="{4E140B87-92E8-F6AE-0F10-3639DA47DBE7}"/>
              </a:ext>
            </a:extLst>
          </p:cNvPr>
          <p:cNvSpPr txBox="1"/>
          <p:nvPr/>
        </p:nvSpPr>
        <p:spPr>
          <a:xfrm>
            <a:off x="1355007" y="2094344"/>
            <a:ext cx="389273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Overall survival by clinical stage</a:t>
            </a:r>
            <a:r>
              <a:rPr kumimoji="0" lang="en-GB" sz="1400" b="1" i="0" u="none" strike="noStrike" kern="1200" cap="none" spc="0" normalizeH="0" baseline="30000" noProof="0">
                <a:ln>
                  <a:noFill/>
                </a:ln>
                <a:solidFill>
                  <a:prstClr val="black"/>
                </a:solidFill>
                <a:effectLst/>
                <a:uLnTx/>
                <a:uFillTx/>
                <a:latin typeface="Arial" panose="020B0604020202020204"/>
                <a:ea typeface="+mn-ea"/>
                <a:cs typeface="Arial" panose="020B0604020202020204" pitchFamily="34" charset="0"/>
              </a:rPr>
              <a:t>6</a:t>
            </a:r>
          </a:p>
        </p:txBody>
      </p:sp>
      <p:grpSp>
        <p:nvGrpSpPr>
          <p:cNvPr id="24" name="Group 23">
            <a:extLst>
              <a:ext uri="{FF2B5EF4-FFF2-40B4-BE49-F238E27FC236}">
                <a16:creationId xmlns:a16="http://schemas.microsoft.com/office/drawing/2014/main" id="{30197F38-491B-88AB-E7FB-2E4301B3C34B}"/>
              </a:ext>
            </a:extLst>
          </p:cNvPr>
          <p:cNvGrpSpPr/>
          <p:nvPr/>
        </p:nvGrpSpPr>
        <p:grpSpPr>
          <a:xfrm>
            <a:off x="6229722" y="2213031"/>
            <a:ext cx="4621193" cy="3676659"/>
            <a:chOff x="5907994" y="2194729"/>
            <a:chExt cx="4621193" cy="3676659"/>
          </a:xfrm>
        </p:grpSpPr>
        <p:pic>
          <p:nvPicPr>
            <p:cNvPr id="27" name="Picture 2">
              <a:extLst>
                <a:ext uri="{FF2B5EF4-FFF2-40B4-BE49-F238E27FC236}">
                  <a16:creationId xmlns:a16="http://schemas.microsoft.com/office/drawing/2014/main" id="{0CE26FE8-FAA1-CDE2-735A-8153BBBC4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70" y="2194729"/>
              <a:ext cx="4325217" cy="315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id="{009F90B0-A9C3-4249-D992-7ADAF8DD0213}"/>
                </a:ext>
              </a:extLst>
            </p:cNvPr>
            <p:cNvPicPr>
              <a:picLocks noChangeAspect="1"/>
            </p:cNvPicPr>
            <p:nvPr/>
          </p:nvPicPr>
          <p:blipFill>
            <a:blip r:embed="rId3"/>
            <a:stretch>
              <a:fillRect/>
            </a:stretch>
          </p:blipFill>
          <p:spPr>
            <a:xfrm>
              <a:off x="5907994" y="5325247"/>
              <a:ext cx="4621193" cy="546141"/>
            </a:xfrm>
            <a:prstGeom prst="rect">
              <a:avLst/>
            </a:prstGeom>
          </p:spPr>
        </p:pic>
      </p:grpSp>
      <p:sp>
        <p:nvSpPr>
          <p:cNvPr id="29" name="TextBox 28">
            <a:extLst>
              <a:ext uri="{FF2B5EF4-FFF2-40B4-BE49-F238E27FC236}">
                <a16:creationId xmlns:a16="http://schemas.microsoft.com/office/drawing/2014/main" id="{492F69E9-BB6A-386A-E251-13C803D9EDCD}"/>
              </a:ext>
            </a:extLst>
          </p:cNvPr>
          <p:cNvSpPr txBox="1"/>
          <p:nvPr/>
        </p:nvSpPr>
        <p:spPr>
          <a:xfrm>
            <a:off x="5904847" y="1781558"/>
            <a:ext cx="5756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Survival of patients with N2 disease treated with primary surgery</a:t>
            </a:r>
            <a:b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b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according to N2 status and number of levels involved</a:t>
            </a:r>
            <a:r>
              <a:rPr kumimoji="0" lang="en-US" sz="1400" b="1" i="0" u="none" strike="noStrike" kern="1200" cap="none" spc="0" normalizeH="0" baseline="30000" noProof="0">
                <a:ln>
                  <a:noFill/>
                </a:ln>
                <a:solidFill>
                  <a:prstClr val="black"/>
                </a:solidFill>
                <a:effectLst/>
                <a:uLnTx/>
                <a:uFillTx/>
                <a:latin typeface="Arial" panose="020B0604020202020204"/>
                <a:ea typeface="+mn-ea"/>
                <a:cs typeface="Arial" panose="020B0604020202020204" pitchFamily="34" charset="0"/>
              </a:rPr>
              <a:t>7</a:t>
            </a:r>
            <a:endParaRPr kumimoji="0" lang="en-GB" sz="1400" b="1" i="0" u="none" strike="noStrike" kern="1200" cap="none" spc="0" normalizeH="0" baseline="30000" noProof="0">
              <a:ln>
                <a:noFill/>
              </a:ln>
              <a:solidFill>
                <a:prstClr val="black"/>
              </a:solidFill>
              <a:effectLst/>
              <a:uLnTx/>
              <a:uFillTx/>
              <a:latin typeface="Arial" panose="020B0604020202020204"/>
              <a:ea typeface="+mn-ea"/>
              <a:cs typeface="Arial" panose="020B0604020202020204" pitchFamily="34" charset="0"/>
            </a:endParaRPr>
          </a:p>
        </p:txBody>
      </p:sp>
      <p:pic>
        <p:nvPicPr>
          <p:cNvPr id="32" name="Picture 31">
            <a:extLst>
              <a:ext uri="{FF2B5EF4-FFF2-40B4-BE49-F238E27FC236}">
                <a16:creationId xmlns:a16="http://schemas.microsoft.com/office/drawing/2014/main" id="{3D460A2D-C9C2-41A5-601F-9DCF8E87DD72}"/>
              </a:ext>
            </a:extLst>
          </p:cNvPr>
          <p:cNvPicPr>
            <a:picLocks noChangeAspect="1"/>
          </p:cNvPicPr>
          <p:nvPr/>
        </p:nvPicPr>
        <p:blipFill>
          <a:blip r:embed="rId4"/>
          <a:stretch>
            <a:fillRect/>
          </a:stretch>
        </p:blipFill>
        <p:spPr>
          <a:xfrm>
            <a:off x="1355007" y="2359102"/>
            <a:ext cx="4048284" cy="2694250"/>
          </a:xfrm>
          <a:prstGeom prst="rect">
            <a:avLst/>
          </a:prstGeom>
        </p:spPr>
      </p:pic>
      <p:sp>
        <p:nvSpPr>
          <p:cNvPr id="33" name="TextBox 32">
            <a:extLst>
              <a:ext uri="{FF2B5EF4-FFF2-40B4-BE49-F238E27FC236}">
                <a16:creationId xmlns:a16="http://schemas.microsoft.com/office/drawing/2014/main" id="{21E83412-65D4-1564-90EB-F6A31A465E11}"/>
              </a:ext>
            </a:extLst>
          </p:cNvPr>
          <p:cNvSpPr txBox="1"/>
          <p:nvPr/>
        </p:nvSpPr>
        <p:spPr>
          <a:xfrm>
            <a:off x="1507144" y="2647110"/>
            <a:ext cx="982716" cy="276999"/>
          </a:xfrm>
          <a:prstGeom prst="rect">
            <a:avLst/>
          </a:prstGeom>
          <a:solidFill>
            <a:srgbClr val="D3D3D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Stage</a:t>
            </a:r>
            <a:endParaRPr kumimoji="0" lang="en-GB" sz="1200" b="1" i="0" u="none" strike="noStrike" kern="1200" cap="none" spc="0" normalizeH="0" baseline="0" noProof="0" err="1">
              <a:ln>
                <a:noFill/>
              </a:ln>
              <a:solidFill>
                <a:srgbClr val="D9D8D6">
                  <a:lumMod val="10000"/>
                </a:srgbClr>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22D1FF51-115A-0C29-890D-6476A7E35A32}"/>
              </a:ext>
            </a:extLst>
          </p:cNvPr>
          <p:cNvSpPr txBox="1"/>
          <p:nvPr/>
        </p:nvSpPr>
        <p:spPr>
          <a:xfrm>
            <a:off x="2554252" y="2647109"/>
            <a:ext cx="1050523" cy="276999"/>
          </a:xfrm>
          <a:prstGeom prst="rect">
            <a:avLst/>
          </a:prstGeom>
          <a:solidFill>
            <a:srgbClr val="D3D3D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Events / N</a:t>
            </a:r>
            <a:endParaRPr kumimoji="0" lang="en-GB" sz="1200" b="1" i="0" u="none" strike="noStrike" kern="1200" cap="none" spc="0" normalizeH="0" baseline="0" noProof="0" err="1">
              <a:ln>
                <a:noFill/>
              </a:ln>
              <a:solidFill>
                <a:srgbClr val="D9D8D6">
                  <a:lumMod val="10000"/>
                </a:srgbClr>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B95DB89D-2A0C-E0D8-68F0-8E94DC02E5F4}"/>
              </a:ext>
            </a:extLst>
          </p:cNvPr>
          <p:cNvSpPr txBox="1"/>
          <p:nvPr/>
        </p:nvSpPr>
        <p:spPr>
          <a:xfrm>
            <a:off x="3516068" y="2647109"/>
            <a:ext cx="598354" cy="276999"/>
          </a:xfrm>
          <a:prstGeom prst="rect">
            <a:avLst/>
          </a:prstGeom>
          <a:solidFill>
            <a:srgbClr val="D3D3D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MST</a:t>
            </a:r>
            <a:endParaRPr kumimoji="0" lang="en-GB" sz="1200" b="1" i="0" u="none" strike="noStrike" kern="1200" cap="none" spc="0" normalizeH="0" baseline="0" noProof="0" err="1">
              <a:ln>
                <a:noFill/>
              </a:ln>
              <a:solidFill>
                <a:srgbClr val="D9D8D6">
                  <a:lumMod val="10000"/>
                </a:srgbClr>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FD6AB72B-0D72-12F3-A5AA-08BFBEB3FEA7}"/>
              </a:ext>
            </a:extLst>
          </p:cNvPr>
          <p:cNvSpPr txBox="1"/>
          <p:nvPr/>
        </p:nvSpPr>
        <p:spPr>
          <a:xfrm>
            <a:off x="4024180" y="2473430"/>
            <a:ext cx="703002" cy="461665"/>
          </a:xfrm>
          <a:prstGeom prst="rect">
            <a:avLst/>
          </a:prstGeom>
          <a:solidFill>
            <a:srgbClr val="D3D3D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Month</a:t>
            </a:r>
            <a:endParaRPr kumimoji="0" lang="en-GB" sz="1200" b="1" i="0" u="none" strike="noStrike" kern="1200" cap="none" spc="0" normalizeH="0" baseline="0" noProof="0" err="1">
              <a:ln>
                <a:noFill/>
              </a:ln>
              <a:solidFill>
                <a:srgbClr val="D9D8D6">
                  <a:lumMod val="10000"/>
                </a:srgbClr>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7A0DBDBD-70D4-A463-211E-78EC85D1A630}"/>
              </a:ext>
            </a:extLst>
          </p:cNvPr>
          <p:cNvSpPr txBox="1"/>
          <p:nvPr/>
        </p:nvSpPr>
        <p:spPr>
          <a:xfrm>
            <a:off x="4622534" y="2471166"/>
            <a:ext cx="703002" cy="461665"/>
          </a:xfrm>
          <a:prstGeom prst="rect">
            <a:avLst/>
          </a:prstGeom>
          <a:solidFill>
            <a:srgbClr val="D3D3D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D8D6">
                    <a:lumMod val="10000"/>
                  </a:srgbClr>
                </a:solidFill>
                <a:effectLst/>
                <a:uLnTx/>
                <a:uFillTx/>
                <a:latin typeface="Arial" panose="020B0604020202020204"/>
                <a:ea typeface="+mn-ea"/>
                <a:cs typeface="+mn-cs"/>
              </a:rPr>
              <a:t>Month</a:t>
            </a:r>
            <a:endParaRPr kumimoji="0" lang="en-GB" sz="1200" b="1" i="0" u="none" strike="noStrike" kern="1200" cap="none" spc="0" normalizeH="0" baseline="0" noProof="0" err="1">
              <a:ln>
                <a:noFill/>
              </a:ln>
              <a:solidFill>
                <a:srgbClr val="D9D8D6">
                  <a:lumMod val="10000"/>
                </a:srgbClr>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2D052520-21D3-AC39-FF5A-0CC77CCCB6FA}"/>
              </a:ext>
            </a:extLst>
          </p:cNvPr>
          <p:cNvSpPr txBox="1"/>
          <p:nvPr/>
        </p:nvSpPr>
        <p:spPr>
          <a:xfrm>
            <a:off x="823286" y="5899054"/>
            <a:ext cx="10759113"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cN2, clinical ipsilateral mediastinal lymph node involvement; mN2, minimal N2; </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MST, median survival time; NR, not reached; NSCLC, non-small cell lung cancer.</a:t>
            </a:r>
            <a:b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1) Uramoto H and Tanaka F. Transl Lung Cancer Res. 2014;3(4):242-249; 2) Kelsey CR et al. Cancer 2009;115(22):5218-5227; 3) Gourcerol D et al. Eur Respir J. 2013;42(5):1357-1364; </a:t>
            </a:r>
            <a:b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4) NCCN Clinical Practice Guidelines in Oncology (NCCN Guidelines®) Non-Small Cell Lung Cancer: Version 5 2023. nscl.pdf (nccn.org); 5) West H et al. Clin Lung Cancer. 2023;24(3):260-268; </a:t>
            </a:r>
            <a:b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6) Goldstraw P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J Thorac Oncol. 2016;11(1):39-51</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7) André F et al. J Clin Oncol. 2000;18(16):2981-9.</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546392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26E7-F8E2-8E84-9BB9-469BE3000539}"/>
              </a:ext>
            </a:extLst>
          </p:cNvPr>
          <p:cNvSpPr>
            <a:spLocks noGrp="1"/>
          </p:cNvSpPr>
          <p:nvPr>
            <p:ph type="title"/>
          </p:nvPr>
        </p:nvSpPr>
        <p:spPr/>
        <p:txBody>
          <a:bodyPr/>
          <a:lstStyle/>
          <a:p>
            <a:r>
              <a:rPr lang="en-US">
                <a:solidFill>
                  <a:schemeClr val="tx1"/>
                </a:solidFill>
              </a:rPr>
              <a:t>“Data leak” in August 2023</a:t>
            </a:r>
          </a:p>
        </p:txBody>
      </p:sp>
      <p:sp>
        <p:nvSpPr>
          <p:cNvPr id="3" name="Text Placeholder 2">
            <a:extLst>
              <a:ext uri="{FF2B5EF4-FFF2-40B4-BE49-F238E27FC236}">
                <a16:creationId xmlns:a16="http://schemas.microsoft.com/office/drawing/2014/main" id="{B00F1330-4BB1-1B46-38ED-AAE029733BFA}"/>
              </a:ext>
            </a:extLst>
          </p:cNvPr>
          <p:cNvSpPr>
            <a:spLocks noGrp="1"/>
          </p:cNvSpPr>
          <p:nvPr>
            <p:ph type="body" idx="1"/>
          </p:nvPr>
        </p:nvSpPr>
        <p:spPr>
          <a:xfrm>
            <a:off x="624426" y="1290640"/>
            <a:ext cx="10943167" cy="2410503"/>
          </a:xfrm>
        </p:spPr>
        <p:txBody>
          <a:bodyPr/>
          <a:lstStyle/>
          <a:p>
            <a:r>
              <a:rPr lang="en-HK" b="0" i="0">
                <a:solidFill>
                  <a:srgbClr val="505050"/>
                </a:solidFill>
                <a:effectLst/>
                <a:latin typeface="Arial" panose="020B0604020202020204" pitchFamily="34" charset="0"/>
                <a:cs typeface="Arial" panose="020B0604020202020204" pitchFamily="34" charset="0"/>
              </a:rPr>
              <a:t>The interim results for the primary endpoint of overall survival were not mature at the time of the second interim analysis, with median </a:t>
            </a:r>
            <a:r>
              <a:rPr lang="en-HK" b="0" i="0">
                <a:solidFill>
                  <a:srgbClr val="444444"/>
                </a:solidFill>
                <a:effectLst/>
                <a:latin typeface="Arial" panose="020B0604020202020204" pitchFamily="34" charset="0"/>
                <a:cs typeface="Arial" panose="020B0604020202020204" pitchFamily="34" charset="0"/>
              </a:rPr>
              <a:t>overall survival </a:t>
            </a:r>
            <a:r>
              <a:rPr lang="en-HK" b="0" i="0">
                <a:solidFill>
                  <a:srgbClr val="505050"/>
                </a:solidFill>
                <a:effectLst/>
                <a:latin typeface="Arial" panose="020B0604020202020204" pitchFamily="34" charset="0"/>
                <a:cs typeface="Arial" panose="020B0604020202020204" pitchFamily="34" charset="0"/>
              </a:rPr>
              <a:t>estimates of </a:t>
            </a:r>
            <a:r>
              <a:rPr lang="en-HK" b="0" i="0">
                <a:solidFill>
                  <a:srgbClr val="C00000"/>
                </a:solidFill>
                <a:effectLst/>
                <a:latin typeface="Arial" panose="020B0604020202020204" pitchFamily="34" charset="0"/>
                <a:cs typeface="Arial" panose="020B0604020202020204" pitchFamily="34" charset="0"/>
              </a:rPr>
              <a:t>22.9 months [95% CI: 17.5, NE] in the </a:t>
            </a:r>
            <a:r>
              <a:rPr lang="en-HK" b="0" i="0" err="1">
                <a:solidFill>
                  <a:srgbClr val="C00000"/>
                </a:solidFill>
                <a:effectLst/>
                <a:latin typeface="Arial" panose="020B0604020202020204" pitchFamily="34" charset="0"/>
                <a:cs typeface="Arial" panose="020B0604020202020204" pitchFamily="34" charset="0"/>
              </a:rPr>
              <a:t>tiragolumab</a:t>
            </a:r>
            <a:r>
              <a:rPr lang="en-HK" b="0" i="0">
                <a:solidFill>
                  <a:srgbClr val="C00000"/>
                </a:solidFill>
                <a:effectLst/>
                <a:latin typeface="Arial" panose="020B0604020202020204" pitchFamily="34" charset="0"/>
                <a:cs typeface="Arial" panose="020B0604020202020204" pitchFamily="34" charset="0"/>
              </a:rPr>
              <a:t> plus </a:t>
            </a:r>
            <a:r>
              <a:rPr lang="en-HK" b="0" i="0" err="1">
                <a:solidFill>
                  <a:srgbClr val="C00000"/>
                </a:solidFill>
                <a:effectLst/>
                <a:latin typeface="Arial" panose="020B0604020202020204" pitchFamily="34" charset="0"/>
                <a:cs typeface="Arial" panose="020B0604020202020204" pitchFamily="34" charset="0"/>
              </a:rPr>
              <a:t>Tecentriq</a:t>
            </a:r>
            <a:r>
              <a:rPr lang="en-HK" b="0" i="0">
                <a:solidFill>
                  <a:srgbClr val="C00000"/>
                </a:solidFill>
                <a:effectLst/>
                <a:latin typeface="Arial" panose="020B0604020202020204" pitchFamily="34" charset="0"/>
                <a:cs typeface="Arial" panose="020B0604020202020204" pitchFamily="34" charset="0"/>
              </a:rPr>
              <a:t> arm, and 16.7 months </a:t>
            </a:r>
            <a:r>
              <a:rPr lang="en-HK" b="0" i="0">
                <a:solidFill>
                  <a:srgbClr val="505050"/>
                </a:solidFill>
                <a:effectLst/>
                <a:latin typeface="Arial" panose="020B0604020202020204" pitchFamily="34" charset="0"/>
                <a:cs typeface="Arial" panose="020B0604020202020204" pitchFamily="34" charset="0"/>
              </a:rPr>
              <a:t>[95% CI: 14.6, 20.2] in the </a:t>
            </a:r>
            <a:r>
              <a:rPr lang="en-HK" b="0" i="0" err="1">
                <a:solidFill>
                  <a:srgbClr val="505050"/>
                </a:solidFill>
                <a:effectLst/>
                <a:latin typeface="Arial" panose="020B0604020202020204" pitchFamily="34" charset="0"/>
                <a:cs typeface="Arial" panose="020B0604020202020204" pitchFamily="34" charset="0"/>
              </a:rPr>
              <a:t>Tecentriq</a:t>
            </a:r>
            <a:r>
              <a:rPr lang="en-HK" b="0" i="0">
                <a:solidFill>
                  <a:srgbClr val="505050"/>
                </a:solidFill>
                <a:effectLst/>
                <a:latin typeface="Arial" panose="020B0604020202020204" pitchFamily="34" charset="0"/>
                <a:cs typeface="Arial" panose="020B0604020202020204" pitchFamily="34" charset="0"/>
              </a:rPr>
              <a:t> monotherapy arm, yielding a hazard ratio of 0.81 [95% CI: 0.63, 1.03]. </a:t>
            </a: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CA57598-16FB-A83B-A3E1-22C39EDFA9D9}"/>
              </a:ext>
            </a:extLst>
          </p:cNvPr>
          <p:cNvSpPr/>
          <p:nvPr/>
        </p:nvSpPr>
        <p:spPr>
          <a:xfrm>
            <a:off x="2553418" y="3783091"/>
            <a:ext cx="7717766" cy="19431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Sora-Regular"/>
                <a:ea typeface="+mn-ea"/>
                <a:cs typeface="+mn-cs"/>
                <a:hlinkClick r:id="rId2" tooltip="Roche">
                  <a:extLst>
                    <a:ext uri="{A12FA001-AC4F-418D-AE19-62706E023703}">
                      <ahyp:hlinkClr xmlns:ahyp="http://schemas.microsoft.com/office/drawing/2018/hyperlinkcolor" val="tx"/>
                    </a:ext>
                  </a:extLst>
                </a:hlinkClick>
              </a:rPr>
              <a:t>July 24,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Sora-Regular"/>
                <a:ea typeface="+mn-ea"/>
                <a:cs typeface="+mn-cs"/>
                <a:hlinkClick r:id="rId2" tooltip="Roche">
                  <a:extLst>
                    <a:ext uri="{A12FA001-AC4F-418D-AE19-62706E023703}">
                      <ahyp:hlinkClr xmlns:ahyp="http://schemas.microsoft.com/office/drawing/2018/hyperlinkcolor" val="tx"/>
                    </a:ext>
                  </a:extLst>
                </a:hlinkClick>
              </a:rPr>
              <a:t>Roche</a:t>
            </a:r>
            <a:r>
              <a:rPr kumimoji="0" lang="en-US" sz="1800" b="0" i="0" u="sng" strike="noStrike" kern="1200" cap="none" spc="0" normalizeH="0" baseline="0" noProof="0">
                <a:ln>
                  <a:noFill/>
                </a:ln>
                <a:solidFill>
                  <a:prstClr val="white"/>
                </a:solidFill>
                <a:effectLst/>
                <a:uLnTx/>
                <a:uFillTx/>
                <a:latin typeface="Sora-Regular"/>
                <a:ea typeface="+mn-ea"/>
                <a:cs typeface="+mn-cs"/>
              </a:rPr>
              <a:t> announced on Thursday that it will discontinue the Phase II/III SKYSCRAPER-06 study due to disappointing results from its investigational anti-</a:t>
            </a:r>
            <a:r>
              <a:rPr kumimoji="0" lang="en-US" sz="1800" b="0" i="0" u="sng" strike="noStrike" kern="1200" cap="none" spc="0" normalizeH="0" baseline="0" noProof="0">
                <a:ln>
                  <a:noFill/>
                </a:ln>
                <a:solidFill>
                  <a:prstClr val="white"/>
                </a:solidFill>
                <a:effectLst/>
                <a:uLnTx/>
                <a:uFillTx/>
                <a:latin typeface="Sora-Regular"/>
                <a:ea typeface="+mn-ea"/>
                <a:cs typeface="+mn-cs"/>
                <a:hlinkClick r:id="rId3" tooltip="TIGIT">
                  <a:extLst>
                    <a:ext uri="{A12FA001-AC4F-418D-AE19-62706E023703}">
                      <ahyp:hlinkClr xmlns:ahyp="http://schemas.microsoft.com/office/drawing/2018/hyperlinkcolor" val="tx"/>
                    </a:ext>
                  </a:extLst>
                </a:hlinkClick>
              </a:rPr>
              <a:t>TIGIT</a:t>
            </a:r>
            <a:r>
              <a:rPr kumimoji="0" lang="en-US" sz="1800" b="0" i="0" u="sng" strike="noStrike" kern="1200" cap="none" spc="0" normalizeH="0" baseline="0" noProof="0">
                <a:ln>
                  <a:noFill/>
                </a:ln>
                <a:solidFill>
                  <a:prstClr val="white"/>
                </a:solidFill>
                <a:effectLst/>
                <a:uLnTx/>
                <a:uFillTx/>
                <a:latin typeface="Sora-Regular"/>
                <a:ea typeface="+mn-ea"/>
                <a:cs typeface="+mn-cs"/>
              </a:rPr>
              <a:t> antibody, </a:t>
            </a:r>
            <a:r>
              <a:rPr kumimoji="0" lang="en-US" sz="1800" b="0" i="0" u="sng" strike="noStrike" kern="1200" cap="none" spc="0" normalizeH="0" baseline="0" noProof="0" err="1">
                <a:ln>
                  <a:noFill/>
                </a:ln>
                <a:solidFill>
                  <a:prstClr val="white"/>
                </a:solidFill>
                <a:effectLst/>
                <a:uLnTx/>
                <a:uFillTx/>
                <a:latin typeface="Sora-Regular"/>
                <a:ea typeface="+mn-ea"/>
                <a:cs typeface="+mn-cs"/>
                <a:hlinkClick r:id="rId4" tooltip="tiragolumab">
                  <a:extLst>
                    <a:ext uri="{A12FA001-AC4F-418D-AE19-62706E023703}">
                      <ahyp:hlinkClr xmlns:ahyp="http://schemas.microsoft.com/office/drawing/2018/hyperlinkcolor" val="tx"/>
                    </a:ext>
                  </a:extLst>
                </a:hlinkClick>
              </a:rPr>
              <a:t>tiragolumab</a:t>
            </a:r>
            <a:r>
              <a:rPr kumimoji="0" lang="en-US" sz="1800" b="0" i="0" u="sng" strike="noStrike" kern="1200" cap="none" spc="0" normalizeH="0" baseline="0" noProof="0">
                <a:ln>
                  <a:noFill/>
                </a:ln>
                <a:solidFill>
                  <a:prstClr val="white"/>
                </a:solidFill>
                <a:effectLst/>
                <a:uLnTx/>
                <a:uFillTx/>
                <a:latin typeface="Sora-Regular"/>
                <a:ea typeface="+mn-ea"/>
                <a:cs typeface="+mn-cs"/>
              </a:rPr>
              <a:t>. The drug failed to significantly improve survival rates in patients with </a:t>
            </a:r>
            <a:r>
              <a:rPr kumimoji="0" lang="en-US" sz="1800" b="0" i="0" u="sng" strike="noStrike" kern="1200" cap="none" spc="0" normalizeH="0" baseline="0" noProof="0">
                <a:ln>
                  <a:noFill/>
                </a:ln>
                <a:solidFill>
                  <a:prstClr val="white"/>
                </a:solidFill>
                <a:effectLst/>
                <a:uLnTx/>
                <a:uFillTx/>
                <a:latin typeface="Sora-Regular"/>
                <a:ea typeface="+mn-ea"/>
                <a:cs typeface="+mn-cs"/>
                <a:hlinkClick r:id="rId5" tooltip="non-small cell lung cancer (NSCLC)">
                  <a:extLst>
                    <a:ext uri="{A12FA001-AC4F-418D-AE19-62706E023703}">
                      <ahyp:hlinkClr xmlns:ahyp="http://schemas.microsoft.com/office/drawing/2018/hyperlinkcolor" val="tx"/>
                    </a:ext>
                  </a:extLst>
                </a:hlinkClick>
              </a:rPr>
              <a:t>non-small cell lung cancer (NSCLC)</a:t>
            </a:r>
            <a:r>
              <a:rPr kumimoji="0" lang="en-US" sz="1800" b="0" i="0" u="sng" strike="noStrike" kern="1200" cap="none" spc="0" normalizeH="0" baseline="0" noProof="0">
                <a:ln>
                  <a:noFill/>
                </a:ln>
                <a:solidFill>
                  <a:prstClr val="white"/>
                </a:solidFill>
                <a:effectLst/>
                <a:uLnTx/>
                <a:uFillTx/>
                <a:latin typeface="Sora-Regular"/>
                <a:ea typeface="+mn-ea"/>
                <a:cs typeface="+mn-cs"/>
              </a:rPr>
              <a:t>.</a:t>
            </a:r>
            <a:endParaRPr kumimoji="0" lang="en-HK" sz="1800" b="0" i="0" u="sng"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Slide Number Placeholder 2">
            <a:extLst>
              <a:ext uri="{FF2B5EF4-FFF2-40B4-BE49-F238E27FC236}">
                <a16:creationId xmlns:a16="http://schemas.microsoft.com/office/drawing/2014/main" id="{0143ACF2-D454-3E2B-9747-4FA45A4443FC}"/>
              </a:ext>
            </a:extLst>
          </p:cNvPr>
          <p:cNvSpPr txBox="1">
            <a:spLocks/>
          </p:cNvSpPr>
          <p:nvPr/>
        </p:nvSpPr>
        <p:spPr>
          <a:xfrm>
            <a:off x="11478226" y="6339057"/>
            <a:ext cx="609600"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DB9F3F8-83DA-8D3E-F5EF-C8373A5B1F51}"/>
              </a:ext>
            </a:extLst>
          </p:cNvPr>
          <p:cNvSpPr txBox="1"/>
          <p:nvPr/>
        </p:nvSpPr>
        <p:spPr>
          <a:xfrm>
            <a:off x="823286" y="6223335"/>
            <a:ext cx="1065493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CI, confidence interval;  NE, not estimable;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TIGIT, T cell immunoreceptor with immunoglobulin and ITIM domain</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8483229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B38E99-7364-12A5-13DD-E1DC80239DBC}"/>
              </a:ext>
            </a:extLst>
          </p:cNvPr>
          <p:cNvSpPr>
            <a:spLocks noGrp="1"/>
          </p:cNvSpPr>
          <p:nvPr>
            <p:ph type="title"/>
          </p:nvPr>
        </p:nvSpPr>
        <p:spPr>
          <a:xfrm>
            <a:off x="838200" y="0"/>
            <a:ext cx="10515600" cy="1325563"/>
          </a:xfrm>
        </p:spPr>
        <p:txBody>
          <a:bodyPr/>
          <a:lstStyle/>
          <a:p>
            <a:r>
              <a:rPr lang="en-HK"/>
              <a:t>With more approaches to come…</a:t>
            </a:r>
          </a:p>
        </p:txBody>
      </p:sp>
      <p:pic>
        <p:nvPicPr>
          <p:cNvPr id="7" name="Picture 6">
            <a:extLst>
              <a:ext uri="{FF2B5EF4-FFF2-40B4-BE49-F238E27FC236}">
                <a16:creationId xmlns:a16="http://schemas.microsoft.com/office/drawing/2014/main" id="{81B0B693-E43C-A643-0AF2-8E46D6FDAA65}"/>
              </a:ext>
            </a:extLst>
          </p:cNvPr>
          <p:cNvPicPr>
            <a:picLocks noChangeAspect="1"/>
          </p:cNvPicPr>
          <p:nvPr/>
        </p:nvPicPr>
        <p:blipFill>
          <a:blip r:embed="rId2"/>
          <a:stretch>
            <a:fillRect/>
          </a:stretch>
        </p:blipFill>
        <p:spPr>
          <a:xfrm>
            <a:off x="1200781" y="962363"/>
            <a:ext cx="9947563" cy="5572346"/>
          </a:xfrm>
          <a:prstGeom prst="rect">
            <a:avLst/>
          </a:prstGeom>
        </p:spPr>
      </p:pic>
      <p:sp>
        <p:nvSpPr>
          <p:cNvPr id="2" name="Slide Number Placeholder 2">
            <a:extLst>
              <a:ext uri="{FF2B5EF4-FFF2-40B4-BE49-F238E27FC236}">
                <a16:creationId xmlns:a16="http://schemas.microsoft.com/office/drawing/2014/main" id="{303DAF05-554E-4D78-81B0-6333795B3F40}"/>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30A4455-7C6B-E4C8-C9B3-9F0381FA4E91}"/>
              </a:ext>
            </a:extLst>
          </p:cNvPr>
          <p:cNvSpPr txBox="1"/>
          <p:nvPr/>
        </p:nvSpPr>
        <p:spPr>
          <a:xfrm>
            <a:off x="823286" y="6430553"/>
            <a:ext cx="10654939" cy="4154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CTLA4, cytotoxic T-lymphocyte-associated protein 4; GITR, glucocorticoid-induced tumor necrosis factor receptor family-related receptor; </a:t>
            </a:r>
            <a:r>
              <a:rPr kumimoji="0" lang="fr-FR" sz="700" b="0" i="0" u="none" strike="noStrike" kern="1200" cap="none" spc="0" normalizeH="0" baseline="0" noProof="0">
                <a:ln>
                  <a:noFill/>
                </a:ln>
                <a:solidFill>
                  <a:srgbClr val="283349"/>
                </a:solidFill>
                <a:effectLst/>
                <a:uLnTx/>
                <a:uFillTx/>
                <a:latin typeface="Arial" panose="020B0604020202020204"/>
                <a:ea typeface="+mn-ea"/>
                <a:cs typeface="+mn-cs"/>
              </a:rPr>
              <a:t>LAG-3, lymphocyte-activation gene 3 protein; mAB, monoclonal antibody;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death-ligand 1; </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TIGIT, T cell immunoreceptor with immunoglobulin and ITIM domain; IM-3, T cell immunoglobulin domain and mucin domain-3</a:t>
            </a: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rPr>
              <a:t>.</a:t>
            </a:r>
            <a:endPar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 action="ppaction://noaction"/>
              </a:rPr>
              <a:t>https://clinicaltrials.gov/</a:t>
            </a:r>
            <a:r>
              <a:rPr kumimoji="0" lang="en-US" sz="700" b="0" i="0" u="none" strike="noStrike" kern="1200" cap="none" spc="0" normalizeH="0" baseline="0" noProof="0">
                <a:ln>
                  <a:noFill/>
                </a:ln>
                <a:solidFill>
                  <a:srgbClr val="414B5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38177027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2E49-7D49-148D-F661-C5A4FEC994EE}"/>
              </a:ext>
            </a:extLst>
          </p:cNvPr>
          <p:cNvSpPr>
            <a:spLocks noGrp="1"/>
          </p:cNvSpPr>
          <p:nvPr>
            <p:ph type="title"/>
          </p:nvPr>
        </p:nvSpPr>
        <p:spPr/>
        <p:txBody>
          <a:bodyPr/>
          <a:lstStyle/>
          <a:p>
            <a:r>
              <a:rPr lang="en-US" err="1"/>
              <a:t>Ivonescimab</a:t>
            </a:r>
            <a:endParaRPr lang="en-US"/>
          </a:p>
        </p:txBody>
      </p:sp>
      <p:pic>
        <p:nvPicPr>
          <p:cNvPr id="6" name="Content Placeholder 5">
            <a:extLst>
              <a:ext uri="{FF2B5EF4-FFF2-40B4-BE49-F238E27FC236}">
                <a16:creationId xmlns:a16="http://schemas.microsoft.com/office/drawing/2014/main" id="{4C5E1654-447D-F0B1-AF62-10A3653DF8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987" y="959361"/>
            <a:ext cx="6008914" cy="3380014"/>
          </a:xfrm>
        </p:spPr>
      </p:pic>
      <p:grpSp>
        <p:nvGrpSpPr>
          <p:cNvPr id="9" name="Group 8">
            <a:extLst>
              <a:ext uri="{FF2B5EF4-FFF2-40B4-BE49-F238E27FC236}">
                <a16:creationId xmlns:a16="http://schemas.microsoft.com/office/drawing/2014/main" id="{93D07107-C303-C270-D22B-EF2F973665DE}"/>
              </a:ext>
            </a:extLst>
          </p:cNvPr>
          <p:cNvGrpSpPr/>
          <p:nvPr/>
        </p:nvGrpSpPr>
        <p:grpSpPr>
          <a:xfrm>
            <a:off x="6340237" y="1246912"/>
            <a:ext cx="5751776" cy="3092463"/>
            <a:chOff x="6400211" y="3765537"/>
            <a:chExt cx="5751776" cy="3092463"/>
          </a:xfrm>
        </p:grpSpPr>
        <p:pic>
          <p:nvPicPr>
            <p:cNvPr id="8" name="Picture 7">
              <a:extLst>
                <a:ext uri="{FF2B5EF4-FFF2-40B4-BE49-F238E27FC236}">
                  <a16:creationId xmlns:a16="http://schemas.microsoft.com/office/drawing/2014/main" id="{1C3ED6C1-15FB-074F-6AE1-8BF2B88A7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211" y="3765537"/>
              <a:ext cx="5751776" cy="3092463"/>
            </a:xfrm>
            <a:prstGeom prst="rect">
              <a:avLst/>
            </a:prstGeom>
          </p:spPr>
        </p:pic>
        <p:sp>
          <p:nvSpPr>
            <p:cNvPr id="5" name="Rectangle 4">
              <a:extLst>
                <a:ext uri="{FF2B5EF4-FFF2-40B4-BE49-F238E27FC236}">
                  <a16:creationId xmlns:a16="http://schemas.microsoft.com/office/drawing/2014/main" id="{6883A41D-EE39-76BA-E58A-C25BAB62ED05}"/>
                </a:ext>
              </a:extLst>
            </p:cNvPr>
            <p:cNvSpPr/>
            <p:nvPr/>
          </p:nvSpPr>
          <p:spPr>
            <a:xfrm>
              <a:off x="11669486" y="6433458"/>
              <a:ext cx="482501" cy="293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Rectangle 9">
            <a:extLst>
              <a:ext uri="{FF2B5EF4-FFF2-40B4-BE49-F238E27FC236}">
                <a16:creationId xmlns:a16="http://schemas.microsoft.com/office/drawing/2014/main" id="{BBC73070-F546-B419-1BA7-775697728BFD}"/>
              </a:ext>
            </a:extLst>
          </p:cNvPr>
          <p:cNvSpPr/>
          <p:nvPr/>
        </p:nvSpPr>
        <p:spPr>
          <a:xfrm>
            <a:off x="5464629" y="3788226"/>
            <a:ext cx="644272" cy="446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A8C331A-4BEF-EA71-7380-84C566826066}"/>
              </a:ext>
            </a:extLst>
          </p:cNvPr>
          <p:cNvSpPr txBox="1"/>
          <p:nvPr/>
        </p:nvSpPr>
        <p:spPr>
          <a:xfrm>
            <a:off x="2037587" y="4584695"/>
            <a:ext cx="8856791" cy="1384995"/>
          </a:xfrm>
          <a:prstGeom prst="rect">
            <a:avLst/>
          </a:prstGeom>
          <a:solidFill>
            <a:schemeClr val="tx1">
              <a:lumMod val="50000"/>
              <a:lumOff val="5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i-sans-serif"/>
                <a:ea typeface="+mn-ea"/>
                <a:cs typeface="+mn-cs"/>
              </a:rPr>
              <a:t>May 31 2024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i-sans-serif"/>
                <a:ea typeface="+mn-ea"/>
                <a:cs typeface="+mn-cs"/>
              </a:rPr>
              <a:t>First-line treatment with </a:t>
            </a:r>
            <a:r>
              <a:rPr kumimoji="0" lang="en-US" sz="1600" b="0" i="0" u="none" strike="noStrike" kern="1200" cap="none" spc="0" normalizeH="0" baseline="0" noProof="0" err="1">
                <a:ln>
                  <a:noFill/>
                </a:ln>
                <a:solidFill>
                  <a:prstClr val="white"/>
                </a:solidFill>
                <a:effectLst/>
                <a:uLnTx/>
                <a:uFillTx/>
                <a:latin typeface="ui-sans-serif"/>
                <a:ea typeface="+mn-ea"/>
                <a:cs typeface="+mn-cs"/>
              </a:rPr>
              <a:t>ivonescimab</a:t>
            </a:r>
            <a:r>
              <a:rPr kumimoji="0" lang="en-US" sz="1600" b="0" i="0" u="none" strike="noStrike" kern="1200" cap="none" spc="0" normalizeH="0" baseline="0" noProof="0">
                <a:ln>
                  <a:noFill/>
                </a:ln>
                <a:solidFill>
                  <a:prstClr val="white"/>
                </a:solidFill>
                <a:effectLst/>
                <a:uLnTx/>
                <a:uFillTx/>
                <a:latin typeface="ui-sans-serif"/>
                <a:ea typeface="+mn-ea"/>
                <a:cs typeface="+mn-cs"/>
              </a:rPr>
              <a:t> (AK112; SMT112) monotherapy led to a statistically significant and clinically meaningful improvement in progression-free survival (PFS) compared with pembrolizumab (Keytruda) monotherapy in patients with locally advanced or metastatic, PD-L1–positive non–small cell lung cancer (NSCLC), meeting the primary end point of the phase 3 HARMONi-2 trial (NCT05499390).</a:t>
            </a:r>
            <a:r>
              <a:rPr kumimoji="0" lang="en-US" sz="1600" b="0" i="0" u="none" strike="noStrike" kern="1200" cap="none" spc="0" normalizeH="0" baseline="30000" noProof="0">
                <a:ln>
                  <a:noFill/>
                </a:ln>
                <a:solidFill>
                  <a:prstClr val="white"/>
                </a:solidFill>
                <a:effectLst/>
                <a:uLnTx/>
                <a:uFillTx/>
                <a:latin typeface="ui-sans-serif"/>
                <a:ea typeface="+mn-ea"/>
                <a:cs typeface="+mn-cs"/>
              </a:rPr>
              <a:t>1</a:t>
            </a:r>
            <a:endParaRPr kumimoji="0" lang="en-HK"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B6EA59D-325B-631E-6B82-EE47609127F1}"/>
              </a:ext>
            </a:extLst>
          </p:cNvPr>
          <p:cNvSpPr txBox="1"/>
          <p:nvPr/>
        </p:nvSpPr>
        <p:spPr>
          <a:xfrm>
            <a:off x="823286" y="6185822"/>
            <a:ext cx="10654939"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 ligand 1; VEGF, vascular endothelial growth factor</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Extracted from Zhong T et al. Mechanism of Action of Ivonescimab (AK112/SMT112): A First-in-Class Tetravalent Bispecific Antibody with Dual Blockade of PD-1 and VEGF that Promotes Cooperative Biological Effects. Abstract 35333. Presented at AACR-NCI-EORTC; October 11-15, 2023; Boston, MA. Available at: </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hlinkClick r:id="rId4"/>
              </a:rPr>
              <a:t>https://www.smmttx.com/publications/</a:t>
            </a:r>
            <a:r>
              <a:rPr kumimoji="0" lang="en-US" sz="900" b="0" i="0" u="none" strike="noStrike" kern="1200" cap="none" spc="0" normalizeH="0" baseline="0" noProof="0">
                <a:ln>
                  <a:noFill/>
                </a:ln>
                <a:solidFill>
                  <a:srgbClr val="414B5E"/>
                </a:solidFill>
                <a:effectLst/>
                <a:uLnTx/>
                <a:uFillTx/>
                <a:latin typeface="Arial" panose="020B0604020202020204"/>
                <a:ea typeface="+mn-ea"/>
                <a:cs typeface="+mn-cs"/>
              </a:rPr>
              <a:t>.</a:t>
            </a:r>
          </a:p>
        </p:txBody>
      </p:sp>
      <p:sp>
        <p:nvSpPr>
          <p:cNvPr id="12" name="Slide Number Placeholder 2">
            <a:extLst>
              <a:ext uri="{FF2B5EF4-FFF2-40B4-BE49-F238E27FC236}">
                <a16:creationId xmlns:a16="http://schemas.microsoft.com/office/drawing/2014/main" id="{4487D333-890B-FF36-815E-301BB245241D}"/>
              </a:ext>
            </a:extLst>
          </p:cNvPr>
          <p:cNvSpPr txBox="1">
            <a:spLocks/>
          </p:cNvSpPr>
          <p:nvPr/>
        </p:nvSpPr>
        <p:spPr>
          <a:xfrm>
            <a:off x="11478226" y="6339057"/>
            <a:ext cx="609600"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723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101A-7E84-0E63-3232-9624F3C857E0}"/>
              </a:ext>
            </a:extLst>
          </p:cNvPr>
          <p:cNvSpPr>
            <a:spLocks noGrp="1"/>
          </p:cNvSpPr>
          <p:nvPr>
            <p:ph type="title"/>
          </p:nvPr>
        </p:nvSpPr>
        <p:spPr>
          <a:xfrm>
            <a:off x="838200" y="138545"/>
            <a:ext cx="10515600" cy="1325563"/>
          </a:xfrm>
        </p:spPr>
        <p:txBody>
          <a:bodyPr/>
          <a:lstStyle/>
          <a:p>
            <a:r>
              <a:rPr lang="en-US"/>
              <a:t>Single agent is NOT the ONLY treatment</a:t>
            </a:r>
          </a:p>
        </p:txBody>
      </p:sp>
      <p:sp>
        <p:nvSpPr>
          <p:cNvPr id="3" name="Content Placeholder 2">
            <a:extLst>
              <a:ext uri="{FF2B5EF4-FFF2-40B4-BE49-F238E27FC236}">
                <a16:creationId xmlns:a16="http://schemas.microsoft.com/office/drawing/2014/main" id="{F07590B3-9AA8-E0AA-8BB9-C32DCFBB4D8C}"/>
              </a:ext>
            </a:extLst>
          </p:cNvPr>
          <p:cNvSpPr>
            <a:spLocks noGrp="1"/>
          </p:cNvSpPr>
          <p:nvPr>
            <p:ph idx="1"/>
          </p:nvPr>
        </p:nvSpPr>
        <p:spPr>
          <a:xfrm>
            <a:off x="838200" y="1399310"/>
            <a:ext cx="10515600" cy="3604514"/>
          </a:xfrm>
          <a:noFill/>
        </p:spPr>
        <p:txBody>
          <a:bodyPr>
            <a:normAutofit/>
          </a:bodyPr>
          <a:lstStyle/>
          <a:p>
            <a:r>
              <a:rPr lang="en-US"/>
              <a:t>Single agent IO may be preferred for patient with high PD-L1 expression but is </a:t>
            </a:r>
            <a:r>
              <a:rPr lang="en-US">
                <a:solidFill>
                  <a:srgbClr val="C00000"/>
                </a:solidFill>
              </a:rPr>
              <a:t>NOT the ONLY </a:t>
            </a:r>
            <a:r>
              <a:rPr lang="en-US"/>
              <a:t>treatment option</a:t>
            </a:r>
            <a:r>
              <a:rPr lang="en-US" baseline="30000"/>
              <a:t>1</a:t>
            </a:r>
          </a:p>
          <a:p>
            <a:r>
              <a:rPr lang="en-US"/>
              <a:t>PD-L1 &gt;50% represents a heterogenous population and some patients don’t respond well to single-agent IO, thus certainly </a:t>
            </a:r>
            <a:r>
              <a:rPr lang="en-US">
                <a:solidFill>
                  <a:srgbClr val="C00000"/>
                </a:solidFill>
              </a:rPr>
              <a:t>NOT the ONLY </a:t>
            </a:r>
            <a:r>
              <a:rPr lang="en-US"/>
              <a:t>treatment</a:t>
            </a:r>
            <a:r>
              <a:rPr lang="en-US" baseline="30000"/>
              <a:t>2-7</a:t>
            </a:r>
          </a:p>
          <a:p>
            <a:r>
              <a:rPr lang="en-US"/>
              <a:t>Objective of immunotherapy is to help patients to live a long and normal life, but current 5-year OS rate is only 30%, thus we must declare single-agent IO </a:t>
            </a:r>
            <a:r>
              <a:rPr lang="en-US">
                <a:solidFill>
                  <a:srgbClr val="C00000"/>
                </a:solidFill>
              </a:rPr>
              <a:t>NOT the ONLY </a:t>
            </a:r>
            <a:r>
              <a:rPr lang="en-US"/>
              <a:t>treatment</a:t>
            </a:r>
            <a:r>
              <a:rPr lang="en-US" baseline="30000"/>
              <a:t>8,9</a:t>
            </a:r>
            <a:r>
              <a:rPr lang="en-US"/>
              <a:t> </a:t>
            </a:r>
          </a:p>
        </p:txBody>
      </p:sp>
      <p:sp>
        <p:nvSpPr>
          <p:cNvPr id="5" name="Slide Number Placeholder 2">
            <a:extLst>
              <a:ext uri="{FF2B5EF4-FFF2-40B4-BE49-F238E27FC236}">
                <a16:creationId xmlns:a16="http://schemas.microsoft.com/office/drawing/2014/main" id="{11E50B24-B786-686F-AAE4-9098F8083BD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5220C65-466A-0C3A-F39C-895DEBD4CF52}"/>
              </a:ext>
            </a:extLst>
          </p:cNvPr>
          <p:cNvSpPr txBox="1"/>
          <p:nvPr/>
        </p:nvSpPr>
        <p:spPr>
          <a:xfrm>
            <a:off x="823287" y="6009556"/>
            <a:ext cx="10654939" cy="84638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IO,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immuno-oncology; OS, overall survival; </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PD-L1, programmed cell death ligand 1</a:t>
            </a: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rPr>
              <a:t>1) Speaker’s own; 2)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Ricciuti B et al. </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JTO Clinical and Research Reports. 2024; doi: </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hlinkClick r:id="rId2"/>
              </a:rPr>
              <a:t>https://doi.org/10.1016/j.jtocrr.2024.100675</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 (pre-proof); 3)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Herbst RS et al. </a:t>
            </a:r>
            <a:r>
              <a:rPr kumimoji="0" lang="sv-SE" sz="700" b="0" i="0" u="none" strike="noStrike" kern="1200" cap="none" spc="0" normalizeH="0" baseline="0" noProof="0">
                <a:ln>
                  <a:noFill/>
                </a:ln>
                <a:solidFill>
                  <a:srgbClr val="283349"/>
                </a:solidFill>
                <a:effectLst/>
                <a:uLnTx/>
                <a:uFillTx/>
                <a:latin typeface="Arial" panose="020B0604020202020204"/>
                <a:ea typeface="+mn-ea"/>
                <a:cs typeface="+mn-cs"/>
              </a:rPr>
              <a:t>N Engl J Med. 2020;383(14):1328-1339 (supplementary appendix); 4) Brahmer JR et al. LBA51 - KEYNOTE-024 5-year OS update: First-line (1L) pembrolizumab (pembro) vs platinum-based chemotherapy (chemo) in patients (pts) with metastatic NSCLC and PD-L1 tumour proportion score (TPS) ≥50%. Presented at ESMO Virtual Congress; September 19-21, 2020. Available at: </a:t>
            </a:r>
            <a:r>
              <a:rPr kumimoji="0" lang="sv-SE" sz="7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https://oncologypro.esmo.org/meeting-resources/esmo-virtual-congress-2020/keynote-024-5-year-os-update-first-line-1l-pembrolizumab-pembro-vs-platinum-based-chemotherapy-chemo-in-patients-pts-with-metastatic-nsclc</a:t>
            </a:r>
            <a:r>
              <a:rPr kumimoji="0" lang="sv-SE" sz="700" b="0" i="0" u="none" strike="noStrike" kern="1200" cap="none" spc="0" normalizeH="0" baseline="0" noProof="0">
                <a:ln>
                  <a:noFill/>
                </a:ln>
                <a:solidFill>
                  <a:srgbClr val="283349"/>
                </a:solidFill>
                <a:effectLst/>
                <a:uLnTx/>
                <a:uFillTx/>
                <a:latin typeface="Arial" panose="020B0604020202020204"/>
                <a:ea typeface="+mn-ea"/>
                <a:cs typeface="+mn-cs"/>
              </a:rPr>
              <a:t>; 5) Sezer A et al. LBA52 - EMPOWER-Lung 1: Phase III first-line (1L) cemiplimab monotherapy vs platinum-doublet chemotherapy (chemo) in advanced non-small cell lung cancer (NSCLC) with programmed cell death-ligand 1 (PD-L1) ≥50%. Presented at ESMO Virtual Congress; September 19-21, 2020. Available at: </a:t>
            </a:r>
            <a:r>
              <a:rPr kumimoji="0" lang="sv-SE" sz="7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https://oncologypro.esmo.org/meeting-resources/esmo-virtual-congress-2020/empower-lung-1-phase-iii-first-line-1l-cemiplimab-monotherapy-vs-platinum-doublet-chemotherapy-chemo-in-advanced-non-small-cell-lung-cancer-n</a:t>
            </a:r>
            <a:r>
              <a:rPr kumimoji="0" lang="sv-SE" sz="700" b="0" i="0" u="none" strike="noStrike" kern="1200" cap="none" spc="0" normalizeH="0" baseline="0" noProof="0">
                <a:ln>
                  <a:noFill/>
                </a:ln>
                <a:solidFill>
                  <a:srgbClr val="283349"/>
                </a:solidFill>
                <a:effectLst/>
                <a:uLnTx/>
                <a:uFillTx/>
                <a:latin typeface="Arial" panose="020B0604020202020204"/>
                <a:ea typeface="+mn-ea"/>
                <a:cs typeface="+mn-cs"/>
              </a:rPr>
              <a:t>; 6)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Reck M et al.</a:t>
            </a:r>
            <a:r>
              <a:rPr kumimoji="0" lang="it-IT" sz="700" b="0" i="0" u="none" strike="noStrike" kern="1200" cap="none" spc="0" normalizeH="0" baseline="0" noProof="0">
                <a:ln>
                  <a:noFill/>
                </a:ln>
                <a:solidFill>
                  <a:srgbClr val="283349"/>
                </a:solidFill>
                <a:effectLst/>
                <a:uLnTx/>
                <a:uFillTx/>
                <a:latin typeface="Arial" panose="020B0604020202020204"/>
                <a:ea typeface="+mn-ea"/>
                <a:cs typeface="+mn-cs"/>
              </a:rPr>
              <a:t> J Clin Oncol. 2019;37(7):537-546; 7) </a:t>
            </a:r>
            <a:r>
              <a:rPr kumimoji="0" lang="nl-NL" sz="700" b="0" i="0" u="none" strike="noStrike" kern="1200" cap="none" spc="0" normalizeH="0" baseline="0" noProof="0">
                <a:ln>
                  <a:noFill/>
                </a:ln>
                <a:solidFill>
                  <a:srgbClr val="283349"/>
                </a:solidFill>
                <a:effectLst/>
                <a:uLnTx/>
                <a:uFillTx/>
                <a:latin typeface="Arial" panose="020B0604020202020204"/>
                <a:ea typeface="+mn-ea"/>
                <a:cs typeface="+mn-cs"/>
              </a:rPr>
              <a:t>Herbst RS et al. </a:t>
            </a:r>
            <a:r>
              <a:rPr kumimoji="0" lang="sv-SE" sz="700" b="0" i="0" u="none" strike="noStrike" kern="1200" cap="none" spc="0" normalizeH="0" baseline="0" noProof="0">
                <a:ln>
                  <a:noFill/>
                </a:ln>
                <a:solidFill>
                  <a:srgbClr val="283349"/>
                </a:solidFill>
                <a:effectLst/>
                <a:uLnTx/>
                <a:uFillTx/>
                <a:latin typeface="Arial" panose="020B0604020202020204"/>
                <a:ea typeface="+mn-ea"/>
                <a:cs typeface="+mn-cs"/>
              </a:rPr>
              <a:t>N Engl J Med. 2020;383(14):1328-1339; 8) S</a:t>
            </a:r>
            <a:r>
              <a:rPr kumimoji="0" lang="en-US" sz="700" b="0" i="0" u="none" strike="noStrike" kern="1200" cap="none" spc="0" normalizeH="0" baseline="0" noProof="0">
                <a:ln>
                  <a:noFill/>
                </a:ln>
                <a:solidFill>
                  <a:srgbClr val="414B5E"/>
                </a:solidFill>
                <a:effectLst/>
                <a:uLnTx/>
                <a:uFillTx/>
                <a:latin typeface="Arial" panose="020B0604020202020204"/>
                <a:ea typeface="+mn-ea"/>
                <a:cs typeface="+mn-cs"/>
              </a:rPr>
              <a:t>chiller JH et al. N Engl J Med. 2002 Jan 10;346(2):92-8; 9) Reck M et al. J Clin Oncol. 2021;39(21):2339-2349.</a:t>
            </a:r>
          </a:p>
        </p:txBody>
      </p:sp>
    </p:spTree>
    <p:extLst>
      <p:ext uri="{BB962C8B-B14F-4D97-AF65-F5344CB8AC3E}">
        <p14:creationId xmlns:p14="http://schemas.microsoft.com/office/powerpoint/2010/main" val="330209660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78B2-0A97-7D9E-7CA9-C2AA19517311}"/>
              </a:ext>
            </a:extLst>
          </p:cNvPr>
          <p:cNvSpPr>
            <a:spLocks noGrp="1"/>
          </p:cNvSpPr>
          <p:nvPr>
            <p:ph type="title"/>
          </p:nvPr>
        </p:nvSpPr>
        <p:spPr>
          <a:xfrm>
            <a:off x="575094" y="327794"/>
            <a:ext cx="11574663" cy="1325563"/>
          </a:xfrm>
        </p:spPr>
        <p:txBody>
          <a:bodyPr/>
          <a:lstStyle/>
          <a:p>
            <a:r>
              <a:rPr lang="en-US"/>
              <a:t>Single tapa is good but combination may be better</a:t>
            </a:r>
            <a:endParaRPr lang="en-HK"/>
          </a:p>
        </p:txBody>
      </p:sp>
      <p:pic>
        <p:nvPicPr>
          <p:cNvPr id="3" name="Picture 2" descr="Jamón ibérico - Wikipedia">
            <a:extLst>
              <a:ext uri="{FF2B5EF4-FFF2-40B4-BE49-F238E27FC236}">
                <a16:creationId xmlns:a16="http://schemas.microsoft.com/office/drawing/2014/main" id="{95530EE0-BCF1-F683-7863-806E36327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024" y="1989825"/>
            <a:ext cx="4825639" cy="3617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pa Tapa Arenas (巴塞隆拿) - 餐廳/美食評論- Tripadvisor">
            <a:extLst>
              <a:ext uri="{FF2B5EF4-FFF2-40B4-BE49-F238E27FC236}">
                <a16:creationId xmlns:a16="http://schemas.microsoft.com/office/drawing/2014/main" id="{18877639-AC82-1647-B1F4-959FA16F6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338" y="1989825"/>
            <a:ext cx="5238750" cy="36173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a:extLst>
              <a:ext uri="{FF2B5EF4-FFF2-40B4-BE49-F238E27FC236}">
                <a16:creationId xmlns:a16="http://schemas.microsoft.com/office/drawing/2014/main" id="{9757238E-0DA3-ED50-298B-8EF900615959}"/>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375726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a:xfrm>
            <a:off x="11478227" y="6339059"/>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1597572" y="2228592"/>
            <a:ext cx="8208579"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What to do in NSCLC with</a:t>
            </a:r>
            <a:b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br>
            <a:r>
              <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rPr>
              <a:t>low PD-L1 expression?</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de-DE" sz="2800" b="0" i="0" u="none" strike="noStrike" kern="1200" cap="none" spc="0" normalizeH="0" baseline="0" noProof="0" dirty="0">
                <a:ln>
                  <a:noFill/>
                </a:ln>
                <a:solidFill>
                  <a:srgbClr val="283349"/>
                </a:solidFill>
                <a:effectLst/>
                <a:uLnTx/>
                <a:uFillTx/>
                <a:latin typeface="Arial" panose="020B0604020202020204"/>
                <a:ea typeface="+mn-ea"/>
                <a:cs typeface="+mn-cs"/>
              </a:rPr>
              <a:t>Luis Paz-Ares, MD, PhD</a:t>
            </a:r>
            <a:endPar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t>Hospital Universitario “12 de Octubre”</a:t>
            </a:r>
            <a:b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t>Universidad Complutense de Madrid</a:t>
            </a:r>
            <a:br>
              <a:rPr kumimoji="0" lang="es-ES" sz="24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283349"/>
                </a:solidFill>
                <a:effectLst/>
                <a:uLnTx/>
                <a:uFillTx/>
                <a:latin typeface="Arial" panose="020B0604020202020204"/>
                <a:ea typeface="+mn-ea"/>
                <a:cs typeface="+mn-cs"/>
              </a:rPr>
              <a:t>Lung Cancer Unit at National Oncology Research Center</a:t>
            </a:r>
            <a:endParaRPr kumimoji="0" lang="en-GB" sz="2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pic>
        <p:nvPicPr>
          <p:cNvPr id="2" name="Picture 1" descr="A person wearing glasses and a tie&#10;&#10;Description automatically generated">
            <a:extLst>
              <a:ext uri="{FF2B5EF4-FFF2-40B4-BE49-F238E27FC236}">
                <a16:creationId xmlns:a16="http://schemas.microsoft.com/office/drawing/2014/main" id="{2106FDB7-4628-63C1-AE01-CD159317603A}"/>
              </a:ext>
            </a:extLst>
          </p:cNvPr>
          <p:cNvPicPr>
            <a:picLocks noChangeAspect="1"/>
          </p:cNvPicPr>
          <p:nvPr/>
        </p:nvPicPr>
        <p:blipFill rotWithShape="1">
          <a:blip r:embed="rId2">
            <a:extLst>
              <a:ext uri="{28A0092B-C50C-407E-A947-70E740481C1C}">
                <a14:useLocalDpi xmlns:a14="http://schemas.microsoft.com/office/drawing/2010/main" val="0"/>
              </a:ext>
            </a:extLst>
          </a:blip>
          <a:srcRect l="29943" t="16667" r="27121" b="9152"/>
          <a:stretch/>
        </p:blipFill>
        <p:spPr>
          <a:xfrm>
            <a:off x="9950694" y="3716639"/>
            <a:ext cx="1661812" cy="2085071"/>
          </a:xfrm>
          <a:prstGeom prst="rect">
            <a:avLst/>
          </a:prstGeom>
        </p:spPr>
      </p:pic>
      <p:pic>
        <p:nvPicPr>
          <p:cNvPr id="6" name="Picture 3">
            <a:extLst>
              <a:ext uri="{FF2B5EF4-FFF2-40B4-BE49-F238E27FC236}">
                <a16:creationId xmlns:a16="http://schemas.microsoft.com/office/drawing/2014/main" id="{EC33C951-46E1-C874-2481-AF0EAB9B0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3" t="20027" r="79885" b="67301"/>
          <a:stretch/>
        </p:blipFill>
        <p:spPr bwMode="auto">
          <a:xfrm>
            <a:off x="0" y="160"/>
            <a:ext cx="2481525" cy="1462937"/>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pic>
        <p:nvPicPr>
          <p:cNvPr id="7" name="Imagen 10">
            <a:extLst>
              <a:ext uri="{FF2B5EF4-FFF2-40B4-BE49-F238E27FC236}">
                <a16:creationId xmlns:a16="http://schemas.microsoft.com/office/drawing/2014/main" id="{044CC33D-B68B-9026-E931-3455113D428D}"/>
              </a:ext>
            </a:extLst>
          </p:cNvPr>
          <p:cNvPicPr>
            <a:picLocks noChangeAspect="1"/>
          </p:cNvPicPr>
          <p:nvPr/>
        </p:nvPicPr>
        <p:blipFill>
          <a:blip r:embed="rId4"/>
          <a:stretch>
            <a:fillRect/>
          </a:stretch>
        </p:blipFill>
        <p:spPr>
          <a:xfrm>
            <a:off x="7464092" y="44773"/>
            <a:ext cx="3317508" cy="1283597"/>
          </a:xfrm>
          <a:prstGeom prst="rect">
            <a:avLst/>
          </a:prstGeom>
        </p:spPr>
      </p:pic>
      <p:pic>
        <p:nvPicPr>
          <p:cNvPr id="8" name="Picture 4" descr="https://encrypted-tbn2.google.com/images?q=tbn:ANd9GcQIzKGw2x1Wt0GSP3xdJtS7SaKVV_oAWOg8NH2OepxBSy7pwWqGtw">
            <a:extLst>
              <a:ext uri="{FF2B5EF4-FFF2-40B4-BE49-F238E27FC236}">
                <a16:creationId xmlns:a16="http://schemas.microsoft.com/office/drawing/2014/main" id="{D15748CC-CBC1-84C0-55B5-03758665D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0370" y="109360"/>
            <a:ext cx="1691629" cy="1231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4">
            <a:extLst>
              <a:ext uri="{FF2B5EF4-FFF2-40B4-BE49-F238E27FC236}">
                <a16:creationId xmlns:a16="http://schemas.microsoft.com/office/drawing/2014/main" id="{8F456BB6-FF06-BF7A-6F03-7469E57583B1}"/>
              </a:ext>
            </a:extLst>
          </p:cNvPr>
          <p:cNvGrpSpPr>
            <a:grpSpLocks/>
          </p:cNvGrpSpPr>
          <p:nvPr/>
        </p:nvGrpSpPr>
        <p:grpSpPr bwMode="auto">
          <a:xfrm>
            <a:off x="2481526" y="12114"/>
            <a:ext cx="5198582" cy="1440097"/>
            <a:chOff x="4166970" y="-306933"/>
            <a:chExt cx="24991574" cy="4808615"/>
          </a:xfrm>
        </p:grpSpPr>
        <p:pic>
          <p:nvPicPr>
            <p:cNvPr id="11" name="Picture 5" descr="pasted-image.tiff">
              <a:extLst>
                <a:ext uri="{FF2B5EF4-FFF2-40B4-BE49-F238E27FC236}">
                  <a16:creationId xmlns:a16="http://schemas.microsoft.com/office/drawing/2014/main" id="{E7AD64FB-F99D-B87B-2E3B-BC1523C644C6}"/>
                </a:ext>
              </a:extLst>
            </p:cNvPr>
            <p:cNvPicPr>
              <a:picLocks noChangeAspect="1"/>
            </p:cNvPicPr>
            <p:nvPr/>
          </p:nvPicPr>
          <p:blipFill>
            <a:blip r:embed="rId6">
              <a:extLst>
                <a:ext uri="{28A0092B-C50C-407E-A947-70E740481C1C}">
                  <a14:useLocalDpi xmlns:a14="http://schemas.microsoft.com/office/drawing/2010/main" val="0"/>
                </a:ext>
              </a:extLst>
            </a:blip>
            <a:srcRect t="4733" b="2597"/>
            <a:stretch>
              <a:fillRect/>
            </a:stretch>
          </p:blipFill>
          <p:spPr bwMode="auto">
            <a:xfrm>
              <a:off x="16717510" y="-306933"/>
              <a:ext cx="12441034" cy="4808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6" descr="pasted-image.tiff">
              <a:extLst>
                <a:ext uri="{FF2B5EF4-FFF2-40B4-BE49-F238E27FC236}">
                  <a16:creationId xmlns:a16="http://schemas.microsoft.com/office/drawing/2014/main" id="{E03A06E5-291D-45EE-D16F-7A6F8C91FFAE}"/>
                </a:ext>
              </a:extLst>
            </p:cNvPr>
            <p:cNvPicPr>
              <a:picLocks noChangeAspect="1"/>
            </p:cNvPicPr>
            <p:nvPr/>
          </p:nvPicPr>
          <p:blipFill>
            <a:blip r:embed="rId7">
              <a:extLst>
                <a:ext uri="{28A0092B-C50C-407E-A947-70E740481C1C}">
                  <a14:useLocalDpi xmlns:a14="http://schemas.microsoft.com/office/drawing/2010/main" val="0"/>
                </a:ext>
              </a:extLst>
            </a:blip>
            <a:srcRect l="7745" r="3522"/>
            <a:stretch>
              <a:fillRect/>
            </a:stretch>
          </p:blipFill>
          <p:spPr bwMode="auto">
            <a:xfrm>
              <a:off x="4166970" y="-274322"/>
              <a:ext cx="12495018" cy="47760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3" name="TextBox 12">
            <a:extLst>
              <a:ext uri="{FF2B5EF4-FFF2-40B4-BE49-F238E27FC236}">
                <a16:creationId xmlns:a16="http://schemas.microsoft.com/office/drawing/2014/main" id="{9A4F602F-DB1F-AFE5-267A-43208D5ADE90}"/>
              </a:ext>
            </a:extLst>
          </p:cNvPr>
          <p:cNvSpPr txBox="1"/>
          <p:nvPr/>
        </p:nvSpPr>
        <p:spPr>
          <a:xfrm>
            <a:off x="588578" y="6339059"/>
            <a:ext cx="2622213"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0924-BGB-A317-MRC-001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05 September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627573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B062E-A252-651B-E4CA-B8E2AD5415B5}"/>
              </a:ext>
            </a:extLst>
          </p:cNvPr>
          <p:cNvSpPr>
            <a:spLocks noGrp="1"/>
          </p:cNvSpPr>
          <p:nvPr>
            <p:ph type="ctrTitle"/>
          </p:nvPr>
        </p:nvSpPr>
        <p:spPr/>
        <p:txBody>
          <a:bodyPr/>
          <a:lstStyle/>
          <a:p>
            <a:r>
              <a:rPr lang="en-US"/>
              <a:t>Disclosures</a:t>
            </a:r>
            <a:endParaRPr lang="en-GB"/>
          </a:p>
        </p:txBody>
      </p:sp>
      <p:graphicFrame>
        <p:nvGraphicFramePr>
          <p:cNvPr id="8" name="Tabella 3">
            <a:extLst>
              <a:ext uri="{FF2B5EF4-FFF2-40B4-BE49-F238E27FC236}">
                <a16:creationId xmlns:a16="http://schemas.microsoft.com/office/drawing/2014/main" id="{797C4595-B1E0-1CF1-196E-5916DF085162}"/>
              </a:ext>
            </a:extLst>
          </p:cNvPr>
          <p:cNvGraphicFramePr>
            <a:graphicFrameLocks noGrp="1"/>
          </p:cNvGraphicFramePr>
          <p:nvPr>
            <p:ph sz="quarter" idx="13"/>
          </p:nvPr>
        </p:nvGraphicFramePr>
        <p:xfrm>
          <a:off x="777082" y="1400175"/>
          <a:ext cx="10637837" cy="3385638"/>
        </p:xfrm>
        <a:graphic>
          <a:graphicData uri="http://schemas.openxmlformats.org/drawingml/2006/table">
            <a:tbl>
              <a:tblPr firstRow="1" bandRow="1">
                <a:tableStyleId>{5C22544A-7EE6-4342-B048-85BDC9FD1C3A}</a:tableStyleId>
              </a:tblPr>
              <a:tblGrid>
                <a:gridCol w="3579977">
                  <a:extLst>
                    <a:ext uri="{9D8B030D-6E8A-4147-A177-3AD203B41FA5}">
                      <a16:colId xmlns:a16="http://schemas.microsoft.com/office/drawing/2014/main" val="2059648219"/>
                    </a:ext>
                  </a:extLst>
                </a:gridCol>
                <a:gridCol w="7057860">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pPr marL="0" algn="l" defTabSz="914400" rtl="0" eaLnBrk="1" latinLnBrk="0" hangingPunct="1"/>
                      <a:r>
                        <a:rPr lang="en-GB" sz="1600" kern="1200">
                          <a:solidFill>
                            <a:schemeClr val="bg1"/>
                          </a:solidFill>
                          <a:latin typeface="+mn-lt"/>
                          <a:ea typeface="+mn-ea"/>
                          <a:cs typeface="+mn-cs"/>
                        </a:rPr>
                        <a:t>Leadership</a:t>
                      </a:r>
                    </a:p>
                  </a:txBody>
                  <a:tcPr marL="121920" marR="121920" marT="60960" marB="60960"/>
                </a:tc>
                <a:tc>
                  <a:txBody>
                    <a:bodyPr/>
                    <a:lstStyle/>
                    <a:p>
                      <a:pPr marL="0" algn="l" defTabSz="914400" rtl="0" eaLnBrk="1" latinLnBrk="0" hangingPunct="1"/>
                      <a:r>
                        <a:rPr lang="en-GB" sz="1600" kern="1200">
                          <a:solidFill>
                            <a:schemeClr val="bg1"/>
                          </a:solidFill>
                          <a:latin typeface="+mn-lt"/>
                          <a:ea typeface="+mn-ea"/>
                          <a:cs typeface="+mn-cs"/>
                        </a:rPr>
                        <a:t>Altum Sequencing (founding partner and member of the board), Stab therapeutics (founding partner and member of the board), </a:t>
                      </a:r>
                      <a:r>
                        <a:rPr lang="en-GB" sz="1600" kern="1200" err="1">
                          <a:solidFill>
                            <a:schemeClr val="bg1"/>
                          </a:solidFill>
                          <a:latin typeface="+mn-lt"/>
                          <a:ea typeface="+mn-ea"/>
                          <a:cs typeface="+mn-cs"/>
                        </a:rPr>
                        <a:t>Genomica</a:t>
                      </a:r>
                      <a:r>
                        <a:rPr lang="en-GB" sz="1600" kern="1200">
                          <a:solidFill>
                            <a:schemeClr val="bg1"/>
                          </a:solidFill>
                          <a:latin typeface="+mn-lt"/>
                          <a:ea typeface="+mn-ea"/>
                          <a:cs typeface="+mn-cs"/>
                        </a:rPr>
                        <a:t> (external member of the board), </a:t>
                      </a:r>
                    </a:p>
                  </a:txBody>
                  <a:tcPr marL="121920" marR="121920" marT="60960" marB="60960"/>
                </a:tc>
                <a:extLst>
                  <a:ext uri="{0D108BD9-81ED-4DB2-BD59-A6C34878D82A}">
                    <a16:rowId xmlns:a16="http://schemas.microsoft.com/office/drawing/2014/main" val="3150460932"/>
                  </a:ext>
                </a:extLst>
              </a:tr>
              <a:tr h="412659">
                <a:tc>
                  <a:txBody>
                    <a:bodyPr/>
                    <a:lstStyle/>
                    <a:p>
                      <a:pPr marL="0" algn="l" defTabSz="914400" rtl="0" eaLnBrk="1" latinLnBrk="0" hangingPunct="1"/>
                      <a:r>
                        <a:rPr lang="en-GB" sz="1600" kern="1200">
                          <a:solidFill>
                            <a:schemeClr val="bg1"/>
                          </a:solidFill>
                          <a:latin typeface="+mn-lt"/>
                          <a:ea typeface="+mn-ea"/>
                          <a:cs typeface="+mn-cs"/>
                        </a:rPr>
                        <a:t>Travel, accommodation, </a:t>
                      </a:r>
                      <a:br>
                        <a:rPr lang="en-GB" sz="1600" kern="1200">
                          <a:solidFill>
                            <a:schemeClr val="bg1"/>
                          </a:solidFill>
                          <a:latin typeface="+mn-lt"/>
                          <a:ea typeface="+mn-ea"/>
                          <a:cs typeface="+mn-cs"/>
                        </a:rPr>
                      </a:br>
                      <a:r>
                        <a:rPr lang="en-GB" sz="1600" kern="1200">
                          <a:solidFill>
                            <a:schemeClr val="bg1"/>
                          </a:solidFill>
                          <a:latin typeface="+mn-lt"/>
                          <a:ea typeface="+mn-ea"/>
                          <a:cs typeface="+mn-cs"/>
                        </a:rPr>
                        <a:t>expenses</a:t>
                      </a:r>
                    </a:p>
                  </a:txBody>
                  <a:tcPr marL="121920" marR="121920" marT="60960" marB="60960"/>
                </a:tc>
                <a:tc>
                  <a:txBody>
                    <a:bodyPr/>
                    <a:lstStyle/>
                    <a:p>
                      <a:pPr marL="0" algn="l" defTabSz="914400" rtl="0" eaLnBrk="1" latinLnBrk="0" hangingPunct="1"/>
                      <a:r>
                        <a:rPr lang="en-GB" sz="1600" kern="1200">
                          <a:solidFill>
                            <a:schemeClr val="bg1"/>
                          </a:solidFill>
                          <a:latin typeface="+mn-lt"/>
                          <a:ea typeface="+mn-ea"/>
                          <a:cs typeface="+mn-cs"/>
                        </a:rPr>
                        <a:t>AstraZeneca, AstraZeneca Spain, Bristol-Myers Squibb, Lilly, MSD, Pfizer, Roche</a:t>
                      </a:r>
                    </a:p>
                  </a:txBody>
                  <a:tcPr marL="121920" marR="121920" marT="60960" marB="60960"/>
                </a:tc>
                <a:extLst>
                  <a:ext uri="{0D108BD9-81ED-4DB2-BD59-A6C34878D82A}">
                    <a16:rowId xmlns:a16="http://schemas.microsoft.com/office/drawing/2014/main" val="1505114717"/>
                  </a:ext>
                </a:extLst>
              </a:tr>
              <a:tr h="412659">
                <a:tc>
                  <a:txBody>
                    <a:bodyPr/>
                    <a:lstStyle/>
                    <a:p>
                      <a:pPr marL="0" algn="l" defTabSz="914400" rtl="0" eaLnBrk="1" latinLnBrk="0" hangingPunct="1"/>
                      <a:r>
                        <a:rPr lang="en-GB" sz="1600" kern="1200">
                          <a:solidFill>
                            <a:schemeClr val="bg1"/>
                          </a:solidFill>
                          <a:latin typeface="+mn-lt"/>
                          <a:ea typeface="+mn-ea"/>
                          <a:cs typeface="+mn-cs"/>
                        </a:rPr>
                        <a:t>Honoraria (</a:t>
                      </a:r>
                      <a:r>
                        <a:rPr lang="en-US" sz="1600" kern="1200">
                          <a:solidFill>
                            <a:schemeClr val="bg1"/>
                          </a:solidFill>
                          <a:latin typeface="+mn-lt"/>
                          <a:ea typeface="+mn-ea"/>
                          <a:cs typeface="+mn-cs"/>
                          <a:sym typeface="Wingdings"/>
                        </a:rPr>
                        <a:t>Scientific advice, speaker)</a:t>
                      </a:r>
                      <a:endParaRPr lang="en-GB" sz="1600" kern="1200">
                        <a:solidFill>
                          <a:schemeClr val="bg1"/>
                        </a:solidFill>
                        <a:latin typeface="+mn-lt"/>
                        <a:ea typeface="+mn-ea"/>
                        <a:cs typeface="+mn-cs"/>
                      </a:endParaRPr>
                    </a:p>
                  </a:txBody>
                  <a:tcPr marL="121920" marR="121920" marT="60960" marB="60960"/>
                </a:tc>
                <a:tc>
                  <a:txBody>
                    <a:bodyPr/>
                    <a:lstStyle/>
                    <a:p>
                      <a:pPr marL="0" algn="l" defTabSz="914400" rtl="0" eaLnBrk="1" latinLnBrk="0" hangingPunct="1"/>
                      <a:r>
                        <a:rPr lang="en-US" sz="1600" kern="1200">
                          <a:solidFill>
                            <a:schemeClr val="bg1"/>
                          </a:solidFill>
                          <a:latin typeface="+mn-lt"/>
                          <a:ea typeface="+mn-ea"/>
                          <a:cs typeface="+mn-cs"/>
                        </a:rPr>
                        <a:t>Amgen, Astellas, AstraZeneca, Bayer, BeiGene, BioNTech, BMS, Boehringer, Esteve, GSK, </a:t>
                      </a:r>
                      <a:r>
                        <a:rPr lang="en-US" sz="1600" kern="1200" err="1">
                          <a:solidFill>
                            <a:schemeClr val="bg1"/>
                          </a:solidFill>
                          <a:latin typeface="+mn-lt"/>
                          <a:ea typeface="+mn-ea"/>
                          <a:cs typeface="+mn-cs"/>
                        </a:rPr>
                        <a:t>Hutchmed</a:t>
                      </a:r>
                      <a:r>
                        <a:rPr lang="en-US" sz="1600" kern="1200">
                          <a:solidFill>
                            <a:schemeClr val="bg1"/>
                          </a:solidFill>
                          <a:latin typeface="+mn-lt"/>
                          <a:ea typeface="+mn-ea"/>
                          <a:cs typeface="+mn-cs"/>
                        </a:rPr>
                        <a:t>, </a:t>
                      </a:r>
                      <a:r>
                        <a:rPr lang="en-US" sz="1600" kern="1200" err="1">
                          <a:solidFill>
                            <a:schemeClr val="bg1"/>
                          </a:solidFill>
                          <a:latin typeface="+mn-lt"/>
                          <a:ea typeface="+mn-ea"/>
                          <a:cs typeface="+mn-cs"/>
                        </a:rPr>
                        <a:t>iTM</a:t>
                      </a:r>
                      <a:r>
                        <a:rPr lang="en-US" sz="1600" kern="1200">
                          <a:solidFill>
                            <a:schemeClr val="bg1"/>
                          </a:solidFill>
                          <a:latin typeface="+mn-lt"/>
                          <a:ea typeface="+mn-ea"/>
                          <a:cs typeface="+mn-cs"/>
                        </a:rPr>
                        <a:t>, Lilly, Merck, MSD, Novartis, Pierre-Fabre, Pfizer, </a:t>
                      </a:r>
                      <a:r>
                        <a:rPr lang="en-US" sz="1600" kern="1200" err="1">
                          <a:solidFill>
                            <a:schemeClr val="bg1"/>
                          </a:solidFill>
                          <a:latin typeface="+mn-lt"/>
                          <a:ea typeface="+mn-ea"/>
                          <a:cs typeface="+mn-cs"/>
                        </a:rPr>
                        <a:t>Pharmamar</a:t>
                      </a:r>
                      <a:r>
                        <a:rPr lang="en-US" sz="1600" kern="1200">
                          <a:solidFill>
                            <a:schemeClr val="bg1"/>
                          </a:solidFill>
                          <a:latin typeface="+mn-lt"/>
                          <a:ea typeface="+mn-ea"/>
                          <a:cs typeface="+mn-cs"/>
                        </a:rPr>
                        <a:t>, Regeneron, Roche, Sanofi, </a:t>
                      </a:r>
                      <a:r>
                        <a:rPr lang="en-US" sz="1600" kern="1200" err="1">
                          <a:solidFill>
                            <a:schemeClr val="bg1"/>
                          </a:solidFill>
                          <a:latin typeface="+mn-lt"/>
                          <a:ea typeface="+mn-ea"/>
                          <a:cs typeface="+mn-cs"/>
                        </a:rPr>
                        <a:t>Servier</a:t>
                      </a:r>
                      <a:r>
                        <a:rPr lang="en-US" sz="1600" kern="1200">
                          <a:solidFill>
                            <a:schemeClr val="bg1"/>
                          </a:solidFill>
                          <a:latin typeface="+mn-lt"/>
                          <a:ea typeface="+mn-ea"/>
                          <a:cs typeface="+mn-cs"/>
                        </a:rPr>
                        <a:t>, Takeda</a:t>
                      </a:r>
                      <a:endParaRPr lang="en-GB" sz="1600" kern="1200">
                        <a:solidFill>
                          <a:schemeClr val="bg1"/>
                        </a:solidFill>
                        <a:latin typeface="+mn-lt"/>
                        <a:ea typeface="+mn-ea"/>
                        <a:cs typeface="+mn-cs"/>
                      </a:endParaRPr>
                    </a:p>
                  </a:txBody>
                  <a:tcPr marL="121920" marR="121920" marT="60960" marB="60960"/>
                </a:tc>
                <a:extLst>
                  <a:ext uri="{0D108BD9-81ED-4DB2-BD59-A6C34878D82A}">
                    <a16:rowId xmlns:a16="http://schemas.microsoft.com/office/drawing/2014/main" val="4195996295"/>
                  </a:ext>
                </a:extLst>
              </a:tr>
              <a:tr h="412659">
                <a:tc>
                  <a:txBody>
                    <a:bodyPr/>
                    <a:lstStyle/>
                    <a:p>
                      <a:pPr marL="0" algn="l" defTabSz="914400" rtl="0" eaLnBrk="1" latinLnBrk="0" hangingPunct="1"/>
                      <a:r>
                        <a:rPr lang="en-US" sz="1600" kern="1200">
                          <a:solidFill>
                            <a:schemeClr val="bg1"/>
                          </a:solidFill>
                          <a:latin typeface="+mn-lt"/>
                          <a:ea typeface="+mn-ea"/>
                          <a:cs typeface="+mn-cs"/>
                        </a:rPr>
                        <a:t>Research grants to Institution </a:t>
                      </a:r>
                    </a:p>
                  </a:txBody>
                  <a:tcPr marL="121920" marR="121920" marT="60960" marB="60960"/>
                </a:tc>
                <a:tc>
                  <a:txBody>
                    <a:bodyPr/>
                    <a:lstStyle/>
                    <a:p>
                      <a:pPr marL="0" algn="l" defTabSz="914400" rtl="0" eaLnBrk="1" latinLnBrk="0" hangingPunct="1"/>
                      <a:r>
                        <a:rPr lang="en-US" sz="1600" kern="1200">
                          <a:solidFill>
                            <a:schemeClr val="bg1"/>
                          </a:solidFill>
                          <a:latin typeface="+mn-lt"/>
                          <a:ea typeface="+mn-ea"/>
                          <a:cs typeface="+mn-cs"/>
                        </a:rPr>
                        <a:t>MSD, BMS, AstraZeneca, Pfizer, </a:t>
                      </a:r>
                      <a:r>
                        <a:rPr lang="en-US" sz="1600" kern="1200" err="1">
                          <a:solidFill>
                            <a:schemeClr val="bg1"/>
                          </a:solidFill>
                          <a:latin typeface="+mn-lt"/>
                          <a:ea typeface="+mn-ea"/>
                          <a:cs typeface="+mn-cs"/>
                        </a:rPr>
                        <a:t>Pharmamar</a:t>
                      </a:r>
                      <a:r>
                        <a:rPr lang="en-GB" sz="1600" kern="1200">
                          <a:solidFill>
                            <a:schemeClr val="bg1"/>
                          </a:solidFill>
                          <a:latin typeface="+mn-lt"/>
                          <a:ea typeface="+mn-ea"/>
                          <a:cs typeface="+mn-cs"/>
                        </a:rPr>
                        <a:t> </a:t>
                      </a:r>
                    </a:p>
                  </a:txBody>
                  <a:tcPr marL="121920" marR="121920" marT="60960" marB="60960"/>
                </a:tc>
                <a:extLst>
                  <a:ext uri="{0D108BD9-81ED-4DB2-BD59-A6C34878D82A}">
                    <a16:rowId xmlns:a16="http://schemas.microsoft.com/office/drawing/2014/main" val="1796009534"/>
                  </a:ext>
                </a:extLst>
              </a:tr>
            </a:tbl>
          </a:graphicData>
        </a:graphic>
      </p:graphicFrame>
      <p:sp>
        <p:nvSpPr>
          <p:cNvPr id="9" name="Slide Number Placeholder 2">
            <a:extLst>
              <a:ext uri="{FF2B5EF4-FFF2-40B4-BE49-F238E27FC236}">
                <a16:creationId xmlns:a16="http://schemas.microsoft.com/office/drawing/2014/main" id="{CCD0C5C9-386B-CDF3-46FD-6472720B3E6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33F71AE-C1C7-8359-B20B-D2297951AB09}"/>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7003879"/>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849" y="2743202"/>
            <a:ext cx="5854303" cy="258365"/>
          </a:xfrm>
        </p:spPr>
        <p:txBody>
          <a:bodyPr/>
          <a:lstStyle/>
          <a:p>
            <a:r>
              <a:rPr lang="en-US" sz="525">
                <a:solidFill>
                  <a:schemeClr val="tx1"/>
                </a:solidFill>
                <a:latin typeface="Arial" charset="0"/>
                <a:ea typeface="+mn-ea"/>
                <a:cs typeface="+mn-cs"/>
              </a:rPr>
              <a:t>Abstract LBA9015: 5-year long-term overall survival for patients with advanced NSCLC treated with pembrolizumab</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500" b="10212"/>
          <a:stretch/>
        </p:blipFill>
        <p:spPr bwMode="auto">
          <a:xfrm>
            <a:off x="977900" y="1147733"/>
            <a:ext cx="10185400" cy="50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2667001" y="321474"/>
            <a:ext cx="6831806"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it-IT"/>
            </a:defPPr>
            <a:lvl1pPr marR="0" lvl="0" indent="0" algn="ctr" defTabSz="914400"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0034A1"/>
                </a:solidFill>
                <a:effectLst/>
                <a:uLnTx/>
                <a:uFillTx/>
                <a:latin typeface="Arial" charset="0"/>
                <a:ea typeface="+mj-ea"/>
                <a:cs typeface="Arial" charset="0"/>
              </a:defRPr>
            </a:lvl1pPr>
            <a:lvl2pPr eaLnBrk="0" fontAlgn="base" hangingPunct="0">
              <a:spcBef>
                <a:spcPct val="0"/>
              </a:spcBef>
              <a:spcAft>
                <a:spcPct val="0"/>
              </a:spcAft>
              <a:defRPr sz="3600" b="1">
                <a:solidFill>
                  <a:srgbClr val="00B0F0"/>
                </a:solidFill>
                <a:latin typeface="Arial" charset="0"/>
                <a:cs typeface="Arial" charset="0"/>
              </a:defRPr>
            </a:lvl2pPr>
            <a:lvl3pPr eaLnBrk="0" fontAlgn="base" hangingPunct="0">
              <a:spcBef>
                <a:spcPct val="0"/>
              </a:spcBef>
              <a:spcAft>
                <a:spcPct val="0"/>
              </a:spcAft>
              <a:defRPr sz="3600" b="1">
                <a:solidFill>
                  <a:srgbClr val="00B0F0"/>
                </a:solidFill>
                <a:latin typeface="Arial" charset="0"/>
                <a:cs typeface="Arial" charset="0"/>
              </a:defRPr>
            </a:lvl3pPr>
            <a:lvl4pPr eaLnBrk="0" fontAlgn="base" hangingPunct="0">
              <a:spcBef>
                <a:spcPct val="0"/>
              </a:spcBef>
              <a:spcAft>
                <a:spcPct val="0"/>
              </a:spcAft>
              <a:defRPr sz="3600" b="1">
                <a:solidFill>
                  <a:srgbClr val="00B0F0"/>
                </a:solidFill>
                <a:latin typeface="Arial" charset="0"/>
                <a:cs typeface="Arial" charset="0"/>
              </a:defRPr>
            </a:lvl4pPr>
            <a:lvl5pPr eaLnBrk="0" fontAlgn="base" hangingPunct="0">
              <a:spcBef>
                <a:spcPct val="0"/>
              </a:spcBef>
              <a:spcAft>
                <a:spcPct val="0"/>
              </a:spcAft>
              <a:defRPr sz="3600" b="1">
                <a:solidFill>
                  <a:srgbClr val="00B0F0"/>
                </a:solidFill>
                <a:latin typeface="Arial" charset="0"/>
                <a:cs typeface="Arial" charset="0"/>
              </a:defRPr>
            </a:lvl5pPr>
            <a:lvl6pPr marL="457200" fontAlgn="base">
              <a:spcBef>
                <a:spcPct val="0"/>
              </a:spcBef>
              <a:spcAft>
                <a:spcPct val="0"/>
              </a:spcAft>
              <a:defRPr sz="3600" b="1">
                <a:solidFill>
                  <a:srgbClr val="00B0F0"/>
                </a:solidFill>
                <a:latin typeface="Arial" charset="0"/>
                <a:cs typeface="Arial" charset="0"/>
              </a:defRPr>
            </a:lvl6pPr>
            <a:lvl7pPr marL="914400" fontAlgn="base">
              <a:spcBef>
                <a:spcPct val="0"/>
              </a:spcBef>
              <a:spcAft>
                <a:spcPct val="0"/>
              </a:spcAft>
              <a:defRPr sz="3600" b="1">
                <a:solidFill>
                  <a:srgbClr val="00B0F0"/>
                </a:solidFill>
                <a:latin typeface="Arial" charset="0"/>
                <a:cs typeface="Arial" charset="0"/>
              </a:defRPr>
            </a:lvl7pPr>
            <a:lvl8pPr marL="1371600" fontAlgn="base">
              <a:spcBef>
                <a:spcPct val="0"/>
              </a:spcBef>
              <a:spcAft>
                <a:spcPct val="0"/>
              </a:spcAft>
              <a:defRPr sz="3600" b="1">
                <a:solidFill>
                  <a:srgbClr val="00B0F0"/>
                </a:solidFill>
                <a:latin typeface="Arial" charset="0"/>
                <a:cs typeface="Arial" charset="0"/>
              </a:defRPr>
            </a:lvl8pPr>
            <a:lvl9pPr marL="1828800" fontAlgn="base">
              <a:spcBef>
                <a:spcPct val="0"/>
              </a:spcBef>
              <a:spcAft>
                <a:spcPct val="0"/>
              </a:spcAft>
              <a:defRPr sz="3600" b="1">
                <a:solidFill>
                  <a:srgbClr val="00B0F0"/>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x-none" sz="3200" b="1" i="0" u="none" strike="noStrike" kern="1200" cap="none" spc="0" normalizeH="0" baseline="0" noProof="0">
                <a:ln>
                  <a:noFill/>
                </a:ln>
                <a:solidFill>
                  <a:srgbClr val="0034A1"/>
                </a:solidFill>
                <a:effectLst/>
                <a:uLnTx/>
                <a:uFillTx/>
                <a:latin typeface="Arial" charset="0"/>
                <a:ea typeface="+mj-ea"/>
                <a:cs typeface="Arial" charset="0"/>
              </a:rPr>
              <a:t>PD-1/PD-L1 inhibitors benefit a relevant subset of patients</a:t>
            </a:r>
          </a:p>
        </p:txBody>
      </p:sp>
      <p:sp>
        <p:nvSpPr>
          <p:cNvPr id="10" name="TextBox 9">
            <a:extLst>
              <a:ext uri="{FF2B5EF4-FFF2-40B4-BE49-F238E27FC236}">
                <a16:creationId xmlns:a16="http://schemas.microsoft.com/office/drawing/2014/main" id="{BC5D71DB-C5CD-EC4E-E567-8AE6892E490A}"/>
              </a:ext>
            </a:extLst>
          </p:cNvPr>
          <p:cNvSpPr txBox="1"/>
          <p:nvPr/>
        </p:nvSpPr>
        <p:spPr>
          <a:xfrm>
            <a:off x="4928507" y="4345666"/>
            <a:ext cx="80502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897C"/>
                </a:solidFill>
                <a:effectLst/>
                <a:uLnTx/>
                <a:uFillTx/>
                <a:latin typeface="Arial Narrow"/>
                <a:ea typeface="+mn-ea"/>
                <a:cs typeface="Arial Narrow"/>
              </a:rPr>
              <a:t>TPS ≥50%</a:t>
            </a:r>
          </a:p>
        </p:txBody>
      </p:sp>
      <p:sp>
        <p:nvSpPr>
          <p:cNvPr id="11" name="TextBox 10">
            <a:extLst>
              <a:ext uri="{FF2B5EF4-FFF2-40B4-BE49-F238E27FC236}">
                <a16:creationId xmlns:a16="http://schemas.microsoft.com/office/drawing/2014/main" id="{37D68B03-1CC7-9C40-145A-13EFDB0BF440}"/>
              </a:ext>
            </a:extLst>
          </p:cNvPr>
          <p:cNvSpPr txBox="1"/>
          <p:nvPr/>
        </p:nvSpPr>
        <p:spPr>
          <a:xfrm>
            <a:off x="4928507" y="5104303"/>
            <a:ext cx="83227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6ECEB1"/>
                </a:solidFill>
                <a:effectLst/>
                <a:uLnTx/>
                <a:uFillTx/>
                <a:latin typeface="Arial Narrow"/>
                <a:ea typeface="+mn-ea"/>
                <a:cs typeface="Arial Narrow"/>
              </a:rPr>
              <a:t>TPS 1-49%</a:t>
            </a:r>
          </a:p>
        </p:txBody>
      </p:sp>
      <p:sp>
        <p:nvSpPr>
          <p:cNvPr id="12" name="TextBox 11">
            <a:extLst>
              <a:ext uri="{FF2B5EF4-FFF2-40B4-BE49-F238E27FC236}">
                <a16:creationId xmlns:a16="http://schemas.microsoft.com/office/drawing/2014/main" id="{6FD1280A-1B53-70A1-50AB-910536220520}"/>
              </a:ext>
            </a:extLst>
          </p:cNvPr>
          <p:cNvSpPr txBox="1"/>
          <p:nvPr/>
        </p:nvSpPr>
        <p:spPr>
          <a:xfrm>
            <a:off x="10429231" y="5086736"/>
            <a:ext cx="80502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897C"/>
                </a:solidFill>
                <a:effectLst/>
                <a:uLnTx/>
                <a:uFillTx/>
                <a:latin typeface="Arial Narrow"/>
                <a:ea typeface="+mn-ea"/>
                <a:cs typeface="Arial Narrow"/>
              </a:rPr>
              <a:t>TPS ≥50%</a:t>
            </a:r>
          </a:p>
        </p:txBody>
      </p:sp>
      <p:sp>
        <p:nvSpPr>
          <p:cNvPr id="13" name="TextBox 12">
            <a:extLst>
              <a:ext uri="{FF2B5EF4-FFF2-40B4-BE49-F238E27FC236}">
                <a16:creationId xmlns:a16="http://schemas.microsoft.com/office/drawing/2014/main" id="{9D6138A8-1010-1680-094A-2992C4327574}"/>
              </a:ext>
            </a:extLst>
          </p:cNvPr>
          <p:cNvSpPr txBox="1"/>
          <p:nvPr/>
        </p:nvSpPr>
        <p:spPr>
          <a:xfrm>
            <a:off x="10429231" y="5397596"/>
            <a:ext cx="83227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6ECEB1"/>
                </a:solidFill>
                <a:effectLst/>
                <a:uLnTx/>
                <a:uFillTx/>
                <a:latin typeface="Arial Narrow"/>
                <a:ea typeface="+mn-ea"/>
                <a:cs typeface="Arial Narrow"/>
              </a:rPr>
              <a:t>TPS 1-49%</a:t>
            </a:r>
          </a:p>
        </p:txBody>
      </p:sp>
      <p:sp>
        <p:nvSpPr>
          <p:cNvPr id="16" name="TextBox 15">
            <a:extLst>
              <a:ext uri="{FF2B5EF4-FFF2-40B4-BE49-F238E27FC236}">
                <a16:creationId xmlns:a16="http://schemas.microsoft.com/office/drawing/2014/main" id="{F1DE9993-65D1-CAA5-0744-386AE86018EE}"/>
              </a:ext>
            </a:extLst>
          </p:cNvPr>
          <p:cNvSpPr txBox="1"/>
          <p:nvPr/>
        </p:nvSpPr>
        <p:spPr>
          <a:xfrm>
            <a:off x="97766" y="86142"/>
            <a:ext cx="1267895" cy="1169551"/>
          </a:xfrm>
          <a:prstGeom prst="rect">
            <a:avLst/>
          </a:prstGeom>
          <a:solidFill>
            <a:srgbClr val="B3EEF0"/>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cs typeface="Arial Narrow"/>
              </a:rPr>
              <a:t>KEYNOTE-001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Phase 1b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Narrow"/>
                <a:ea typeface="+mn-ea"/>
                <a:cs typeface="Arial Narrow"/>
              </a:rPr>
              <a:t>Pembro</a:t>
            </a:r>
            <a:endParaRPr kumimoji="0" lang="en-GB" sz="1400" b="0" i="0" u="none" strike="noStrike" kern="1200" cap="none" spc="0" normalizeH="0" baseline="0" noProof="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PD-L1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arrow"/>
                <a:ea typeface="+mn-ea"/>
                <a:cs typeface="Arial Narrow"/>
              </a:rPr>
              <a:t>5-year OS</a:t>
            </a:r>
          </a:p>
        </p:txBody>
      </p:sp>
      <p:sp>
        <p:nvSpPr>
          <p:cNvPr id="3" name="Slide Number Placeholder 2">
            <a:extLst>
              <a:ext uri="{FF2B5EF4-FFF2-40B4-BE49-F238E27FC236}">
                <a16:creationId xmlns:a16="http://schemas.microsoft.com/office/drawing/2014/main" id="{48FD0496-8A4F-C994-CA6A-C4921698ABDE}"/>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745BB9D-78EE-36A2-EBA0-E1A551276D60}"/>
              </a:ext>
            </a:extLst>
          </p:cNvPr>
          <p:cNvSpPr txBox="1"/>
          <p:nvPr/>
        </p:nvSpPr>
        <p:spPr>
          <a:xfrm>
            <a:off x="823287" y="6400522"/>
            <a:ext cx="1045096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mo, months; OS, overall survival; PD-1, programmed cell death protein 1; PD-L1, programmed cell death-ligand 1; Pembro, pembrolizumab; TPS, tumor proportion score</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Extracted from Garon EB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2019;37(28):2518-2527.</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330332"/>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CA1EA8A4-274E-11CD-A991-3A9ED72A5DA9}"/>
              </a:ext>
            </a:extLst>
          </p:cNvPr>
          <p:cNvGrpSpPr/>
          <p:nvPr/>
        </p:nvGrpSpPr>
        <p:grpSpPr>
          <a:xfrm>
            <a:off x="893904" y="1009381"/>
            <a:ext cx="10827518" cy="4404984"/>
            <a:chOff x="780686" y="1322163"/>
            <a:chExt cx="10827518" cy="4404984"/>
          </a:xfrm>
        </p:grpSpPr>
        <p:pic>
          <p:nvPicPr>
            <p:cNvPr id="59" name="Picture 58">
              <a:extLst>
                <a:ext uri="{FF2B5EF4-FFF2-40B4-BE49-F238E27FC236}">
                  <a16:creationId xmlns:a16="http://schemas.microsoft.com/office/drawing/2014/main" id="{A80F8B7B-E981-0C59-465B-19CD36506C34}"/>
                </a:ext>
              </a:extLst>
            </p:cNvPr>
            <p:cNvPicPr>
              <a:picLocks noChangeAspect="1"/>
            </p:cNvPicPr>
            <p:nvPr/>
          </p:nvPicPr>
          <p:blipFill>
            <a:blip r:embed="rId3"/>
            <a:stretch>
              <a:fillRect/>
            </a:stretch>
          </p:blipFill>
          <p:spPr>
            <a:xfrm>
              <a:off x="780686" y="1322163"/>
              <a:ext cx="10827518" cy="4404984"/>
            </a:xfrm>
            <a:prstGeom prst="rect">
              <a:avLst/>
            </a:prstGeom>
          </p:spPr>
        </p:pic>
        <p:sp>
          <p:nvSpPr>
            <p:cNvPr id="61" name="TextBox 60">
              <a:extLst>
                <a:ext uri="{FF2B5EF4-FFF2-40B4-BE49-F238E27FC236}">
                  <a16:creationId xmlns:a16="http://schemas.microsoft.com/office/drawing/2014/main" id="{759DCF5D-524F-DB8F-B4D0-8D0CE7C3CBA2}"/>
                </a:ext>
              </a:extLst>
            </p:cNvPr>
            <p:cNvSpPr txBox="1"/>
            <p:nvPr/>
          </p:nvSpPr>
          <p:spPr>
            <a:xfrm>
              <a:off x="847229" y="5308924"/>
              <a:ext cx="618928" cy="261298"/>
            </a:xfrm>
            <a:prstGeom prst="rect">
              <a:avLst/>
            </a:prstGeom>
            <a:solidFill>
              <a:srgbClr val="D7DEE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62" name="TextBox 61">
              <a:extLst>
                <a:ext uri="{FF2B5EF4-FFF2-40B4-BE49-F238E27FC236}">
                  <a16:creationId xmlns:a16="http://schemas.microsoft.com/office/drawing/2014/main" id="{8046A81F-3EF5-46E2-D355-D6D6AFD5E867}"/>
                </a:ext>
              </a:extLst>
            </p:cNvPr>
            <p:cNvSpPr txBox="1"/>
            <p:nvPr/>
          </p:nvSpPr>
          <p:spPr>
            <a:xfrm>
              <a:off x="1407286" y="1376011"/>
              <a:ext cx="399680" cy="276999"/>
            </a:xfrm>
            <a:prstGeom prst="rect">
              <a:avLst/>
            </a:prstGeom>
            <a:solidFill>
              <a:srgbClr val="D7DEE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100</a:t>
              </a:r>
            </a:p>
          </p:txBody>
        </p:sp>
        <p:sp>
          <p:nvSpPr>
            <p:cNvPr id="63" name="TextBox 62">
              <a:extLst>
                <a:ext uri="{FF2B5EF4-FFF2-40B4-BE49-F238E27FC236}">
                  <a16:creationId xmlns:a16="http://schemas.microsoft.com/office/drawing/2014/main" id="{FE08F124-88D7-324B-F924-B35629811D64}"/>
                </a:ext>
              </a:extLst>
            </p:cNvPr>
            <p:cNvSpPr txBox="1"/>
            <p:nvPr/>
          </p:nvSpPr>
          <p:spPr>
            <a:xfrm>
              <a:off x="1460665" y="3429000"/>
              <a:ext cx="323954" cy="276999"/>
            </a:xfrm>
            <a:prstGeom prst="rect">
              <a:avLst/>
            </a:prstGeom>
            <a:solidFill>
              <a:srgbClr val="D7DEE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50</a:t>
              </a:r>
            </a:p>
          </p:txBody>
        </p:sp>
        <p:sp>
          <p:nvSpPr>
            <p:cNvPr id="64" name="TextBox 63">
              <a:extLst>
                <a:ext uri="{FF2B5EF4-FFF2-40B4-BE49-F238E27FC236}">
                  <a16:creationId xmlns:a16="http://schemas.microsoft.com/office/drawing/2014/main" id="{84CD2B11-7E5A-5C29-C708-5305CC0587C8}"/>
                </a:ext>
              </a:extLst>
            </p:cNvPr>
            <p:cNvSpPr txBox="1"/>
            <p:nvPr/>
          </p:nvSpPr>
          <p:spPr>
            <a:xfrm>
              <a:off x="1550227" y="5390111"/>
              <a:ext cx="234392" cy="286750"/>
            </a:xfrm>
            <a:prstGeom prst="rect">
              <a:avLst/>
            </a:prstGeom>
            <a:solidFill>
              <a:srgbClr val="D7DEE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Narrow"/>
                  <a:ea typeface="+mn-ea"/>
                  <a:cs typeface="Arial Narrow"/>
                </a:rPr>
                <a:t>0</a:t>
              </a:r>
            </a:p>
          </p:txBody>
        </p:sp>
        <p:pic>
          <p:nvPicPr>
            <p:cNvPr id="65" name="Picture 64">
              <a:extLst>
                <a:ext uri="{FF2B5EF4-FFF2-40B4-BE49-F238E27FC236}">
                  <a16:creationId xmlns:a16="http://schemas.microsoft.com/office/drawing/2014/main" id="{B82A0541-BB41-B830-2068-087A61B74704}"/>
                </a:ext>
              </a:extLst>
            </p:cNvPr>
            <p:cNvPicPr>
              <a:picLocks noChangeAspect="1"/>
            </p:cNvPicPr>
            <p:nvPr/>
          </p:nvPicPr>
          <p:blipFill>
            <a:blip r:embed="rId4"/>
            <a:stretch>
              <a:fillRect/>
            </a:stretch>
          </p:blipFill>
          <p:spPr>
            <a:xfrm>
              <a:off x="3509290" y="4397577"/>
              <a:ext cx="637162" cy="318581"/>
            </a:xfrm>
            <a:prstGeom prst="rect">
              <a:avLst/>
            </a:prstGeom>
          </p:spPr>
        </p:pic>
        <p:pic>
          <p:nvPicPr>
            <p:cNvPr id="66" name="Picture 65">
              <a:extLst>
                <a:ext uri="{FF2B5EF4-FFF2-40B4-BE49-F238E27FC236}">
                  <a16:creationId xmlns:a16="http://schemas.microsoft.com/office/drawing/2014/main" id="{99737BE2-5F9A-9B87-B677-FD4FC592A876}"/>
                </a:ext>
              </a:extLst>
            </p:cNvPr>
            <p:cNvPicPr>
              <a:picLocks noChangeAspect="1"/>
            </p:cNvPicPr>
            <p:nvPr/>
          </p:nvPicPr>
          <p:blipFill>
            <a:blip r:embed="rId5"/>
            <a:stretch>
              <a:fillRect/>
            </a:stretch>
          </p:blipFill>
          <p:spPr>
            <a:xfrm>
              <a:off x="4069583" y="4397577"/>
              <a:ext cx="654996" cy="318582"/>
            </a:xfrm>
            <a:prstGeom prst="rect">
              <a:avLst/>
            </a:prstGeom>
          </p:spPr>
        </p:pic>
        <p:sp>
          <p:nvSpPr>
            <p:cNvPr id="60" name="TextBox 59">
              <a:extLst>
                <a:ext uri="{FF2B5EF4-FFF2-40B4-BE49-F238E27FC236}">
                  <a16:creationId xmlns:a16="http://schemas.microsoft.com/office/drawing/2014/main" id="{A6620461-9C25-4BA7-5866-B3E7DAD3F067}"/>
                </a:ext>
              </a:extLst>
            </p:cNvPr>
            <p:cNvSpPr txBox="1"/>
            <p:nvPr/>
          </p:nvSpPr>
          <p:spPr>
            <a:xfrm>
              <a:off x="780686" y="1381099"/>
              <a:ext cx="869582" cy="430887"/>
            </a:xfrm>
            <a:custGeom>
              <a:avLst/>
              <a:gdLst>
                <a:gd name="connsiteX0" fmla="*/ 0 w 869582"/>
                <a:gd name="connsiteY0" fmla="*/ 0 h 430887"/>
                <a:gd name="connsiteX1" fmla="*/ 869582 w 869582"/>
                <a:gd name="connsiteY1" fmla="*/ 0 h 430887"/>
                <a:gd name="connsiteX2" fmla="*/ 869582 w 869582"/>
                <a:gd name="connsiteY2" fmla="*/ 430887 h 430887"/>
                <a:gd name="connsiteX3" fmla="*/ 0 w 869582"/>
                <a:gd name="connsiteY3" fmla="*/ 430887 h 430887"/>
                <a:gd name="connsiteX4" fmla="*/ 0 w 869582"/>
                <a:gd name="connsiteY4" fmla="*/ 0 h 430887"/>
                <a:gd name="connsiteX0" fmla="*/ 0 w 869582"/>
                <a:gd name="connsiteY0" fmla="*/ 0 h 430887"/>
                <a:gd name="connsiteX1" fmla="*/ 717182 w 869582"/>
                <a:gd name="connsiteY1" fmla="*/ 48491 h 430887"/>
                <a:gd name="connsiteX2" fmla="*/ 869582 w 869582"/>
                <a:gd name="connsiteY2" fmla="*/ 430887 h 430887"/>
                <a:gd name="connsiteX3" fmla="*/ 0 w 869582"/>
                <a:gd name="connsiteY3" fmla="*/ 430887 h 430887"/>
                <a:gd name="connsiteX4" fmla="*/ 0 w 869582"/>
                <a:gd name="connsiteY4" fmla="*/ 0 h 430887"/>
                <a:gd name="connsiteX0" fmla="*/ 0 w 869582"/>
                <a:gd name="connsiteY0" fmla="*/ 0 h 430887"/>
                <a:gd name="connsiteX1" fmla="*/ 668691 w 869582"/>
                <a:gd name="connsiteY1" fmla="*/ 83128 h 430887"/>
                <a:gd name="connsiteX2" fmla="*/ 869582 w 869582"/>
                <a:gd name="connsiteY2" fmla="*/ 430887 h 430887"/>
                <a:gd name="connsiteX3" fmla="*/ 0 w 869582"/>
                <a:gd name="connsiteY3" fmla="*/ 430887 h 430887"/>
                <a:gd name="connsiteX4" fmla="*/ 0 w 869582"/>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582" h="430887">
                  <a:moveTo>
                    <a:pt x="0" y="0"/>
                  </a:moveTo>
                  <a:lnTo>
                    <a:pt x="668691" y="83128"/>
                  </a:lnTo>
                  <a:lnTo>
                    <a:pt x="869582" y="430887"/>
                  </a:lnTo>
                  <a:lnTo>
                    <a:pt x="0" y="430887"/>
                  </a:lnTo>
                  <a:lnTo>
                    <a:pt x="0" y="0"/>
                  </a:lnTo>
                  <a:close/>
                </a:path>
              </a:pathLst>
            </a:custGeom>
            <a:solidFill>
              <a:srgbClr val="D7DEE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a:ea typeface="+mn-ea"/>
                  <a:cs typeface="Arial Narrow"/>
                </a:rPr>
                <a:t>% PD-L1 </a:t>
              </a:r>
              <a:r>
                <a:rPr kumimoji="0" lang="en-GB" sz="1100" b="0" i="0" u="none" strike="noStrike" kern="1200" cap="none" spc="0" normalizeH="0" baseline="0" noProof="0">
                  <a:ln>
                    <a:noFill/>
                  </a:ln>
                  <a:solidFill>
                    <a:prstClr val="black"/>
                  </a:solidFill>
                  <a:effectLst/>
                  <a:uLnTx/>
                  <a:uFillTx/>
                  <a:latin typeface="Arial Narrow"/>
                  <a:ea typeface="+mn-ea"/>
                  <a:cs typeface="Arial Narrow"/>
                </a:rPr>
                <a:t>expression</a:t>
              </a:r>
              <a:r>
                <a:rPr kumimoji="0" lang="en-GB" sz="1100" b="0" i="0" u="none" strike="noStrike" kern="1200" cap="none" spc="0" normalizeH="0" baseline="30000" noProof="0">
                  <a:ln>
                    <a:noFill/>
                  </a:ln>
                  <a:solidFill>
                    <a:prstClr val="black"/>
                  </a:solidFill>
                  <a:effectLst/>
                  <a:uLnTx/>
                  <a:uFillTx/>
                  <a:latin typeface="Arial Narrow"/>
                  <a:ea typeface="+mn-ea"/>
                  <a:cs typeface="Arial Narrow"/>
                </a:rPr>
                <a:t>1</a:t>
              </a:r>
            </a:p>
          </p:txBody>
        </p:sp>
      </p:grpSp>
      <p:grpSp>
        <p:nvGrpSpPr>
          <p:cNvPr id="11" name="Group 10">
            <a:extLst>
              <a:ext uri="{FF2B5EF4-FFF2-40B4-BE49-F238E27FC236}">
                <a16:creationId xmlns:a16="http://schemas.microsoft.com/office/drawing/2014/main" id="{EE9BE12B-4EE1-D66E-4256-DC8175E746D9}"/>
              </a:ext>
            </a:extLst>
          </p:cNvPr>
          <p:cNvGrpSpPr/>
          <p:nvPr/>
        </p:nvGrpSpPr>
        <p:grpSpPr>
          <a:xfrm>
            <a:off x="893904" y="5474525"/>
            <a:ext cx="10827518" cy="834828"/>
            <a:chOff x="893904" y="5735782"/>
            <a:chExt cx="10827518" cy="834828"/>
          </a:xfrm>
        </p:grpSpPr>
        <p:sp>
          <p:nvSpPr>
            <p:cNvPr id="10" name="Rectangle 9">
              <a:extLst>
                <a:ext uri="{FF2B5EF4-FFF2-40B4-BE49-F238E27FC236}">
                  <a16:creationId xmlns:a16="http://schemas.microsoft.com/office/drawing/2014/main" id="{3139224E-94B7-9FB7-EBC2-CEEFF21AE672}"/>
                </a:ext>
              </a:extLst>
            </p:cNvPr>
            <p:cNvSpPr/>
            <p:nvPr/>
          </p:nvSpPr>
          <p:spPr>
            <a:xfrm>
              <a:off x="893904" y="5735782"/>
              <a:ext cx="10827518" cy="834828"/>
            </a:xfrm>
            <a:prstGeom prst="rect">
              <a:avLst/>
            </a:prstGeom>
            <a:solidFill>
              <a:srgbClr val="D7DEEE"/>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 name="Rounded Rectangle 2">
              <a:extLst>
                <a:ext uri="{FF2B5EF4-FFF2-40B4-BE49-F238E27FC236}">
                  <a16:creationId xmlns:a16="http://schemas.microsoft.com/office/drawing/2014/main" id="{D09A530B-ABD0-EDDA-27BD-D9408A9EAB24}"/>
                </a:ext>
              </a:extLst>
            </p:cNvPr>
            <p:cNvSpPr/>
            <p:nvPr/>
          </p:nvSpPr>
          <p:spPr>
            <a:xfrm>
              <a:off x="2678366" y="5869773"/>
              <a:ext cx="1204850" cy="289441"/>
            </a:xfrm>
            <a:prstGeom prst="roundRect">
              <a:avLst/>
            </a:prstGeom>
            <a:solidFill>
              <a:srgbClr val="353E96"/>
            </a:solidFill>
            <a:ln w="19050">
              <a:solidFill>
                <a:srgbClr val="8D8B8C"/>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Tiselizumab</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61D88D-2E21-BF12-F7CB-4A1F8CA69BC5}"/>
                </a:ext>
              </a:extLst>
            </p:cNvPr>
            <p:cNvSpPr/>
            <p:nvPr/>
          </p:nvSpPr>
          <p:spPr>
            <a:xfrm>
              <a:off x="3988752" y="5887535"/>
              <a:ext cx="1301589" cy="253916"/>
            </a:xfrm>
            <a:prstGeom prst="rect">
              <a:avLst/>
            </a:prstGeom>
            <a:solidFill>
              <a:schemeClr val="bg1"/>
            </a:solidFill>
            <a:ln w="28575">
              <a:solidFill>
                <a:srgbClr val="353E9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53E96"/>
                  </a:solidFill>
                  <a:effectLst/>
                  <a:uLnTx/>
                  <a:uFillTx/>
                  <a:latin typeface="Arial "/>
                  <a:ea typeface="+mn-ea"/>
                  <a:cs typeface="+mn-cs"/>
                </a:rPr>
                <a:t>RATIONALE-303</a:t>
              </a:r>
            </a:p>
          </p:txBody>
        </p:sp>
        <p:sp>
          <p:nvSpPr>
            <p:cNvPr id="6" name="TextBox 5">
              <a:extLst>
                <a:ext uri="{FF2B5EF4-FFF2-40B4-BE49-F238E27FC236}">
                  <a16:creationId xmlns:a16="http://schemas.microsoft.com/office/drawing/2014/main" id="{382CF939-C1E9-78E6-6F86-8341E681CC16}"/>
                </a:ext>
              </a:extLst>
            </p:cNvPr>
            <p:cNvSpPr txBox="1"/>
            <p:nvPr/>
          </p:nvSpPr>
          <p:spPr>
            <a:xfrm>
              <a:off x="1209274" y="5754793"/>
              <a:ext cx="13635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Narrow"/>
                  <a:ea typeface="+mn-ea"/>
                  <a:cs typeface="Arial Narrow"/>
                </a:rPr>
                <a:t>Newly approved in Europe</a:t>
              </a:r>
              <a:r>
                <a:rPr kumimoji="0" lang="en-GB" sz="1400" b="1" i="0" u="none" strike="noStrike" kern="1200" cap="none" spc="0" normalizeH="0" baseline="30000" noProof="0">
                  <a:ln>
                    <a:noFill/>
                  </a:ln>
                  <a:solidFill>
                    <a:prstClr val="black"/>
                  </a:solidFill>
                  <a:effectLst/>
                  <a:uLnTx/>
                  <a:uFillTx/>
                  <a:latin typeface="Arial Narrow"/>
                  <a:ea typeface="+mn-ea"/>
                  <a:cs typeface="Arial Narrow"/>
                </a:rPr>
                <a:t>2</a:t>
              </a:r>
              <a:r>
                <a:rPr kumimoji="0" lang="en-GB" sz="1400" b="1" i="0" u="none" strike="noStrike" kern="1200" cap="none" spc="0" normalizeH="0" baseline="0" noProof="0">
                  <a:ln>
                    <a:noFill/>
                  </a:ln>
                  <a:solidFill>
                    <a:prstClr val="black"/>
                  </a:solidFill>
                  <a:effectLst/>
                  <a:uLnTx/>
                  <a:uFillTx/>
                  <a:latin typeface="Arial Narrow"/>
                  <a:ea typeface="+mn-ea"/>
                  <a:cs typeface="Arial Narrow"/>
                </a:rPr>
                <a:t>:</a:t>
              </a:r>
            </a:p>
          </p:txBody>
        </p:sp>
        <p:sp>
          <p:nvSpPr>
            <p:cNvPr id="7" name="Rounded Rectangle 6">
              <a:extLst>
                <a:ext uri="{FF2B5EF4-FFF2-40B4-BE49-F238E27FC236}">
                  <a16:creationId xmlns:a16="http://schemas.microsoft.com/office/drawing/2014/main" id="{FC4952BB-DD57-2D19-7D80-7743E073D1A4}"/>
                </a:ext>
              </a:extLst>
            </p:cNvPr>
            <p:cNvSpPr/>
            <p:nvPr/>
          </p:nvSpPr>
          <p:spPr>
            <a:xfrm>
              <a:off x="6460856" y="5877135"/>
              <a:ext cx="1204850" cy="289441"/>
            </a:xfrm>
            <a:prstGeom prst="roundRect">
              <a:avLst/>
            </a:prstGeom>
            <a:solidFill>
              <a:srgbClr val="353E96"/>
            </a:solidFill>
            <a:ln w="19050">
              <a:solidFill>
                <a:srgbClr val="8D8B8C"/>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Tiselizumab</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19618851-2FF9-584F-5298-E291FFA203B8}"/>
                </a:ext>
              </a:extLst>
            </p:cNvPr>
            <p:cNvSpPr/>
            <p:nvPr/>
          </p:nvSpPr>
          <p:spPr>
            <a:xfrm>
              <a:off x="9450168" y="5894897"/>
              <a:ext cx="1239619" cy="253916"/>
            </a:xfrm>
            <a:prstGeom prst="rect">
              <a:avLst/>
            </a:prstGeom>
            <a:solidFill>
              <a:schemeClr val="bg1"/>
            </a:solidFill>
            <a:ln w="28575">
              <a:solidFill>
                <a:srgbClr val="353E9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53E96"/>
                  </a:solidFill>
                  <a:effectLst/>
                  <a:uLnTx/>
                  <a:uFillTx/>
                  <a:latin typeface="Arial "/>
                  <a:ea typeface="+mn-ea"/>
                  <a:cs typeface="Arial Narrow"/>
                </a:rPr>
                <a:t>RATIONALE-304</a:t>
              </a:r>
            </a:p>
          </p:txBody>
        </p:sp>
        <p:pic>
          <p:nvPicPr>
            <p:cNvPr id="15" name="Picture 14">
              <a:extLst>
                <a:ext uri="{FF2B5EF4-FFF2-40B4-BE49-F238E27FC236}">
                  <a16:creationId xmlns:a16="http://schemas.microsoft.com/office/drawing/2014/main" id="{62B22AA5-9440-A998-B01C-E67AFE90889D}"/>
                </a:ext>
              </a:extLst>
            </p:cNvPr>
            <p:cNvPicPr>
              <a:picLocks noChangeAspect="1"/>
            </p:cNvPicPr>
            <p:nvPr/>
          </p:nvPicPr>
          <p:blipFill>
            <a:blip r:embed="rId6"/>
            <a:stretch>
              <a:fillRect/>
            </a:stretch>
          </p:blipFill>
          <p:spPr>
            <a:xfrm flipH="1">
              <a:off x="5345533" y="5875994"/>
              <a:ext cx="330268" cy="276999"/>
            </a:xfrm>
            <a:prstGeom prst="rect">
              <a:avLst/>
            </a:prstGeom>
          </p:spPr>
        </p:pic>
        <p:pic>
          <p:nvPicPr>
            <p:cNvPr id="16" name="Picture 15">
              <a:extLst>
                <a:ext uri="{FF2B5EF4-FFF2-40B4-BE49-F238E27FC236}">
                  <a16:creationId xmlns:a16="http://schemas.microsoft.com/office/drawing/2014/main" id="{E0808E7E-713A-481E-33E5-F5BE1B06CE68}"/>
                </a:ext>
              </a:extLst>
            </p:cNvPr>
            <p:cNvPicPr>
              <a:picLocks noChangeAspect="1"/>
            </p:cNvPicPr>
            <p:nvPr/>
          </p:nvPicPr>
          <p:blipFill>
            <a:blip r:embed="rId6"/>
            <a:stretch>
              <a:fillRect/>
            </a:stretch>
          </p:blipFill>
          <p:spPr>
            <a:xfrm flipH="1">
              <a:off x="10744979" y="5891472"/>
              <a:ext cx="330268" cy="276999"/>
            </a:xfrm>
            <a:prstGeom prst="rect">
              <a:avLst/>
            </a:prstGeom>
          </p:spPr>
        </p:pic>
        <p:pic>
          <p:nvPicPr>
            <p:cNvPr id="17" name="Picture 16">
              <a:extLst>
                <a:ext uri="{FF2B5EF4-FFF2-40B4-BE49-F238E27FC236}">
                  <a16:creationId xmlns:a16="http://schemas.microsoft.com/office/drawing/2014/main" id="{42D7124E-DCF6-D78A-9FC1-20AA454D09DA}"/>
                </a:ext>
              </a:extLst>
            </p:cNvPr>
            <p:cNvPicPr>
              <a:picLocks noChangeAspect="1"/>
            </p:cNvPicPr>
            <p:nvPr/>
          </p:nvPicPr>
          <p:blipFill>
            <a:blip r:embed="rId6"/>
            <a:stretch>
              <a:fillRect/>
            </a:stretch>
          </p:blipFill>
          <p:spPr>
            <a:xfrm flipH="1">
              <a:off x="10744979" y="6230405"/>
              <a:ext cx="330268" cy="276999"/>
            </a:xfrm>
            <a:prstGeom prst="rect">
              <a:avLst/>
            </a:prstGeom>
          </p:spPr>
        </p:pic>
        <p:sp>
          <p:nvSpPr>
            <p:cNvPr id="18" name="Rectangle 17">
              <a:extLst>
                <a:ext uri="{FF2B5EF4-FFF2-40B4-BE49-F238E27FC236}">
                  <a16:creationId xmlns:a16="http://schemas.microsoft.com/office/drawing/2014/main" id="{55686CA8-60BF-3680-70D6-BC0D40BD09F9}"/>
                </a:ext>
              </a:extLst>
            </p:cNvPr>
            <p:cNvSpPr/>
            <p:nvPr/>
          </p:nvSpPr>
          <p:spPr>
            <a:xfrm>
              <a:off x="9450168" y="6233320"/>
              <a:ext cx="1239619" cy="253916"/>
            </a:xfrm>
            <a:prstGeom prst="rect">
              <a:avLst/>
            </a:prstGeom>
            <a:solidFill>
              <a:schemeClr val="bg1"/>
            </a:solidFill>
            <a:ln w="28575">
              <a:solidFill>
                <a:srgbClr val="353E9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53E96"/>
                  </a:solidFill>
                  <a:effectLst/>
                  <a:uLnTx/>
                  <a:uFillTx/>
                  <a:latin typeface="Arial "/>
                  <a:ea typeface="+mn-ea"/>
                  <a:cs typeface="+mn-cs"/>
                </a:rPr>
                <a:t>RATIONALE-307</a:t>
              </a:r>
            </a:p>
          </p:txBody>
        </p:sp>
        <p:sp>
          <p:nvSpPr>
            <p:cNvPr id="20" name="Rounded Rectangle 19">
              <a:extLst>
                <a:ext uri="{FF2B5EF4-FFF2-40B4-BE49-F238E27FC236}">
                  <a16:creationId xmlns:a16="http://schemas.microsoft.com/office/drawing/2014/main" id="{6CB85424-1087-622E-A6CD-097CE892A61C}"/>
                </a:ext>
              </a:extLst>
            </p:cNvPr>
            <p:cNvSpPr/>
            <p:nvPr/>
          </p:nvSpPr>
          <p:spPr>
            <a:xfrm>
              <a:off x="7833826" y="5877135"/>
              <a:ext cx="511874" cy="289441"/>
            </a:xfrm>
            <a:prstGeom prst="roundRect">
              <a:avLst/>
            </a:prstGeom>
            <a:solidFill>
              <a:srgbClr val="919191"/>
            </a:solidFill>
            <a:ln w="19050">
              <a:solidFill>
                <a:srgbClr val="8D8B8C"/>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ChT</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3184E6B8-9D11-730F-6BAC-7E00142B11F5}"/>
                </a:ext>
              </a:extLst>
            </p:cNvPr>
            <p:cNvSpPr txBox="1"/>
            <p:nvPr/>
          </p:nvSpPr>
          <p:spPr>
            <a:xfrm>
              <a:off x="7638197" y="5900997"/>
              <a:ext cx="25199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a:ea typeface="+mn-ea"/>
                  <a:cs typeface="Arial Narrow"/>
                </a:rPr>
                <a:t>+</a:t>
              </a:r>
            </a:p>
          </p:txBody>
        </p:sp>
        <p:sp>
          <p:nvSpPr>
            <p:cNvPr id="23" name="TextBox 22">
              <a:extLst>
                <a:ext uri="{FF2B5EF4-FFF2-40B4-BE49-F238E27FC236}">
                  <a16:creationId xmlns:a16="http://schemas.microsoft.com/office/drawing/2014/main" id="{06EE37E4-A0C5-46D1-A907-B6E0B56E8CCD}"/>
                </a:ext>
              </a:extLst>
            </p:cNvPr>
            <p:cNvSpPr txBox="1"/>
            <p:nvPr/>
          </p:nvSpPr>
          <p:spPr>
            <a:xfrm>
              <a:off x="10999176" y="5919584"/>
              <a:ext cx="69442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Narrow"/>
                  <a:ea typeface="+mn-ea"/>
                  <a:cs typeface="Arial Narrow"/>
                </a:rPr>
                <a:t>PD-L1 ≥ 50%</a:t>
              </a:r>
            </a:p>
          </p:txBody>
        </p:sp>
        <p:sp>
          <p:nvSpPr>
            <p:cNvPr id="24" name="Rounded Rectangle 23">
              <a:extLst>
                <a:ext uri="{FF2B5EF4-FFF2-40B4-BE49-F238E27FC236}">
                  <a16:creationId xmlns:a16="http://schemas.microsoft.com/office/drawing/2014/main" id="{610C42E6-0495-2BA7-8BB7-0293FBB78391}"/>
                </a:ext>
              </a:extLst>
            </p:cNvPr>
            <p:cNvSpPr/>
            <p:nvPr/>
          </p:nvSpPr>
          <p:spPr>
            <a:xfrm>
              <a:off x="6460856" y="6215558"/>
              <a:ext cx="1204850" cy="289441"/>
            </a:xfrm>
            <a:prstGeom prst="roundRect">
              <a:avLst/>
            </a:prstGeom>
            <a:solidFill>
              <a:srgbClr val="353E96"/>
            </a:solidFill>
            <a:ln w="19050">
              <a:solidFill>
                <a:srgbClr val="8D8B8C"/>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Tiselizumab</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ounded Rectangle 24">
              <a:extLst>
                <a:ext uri="{FF2B5EF4-FFF2-40B4-BE49-F238E27FC236}">
                  <a16:creationId xmlns:a16="http://schemas.microsoft.com/office/drawing/2014/main" id="{8532D790-6EFF-A4E1-7CAF-12CE48041BD0}"/>
                </a:ext>
              </a:extLst>
            </p:cNvPr>
            <p:cNvSpPr/>
            <p:nvPr/>
          </p:nvSpPr>
          <p:spPr>
            <a:xfrm>
              <a:off x="7833826" y="6215558"/>
              <a:ext cx="511874" cy="289441"/>
            </a:xfrm>
            <a:prstGeom prst="roundRect">
              <a:avLst/>
            </a:prstGeom>
            <a:solidFill>
              <a:srgbClr val="919191"/>
            </a:solidFill>
            <a:ln w="19050">
              <a:solidFill>
                <a:srgbClr val="8D8B8C"/>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ChT</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8D2281C1-C36C-44AA-1C46-7696ED4E7709}"/>
                </a:ext>
              </a:extLst>
            </p:cNvPr>
            <p:cNvSpPr txBox="1"/>
            <p:nvPr/>
          </p:nvSpPr>
          <p:spPr>
            <a:xfrm>
              <a:off x="7638197" y="6229473"/>
              <a:ext cx="25199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a:ea typeface="+mn-ea"/>
                  <a:cs typeface="Arial Narrow"/>
                </a:rPr>
                <a:t>+</a:t>
              </a:r>
            </a:p>
          </p:txBody>
        </p:sp>
      </p:grpSp>
      <p:sp>
        <p:nvSpPr>
          <p:cNvPr id="8" name="CuadroTexto 3">
            <a:extLst>
              <a:ext uri="{FF2B5EF4-FFF2-40B4-BE49-F238E27FC236}">
                <a16:creationId xmlns:a16="http://schemas.microsoft.com/office/drawing/2014/main" id="{97C99B33-0658-643D-352F-93868E2AF8F4}"/>
              </a:ext>
            </a:extLst>
          </p:cNvPr>
          <p:cNvSpPr txBox="1"/>
          <p:nvPr/>
        </p:nvSpPr>
        <p:spPr>
          <a:xfrm>
            <a:off x="2726686" y="304800"/>
            <a:ext cx="75103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it-IT"/>
            </a:defPPr>
            <a:lvl1pPr marR="0" lvl="0" indent="0" algn="ctr" defTabSz="914400"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0034A1"/>
                </a:solidFill>
                <a:effectLst/>
                <a:uLnTx/>
                <a:uFillTx/>
                <a:latin typeface="Arial" charset="0"/>
                <a:ea typeface="+mj-ea"/>
                <a:cs typeface="Arial" charset="0"/>
              </a:defRPr>
            </a:lvl1pPr>
            <a:lvl2pPr eaLnBrk="0" fontAlgn="base" hangingPunct="0">
              <a:spcBef>
                <a:spcPct val="0"/>
              </a:spcBef>
              <a:spcAft>
                <a:spcPct val="0"/>
              </a:spcAft>
              <a:defRPr sz="3600" b="1">
                <a:solidFill>
                  <a:srgbClr val="00B0F0"/>
                </a:solidFill>
                <a:latin typeface="Arial" charset="0"/>
                <a:cs typeface="Arial" charset="0"/>
              </a:defRPr>
            </a:lvl2pPr>
            <a:lvl3pPr eaLnBrk="0" fontAlgn="base" hangingPunct="0">
              <a:spcBef>
                <a:spcPct val="0"/>
              </a:spcBef>
              <a:spcAft>
                <a:spcPct val="0"/>
              </a:spcAft>
              <a:defRPr sz="3600" b="1">
                <a:solidFill>
                  <a:srgbClr val="00B0F0"/>
                </a:solidFill>
                <a:latin typeface="Arial" charset="0"/>
                <a:cs typeface="Arial" charset="0"/>
              </a:defRPr>
            </a:lvl3pPr>
            <a:lvl4pPr eaLnBrk="0" fontAlgn="base" hangingPunct="0">
              <a:spcBef>
                <a:spcPct val="0"/>
              </a:spcBef>
              <a:spcAft>
                <a:spcPct val="0"/>
              </a:spcAft>
              <a:defRPr sz="3600" b="1">
                <a:solidFill>
                  <a:srgbClr val="00B0F0"/>
                </a:solidFill>
                <a:latin typeface="Arial" charset="0"/>
                <a:cs typeface="Arial" charset="0"/>
              </a:defRPr>
            </a:lvl4pPr>
            <a:lvl5pPr eaLnBrk="0" fontAlgn="base" hangingPunct="0">
              <a:spcBef>
                <a:spcPct val="0"/>
              </a:spcBef>
              <a:spcAft>
                <a:spcPct val="0"/>
              </a:spcAft>
              <a:defRPr sz="3600" b="1">
                <a:solidFill>
                  <a:srgbClr val="00B0F0"/>
                </a:solidFill>
                <a:latin typeface="Arial" charset="0"/>
                <a:cs typeface="Arial" charset="0"/>
              </a:defRPr>
            </a:lvl5pPr>
            <a:lvl6pPr marL="457200" fontAlgn="base">
              <a:spcBef>
                <a:spcPct val="0"/>
              </a:spcBef>
              <a:spcAft>
                <a:spcPct val="0"/>
              </a:spcAft>
              <a:defRPr sz="3600" b="1">
                <a:solidFill>
                  <a:srgbClr val="00B0F0"/>
                </a:solidFill>
                <a:latin typeface="Arial" charset="0"/>
                <a:cs typeface="Arial" charset="0"/>
              </a:defRPr>
            </a:lvl6pPr>
            <a:lvl7pPr marL="914400" fontAlgn="base">
              <a:spcBef>
                <a:spcPct val="0"/>
              </a:spcBef>
              <a:spcAft>
                <a:spcPct val="0"/>
              </a:spcAft>
              <a:defRPr sz="3600" b="1">
                <a:solidFill>
                  <a:srgbClr val="00B0F0"/>
                </a:solidFill>
                <a:latin typeface="Arial" charset="0"/>
                <a:cs typeface="Arial" charset="0"/>
              </a:defRPr>
            </a:lvl7pPr>
            <a:lvl8pPr marL="1371600" fontAlgn="base">
              <a:spcBef>
                <a:spcPct val="0"/>
              </a:spcBef>
              <a:spcAft>
                <a:spcPct val="0"/>
              </a:spcAft>
              <a:defRPr sz="3600" b="1">
                <a:solidFill>
                  <a:srgbClr val="00B0F0"/>
                </a:solidFill>
                <a:latin typeface="Arial" charset="0"/>
                <a:cs typeface="Arial" charset="0"/>
              </a:defRPr>
            </a:lvl8pPr>
            <a:lvl9pPr marL="1828800" fontAlgn="base">
              <a:spcBef>
                <a:spcPct val="0"/>
              </a:spcBef>
              <a:spcAft>
                <a:spcPct val="0"/>
              </a:spcAft>
              <a:defRPr sz="3600" b="1">
                <a:solidFill>
                  <a:srgbClr val="00B0F0"/>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34A1"/>
                </a:solidFill>
                <a:effectLst/>
                <a:uLnTx/>
                <a:uFillTx/>
                <a:latin typeface="Arial" charset="0"/>
                <a:ea typeface="+mj-ea"/>
                <a:cs typeface="Arial" charset="0"/>
              </a:rPr>
              <a:t>IO strategy in first-line setting NSCLC</a:t>
            </a:r>
          </a:p>
        </p:txBody>
      </p:sp>
      <p:sp>
        <p:nvSpPr>
          <p:cNvPr id="4" name="Slide Number Placeholder 2">
            <a:extLst>
              <a:ext uri="{FF2B5EF4-FFF2-40B4-BE49-F238E27FC236}">
                <a16:creationId xmlns:a16="http://schemas.microsoft.com/office/drawing/2014/main" id="{F599A53A-CAFA-9DAC-F5A4-B8AE948C0000}"/>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C106C64-E7C2-8B78-3B83-3B667A008E54}"/>
              </a:ext>
            </a:extLst>
          </p:cNvPr>
          <p:cNvSpPr txBox="1"/>
          <p:nvPr/>
        </p:nvSpPr>
        <p:spPr>
          <a:xfrm>
            <a:off x="823287" y="6400522"/>
            <a:ext cx="1045096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BVZ, bevacizumab; ChT, chemotherapy; IO, immuno-oncology; NSCLC, non-small cell lung cancer; PD-L1, programmed cell death-ligand 1</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1) Extracted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Reck M et al.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J Clin Oncol. 2022;40(6):586-597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 Available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press release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 </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4070" y="255893"/>
            <a:ext cx="8258605" cy="865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914400"/>
            <a:r>
              <a:rPr lang="en-US" sz="3200">
                <a:solidFill>
                  <a:srgbClr val="0034A1"/>
                </a:solidFill>
                <a:latin typeface="Arial" charset="0"/>
                <a:ea typeface="+mj-ea"/>
                <a:cs typeface="Arial" charset="0"/>
              </a:rPr>
              <a:t>Advanced NSCLC: IO Selection</a:t>
            </a:r>
          </a:p>
        </p:txBody>
      </p:sp>
      <p:sp>
        <p:nvSpPr>
          <p:cNvPr id="4" name="Título 5"/>
          <p:cNvSpPr txBox="1">
            <a:spLocks/>
          </p:cNvSpPr>
          <p:nvPr/>
        </p:nvSpPr>
        <p:spPr bwMode="auto">
          <a:xfrm>
            <a:off x="763436" y="1657452"/>
            <a:ext cx="6816297" cy="3415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B0F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457200" marR="0" lvl="0" indent="-493200" algn="l" defTabSz="457200" rtl="0" eaLnBrk="1" fontAlgn="base" latinLnBrk="0" hangingPunct="1">
              <a:lnSpc>
                <a:spcPct val="20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0034A1"/>
                </a:solidFill>
                <a:effectLst/>
                <a:uLnTx/>
                <a:uFillTx/>
                <a:latin typeface="Arial" charset="0"/>
                <a:ea typeface="Heiti SC Light" charset="0"/>
                <a:cs typeface="Arial" charset="0"/>
              </a:rPr>
              <a:t>IO </a:t>
            </a:r>
            <a:r>
              <a:rPr kumimoji="0" lang="es-ES" sz="3600" b="0" i="0" u="none" strike="noStrike" kern="1200" cap="none" spc="0" normalizeH="0" baseline="0" noProof="0" err="1">
                <a:ln>
                  <a:noFill/>
                </a:ln>
                <a:solidFill>
                  <a:srgbClr val="0034A1"/>
                </a:solidFill>
                <a:effectLst/>
                <a:uLnTx/>
                <a:uFillTx/>
                <a:latin typeface="Arial" charset="0"/>
                <a:ea typeface="Heiti SC Light" charset="0"/>
                <a:cs typeface="Arial" charset="0"/>
              </a:rPr>
              <a:t>Monotherapy</a:t>
            </a:r>
            <a:r>
              <a:rPr kumimoji="0" lang="es-ES" sz="3600" b="0" i="0" u="none" strike="noStrike" kern="1200" cap="none" spc="0" normalizeH="0" baseline="0" noProof="0">
                <a:ln>
                  <a:noFill/>
                </a:ln>
                <a:solidFill>
                  <a:srgbClr val="0034A1"/>
                </a:solidFill>
                <a:effectLst/>
                <a:uLnTx/>
                <a:uFillTx/>
                <a:latin typeface="Arial" charset="0"/>
                <a:ea typeface="Heiti SC Light" charset="0"/>
                <a:cs typeface="Arial" charset="0"/>
              </a:rPr>
              <a:t> </a:t>
            </a:r>
          </a:p>
          <a:p>
            <a:pPr marL="457200" marR="0" lvl="0" indent="-493200" algn="l" defTabSz="457200" rtl="0" eaLnBrk="1" fontAlgn="base" latinLnBrk="0" hangingPunct="1">
              <a:lnSpc>
                <a:spcPct val="20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0034A1"/>
                </a:solidFill>
                <a:effectLst/>
                <a:uLnTx/>
                <a:uFillTx/>
                <a:latin typeface="Arial" charset="0"/>
                <a:ea typeface="Heiti SC Light" charset="0"/>
                <a:cs typeface="Arial" charset="0"/>
              </a:rPr>
              <a:t>Chemo plus IO </a:t>
            </a:r>
          </a:p>
          <a:p>
            <a:pPr marL="457200" marR="0" lvl="0" indent="-493200" algn="l" defTabSz="457200" rtl="0" eaLnBrk="1" fontAlgn="base" latinLnBrk="0" hangingPunct="1">
              <a:lnSpc>
                <a:spcPct val="200000"/>
              </a:lnSpc>
              <a:spcBef>
                <a:spcPct val="0"/>
              </a:spcBef>
              <a:spcAft>
                <a:spcPct val="0"/>
              </a:spcAft>
              <a:buClrTx/>
              <a:buSzTx/>
              <a:buFont typeface="Arial"/>
              <a:buChar char="•"/>
              <a:tabLst/>
              <a:defRPr/>
            </a:pPr>
            <a:r>
              <a:rPr kumimoji="0" lang="es-ES" sz="3600" b="0" i="0" u="none" strike="noStrike" kern="1200" cap="none" spc="0" normalizeH="0" baseline="0" noProof="0">
                <a:ln>
                  <a:noFill/>
                </a:ln>
                <a:solidFill>
                  <a:srgbClr val="0034A1"/>
                </a:solidFill>
                <a:effectLst/>
                <a:uLnTx/>
                <a:uFillTx/>
                <a:latin typeface="Arial" charset="0"/>
                <a:ea typeface="Heiti SC Light" charset="0"/>
                <a:cs typeface="Arial" charset="0"/>
              </a:rPr>
              <a:t>IO plus IO combos </a:t>
            </a:r>
          </a:p>
        </p:txBody>
      </p:sp>
      <p:sp>
        <p:nvSpPr>
          <p:cNvPr id="3" name="CuadroTexto 2">
            <a:extLst>
              <a:ext uri="{FF2B5EF4-FFF2-40B4-BE49-F238E27FC236}">
                <a16:creationId xmlns:a16="http://schemas.microsoft.com/office/drawing/2014/main" id="{A73379FD-5E55-614A-A525-186B2A96A955}"/>
              </a:ext>
            </a:extLst>
          </p:cNvPr>
          <p:cNvSpPr txBox="1"/>
          <p:nvPr/>
        </p:nvSpPr>
        <p:spPr>
          <a:xfrm>
            <a:off x="8130324" y="3519042"/>
            <a:ext cx="3448293" cy="3108543"/>
          </a:xfrm>
          <a:custGeom>
            <a:avLst/>
            <a:gdLst>
              <a:gd name="connsiteX0" fmla="*/ 0 w 3448293"/>
              <a:gd name="connsiteY0" fmla="*/ 0 h 3108543"/>
              <a:gd name="connsiteX1" fmla="*/ 471267 w 3448293"/>
              <a:gd name="connsiteY1" fmla="*/ 0 h 3108543"/>
              <a:gd name="connsiteX2" fmla="*/ 1011499 w 3448293"/>
              <a:gd name="connsiteY2" fmla="*/ 0 h 3108543"/>
              <a:gd name="connsiteX3" fmla="*/ 1517249 w 3448293"/>
              <a:gd name="connsiteY3" fmla="*/ 0 h 3108543"/>
              <a:gd name="connsiteX4" fmla="*/ 2160930 w 3448293"/>
              <a:gd name="connsiteY4" fmla="*/ 0 h 3108543"/>
              <a:gd name="connsiteX5" fmla="*/ 2701163 w 3448293"/>
              <a:gd name="connsiteY5" fmla="*/ 0 h 3108543"/>
              <a:gd name="connsiteX6" fmla="*/ 3448293 w 3448293"/>
              <a:gd name="connsiteY6" fmla="*/ 0 h 3108543"/>
              <a:gd name="connsiteX7" fmla="*/ 3448293 w 3448293"/>
              <a:gd name="connsiteY7" fmla="*/ 549176 h 3108543"/>
              <a:gd name="connsiteX8" fmla="*/ 3448293 w 3448293"/>
              <a:gd name="connsiteY8" fmla="*/ 1005096 h 3108543"/>
              <a:gd name="connsiteX9" fmla="*/ 3448293 w 3448293"/>
              <a:gd name="connsiteY9" fmla="*/ 1492101 h 3108543"/>
              <a:gd name="connsiteX10" fmla="*/ 3448293 w 3448293"/>
              <a:gd name="connsiteY10" fmla="*/ 2010191 h 3108543"/>
              <a:gd name="connsiteX11" fmla="*/ 3448293 w 3448293"/>
              <a:gd name="connsiteY11" fmla="*/ 2559367 h 3108543"/>
              <a:gd name="connsiteX12" fmla="*/ 3448293 w 3448293"/>
              <a:gd name="connsiteY12" fmla="*/ 3108543 h 3108543"/>
              <a:gd name="connsiteX13" fmla="*/ 2804612 w 3448293"/>
              <a:gd name="connsiteY13" fmla="*/ 3108543 h 3108543"/>
              <a:gd name="connsiteX14" fmla="*/ 2195413 w 3448293"/>
              <a:gd name="connsiteY14" fmla="*/ 3108543 h 3108543"/>
              <a:gd name="connsiteX15" fmla="*/ 1551732 w 3448293"/>
              <a:gd name="connsiteY15" fmla="*/ 3108543 h 3108543"/>
              <a:gd name="connsiteX16" fmla="*/ 977016 w 3448293"/>
              <a:gd name="connsiteY16" fmla="*/ 3108543 h 3108543"/>
              <a:gd name="connsiteX17" fmla="*/ 0 w 3448293"/>
              <a:gd name="connsiteY17" fmla="*/ 3108543 h 3108543"/>
              <a:gd name="connsiteX18" fmla="*/ 0 w 3448293"/>
              <a:gd name="connsiteY18" fmla="*/ 2528282 h 3108543"/>
              <a:gd name="connsiteX19" fmla="*/ 0 w 3448293"/>
              <a:gd name="connsiteY19" fmla="*/ 1948020 h 3108543"/>
              <a:gd name="connsiteX20" fmla="*/ 0 w 3448293"/>
              <a:gd name="connsiteY20" fmla="*/ 1523186 h 3108543"/>
              <a:gd name="connsiteX21" fmla="*/ 0 w 3448293"/>
              <a:gd name="connsiteY21" fmla="*/ 1005096 h 3108543"/>
              <a:gd name="connsiteX22" fmla="*/ 0 w 3448293"/>
              <a:gd name="connsiteY22"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8293" h="3108543" extrusionOk="0">
                <a:moveTo>
                  <a:pt x="0" y="0"/>
                </a:moveTo>
                <a:cubicBezTo>
                  <a:pt x="130564" y="-57034"/>
                  <a:pt x="294343" y="41341"/>
                  <a:pt x="471267" y="0"/>
                </a:cubicBezTo>
                <a:cubicBezTo>
                  <a:pt x="672945" y="-18003"/>
                  <a:pt x="780197" y="13354"/>
                  <a:pt x="1011499" y="0"/>
                </a:cubicBezTo>
                <a:cubicBezTo>
                  <a:pt x="1200670" y="6053"/>
                  <a:pt x="1322105" y="44512"/>
                  <a:pt x="1517249" y="0"/>
                </a:cubicBezTo>
                <a:cubicBezTo>
                  <a:pt x="1685155" y="-26851"/>
                  <a:pt x="1956142" y="51595"/>
                  <a:pt x="2160930" y="0"/>
                </a:cubicBezTo>
                <a:cubicBezTo>
                  <a:pt x="2421075" y="-33947"/>
                  <a:pt x="2543380" y="22761"/>
                  <a:pt x="2701163" y="0"/>
                </a:cubicBezTo>
                <a:cubicBezTo>
                  <a:pt x="2852153" y="-62809"/>
                  <a:pt x="3231681" y="57471"/>
                  <a:pt x="3448293" y="0"/>
                </a:cubicBezTo>
                <a:cubicBezTo>
                  <a:pt x="3498771" y="174919"/>
                  <a:pt x="3361588" y="427640"/>
                  <a:pt x="3448293" y="549176"/>
                </a:cubicBezTo>
                <a:cubicBezTo>
                  <a:pt x="3544264" y="721001"/>
                  <a:pt x="3440437" y="819748"/>
                  <a:pt x="3448293" y="1005096"/>
                </a:cubicBezTo>
                <a:cubicBezTo>
                  <a:pt x="3456276" y="1192498"/>
                  <a:pt x="3406668" y="1320356"/>
                  <a:pt x="3448293" y="1492101"/>
                </a:cubicBezTo>
                <a:cubicBezTo>
                  <a:pt x="3521942" y="1701952"/>
                  <a:pt x="3413879" y="1827888"/>
                  <a:pt x="3448293" y="2010191"/>
                </a:cubicBezTo>
                <a:cubicBezTo>
                  <a:pt x="3500734" y="2241465"/>
                  <a:pt x="3440933" y="2313318"/>
                  <a:pt x="3448293" y="2559367"/>
                </a:cubicBezTo>
                <a:cubicBezTo>
                  <a:pt x="3494046" y="2798452"/>
                  <a:pt x="3433440" y="2923981"/>
                  <a:pt x="3448293" y="3108543"/>
                </a:cubicBezTo>
                <a:cubicBezTo>
                  <a:pt x="3155767" y="3140852"/>
                  <a:pt x="2960587" y="3031314"/>
                  <a:pt x="2804612" y="3108543"/>
                </a:cubicBezTo>
                <a:cubicBezTo>
                  <a:pt x="2602129" y="3160500"/>
                  <a:pt x="2348961" y="3069486"/>
                  <a:pt x="2195413" y="3108543"/>
                </a:cubicBezTo>
                <a:cubicBezTo>
                  <a:pt x="2035304" y="3094350"/>
                  <a:pt x="1768961" y="3114705"/>
                  <a:pt x="1551732" y="3108543"/>
                </a:cubicBezTo>
                <a:cubicBezTo>
                  <a:pt x="1303310" y="3126307"/>
                  <a:pt x="1196998" y="3088182"/>
                  <a:pt x="977016" y="3108543"/>
                </a:cubicBezTo>
                <a:cubicBezTo>
                  <a:pt x="778321" y="3227026"/>
                  <a:pt x="348173" y="3026931"/>
                  <a:pt x="0" y="3108543"/>
                </a:cubicBezTo>
                <a:cubicBezTo>
                  <a:pt x="-24519" y="2979528"/>
                  <a:pt x="25426" y="2706966"/>
                  <a:pt x="0" y="2528282"/>
                </a:cubicBezTo>
                <a:cubicBezTo>
                  <a:pt x="-31193" y="2366970"/>
                  <a:pt x="-9085" y="2149436"/>
                  <a:pt x="0" y="1948020"/>
                </a:cubicBezTo>
                <a:cubicBezTo>
                  <a:pt x="-24014" y="1762825"/>
                  <a:pt x="20721" y="1734136"/>
                  <a:pt x="0" y="1523186"/>
                </a:cubicBezTo>
                <a:cubicBezTo>
                  <a:pt x="-17025" y="1316618"/>
                  <a:pt x="28629" y="1265230"/>
                  <a:pt x="0" y="1005096"/>
                </a:cubicBezTo>
                <a:cubicBezTo>
                  <a:pt x="-77077" y="846368"/>
                  <a:pt x="-38378" y="275797"/>
                  <a:pt x="0" y="0"/>
                </a:cubicBezTo>
                <a:close/>
              </a:path>
            </a:pathLst>
          </a:custGeom>
          <a:noFill/>
          <a:ln w="44450">
            <a:solidFill>
              <a:srgbClr val="C00000"/>
            </a:solidFill>
            <a:extLst>
              <a:ext uri="{C807C97D-BFC1-408E-A445-0C87EB9F89A2}">
                <ask:lineSketchStyleProps xmlns:ask="http://schemas.microsoft.com/office/drawing/2018/sketchyshapes" sd="1219033472">
                  <a:custGeom>
                    <a:avLst/>
                    <a:gdLst>
                      <a:gd name="connsiteX0" fmla="*/ 0 w 3455895"/>
                      <a:gd name="connsiteY0" fmla="*/ 0 h 3108543"/>
                      <a:gd name="connsiteX1" fmla="*/ 472306 w 3455895"/>
                      <a:gd name="connsiteY1" fmla="*/ 0 h 3108543"/>
                      <a:gd name="connsiteX2" fmla="*/ 1013729 w 3455895"/>
                      <a:gd name="connsiteY2" fmla="*/ 0 h 3108543"/>
                      <a:gd name="connsiteX3" fmla="*/ 1520594 w 3455895"/>
                      <a:gd name="connsiteY3" fmla="*/ 0 h 3108543"/>
                      <a:gd name="connsiteX4" fmla="*/ 2165694 w 3455895"/>
                      <a:gd name="connsiteY4" fmla="*/ 0 h 3108543"/>
                      <a:gd name="connsiteX5" fmla="*/ 2707118 w 3455895"/>
                      <a:gd name="connsiteY5" fmla="*/ 0 h 3108543"/>
                      <a:gd name="connsiteX6" fmla="*/ 3455895 w 3455895"/>
                      <a:gd name="connsiteY6" fmla="*/ 0 h 3108543"/>
                      <a:gd name="connsiteX7" fmla="*/ 3455895 w 3455895"/>
                      <a:gd name="connsiteY7" fmla="*/ 549176 h 3108543"/>
                      <a:gd name="connsiteX8" fmla="*/ 3455895 w 3455895"/>
                      <a:gd name="connsiteY8" fmla="*/ 1005096 h 3108543"/>
                      <a:gd name="connsiteX9" fmla="*/ 3455895 w 3455895"/>
                      <a:gd name="connsiteY9" fmla="*/ 1492101 h 3108543"/>
                      <a:gd name="connsiteX10" fmla="*/ 3455895 w 3455895"/>
                      <a:gd name="connsiteY10" fmla="*/ 2010191 h 3108543"/>
                      <a:gd name="connsiteX11" fmla="*/ 3455895 w 3455895"/>
                      <a:gd name="connsiteY11" fmla="*/ 2559367 h 3108543"/>
                      <a:gd name="connsiteX12" fmla="*/ 3455895 w 3455895"/>
                      <a:gd name="connsiteY12" fmla="*/ 3108543 h 3108543"/>
                      <a:gd name="connsiteX13" fmla="*/ 2810795 w 3455895"/>
                      <a:gd name="connsiteY13" fmla="*/ 3108543 h 3108543"/>
                      <a:gd name="connsiteX14" fmla="*/ 2200253 w 3455895"/>
                      <a:gd name="connsiteY14" fmla="*/ 3108543 h 3108543"/>
                      <a:gd name="connsiteX15" fmla="*/ 1555153 w 3455895"/>
                      <a:gd name="connsiteY15" fmla="*/ 3108543 h 3108543"/>
                      <a:gd name="connsiteX16" fmla="*/ 979170 w 3455895"/>
                      <a:gd name="connsiteY16" fmla="*/ 3108543 h 3108543"/>
                      <a:gd name="connsiteX17" fmla="*/ 0 w 3455895"/>
                      <a:gd name="connsiteY17" fmla="*/ 3108543 h 3108543"/>
                      <a:gd name="connsiteX18" fmla="*/ 0 w 3455895"/>
                      <a:gd name="connsiteY18" fmla="*/ 2528282 h 3108543"/>
                      <a:gd name="connsiteX19" fmla="*/ 0 w 3455895"/>
                      <a:gd name="connsiteY19" fmla="*/ 1948020 h 3108543"/>
                      <a:gd name="connsiteX20" fmla="*/ 0 w 3455895"/>
                      <a:gd name="connsiteY20" fmla="*/ 1523186 h 3108543"/>
                      <a:gd name="connsiteX21" fmla="*/ 0 w 3455895"/>
                      <a:gd name="connsiteY21" fmla="*/ 1005096 h 3108543"/>
                      <a:gd name="connsiteX22" fmla="*/ 0 w 3455895"/>
                      <a:gd name="connsiteY22"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5895" h="3108543" extrusionOk="0">
                        <a:moveTo>
                          <a:pt x="0" y="0"/>
                        </a:moveTo>
                        <a:cubicBezTo>
                          <a:pt x="140482" y="-51107"/>
                          <a:pt x="326002" y="29728"/>
                          <a:pt x="472306" y="0"/>
                        </a:cubicBezTo>
                        <a:cubicBezTo>
                          <a:pt x="618610" y="-29728"/>
                          <a:pt x="804975" y="12622"/>
                          <a:pt x="1013729" y="0"/>
                        </a:cubicBezTo>
                        <a:cubicBezTo>
                          <a:pt x="1222483" y="-12622"/>
                          <a:pt x="1330393" y="14881"/>
                          <a:pt x="1520594" y="0"/>
                        </a:cubicBezTo>
                        <a:cubicBezTo>
                          <a:pt x="1710796" y="-14881"/>
                          <a:pt x="1929539" y="36855"/>
                          <a:pt x="2165694" y="0"/>
                        </a:cubicBezTo>
                        <a:cubicBezTo>
                          <a:pt x="2401849" y="-36855"/>
                          <a:pt x="2531308" y="59067"/>
                          <a:pt x="2707118" y="0"/>
                        </a:cubicBezTo>
                        <a:cubicBezTo>
                          <a:pt x="2882928" y="-59067"/>
                          <a:pt x="3269531" y="28607"/>
                          <a:pt x="3455895" y="0"/>
                        </a:cubicBezTo>
                        <a:cubicBezTo>
                          <a:pt x="3511687" y="224421"/>
                          <a:pt x="3392184" y="395490"/>
                          <a:pt x="3455895" y="549176"/>
                        </a:cubicBezTo>
                        <a:cubicBezTo>
                          <a:pt x="3519606" y="702862"/>
                          <a:pt x="3422126" y="813535"/>
                          <a:pt x="3455895" y="1005096"/>
                        </a:cubicBezTo>
                        <a:cubicBezTo>
                          <a:pt x="3489664" y="1196657"/>
                          <a:pt x="3399883" y="1308690"/>
                          <a:pt x="3455895" y="1492101"/>
                        </a:cubicBezTo>
                        <a:cubicBezTo>
                          <a:pt x="3511907" y="1675513"/>
                          <a:pt x="3418995" y="1802982"/>
                          <a:pt x="3455895" y="2010191"/>
                        </a:cubicBezTo>
                        <a:cubicBezTo>
                          <a:pt x="3492795" y="2217400"/>
                          <a:pt x="3435803" y="2297775"/>
                          <a:pt x="3455895" y="2559367"/>
                        </a:cubicBezTo>
                        <a:cubicBezTo>
                          <a:pt x="3475987" y="2820959"/>
                          <a:pt x="3437992" y="2938145"/>
                          <a:pt x="3455895" y="3108543"/>
                        </a:cubicBezTo>
                        <a:cubicBezTo>
                          <a:pt x="3218532" y="3131708"/>
                          <a:pt x="3002687" y="3055804"/>
                          <a:pt x="2810795" y="3108543"/>
                        </a:cubicBezTo>
                        <a:cubicBezTo>
                          <a:pt x="2618903" y="3161282"/>
                          <a:pt x="2363282" y="3088082"/>
                          <a:pt x="2200253" y="3108543"/>
                        </a:cubicBezTo>
                        <a:cubicBezTo>
                          <a:pt x="2037224" y="3129004"/>
                          <a:pt x="1799368" y="3099262"/>
                          <a:pt x="1555153" y="3108543"/>
                        </a:cubicBezTo>
                        <a:cubicBezTo>
                          <a:pt x="1310938" y="3117824"/>
                          <a:pt x="1174938" y="3069869"/>
                          <a:pt x="979170" y="3108543"/>
                        </a:cubicBezTo>
                        <a:cubicBezTo>
                          <a:pt x="783402" y="3147217"/>
                          <a:pt x="284278" y="3065203"/>
                          <a:pt x="0" y="3108543"/>
                        </a:cubicBezTo>
                        <a:cubicBezTo>
                          <a:pt x="-1330" y="2942712"/>
                          <a:pt x="39672" y="2706211"/>
                          <a:pt x="0" y="2528282"/>
                        </a:cubicBezTo>
                        <a:cubicBezTo>
                          <a:pt x="-39672" y="2350353"/>
                          <a:pt x="24304" y="2131857"/>
                          <a:pt x="0" y="1948020"/>
                        </a:cubicBezTo>
                        <a:cubicBezTo>
                          <a:pt x="-24304" y="1764183"/>
                          <a:pt x="22260" y="1734220"/>
                          <a:pt x="0" y="1523186"/>
                        </a:cubicBezTo>
                        <a:cubicBezTo>
                          <a:pt x="-22260" y="1312152"/>
                          <a:pt x="32803" y="1252848"/>
                          <a:pt x="0" y="1005096"/>
                        </a:cubicBezTo>
                        <a:cubicBezTo>
                          <a:pt x="-32803" y="757344"/>
                          <a:pt x="13942" y="345175"/>
                          <a:pt x="0" y="0"/>
                        </a:cubicBezTo>
                        <a:close/>
                      </a:path>
                    </a:pathLst>
                  </a:custGeom>
                  <ask:type>
                    <ask:lineSketchScribble/>
                  </ask:type>
                </ask:lineSketchStyleProps>
              </a:ext>
            </a:extLs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err="1">
                <a:ln>
                  <a:noFill/>
                </a:ln>
                <a:solidFill>
                  <a:srgbClr val="9BBB59">
                    <a:lumMod val="50000"/>
                  </a:srgbClr>
                </a:solidFill>
                <a:effectLst/>
                <a:uLnTx/>
                <a:uFillTx/>
                <a:latin typeface="Calibri"/>
                <a:ea typeface="+mn-ea"/>
                <a:cs typeface="+mn-cs"/>
              </a:rPr>
              <a:t>Patient</a:t>
            </a:r>
            <a:endParaRPr kumimoji="0" lang="es-ES" sz="2800" b="1" i="0" u="none" strike="noStrike" kern="1200" cap="none" spc="0" normalizeH="0" baseline="0" noProof="0">
              <a:ln>
                <a:noFill/>
              </a:ln>
              <a:solidFill>
                <a:srgbClr val="9BBB59">
                  <a:lumMod val="50000"/>
                </a:srgbClr>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a:ln>
                  <a:noFill/>
                </a:ln>
                <a:solidFill>
                  <a:prstClr val="black"/>
                </a:solidFill>
                <a:effectLst/>
                <a:uLnTx/>
                <a:uFillTx/>
                <a:latin typeface="Calibri"/>
                <a:ea typeface="+mn-ea"/>
                <a:cs typeface="+mn-cs"/>
              </a:rPr>
              <a:t>Performance status</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a:ln>
                  <a:noFill/>
                </a:ln>
                <a:solidFill>
                  <a:prstClr val="black"/>
                </a:solidFill>
                <a:effectLst/>
                <a:uLnTx/>
                <a:uFillTx/>
                <a:latin typeface="Calibri"/>
                <a:ea typeface="+mn-ea"/>
                <a:cs typeface="+mn-cs"/>
              </a:rPr>
              <a:t>Smoking</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err="1">
                <a:ln>
                  <a:noFill/>
                </a:ln>
                <a:solidFill>
                  <a:prstClr val="black"/>
                </a:solidFill>
                <a:effectLst/>
                <a:uLnTx/>
                <a:uFillTx/>
                <a:latin typeface="Calibri"/>
                <a:ea typeface="+mn-ea"/>
                <a:cs typeface="+mn-cs"/>
              </a:rPr>
              <a:t>Gender</a:t>
            </a:r>
            <a:endParaRPr kumimoji="0" lang="es-ES"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err="1">
                <a:ln>
                  <a:noFill/>
                </a:ln>
                <a:solidFill>
                  <a:prstClr val="black"/>
                </a:solidFill>
                <a:effectLst/>
                <a:uLnTx/>
                <a:uFillTx/>
                <a:latin typeface="Calibri"/>
                <a:ea typeface="+mn-ea"/>
                <a:cs typeface="+mn-cs"/>
              </a:rPr>
              <a:t>Comorbidities</a:t>
            </a:r>
            <a:endParaRPr kumimoji="0" lang="es-ES"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err="1">
                <a:ln>
                  <a:noFill/>
                </a:ln>
                <a:solidFill>
                  <a:prstClr val="black"/>
                </a:solidFill>
                <a:effectLst/>
                <a:uLnTx/>
                <a:uFillTx/>
                <a:latin typeface="Calibri"/>
                <a:ea typeface="+mn-ea"/>
                <a:cs typeface="+mn-cs"/>
              </a:rPr>
              <a:t>Convenience</a:t>
            </a:r>
            <a:endParaRPr kumimoji="0" lang="es-ES"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err="1">
                <a:ln>
                  <a:noFill/>
                </a:ln>
                <a:solidFill>
                  <a:prstClr val="black"/>
                </a:solidFill>
                <a:effectLst/>
                <a:uLnTx/>
                <a:uFillTx/>
                <a:latin typeface="Calibri"/>
                <a:ea typeface="+mn-ea"/>
                <a:cs typeface="+mn-cs"/>
              </a:rPr>
              <a:t>Expectations</a:t>
            </a:r>
            <a:endParaRPr kumimoji="0" lang="es-ES" sz="2800" b="0" i="0" u="none" strike="noStrike" kern="1200" cap="none" spc="0" normalizeH="0" baseline="0" noProof="0">
              <a:ln>
                <a:noFill/>
              </a:ln>
              <a:solidFill>
                <a:prstClr val="black"/>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5D934804-3E28-7148-B006-2B26510F80DB}"/>
              </a:ext>
            </a:extLst>
          </p:cNvPr>
          <p:cNvSpPr txBox="1"/>
          <p:nvPr/>
        </p:nvSpPr>
        <p:spPr>
          <a:xfrm>
            <a:off x="8350625" y="1010462"/>
            <a:ext cx="3496234" cy="2246769"/>
          </a:xfrm>
          <a:noFill/>
          <a:ln w="38100">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9BBB59">
                    <a:lumMod val="50000"/>
                  </a:srgbClr>
                </a:solidFill>
                <a:effectLst/>
                <a:uLnTx/>
                <a:uFillTx/>
                <a:latin typeface="Calibri"/>
                <a:ea typeface="+mn-ea"/>
                <a:cs typeface="+mn-cs"/>
              </a:rPr>
              <a:t>Tumor</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1" i="0" u="none" strike="noStrike" kern="1200" cap="none" spc="0" normalizeH="0" baseline="0" noProof="0">
                <a:ln>
                  <a:noFill/>
                </a:ln>
                <a:solidFill>
                  <a:prstClr val="black"/>
                </a:solidFill>
                <a:effectLst/>
                <a:uLnTx/>
                <a:uFillTx/>
                <a:latin typeface="Calibri"/>
                <a:ea typeface="+mn-ea"/>
                <a:cs typeface="+mn-cs"/>
              </a:rPr>
              <a:t>PD-L1</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err="1">
                <a:ln>
                  <a:noFill/>
                </a:ln>
                <a:solidFill>
                  <a:prstClr val="black"/>
                </a:solidFill>
                <a:effectLst/>
                <a:uLnTx/>
                <a:uFillTx/>
                <a:latin typeface="Calibri"/>
                <a:ea typeface="+mn-ea"/>
                <a:cs typeface="+mn-cs"/>
              </a:rPr>
              <a:t>Aggressiveness</a:t>
            </a:r>
            <a:endParaRPr kumimoji="0" lang="es-ES"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a:ln>
                  <a:noFill/>
                </a:ln>
                <a:solidFill>
                  <a:prstClr val="black"/>
                </a:solidFill>
                <a:effectLst/>
                <a:uLnTx/>
                <a:uFillTx/>
                <a:latin typeface="Calibri"/>
                <a:ea typeface="+mn-ea"/>
                <a:cs typeface="+mn-cs"/>
              </a:rPr>
              <a:t>Tumor </a:t>
            </a:r>
            <a:r>
              <a:rPr kumimoji="0" lang="es-ES" sz="2800" b="0" i="0" u="none" strike="noStrike" kern="1200" cap="none" spc="0" normalizeH="0" baseline="0" noProof="0" err="1">
                <a:ln>
                  <a:noFill/>
                </a:ln>
                <a:solidFill>
                  <a:prstClr val="black"/>
                </a:solidFill>
                <a:effectLst/>
                <a:uLnTx/>
                <a:uFillTx/>
                <a:latin typeface="Calibri"/>
                <a:ea typeface="+mn-ea"/>
                <a:cs typeface="+mn-cs"/>
              </a:rPr>
              <a:t>burden</a:t>
            </a:r>
            <a:endParaRPr kumimoji="0" lang="es-ES"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s-ES" sz="2800" b="0" i="0" u="none" strike="noStrike" kern="1200" cap="none" spc="0" normalizeH="0" baseline="0" noProof="0" err="1">
                <a:ln>
                  <a:noFill/>
                </a:ln>
                <a:solidFill>
                  <a:prstClr val="black"/>
                </a:solidFill>
                <a:effectLst/>
                <a:uLnTx/>
                <a:uFillTx/>
                <a:latin typeface="Calibri"/>
                <a:ea typeface="+mn-ea"/>
                <a:cs typeface="+mn-cs"/>
              </a:rPr>
              <a:t>Genomics</a:t>
            </a:r>
            <a:r>
              <a:rPr kumimoji="0" lang="es-ES" sz="2800" b="0" i="0" u="none" strike="noStrike" kern="1200" cap="none" spc="0" normalizeH="0" baseline="0" noProof="0">
                <a:ln>
                  <a:noFill/>
                </a:ln>
                <a:solidFill>
                  <a:prstClr val="black"/>
                </a:solidFill>
                <a:effectLst/>
                <a:uLnTx/>
                <a:uFillTx/>
                <a:latin typeface="Calibri"/>
                <a:ea typeface="+mn-ea"/>
                <a:cs typeface="+mn-cs"/>
              </a:rPr>
              <a:t>/TMB</a:t>
            </a:r>
          </a:p>
        </p:txBody>
      </p:sp>
      <p:sp>
        <p:nvSpPr>
          <p:cNvPr id="6" name="Rounded Rectangle 5">
            <a:extLst>
              <a:ext uri="{FF2B5EF4-FFF2-40B4-BE49-F238E27FC236}">
                <a16:creationId xmlns:a16="http://schemas.microsoft.com/office/drawing/2014/main" id="{E49E80EC-F0DE-211D-D5E5-34F84169A341}"/>
              </a:ext>
            </a:extLst>
          </p:cNvPr>
          <p:cNvSpPr/>
          <p:nvPr/>
        </p:nvSpPr>
        <p:spPr>
          <a:xfrm>
            <a:off x="8126299" y="1058391"/>
            <a:ext cx="3448293" cy="865188"/>
          </a:xfrm>
          <a:custGeom>
            <a:avLst/>
            <a:gdLst>
              <a:gd name="connsiteX0" fmla="*/ 0 w 3448293"/>
              <a:gd name="connsiteY0" fmla="*/ 144201 h 865188"/>
              <a:gd name="connsiteX1" fmla="*/ 144201 w 3448293"/>
              <a:gd name="connsiteY1" fmla="*/ 0 h 865188"/>
              <a:gd name="connsiteX2" fmla="*/ 639251 w 3448293"/>
              <a:gd name="connsiteY2" fmla="*/ 0 h 865188"/>
              <a:gd name="connsiteX3" fmla="*/ 1197498 w 3448293"/>
              <a:gd name="connsiteY3" fmla="*/ 0 h 865188"/>
              <a:gd name="connsiteX4" fmla="*/ 1660949 w 3448293"/>
              <a:gd name="connsiteY4" fmla="*/ 0 h 865188"/>
              <a:gd name="connsiteX5" fmla="*/ 2250795 w 3448293"/>
              <a:gd name="connsiteY5" fmla="*/ 0 h 865188"/>
              <a:gd name="connsiteX6" fmla="*/ 2809042 w 3448293"/>
              <a:gd name="connsiteY6" fmla="*/ 0 h 865188"/>
              <a:gd name="connsiteX7" fmla="*/ 3304092 w 3448293"/>
              <a:gd name="connsiteY7" fmla="*/ 0 h 865188"/>
              <a:gd name="connsiteX8" fmla="*/ 3448293 w 3448293"/>
              <a:gd name="connsiteY8" fmla="*/ 144201 h 865188"/>
              <a:gd name="connsiteX9" fmla="*/ 3448293 w 3448293"/>
              <a:gd name="connsiteY9" fmla="*/ 720987 h 865188"/>
              <a:gd name="connsiteX10" fmla="*/ 3304092 w 3448293"/>
              <a:gd name="connsiteY10" fmla="*/ 865188 h 865188"/>
              <a:gd name="connsiteX11" fmla="*/ 2714246 w 3448293"/>
              <a:gd name="connsiteY11" fmla="*/ 865188 h 865188"/>
              <a:gd name="connsiteX12" fmla="*/ 2219196 w 3448293"/>
              <a:gd name="connsiteY12" fmla="*/ 865188 h 865188"/>
              <a:gd name="connsiteX13" fmla="*/ 1629350 w 3448293"/>
              <a:gd name="connsiteY13" fmla="*/ 865188 h 865188"/>
              <a:gd name="connsiteX14" fmla="*/ 1165899 w 3448293"/>
              <a:gd name="connsiteY14" fmla="*/ 865188 h 865188"/>
              <a:gd name="connsiteX15" fmla="*/ 639251 w 3448293"/>
              <a:gd name="connsiteY15" fmla="*/ 865188 h 865188"/>
              <a:gd name="connsiteX16" fmla="*/ 144201 w 3448293"/>
              <a:gd name="connsiteY16" fmla="*/ 865188 h 865188"/>
              <a:gd name="connsiteX17" fmla="*/ 0 w 3448293"/>
              <a:gd name="connsiteY17" fmla="*/ 720987 h 865188"/>
              <a:gd name="connsiteX18" fmla="*/ 0 w 3448293"/>
              <a:gd name="connsiteY18" fmla="*/ 144201 h 86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8293" h="865188" fill="none" extrusionOk="0">
                <a:moveTo>
                  <a:pt x="0" y="144201"/>
                </a:moveTo>
                <a:cubicBezTo>
                  <a:pt x="-15540" y="68859"/>
                  <a:pt x="78734" y="-3333"/>
                  <a:pt x="144201" y="0"/>
                </a:cubicBezTo>
                <a:cubicBezTo>
                  <a:pt x="310670" y="-14677"/>
                  <a:pt x="492610" y="41287"/>
                  <a:pt x="639251" y="0"/>
                </a:cubicBezTo>
                <a:cubicBezTo>
                  <a:pt x="785892" y="-41287"/>
                  <a:pt x="958897" y="20357"/>
                  <a:pt x="1197498" y="0"/>
                </a:cubicBezTo>
                <a:cubicBezTo>
                  <a:pt x="1436099" y="-20357"/>
                  <a:pt x="1552152" y="41302"/>
                  <a:pt x="1660949" y="0"/>
                </a:cubicBezTo>
                <a:cubicBezTo>
                  <a:pt x="1769746" y="-41302"/>
                  <a:pt x="1971779" y="9570"/>
                  <a:pt x="2250795" y="0"/>
                </a:cubicBezTo>
                <a:cubicBezTo>
                  <a:pt x="2529811" y="-9570"/>
                  <a:pt x="2633302" y="51774"/>
                  <a:pt x="2809042" y="0"/>
                </a:cubicBezTo>
                <a:cubicBezTo>
                  <a:pt x="2984782" y="-51774"/>
                  <a:pt x="3116312" y="8987"/>
                  <a:pt x="3304092" y="0"/>
                </a:cubicBezTo>
                <a:cubicBezTo>
                  <a:pt x="3386431" y="3356"/>
                  <a:pt x="3440422" y="67593"/>
                  <a:pt x="3448293" y="144201"/>
                </a:cubicBezTo>
                <a:cubicBezTo>
                  <a:pt x="3457809" y="342453"/>
                  <a:pt x="3448057" y="473227"/>
                  <a:pt x="3448293" y="720987"/>
                </a:cubicBezTo>
                <a:cubicBezTo>
                  <a:pt x="3441665" y="815770"/>
                  <a:pt x="3376838" y="849544"/>
                  <a:pt x="3304092" y="865188"/>
                </a:cubicBezTo>
                <a:cubicBezTo>
                  <a:pt x="3185492" y="899567"/>
                  <a:pt x="2929072" y="819466"/>
                  <a:pt x="2714246" y="865188"/>
                </a:cubicBezTo>
                <a:cubicBezTo>
                  <a:pt x="2499420" y="910910"/>
                  <a:pt x="2463315" y="812912"/>
                  <a:pt x="2219196" y="865188"/>
                </a:cubicBezTo>
                <a:cubicBezTo>
                  <a:pt x="1975077" y="917464"/>
                  <a:pt x="1784043" y="808364"/>
                  <a:pt x="1629350" y="865188"/>
                </a:cubicBezTo>
                <a:cubicBezTo>
                  <a:pt x="1474657" y="922012"/>
                  <a:pt x="1310527" y="853158"/>
                  <a:pt x="1165899" y="865188"/>
                </a:cubicBezTo>
                <a:cubicBezTo>
                  <a:pt x="1021271" y="877218"/>
                  <a:pt x="874617" y="830251"/>
                  <a:pt x="639251" y="865188"/>
                </a:cubicBezTo>
                <a:cubicBezTo>
                  <a:pt x="403885" y="900125"/>
                  <a:pt x="382627" y="846806"/>
                  <a:pt x="144201" y="865188"/>
                </a:cubicBezTo>
                <a:cubicBezTo>
                  <a:pt x="72613" y="864464"/>
                  <a:pt x="-2041" y="819581"/>
                  <a:pt x="0" y="720987"/>
                </a:cubicBezTo>
                <a:cubicBezTo>
                  <a:pt x="-19835" y="604234"/>
                  <a:pt x="3560" y="300664"/>
                  <a:pt x="0" y="144201"/>
                </a:cubicBezTo>
                <a:close/>
              </a:path>
              <a:path w="3448293" h="865188" stroke="0" extrusionOk="0">
                <a:moveTo>
                  <a:pt x="0" y="144201"/>
                </a:moveTo>
                <a:cubicBezTo>
                  <a:pt x="-6839" y="82307"/>
                  <a:pt x="69764" y="-1296"/>
                  <a:pt x="144201" y="0"/>
                </a:cubicBezTo>
                <a:cubicBezTo>
                  <a:pt x="300603" y="-54392"/>
                  <a:pt x="436639" y="24042"/>
                  <a:pt x="607652" y="0"/>
                </a:cubicBezTo>
                <a:cubicBezTo>
                  <a:pt x="778665" y="-24042"/>
                  <a:pt x="875182" y="2781"/>
                  <a:pt x="1039503" y="0"/>
                </a:cubicBezTo>
                <a:cubicBezTo>
                  <a:pt x="1203824" y="-2781"/>
                  <a:pt x="1320106" y="47384"/>
                  <a:pt x="1566152" y="0"/>
                </a:cubicBezTo>
                <a:cubicBezTo>
                  <a:pt x="1812198" y="-47384"/>
                  <a:pt x="1871295" y="30986"/>
                  <a:pt x="1998004" y="0"/>
                </a:cubicBezTo>
                <a:cubicBezTo>
                  <a:pt x="2124713" y="-30986"/>
                  <a:pt x="2279705" y="7652"/>
                  <a:pt x="2461454" y="0"/>
                </a:cubicBezTo>
                <a:cubicBezTo>
                  <a:pt x="2643203" y="-7652"/>
                  <a:pt x="3134697" y="99921"/>
                  <a:pt x="3304092" y="0"/>
                </a:cubicBezTo>
                <a:cubicBezTo>
                  <a:pt x="3377188" y="-13134"/>
                  <a:pt x="3440268" y="56284"/>
                  <a:pt x="3448293" y="144201"/>
                </a:cubicBezTo>
                <a:cubicBezTo>
                  <a:pt x="3505136" y="322115"/>
                  <a:pt x="3408345" y="498680"/>
                  <a:pt x="3448293" y="720987"/>
                </a:cubicBezTo>
                <a:cubicBezTo>
                  <a:pt x="3435557" y="784011"/>
                  <a:pt x="3381790" y="863702"/>
                  <a:pt x="3304092" y="865188"/>
                </a:cubicBezTo>
                <a:cubicBezTo>
                  <a:pt x="3042248" y="873004"/>
                  <a:pt x="2903803" y="823908"/>
                  <a:pt x="2777444" y="865188"/>
                </a:cubicBezTo>
                <a:cubicBezTo>
                  <a:pt x="2651085" y="906468"/>
                  <a:pt x="2408211" y="816625"/>
                  <a:pt x="2250795" y="865188"/>
                </a:cubicBezTo>
                <a:cubicBezTo>
                  <a:pt x="2093379" y="913751"/>
                  <a:pt x="1929842" y="856195"/>
                  <a:pt x="1818943" y="865188"/>
                </a:cubicBezTo>
                <a:cubicBezTo>
                  <a:pt x="1708044" y="874181"/>
                  <a:pt x="1427520" y="814150"/>
                  <a:pt x="1260696" y="865188"/>
                </a:cubicBezTo>
                <a:cubicBezTo>
                  <a:pt x="1093872" y="916226"/>
                  <a:pt x="923820" y="808785"/>
                  <a:pt x="734047" y="865188"/>
                </a:cubicBezTo>
                <a:cubicBezTo>
                  <a:pt x="544274" y="921591"/>
                  <a:pt x="417544" y="817231"/>
                  <a:pt x="144201" y="865188"/>
                </a:cubicBezTo>
                <a:cubicBezTo>
                  <a:pt x="54167" y="854661"/>
                  <a:pt x="-7450" y="796193"/>
                  <a:pt x="0" y="720987"/>
                </a:cubicBezTo>
                <a:cubicBezTo>
                  <a:pt x="-31046" y="601990"/>
                  <a:pt x="60396" y="412350"/>
                  <a:pt x="0" y="144201"/>
                </a:cubicBezTo>
                <a:close/>
              </a:path>
            </a:pathLst>
          </a:custGeom>
          <a:ln w="44450">
            <a:solidFill>
              <a:srgbClr val="C00000"/>
            </a:solidFill>
            <a:extLst>
              <a:ext uri="{C807C97D-BFC1-408E-A445-0C87EB9F89A2}">
                <ask:lineSketchStyleProps xmlns:ask="http://schemas.microsoft.com/office/drawing/2018/sketchyshapes" sd="187071104">
                  <a:prstGeom prst="roundRect">
                    <a:avLst/>
                  </a:prstGeom>
                  <ask:type>
                    <ask:lineSketchScribble/>
                  </ask:type>
                </ask:lineSketchStyleProps>
              </a:ext>
            </a:extLst>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 name="Slide Number Placeholder 2">
            <a:extLst>
              <a:ext uri="{FF2B5EF4-FFF2-40B4-BE49-F238E27FC236}">
                <a16:creationId xmlns:a16="http://schemas.microsoft.com/office/drawing/2014/main" id="{99D1EC1E-C905-7F80-3222-AE5396916A3C}"/>
              </a:ext>
            </a:extLst>
          </p:cNvPr>
          <p:cNvSpPr txBox="1">
            <a:spLocks/>
          </p:cNvSpPr>
          <p:nvPr/>
        </p:nvSpPr>
        <p:spPr>
          <a:xfrm>
            <a:off x="11478227" y="6339059"/>
            <a:ext cx="609600" cy="365125"/>
          </a:xfrm>
          <a:prstGeom prst="rect">
            <a:avLst/>
          </a:prstGeom>
        </p:spPr>
        <p:txBody>
          <a:bodyPr vert="horz" lIns="91440" tIns="45720" rIns="91440" bIns="45720" rtlCol="0" anchor="ctr"/>
          <a:lstStyle>
            <a:defPPr>
              <a:defRPr lang="it-IT"/>
            </a:defPPr>
            <a:lvl1pPr marR="0" lvl="0" indent="0" algn="ctr" defTabSz="914400"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DA50558-E85D-65C4-883C-8631FECDA982}"/>
              </a:ext>
            </a:extLst>
          </p:cNvPr>
          <p:cNvSpPr txBox="1"/>
          <p:nvPr/>
        </p:nvSpPr>
        <p:spPr>
          <a:xfrm>
            <a:off x="823287" y="6400522"/>
            <a:ext cx="6557227"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Chemo, chemotherapy; IO, immuno-oncology; NSCLC, non-small cell lung cancer; PD-L1, programmed cell death-ligand 1; TMB, tumor mutational burden</a:t>
            </a:r>
            <a:r>
              <a:rPr kumimoji="0" lang="nl-NL"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125463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a:themeElements>
    <a:clrScheme name="Beigene neu">
      <a:dk1>
        <a:srgbClr val="28334A"/>
      </a:dk1>
      <a:lt1>
        <a:srgbClr val="FFFFFF"/>
      </a:lt1>
      <a:dk2>
        <a:srgbClr val="003A70"/>
      </a:dk2>
      <a:lt2>
        <a:srgbClr val="A11D22"/>
      </a:lt2>
      <a:accent1>
        <a:srgbClr val="97A3AE"/>
      </a:accent1>
      <a:accent2>
        <a:srgbClr val="ED1C24"/>
      </a:accent2>
      <a:accent3>
        <a:srgbClr val="00677F"/>
      </a:accent3>
      <a:accent4>
        <a:srgbClr val="C4BFB6"/>
      </a:accent4>
      <a:accent5>
        <a:srgbClr val="FFC72C"/>
      </a:accent5>
      <a:accent6>
        <a:srgbClr val="E97600"/>
      </a:accent6>
      <a:hlink>
        <a:srgbClr val="003A70"/>
      </a:hlink>
      <a:folHlink>
        <a:srgbClr val="A11D2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8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ustom Design">
  <a:themeElements>
    <a:clrScheme name="Custom 14">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212745"/>
      </a:hlink>
      <a:folHlink>
        <a:srgbClr val="2127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tailEnd type="arrow"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eiGene_PPT Template_2021-10" id="{38C9C5A2-E72B-0D4A-981D-03371EEC28F3}" vid="{5B12FCFA-4CEB-E34B-96FF-DACD2B364A25}"/>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3.xml><?xml version="1.0" encoding="utf-8"?>
<a:theme xmlns:a="http://schemas.openxmlformats.org/drawingml/2006/main" name="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2022  -  Read-Only" id="{61B6921D-FA81-414E-92F2-438F25306911}" vid="{7C249249-6D19-4DC8-8AA3-AD4BDB2FA2E6}"/>
    </a:ext>
  </a:extLst>
</a:theme>
</file>

<file path=ppt/theme/theme4.xml><?xml version="1.0" encoding="utf-8"?>
<a:theme xmlns:a="http://schemas.openxmlformats.org/drawingml/2006/main" name="2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5.xml><?xml version="1.0" encoding="utf-8"?>
<a:theme xmlns:a="http://schemas.openxmlformats.org/drawingml/2006/main" name="Tema de Off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nchor="t">
        <a:noAutofit/>
      </a:bodyPr>
      <a:lstStyle>
        <a:defPPr algn="l">
          <a:defRPr sz="900" dirty="0" smtClean="0"/>
        </a:defPPr>
      </a:lstStyle>
    </a:txDef>
  </a:objectDefaults>
  <a:extraClrSchemeLst/>
</a:theme>
</file>

<file path=ppt/theme/theme7.xml><?xml version="1.0" encoding="utf-8"?>
<a:theme xmlns:a="http://schemas.openxmlformats.org/drawingml/2006/main" name="4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nchor="t">
        <a:noAutofit/>
      </a:bodyPr>
      <a:lstStyle>
        <a:defPPr algn="l">
          <a:defRPr sz="900" dirty="0" smtClean="0"/>
        </a:defPPr>
      </a:lstStyle>
    </a:txDef>
  </a:objectDefaults>
  <a:extraClrSchemeLst/>
</a:theme>
</file>

<file path=ppt/theme/theme8.xml><?xml version="1.0" encoding="utf-8"?>
<a:theme xmlns:a="http://schemas.openxmlformats.org/drawingml/2006/main" name="5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9.xml><?xml version="1.0" encoding="utf-8"?>
<a:theme xmlns:a="http://schemas.openxmlformats.org/drawingml/2006/main" name="6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2022  -  Read-Only" id="{61B6921D-FA81-414E-92F2-438F25306911}" vid="{7C249249-6D19-4DC8-8AA3-AD4BDB2FA2E6}"/>
    </a:ext>
  </a:extLst>
</a:theme>
</file>

<file path=ppt/theme/themeOverride1.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ea688b-44cc-42e1-a075-80c000758cca">
      <Terms xmlns="http://schemas.microsoft.com/office/infopath/2007/PartnerControls"/>
    </lcf76f155ced4ddcb4097134ff3c332f>
    <TaxCatchAll xmlns="6bc2ec99-46eb-4ab8-bfdc-16409a28d30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11FC547B0E494F8A143344CF99D3DF" ma:contentTypeVersion="12" ma:contentTypeDescription="Create a new document." ma:contentTypeScope="" ma:versionID="c6db07166f2253cec804b9c16de29080">
  <xsd:schema xmlns:xsd="http://www.w3.org/2001/XMLSchema" xmlns:xs="http://www.w3.org/2001/XMLSchema" xmlns:p="http://schemas.microsoft.com/office/2006/metadata/properties" xmlns:ns2="ccea688b-44cc-42e1-a075-80c000758cca" xmlns:ns3="6bc2ec99-46eb-4ab8-bfdc-16409a28d30d" targetNamespace="http://schemas.microsoft.com/office/2006/metadata/properties" ma:root="true" ma:fieldsID="26debd4c0412aeec52ec24f5416447e2" ns2:_="" ns3:_="">
    <xsd:import namespace="ccea688b-44cc-42e1-a075-80c000758cca"/>
    <xsd:import namespace="6bc2ec99-46eb-4ab8-bfdc-16409a28d3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ea688b-44cc-42e1-a075-80c000758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268526f-c1e5-40d7-8a5e-7b9c9b19b7a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c2ec99-46eb-4ab8-bfdc-16409a28d30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a47ff3-a63f-430b-8863-f2b3fbe58289}" ma:internalName="TaxCatchAll" ma:showField="CatchAllData" ma:web="6bc2ec99-46eb-4ab8-bfdc-16409a28d3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FDA274-A08B-40A9-8715-6874BE001906}">
  <ds:schemaRefs>
    <ds:schemaRef ds:uri="http://schemas.microsoft.com/sharepoint/v3/contenttype/forms"/>
  </ds:schemaRefs>
</ds:datastoreItem>
</file>

<file path=customXml/itemProps2.xml><?xml version="1.0" encoding="utf-8"?>
<ds:datastoreItem xmlns:ds="http://schemas.openxmlformats.org/officeDocument/2006/customXml" ds:itemID="{464BFDA0-6EB3-4484-9400-C2F4620A240B}">
  <ds:schemaRefs>
    <ds:schemaRef ds:uri="http://schemas.microsoft.com/office/2006/metadata/properties"/>
    <ds:schemaRef ds:uri="http://schemas.microsoft.com/office/infopath/2007/PartnerControls"/>
    <ds:schemaRef ds:uri="ccea688b-44cc-42e1-a075-80c000758cca"/>
    <ds:schemaRef ds:uri="6bc2ec99-46eb-4ab8-bfdc-16409a28d30d"/>
  </ds:schemaRefs>
</ds:datastoreItem>
</file>

<file path=customXml/itemProps3.xml><?xml version="1.0" encoding="utf-8"?>
<ds:datastoreItem xmlns:ds="http://schemas.openxmlformats.org/officeDocument/2006/customXml" ds:itemID="{55C72A38-93EC-427C-B337-3D6485BCA7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ea688b-44cc-42e1-a075-80c000758cca"/>
    <ds:schemaRef ds:uri="6bc2ec99-46eb-4ab8-bfdc-16409a28d3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28857</Words>
  <Application>Microsoft Office PowerPoint</Application>
  <PresentationFormat>Widescreen</PresentationFormat>
  <Paragraphs>2924</Paragraphs>
  <Slides>154</Slides>
  <Notes>52</Notes>
  <HiddenSlides>0</HiddenSlides>
  <MMClips>0</MMClips>
  <ScaleCrop>false</ScaleCrop>
  <HeadingPairs>
    <vt:vector size="8" baseType="variant">
      <vt:variant>
        <vt:lpstr>Fonts Used</vt:lpstr>
      </vt:variant>
      <vt:variant>
        <vt:i4>29</vt:i4>
      </vt:variant>
      <vt:variant>
        <vt:lpstr>Theme</vt:lpstr>
      </vt:variant>
      <vt:variant>
        <vt:i4>13</vt:i4>
      </vt:variant>
      <vt:variant>
        <vt:lpstr>Embedded OLE Servers</vt:lpstr>
      </vt:variant>
      <vt:variant>
        <vt:i4>1</vt:i4>
      </vt:variant>
      <vt:variant>
        <vt:lpstr>Slide Titles</vt:lpstr>
      </vt:variant>
      <vt:variant>
        <vt:i4>154</vt:i4>
      </vt:variant>
    </vt:vector>
  </HeadingPairs>
  <TitlesOfParts>
    <vt:vector size="197" baseType="lpstr">
      <vt:lpstr>MS Mincho</vt:lpstr>
      <vt:lpstr>MS PGothic</vt:lpstr>
      <vt:lpstr>MS PGothic</vt:lpstr>
      <vt:lpstr>Aptos</vt:lpstr>
      <vt:lpstr>Aptos Display</vt:lpstr>
      <vt:lpstr>Arial</vt:lpstr>
      <vt:lpstr>Arial </vt:lpstr>
      <vt:lpstr>Arial (body)</vt:lpstr>
      <vt:lpstr>Arial Narrow</vt:lpstr>
      <vt:lpstr>Avenir Next LT Pro</vt:lpstr>
      <vt:lpstr>BlinkMacSystemFont</vt:lpstr>
      <vt:lpstr>Calibri</vt:lpstr>
      <vt:lpstr>Calibri Light</vt:lpstr>
      <vt:lpstr>Century Gothic</vt:lpstr>
      <vt:lpstr>Courier New</vt:lpstr>
      <vt:lpstr>Helvetica</vt:lpstr>
      <vt:lpstr>LFT Etica</vt:lpstr>
      <vt:lpstr>Montserrat</vt:lpstr>
      <vt:lpstr>Noto Sans Symbols</vt:lpstr>
      <vt:lpstr>Raleway</vt:lpstr>
      <vt:lpstr>Raleway-Medium</vt:lpstr>
      <vt:lpstr>Sora-Regular</vt:lpstr>
      <vt:lpstr>System Font Regular</vt:lpstr>
      <vt:lpstr>Tahoma</vt:lpstr>
      <vt:lpstr>Times</vt:lpstr>
      <vt:lpstr>Times New Roman</vt:lpstr>
      <vt:lpstr>Trebuchet MS</vt:lpstr>
      <vt:lpstr>ui-sans-serif</vt:lpstr>
      <vt:lpstr>Wingdings</vt:lpstr>
      <vt:lpstr>1_Office</vt:lpstr>
      <vt:lpstr>1_Office Theme</vt:lpstr>
      <vt:lpstr>Office Theme</vt:lpstr>
      <vt:lpstr>2_Office Theme</vt:lpstr>
      <vt:lpstr>Tema de Office</vt:lpstr>
      <vt:lpstr>3_Office Theme</vt:lpstr>
      <vt:lpstr>4_Office Theme</vt:lpstr>
      <vt:lpstr>5_Office Theme</vt:lpstr>
      <vt:lpstr>6_Office Theme</vt:lpstr>
      <vt:lpstr>7_Office Theme</vt:lpstr>
      <vt:lpstr>8_Office Theme</vt:lpstr>
      <vt:lpstr>Tema di Office</vt:lpstr>
      <vt:lpstr>2_Custom Design</vt:lpstr>
      <vt:lpstr>think-cell Slide</vt:lpstr>
      <vt:lpstr>PowerPoint Presentation</vt:lpstr>
      <vt:lpstr>Disclosures</vt:lpstr>
      <vt:lpstr>Chairs and Speakers</vt:lpstr>
      <vt:lpstr>A new comprehensive approach to lung cancer treatment</vt:lpstr>
      <vt:lpstr>SCAN QR CODE NOW!</vt:lpstr>
      <vt:lpstr>Disclaimers</vt:lpstr>
      <vt:lpstr>PowerPoint Presentation</vt:lpstr>
      <vt:lpstr>Disclosures</vt:lpstr>
      <vt:lpstr>Surgery gives the best chance to cure early-stage NSCLC but recurrence is common</vt:lpstr>
      <vt:lpstr>Induction treatment in the pre-IO era</vt:lpstr>
      <vt:lpstr>Little progress in outcomes in 30 years pre-IO</vt:lpstr>
      <vt:lpstr>Radiotherapy did not add benefit to induction chemotherapy and surgery</vt:lpstr>
      <vt:lpstr>Neoadjuvant chemoradiotherapy does not improve survival compared with neoadjuvant chemotherapy alone</vt:lpstr>
      <vt:lpstr>PowerPoint Presentation</vt:lpstr>
      <vt:lpstr>PowerPoint Presentation</vt:lpstr>
      <vt:lpstr>PowerPoint Presentation</vt:lpstr>
      <vt:lpstr>PowerPoint Presentation</vt:lpstr>
      <vt:lpstr>RATIONALE-315: Event-Free Survival (EFS) and Overall Survival (OS) of Neoadjuvant Tislelizumab (TIS) plus Chemotherapy (CT) with Adjuvant TIS in Resectable Non-Small Cell Lung Cancer (NSCLC) </vt:lpstr>
      <vt:lpstr>RATIONALE-315 Study Design</vt:lpstr>
      <vt:lpstr>Statistical Considerations</vt:lpstr>
      <vt:lpstr>Patient Disposition (ITT Analysis Set)</vt:lpstr>
      <vt:lpstr>Demographics and Baseline Characteristics </vt:lpstr>
      <vt:lpstr>PowerPoint Presentation</vt:lpstr>
      <vt:lpstr>Event-Free Survival</vt:lpstr>
      <vt:lpstr>Event-Free Survival By Subgroups</vt:lpstr>
      <vt:lpstr>Event-Free Survival By Histology </vt:lpstr>
      <vt:lpstr>Event-Free Survival By Disease Stage </vt:lpstr>
      <vt:lpstr>Overall Survival</vt:lpstr>
      <vt:lpstr>Safety Summary</vt:lpstr>
      <vt:lpstr>Most Frequently Reported TRAEs</vt:lpstr>
      <vt:lpstr>Most Frequently Reported Immune-Mediated AEs</vt:lpstr>
      <vt:lpstr>Patient-reported outcomes in the RATIONALE-315 trial</vt:lpstr>
      <vt:lpstr>Conclusions</vt:lpstr>
      <vt:lpstr>PowerPoint Presentation</vt:lpstr>
      <vt:lpstr>PowerPoint Presentation</vt:lpstr>
      <vt:lpstr>Disclosures</vt:lpstr>
      <vt:lpstr>The major challenge: Not the debate, but the debate “against“ a colleague with a long history of friendship!</vt:lpstr>
      <vt:lpstr>Immunotherapy with anti-PD(L)1 checkpoint inhibitors – the  breakthrough in non-oncogenic-driven NSCLC</vt:lpstr>
      <vt:lpstr>Single agent IO – an attractive concept!</vt:lpstr>
      <vt:lpstr>IO monotherapy vs chemotherapy What do we know?</vt:lpstr>
      <vt:lpstr>IO monotherapy – the miracle of long-term survival Example: Keynote-024 trial</vt:lpstr>
      <vt:lpstr>IO vs IO + chemotherapy in PD-L1 ≥ 50% Any benefit of combination? : No clear data</vt:lpstr>
      <vt:lpstr>Ongoing prospective trials</vt:lpstr>
      <vt:lpstr>So, how to proceed in clinical practice?</vt:lpstr>
      <vt:lpstr>Patient A</vt:lpstr>
      <vt:lpstr>Patient B</vt:lpstr>
      <vt:lpstr>Until we get trial results – some guidance for making decisions…</vt:lpstr>
      <vt:lpstr>IO monotherapy – no doubt in smokers, but in never-smokers?</vt:lpstr>
      <vt:lpstr>Immunotherapy in oncogene-addicted NSCLC</vt:lpstr>
      <vt:lpstr>German Network Data on KRAS/TP53 + PD-L1 ≥ 50%  and IO monotherapy</vt:lpstr>
      <vt:lpstr>Impact of very high PD-L1 expression (≥ 90%) on IO monotherapy</vt:lpstr>
      <vt:lpstr>So far no consistent gender-specific survival differences for lung cancer treated with IO: Prospective results required</vt:lpstr>
      <vt:lpstr>Single agent IO is the favorable treatment option for NSCLC  with high PD-L1 expression (Speaker’s own)</vt:lpstr>
      <vt:lpstr>PowerPoint Presentation</vt:lpstr>
      <vt:lpstr>Disclosures</vt:lpstr>
      <vt:lpstr>ONLY is a serious word</vt:lpstr>
      <vt:lpstr>Is single agent IO the ONLY option?</vt:lpstr>
      <vt:lpstr>PowerPoint Presentation</vt:lpstr>
      <vt:lpstr>PowerPoint Presentation</vt:lpstr>
      <vt:lpstr>KEYNOTE189 </vt:lpstr>
      <vt:lpstr>IMpower150: High expression</vt:lpstr>
      <vt:lpstr>Difference in toxicity profile</vt:lpstr>
      <vt:lpstr>PREFERRED ≠ ONLY</vt:lpstr>
      <vt:lpstr>High PD-L1 is not a single entity?</vt:lpstr>
      <vt:lpstr>PD-L1 protein expression is a semi-quantitative biomarker that varies with different antibodies</vt:lpstr>
      <vt:lpstr>Standardized test: Blueprint PD0L1 IHC assay comparison project</vt:lpstr>
      <vt:lpstr>KEYNOTE-001: First study that validated PD-L1 expression cut-off at 50%</vt:lpstr>
      <vt:lpstr>KEYNOTE-024</vt:lpstr>
      <vt:lpstr>PowerPoint Presentation</vt:lpstr>
      <vt:lpstr>PFS outcomes of KEYNOTE-024 and -042 are different despite the similar high PD-L1 expression</vt:lpstr>
      <vt:lpstr>PFS outcomes of KEYNOTE-024 and -042 are different despite the similar high PD-L1 expression</vt:lpstr>
      <vt:lpstr>PowerPoint Presentation</vt:lpstr>
      <vt:lpstr>RATIONALE-304: Chemo/tislelizumab is highly effective in the PD-L1 &gt;50% population </vt:lpstr>
      <vt:lpstr>PD-L1 &gt;50% is a heterogenous population!</vt:lpstr>
      <vt:lpstr>PD-1 inhibitors monotherapy for PD-L1 50-89% vs PD-L1 ≥90%</vt:lpstr>
      <vt:lpstr>Some patients don’t do well with single-agent IO despite high PD-L1 expression</vt:lpstr>
      <vt:lpstr>Never-smokers may not do well with single-agent IO </vt:lpstr>
      <vt:lpstr>Never-smokers may not do well with single-agent IO </vt:lpstr>
      <vt:lpstr>Subgroup of patients with high PD-L1 don’t respond as well to single agent IO, thus certainly NOT the ONLY treatment</vt:lpstr>
      <vt:lpstr>Why do we give immunotherapy to patients?</vt:lpstr>
      <vt:lpstr>PowerPoint Presentation</vt:lpstr>
      <vt:lpstr>Single-agent IO has improved the 5-year OS rate of patients with advanced NSCLC</vt:lpstr>
      <vt:lpstr>PD-L1 is only one piece of a complex puzzle</vt:lpstr>
      <vt:lpstr>Multiple potential partners</vt:lpstr>
      <vt:lpstr>PowerPoint Presentation</vt:lpstr>
      <vt:lpstr>PowerPoint Presentation</vt:lpstr>
      <vt:lpstr>TIGIT  T cell immunoreceptor with immunoglobulin and ITIM domain </vt:lpstr>
      <vt:lpstr>PowerPoint Presentation</vt:lpstr>
      <vt:lpstr>SKYSCRAPER-01 (GO41717): tiragolumab + atezolizumab in PD-L1-high 1L NSCLC</vt:lpstr>
      <vt:lpstr>“Data leak” in August 2023</vt:lpstr>
      <vt:lpstr>With more approaches to come…</vt:lpstr>
      <vt:lpstr>Ivonescimab</vt:lpstr>
      <vt:lpstr>Single agent is NOT the ONLY treatment</vt:lpstr>
      <vt:lpstr>Single tapa is good but combination may be better</vt:lpstr>
      <vt:lpstr>PowerPoint Presentation</vt:lpstr>
      <vt:lpstr>Disclosures</vt:lpstr>
      <vt:lpstr>Abstract LBA9015: 5-year long-term overall survival for patients with advanced NSCLC treated with pembrolizumab</vt:lpstr>
      <vt:lpstr>PowerPoint Presentation</vt:lpstr>
      <vt:lpstr>Advanced NSCLC: IO Selection</vt:lpstr>
      <vt:lpstr>Agenda</vt:lpstr>
      <vt:lpstr>Agenda</vt:lpstr>
      <vt:lpstr>PowerPoint Presentation</vt:lpstr>
      <vt:lpstr>Benefit from IO monotherapy is limited in PD-L1 low or intermediate expressors</vt:lpstr>
      <vt:lpstr>Cochrane-Analysis Overall survival IO vs CT by PD-L1 expression</vt:lpstr>
      <vt:lpstr>PowerPoint Presentation</vt:lpstr>
      <vt:lpstr>Agenda</vt:lpstr>
      <vt:lpstr>PowerPoint Presentation</vt:lpstr>
      <vt:lpstr>PowerPoint Presentation</vt:lpstr>
      <vt:lpstr>IMpower131 – CnP + atezolizumab Final OS in the ITT population (Arm B vs Arm C)  </vt:lpstr>
      <vt:lpstr>Chemo + tislelizumab trials in 1L NSCLC</vt:lpstr>
      <vt:lpstr>PowerPoint Presentation</vt:lpstr>
      <vt:lpstr>Outcomes for IO alone vs. chemo vs Chemo-IO in 1-49% </vt:lpstr>
      <vt:lpstr>KN-189 update (4 y): PD-L1 expression does not predict overall OS benefit but long-term outcome</vt:lpstr>
      <vt:lpstr>PowerPoint Presentation</vt:lpstr>
      <vt:lpstr>PowerPoint Presentation</vt:lpstr>
      <vt:lpstr>HARMONi-A Phase 3 ivonescimab + CT vs CT in EGFR-mutant NSQ NSCLC</vt:lpstr>
      <vt:lpstr>Agenda</vt:lpstr>
      <vt:lpstr>PowerPoint Presentation</vt:lpstr>
      <vt:lpstr>CheckMate 9LA trial 5-year OS (all randomized patients)</vt:lpstr>
      <vt:lpstr>PowerPoint Presentation</vt:lpstr>
      <vt:lpstr>Patients with LKB1 and/or KEAP1 mutations may particularly benefit from IO-IO combos</vt:lpstr>
      <vt:lpstr>Take-home messages (Speaker’s own)</vt:lpstr>
      <vt:lpstr>PowerPoint Presentation</vt:lpstr>
      <vt:lpstr>PowerPoint Presentation</vt:lpstr>
      <vt:lpstr>Small Cell Lung Cancer: Epidemiology</vt:lpstr>
      <vt:lpstr>Small Cell Lung Cancer: Some Characteristics</vt:lpstr>
      <vt:lpstr>The other face(s) of SCLC….. Despite a wealth of data on SCLC, treatment options are still limited</vt:lpstr>
      <vt:lpstr>Network Listening  (Jan 2017- Dec 2018)2</vt:lpstr>
      <vt:lpstr>Tislelizumab and ES-SCLC: Trial Design1,2</vt:lpstr>
      <vt:lpstr>Tislelizumab and ES-SCLC: Baseline Characteristics</vt:lpstr>
      <vt:lpstr>Tislelizumab and ES-SCLC: Overall Survival</vt:lpstr>
      <vt:lpstr>Tislelizumab and ES-SCLC: Overall Survival Subgroup Analyses</vt:lpstr>
      <vt:lpstr>Tislelizumab and ES-SCLC: Progression-Free Survival</vt:lpstr>
      <vt:lpstr>Tislelizumab and ES-SCLC: Progression-Free Survival Subgroup Analyses</vt:lpstr>
      <vt:lpstr>Tislelizumab and ES-SCLC: Tumor Response Outcomes</vt:lpstr>
      <vt:lpstr>Tislelizumab and ES-SCLC: Safety Summary (Safety Analysis Set)1,2</vt:lpstr>
      <vt:lpstr>Author Conclusions</vt:lpstr>
      <vt:lpstr>Randomized studies of PE + immune-checkpoints inhibitors (ICPIs) in first-line treatment of ED-SCLC: RATIONALE-312 in context</vt:lpstr>
      <vt:lpstr>Randomized studies of PE + ICPIs in first-line treatment of ED-SCLC: Safety</vt:lpstr>
      <vt:lpstr>Is there room for consolidative thoracic radiotherapy for ES-SCLC in the era of immunotherapy?</vt:lpstr>
      <vt:lpstr>PowerPoint Presentation</vt:lpstr>
      <vt:lpstr>PowerPoint Presentation</vt:lpstr>
      <vt:lpstr>Conclusions (Speaker’s own)</vt:lpstr>
      <vt:lpstr>Panel discussion and Audience Q&amp;A</vt:lpstr>
      <vt:lpstr>PowerPoint Presentation</vt:lpstr>
      <vt:lpstr>ENGAGE NOW!</vt:lpstr>
      <vt:lpstr>Bibliography listed for your reference</vt:lpstr>
      <vt:lpstr>Bibliography listed for your reference</vt:lpstr>
      <vt:lpstr>Bibliography listed for your reference</vt:lpstr>
      <vt:lpstr>Bibliography listed for your reference</vt:lpstr>
      <vt:lpstr>Bibliography listed for your reference</vt:lpstr>
      <vt:lpstr>Bibliography listed for your reference</vt:lpstr>
      <vt:lpstr>Bibliography listed for your reference</vt:lpstr>
      <vt:lpstr>Bibliography listed for your 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Cynthia Li</dc:creator>
  <cp:lastModifiedBy>Cynthia Li</cp:lastModifiedBy>
  <cp:revision>2</cp:revision>
  <dcterms:created xsi:type="dcterms:W3CDTF">2024-09-09T08:07:11Z</dcterms:created>
  <dcterms:modified xsi:type="dcterms:W3CDTF">2024-09-15T21:15:52Z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0x0101002C11FC547B0E494F8A143344CF99D3DF</vt:lpwstr>
  </property>
  <property fmtid="{D5CDD505-2E9C-101B-9397-08002B2CF9AE}" pid="3" name="MediaServiceImageTags">
    <vt:lpwstr/>
  </property>
</Properties>
</file>